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84" r:id="rId2"/>
    <p:sldId id="262" r:id="rId3"/>
    <p:sldId id="312" r:id="rId4"/>
    <p:sldId id="311" r:id="rId5"/>
    <p:sldId id="313" r:id="rId6"/>
    <p:sldId id="310" r:id="rId7"/>
    <p:sldId id="315" r:id="rId8"/>
    <p:sldId id="316" r:id="rId9"/>
    <p:sldId id="317" r:id="rId10"/>
    <p:sldId id="318" r:id="rId11"/>
    <p:sldId id="319" r:id="rId12"/>
    <p:sldId id="320" r:id="rId13"/>
    <p:sldId id="321" r:id="rId14"/>
    <p:sldId id="309" r:id="rId15"/>
    <p:sldId id="323" r:id="rId16"/>
    <p:sldId id="324" r:id="rId17"/>
    <p:sldId id="325" r:id="rId18"/>
    <p:sldId id="326" r:id="rId19"/>
    <p:sldId id="286" r:id="rId20"/>
    <p:sldId id="327" r:id="rId21"/>
    <p:sldId id="328" r:id="rId22"/>
    <p:sldId id="329" r:id="rId23"/>
    <p:sldId id="330" r:id="rId24"/>
    <p:sldId id="28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0895" autoAdjust="0"/>
  </p:normalViewPr>
  <p:slideViewPr>
    <p:cSldViewPr snapToGrid="0" snapToObjects="1" showGuides="1">
      <p:cViewPr varScale="1">
        <p:scale>
          <a:sx n="29" d="100"/>
          <a:sy n="29" d="100"/>
        </p:scale>
        <p:origin x="18" y="2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22.01.2022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15715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85911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9612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034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2259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2286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152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4438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39834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8309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2211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4823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9516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7126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9583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8048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27925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2322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eveloper.mozilla.org/ru/docs/Web/API/MouseEvent/button" TargetMode="External"/><Relationship Id="rId4" Type="http://schemas.openxmlformats.org/officeDocument/2006/relationships/hyperlink" Target="https://developer.mozilla.org/ru/docs/Web/API/MouseEvent/butto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901337" y="6165535"/>
            <a:ext cx="13468828" cy="2462314"/>
            <a:chOff x="2083577" y="2474412"/>
            <a:chExt cx="13468828" cy="2462314"/>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083577" y="3305510"/>
              <a:ext cx="13468828" cy="1631216"/>
            </a:xfrm>
            <a:prstGeom prst="rect">
              <a:avLst/>
            </a:prstGeom>
          </p:spPr>
          <p:txBody>
            <a:bodyPr wrap="square">
              <a:spAutoFit/>
            </a:bodyPr>
            <a:lstStyle/>
            <a:p>
              <a:r>
                <a:rPr lang="ru-RU" sz="10000" b="1" dirty="0">
                  <a:solidFill>
                    <a:schemeClr val="bg1"/>
                  </a:solidFill>
                  <a:latin typeface="Montserrat" pitchFamily="2" charset="0"/>
                </a:rPr>
                <a:t>Объект события</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ЗАНЯТИЕ №20-22</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Placeholder 5">
            <a:extLst>
              <a:ext uri="{FF2B5EF4-FFF2-40B4-BE49-F238E27FC236}">
                <a16:creationId xmlns:a16="http://schemas.microsoft.com/office/drawing/2014/main" id="{5CCA477A-6459-DA4D-88E5-E089EA7E888D}"/>
              </a:ext>
            </a:extLst>
          </p:cNvPr>
          <p:cNvPicPr>
            <a:picLocks noGrp="1" noChangeAspect="1"/>
          </p:cNvPicPr>
          <p:nvPr>
            <p:ph type="pic" sz="quarter" idx="14"/>
          </p:nvPr>
        </p:nvPicPr>
        <p:blipFill>
          <a:blip r:embed="rId2"/>
          <a:srcRect l="8" r="8"/>
          <a:stretch>
            <a:fillRect/>
          </a:stretch>
        </p:blipFill>
        <p:spPr>
          <a:xfrm>
            <a:off x="16246578" y="4786805"/>
            <a:ext cx="4049501" cy="4050122"/>
          </a:xfrm>
          <a:prstGeom prst="rect">
            <a:avLst/>
          </a:prstGeom>
        </p:spPr>
      </p:pic>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203" y="3639903"/>
            <a:ext cx="1504289" cy="1891060"/>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323439"/>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Пример</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400647"/>
            <a:ext cx="20422415" cy="6194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&lt;div id="div" onclick="alert('div')"&gt;</a:t>
            </a: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	&lt;p onclick="alert('p')"&gt;</a:t>
            </a: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		&lt;button onclick="</a:t>
            </a:r>
            <a:r>
              <a:rPr lang="en-US" sz="4400" dirty="0" err="1">
                <a:solidFill>
                  <a:schemeClr val="bg2">
                    <a:lumMod val="75000"/>
                  </a:schemeClr>
                </a:solidFill>
                <a:latin typeface="Montserrat Medium" panose="00000600000000000000" pitchFamily="2" charset="-52"/>
              </a:rPr>
              <a:t>event.stopPropagation</a:t>
            </a:r>
            <a:r>
              <a:rPr lang="en-US" sz="4400" dirty="0">
                <a:solidFill>
                  <a:schemeClr val="bg2">
                    <a:lumMod val="75000"/>
                  </a:schemeClr>
                </a:solidFill>
                <a:latin typeface="Montserrat Medium" panose="00000600000000000000" pitchFamily="2" charset="-52"/>
              </a:rPr>
              <a:t>(); alert('button')"&gt;Press&lt;/button&gt;</a:t>
            </a: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	&lt;/p&gt;</a:t>
            </a: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&lt;/div&gt;</a:t>
            </a:r>
          </a:p>
          <a:p>
            <a:pPr defTabSz="457200">
              <a:lnSpc>
                <a:spcPts val="6000"/>
              </a:lnSpc>
              <a:spcAft>
                <a:spcPts val="1200"/>
              </a:spcAft>
              <a:defRPr sz="2200">
                <a:solidFill>
                  <a:srgbClr val="7B7B7C"/>
                </a:solidFill>
                <a:latin typeface="Aller"/>
                <a:ea typeface="Aller"/>
                <a:cs typeface="Aller"/>
                <a:sym typeface="Aller"/>
              </a:defRPr>
            </a:pPr>
            <a:endParaRPr lang="en-US"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6239306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9176270" cy="1742336"/>
            <a:chOff x="1719463" y="2389397"/>
            <a:chExt cx="19176270"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9176270"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3. target vs </a:t>
              </a:r>
              <a:r>
                <a:rPr lang="en-US" dirty="0" err="1">
                  <a:solidFill>
                    <a:schemeClr val="accent1"/>
                  </a:solidFill>
                  <a:latin typeface="Montserrat" pitchFamily="2" charset="0"/>
                </a:rPr>
                <a:t>currentTarget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093516"/>
            <a:ext cx="20422415" cy="6053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Оба свойства ссылаются на источник события, однако </a:t>
            </a:r>
            <a:r>
              <a:rPr lang="ru-RU" sz="4800" dirty="0" err="1">
                <a:solidFill>
                  <a:schemeClr val="bg2">
                    <a:lumMod val="75000"/>
                  </a:schemeClr>
                </a:solidFill>
                <a:latin typeface="Montserrat Medium" panose="00000600000000000000" pitchFamily="2" charset="-52"/>
              </a:rPr>
              <a:t>target</a:t>
            </a:r>
            <a:r>
              <a:rPr lang="ru-RU" sz="4800" dirty="0">
                <a:solidFill>
                  <a:schemeClr val="bg2">
                    <a:lumMod val="75000"/>
                  </a:schemeClr>
                </a:solidFill>
                <a:latin typeface="Montserrat Medium" panose="00000600000000000000" pitchFamily="2" charset="-52"/>
              </a:rPr>
              <a:t> - это элемент, на котором событие возникло, а </a:t>
            </a:r>
            <a:r>
              <a:rPr lang="ru-RU" sz="4800" dirty="0" err="1">
                <a:solidFill>
                  <a:schemeClr val="bg2">
                    <a:lumMod val="75000"/>
                  </a:schemeClr>
                </a:solidFill>
                <a:latin typeface="Montserrat Medium" panose="00000600000000000000" pitchFamily="2" charset="-52"/>
              </a:rPr>
              <a:t>currentTarget</a:t>
            </a:r>
            <a:r>
              <a:rPr lang="ru-RU" sz="4800" dirty="0">
                <a:solidFill>
                  <a:schemeClr val="bg2">
                    <a:lumMod val="75000"/>
                  </a:schemeClr>
                </a:solidFill>
                <a:latin typeface="Montserrat Medium" panose="00000600000000000000" pitchFamily="2" charset="-52"/>
              </a:rPr>
              <a:t> - элемент, на который добавили обработчик (как с </a:t>
            </a:r>
            <a:r>
              <a:rPr lang="ru-RU" sz="4800" dirty="0" err="1">
                <a:solidFill>
                  <a:schemeClr val="bg2">
                    <a:lumMod val="75000"/>
                  </a:schemeClr>
                </a:solidFill>
                <a:latin typeface="Montserrat Medium" panose="00000600000000000000" pitchFamily="2" charset="-52"/>
              </a:rPr>
              <a:t>this</a:t>
            </a:r>
            <a:r>
              <a:rPr lang="ru-RU"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currentTarget</a:t>
            </a:r>
            <a:r>
              <a:rPr lang="ru-RU" sz="4800" dirty="0">
                <a:solidFill>
                  <a:schemeClr val="bg2">
                    <a:lumMod val="75000"/>
                  </a:schemeClr>
                </a:solidFill>
                <a:latin typeface="Montserrat Medium" panose="00000600000000000000" pitchFamily="2" charset="-52"/>
              </a:rPr>
              <a:t> появляется, когда есть всплытие события.</a:t>
            </a: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Далее указан код, на котором можно отследить разницу.</a:t>
            </a:r>
          </a:p>
        </p:txBody>
      </p:sp>
    </p:spTree>
    <p:extLst>
      <p:ext uri="{BB962C8B-B14F-4D97-AF65-F5344CB8AC3E}">
        <p14:creationId xmlns:p14="http://schemas.microsoft.com/office/powerpoint/2010/main" val="19003715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7300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3">
                      <a:lumMod val="75000"/>
                    </a:schemeClr>
                  </a:solidFill>
                </a:rPr>
                <a:t>Пример</a:t>
              </a:r>
              <a:endParaRPr dirty="0">
                <a:solidFill>
                  <a:schemeClr val="accent3">
                    <a:lumMod val="75000"/>
                  </a:schemeClr>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47915"/>
            <a:ext cx="20422415" cy="6529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0" lvl="0" indent="0" algn="l" rtl="0">
              <a:lnSpc>
                <a:spcPct val="135714"/>
              </a:lnSpc>
              <a:spcBef>
                <a:spcPts val="0"/>
              </a:spcBef>
              <a:spcAft>
                <a:spcPts val="0"/>
              </a:spcAft>
              <a:buNone/>
            </a:pPr>
            <a:r>
              <a:rPr lang="en-US" sz="4000" dirty="0">
                <a:solidFill>
                  <a:srgbClr val="800000"/>
                </a:solidFill>
                <a:highlight>
                  <a:srgbClr val="FFFFFF"/>
                </a:highlight>
                <a:latin typeface="Courier New"/>
                <a:ea typeface="Courier New"/>
                <a:cs typeface="Courier New"/>
                <a:sym typeface="Courier New"/>
              </a:rPr>
              <a:t>&lt;div</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FF0000"/>
                </a:solidFill>
                <a:highlight>
                  <a:srgbClr val="FFFFFF"/>
                </a:highlight>
                <a:latin typeface="Courier New"/>
                <a:ea typeface="Courier New"/>
                <a:cs typeface="Courier New"/>
                <a:sym typeface="Courier New"/>
              </a:rPr>
              <a:t>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"div"</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FF0000"/>
                </a:solidFill>
                <a:highlight>
                  <a:srgbClr val="FFFFFF"/>
                </a:highlight>
                <a:latin typeface="Courier New"/>
                <a:ea typeface="Courier New"/>
                <a:cs typeface="Courier New"/>
                <a:sym typeface="Courier New"/>
              </a:rPr>
              <a:t>onclick</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"console.log(</a:t>
            </a:r>
            <a:r>
              <a:rPr lang="en-US" sz="4000" dirty="0" err="1">
                <a:solidFill>
                  <a:srgbClr val="0000FF"/>
                </a:solidFill>
                <a:highlight>
                  <a:srgbClr val="FFFFFF"/>
                </a:highlight>
                <a:latin typeface="Courier New"/>
                <a:ea typeface="Courier New"/>
                <a:cs typeface="Courier New"/>
                <a:sym typeface="Courier New"/>
              </a:rPr>
              <a:t>event.currentTarget</a:t>
            </a:r>
            <a:r>
              <a:rPr lang="en-US" sz="4000" dirty="0">
                <a:solidFill>
                  <a:srgbClr val="0000FF"/>
                </a:solidFill>
                <a:highlight>
                  <a:srgbClr val="FFFFFF"/>
                </a:highlight>
                <a:latin typeface="Courier New"/>
                <a:ea typeface="Courier New"/>
                <a:cs typeface="Courier New"/>
                <a:sym typeface="Courier New"/>
              </a:rPr>
              <a:t>, </a:t>
            </a:r>
            <a:r>
              <a:rPr lang="en-US" sz="4000" dirty="0" err="1">
                <a:solidFill>
                  <a:srgbClr val="0000FF"/>
                </a:solidFill>
                <a:highlight>
                  <a:srgbClr val="FFFFFF"/>
                </a:highlight>
                <a:latin typeface="Courier New"/>
                <a:ea typeface="Courier New"/>
                <a:cs typeface="Courier New"/>
                <a:sym typeface="Courier New"/>
              </a:rPr>
              <a:t>event.target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p>
          <a:p>
            <a:pPr marL="0" lvl="0" indent="0" algn="l" rtl="0">
              <a:lnSpc>
                <a:spcPct val="135714"/>
              </a:lnSpc>
              <a:spcBef>
                <a:spcPts val="0"/>
              </a:spcBef>
              <a:spcAft>
                <a:spcPts val="0"/>
              </a:spcAft>
              <a:buNone/>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FF0000"/>
                </a:solidFill>
                <a:highlight>
                  <a:srgbClr val="FFFFFF"/>
                </a:highlight>
                <a:latin typeface="Courier New"/>
                <a:ea typeface="Courier New"/>
                <a:cs typeface="Courier New"/>
                <a:sym typeface="Courier New"/>
              </a:rPr>
              <a:t>onclick</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"console.log(</a:t>
            </a:r>
            <a:r>
              <a:rPr lang="en-US" sz="4000" dirty="0" err="1">
                <a:solidFill>
                  <a:srgbClr val="0000FF"/>
                </a:solidFill>
                <a:highlight>
                  <a:srgbClr val="FFFFFF"/>
                </a:highlight>
                <a:latin typeface="Courier New"/>
                <a:ea typeface="Courier New"/>
                <a:cs typeface="Courier New"/>
                <a:sym typeface="Courier New"/>
              </a:rPr>
              <a:t>event.currentTarget</a:t>
            </a:r>
            <a:r>
              <a:rPr lang="en-US" sz="4000" dirty="0">
                <a:solidFill>
                  <a:srgbClr val="0000FF"/>
                </a:solidFill>
                <a:highlight>
                  <a:srgbClr val="FFFFFF"/>
                </a:highlight>
                <a:latin typeface="Courier New"/>
                <a:ea typeface="Courier New"/>
                <a:cs typeface="Courier New"/>
                <a:sym typeface="Courier New"/>
              </a:rPr>
              <a:t>, </a:t>
            </a:r>
            <a:r>
              <a:rPr lang="en-US" sz="4000" dirty="0" err="1">
                <a:solidFill>
                  <a:srgbClr val="0000FF"/>
                </a:solidFill>
                <a:highlight>
                  <a:srgbClr val="FFFFFF"/>
                </a:highlight>
                <a:latin typeface="Courier New"/>
                <a:ea typeface="Courier New"/>
                <a:cs typeface="Courier New"/>
                <a:sym typeface="Courier New"/>
              </a:rPr>
              <a:t>event.target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p>
          <a:p>
            <a:pPr marL="0" lvl="0" indent="0" algn="l" rtl="0">
              <a:lnSpc>
                <a:spcPct val="135714"/>
              </a:lnSpc>
              <a:spcBef>
                <a:spcPts val="0"/>
              </a:spcBef>
              <a:spcAft>
                <a:spcPts val="0"/>
              </a:spcAft>
              <a:buNone/>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&lt;button</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FF0000"/>
                </a:solidFill>
                <a:highlight>
                  <a:srgbClr val="FFFFFF"/>
                </a:highlight>
                <a:latin typeface="Courier New"/>
                <a:ea typeface="Courier New"/>
                <a:cs typeface="Courier New"/>
                <a:sym typeface="Courier New"/>
              </a:rPr>
              <a:t>onclick</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"console.log(</a:t>
            </a:r>
            <a:r>
              <a:rPr lang="en-US" sz="4000" dirty="0" err="1">
                <a:solidFill>
                  <a:srgbClr val="0000FF"/>
                </a:solidFill>
                <a:highlight>
                  <a:srgbClr val="FFFFFF"/>
                </a:highlight>
                <a:latin typeface="Courier New"/>
                <a:ea typeface="Courier New"/>
                <a:cs typeface="Courier New"/>
                <a:sym typeface="Courier New"/>
              </a:rPr>
              <a:t>event.currentTarget</a:t>
            </a:r>
            <a:r>
              <a:rPr lang="en-US" sz="4000" dirty="0">
                <a:solidFill>
                  <a:srgbClr val="0000FF"/>
                </a:solidFill>
                <a:highlight>
                  <a:srgbClr val="FFFFFF"/>
                </a:highlight>
                <a:latin typeface="Courier New"/>
                <a:ea typeface="Courier New"/>
                <a:cs typeface="Courier New"/>
                <a:sym typeface="Courier New"/>
              </a:rPr>
              <a:t>, </a:t>
            </a:r>
            <a:r>
              <a:rPr lang="en-US" sz="4000" dirty="0" err="1">
                <a:solidFill>
                  <a:srgbClr val="0000FF"/>
                </a:solidFill>
                <a:highlight>
                  <a:srgbClr val="FFFFFF"/>
                </a:highlight>
                <a:latin typeface="Courier New"/>
                <a:ea typeface="Courier New"/>
                <a:cs typeface="Courier New"/>
                <a:sym typeface="Courier New"/>
              </a:rPr>
              <a:t>event.target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Press</a:t>
            </a:r>
            <a:r>
              <a:rPr lang="en-US" sz="4000" dirty="0">
                <a:solidFill>
                  <a:srgbClr val="800000"/>
                </a:solidFill>
                <a:highlight>
                  <a:srgbClr val="FFFFFF"/>
                </a:highlight>
                <a:latin typeface="Courier New"/>
                <a:ea typeface="Courier New"/>
                <a:cs typeface="Courier New"/>
                <a:sym typeface="Courier New"/>
              </a:rPr>
              <a:t>&lt;/button&gt;</a:t>
            </a:r>
          </a:p>
          <a:p>
            <a:pPr marL="0" lvl="0" indent="0" algn="l" rtl="0">
              <a:lnSpc>
                <a:spcPct val="135714"/>
              </a:lnSpc>
              <a:spcBef>
                <a:spcPts val="0"/>
              </a:spcBef>
              <a:spcAft>
                <a:spcPts val="0"/>
              </a:spcAft>
              <a:buNone/>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&lt;/p&gt;</a:t>
            </a:r>
          </a:p>
          <a:p>
            <a:pPr marL="0" lvl="0" indent="0" algn="l" rtl="0">
              <a:lnSpc>
                <a:spcPct val="135714"/>
              </a:lnSpc>
              <a:spcBef>
                <a:spcPts val="0"/>
              </a:spcBef>
              <a:spcAft>
                <a:spcPts val="0"/>
              </a:spcAft>
              <a:buNone/>
            </a:pPr>
            <a:r>
              <a:rPr lang="en-US" sz="4000" dirty="0">
                <a:solidFill>
                  <a:srgbClr val="800000"/>
                </a:solidFill>
                <a:highlight>
                  <a:srgbClr val="FFFFFF"/>
                </a:highlight>
                <a:latin typeface="Courier New"/>
                <a:ea typeface="Courier New"/>
                <a:cs typeface="Courier New"/>
                <a:sym typeface="Courier New"/>
              </a:rPr>
              <a:t>&lt;/div&gt;</a:t>
            </a:r>
          </a:p>
          <a:p>
            <a:pPr defTabSz="457200">
              <a:lnSpc>
                <a:spcPts val="4500"/>
              </a:lnSpc>
              <a:defRPr sz="2200">
                <a:solidFill>
                  <a:srgbClr val="7B7B7C"/>
                </a:solidFill>
                <a:latin typeface="Aller"/>
                <a:ea typeface="Aller"/>
                <a:cs typeface="Aller"/>
                <a:sym typeface="Aller"/>
              </a:defRPr>
            </a:pPr>
            <a:endParaRPr lang="en-US" sz="40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9171683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20835737" cy="1945536"/>
            <a:chOff x="1719463" y="2389397"/>
            <a:chExt cx="20835737"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83573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Другие свойства объекта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5288340"/>
            <a:ext cx="20422415" cy="3329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lvl="0" indent="-342900">
              <a:lnSpc>
                <a:spcPts val="5760"/>
              </a:lnSpc>
              <a:spcAft>
                <a:spcPts val="1200"/>
              </a:spcAft>
              <a:buSzPts val="1800"/>
              <a:buChar char="●"/>
            </a:pPr>
            <a:r>
              <a:rPr lang="ru-RU" sz="4800" dirty="0" err="1"/>
              <a:t>timeStamp</a:t>
            </a:r>
            <a:r>
              <a:rPr lang="ru-RU" sz="4800" dirty="0"/>
              <a:t> - время в </a:t>
            </a:r>
            <a:r>
              <a:rPr lang="ru-RU" sz="4800" dirty="0" err="1"/>
              <a:t>мс</a:t>
            </a:r>
            <a:r>
              <a:rPr lang="ru-RU" sz="4800" dirty="0"/>
              <a:t>, прошедших с момента загрузки страницы до события</a:t>
            </a:r>
          </a:p>
          <a:p>
            <a:pPr marL="457200" lvl="0" indent="-342900">
              <a:lnSpc>
                <a:spcPts val="5760"/>
              </a:lnSpc>
              <a:spcAft>
                <a:spcPts val="1200"/>
              </a:spcAft>
              <a:buSzPts val="1800"/>
              <a:buChar char="●"/>
            </a:pPr>
            <a:r>
              <a:rPr lang="ru-RU" sz="4800" dirty="0" err="1"/>
              <a:t>type</a:t>
            </a:r>
            <a:r>
              <a:rPr lang="ru-RU" sz="4800" dirty="0"/>
              <a:t> - имя события</a:t>
            </a:r>
          </a:p>
          <a:p>
            <a:pPr marL="457200" lvl="0" indent="-342900">
              <a:lnSpc>
                <a:spcPts val="5760"/>
              </a:lnSpc>
              <a:spcAft>
                <a:spcPts val="1200"/>
              </a:spcAft>
              <a:buSzPts val="1800"/>
              <a:buChar char="●"/>
            </a:pPr>
            <a:r>
              <a:rPr lang="ru-RU" sz="4800" dirty="0" err="1"/>
              <a:t>defaultPrevented</a:t>
            </a:r>
            <a:r>
              <a:rPr lang="ru-RU" sz="4800" dirty="0"/>
              <a:t> - указывает, был ли вызван метод </a:t>
            </a:r>
            <a:r>
              <a:rPr lang="ru-RU" sz="4800" dirty="0" err="1"/>
              <a:t>preventDefault</a:t>
            </a:r>
            <a:endParaRPr lang="ru-RU" sz="4800" dirty="0"/>
          </a:p>
        </p:txBody>
      </p:sp>
    </p:spTree>
    <p:extLst>
      <p:ext uri="{BB962C8B-B14F-4D97-AF65-F5344CB8AC3E}">
        <p14:creationId xmlns:p14="http://schemas.microsoft.com/office/powerpoint/2010/main" val="38869481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6738854" y="6196280"/>
            <a:ext cx="1090629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События мыши</a:t>
            </a:r>
            <a:endParaRPr dirty="0">
              <a:solidFill>
                <a:schemeClr val="accent1"/>
              </a:solidFill>
              <a:latin typeface="Montserrat" pitchFamily="2"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34033144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7300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3">
                      <a:lumMod val="75000"/>
                    </a:schemeClr>
                  </a:solidFill>
                </a:rPr>
                <a:t>События</a:t>
              </a:r>
              <a:r>
                <a:rPr lang="ru" dirty="0"/>
                <a:t> </a:t>
              </a:r>
              <a:r>
                <a:rPr lang="ru" dirty="0">
                  <a:solidFill>
                    <a:schemeClr val="accent3">
                      <a:lumMod val="75000"/>
                    </a:schemeClr>
                  </a:solidFill>
                </a:rPr>
                <a:t>мыши</a:t>
              </a:r>
              <a:endParaRPr dirty="0">
                <a:solidFill>
                  <a:schemeClr val="accent3">
                    <a:lumMod val="75000"/>
                  </a:schemeClr>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795897"/>
            <a:ext cx="20422415" cy="3495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lnSpc>
                <a:spcPts val="5760"/>
              </a:lnSpc>
              <a:spcAft>
                <a:spcPts val="1200"/>
              </a:spcAft>
            </a:pPr>
            <a:r>
              <a:rPr lang="ru-RU" sz="4800" dirty="0">
                <a:solidFill>
                  <a:schemeClr val="bg2">
                    <a:lumMod val="75000"/>
                  </a:schemeClr>
                </a:solidFill>
                <a:latin typeface="Montserrat Medium" panose="00000600000000000000" pitchFamily="2" charset="-52"/>
              </a:rPr>
              <a:t>Дополнительные события мыши</a:t>
            </a:r>
          </a:p>
          <a:p>
            <a:pPr marL="685800" lvl="0" indent="-685800">
              <a:lnSpc>
                <a:spcPts val="5760"/>
              </a:lnSpc>
              <a:spcAft>
                <a:spcPts val="1200"/>
              </a:spcAft>
              <a:buFont typeface="Arial" panose="020B0604020202020204" pitchFamily="34" charset="0"/>
              <a:buChar char="•"/>
            </a:pPr>
            <a:r>
              <a:rPr lang="ru-RU" sz="4800" dirty="0" err="1">
                <a:solidFill>
                  <a:schemeClr val="bg2">
                    <a:lumMod val="75000"/>
                  </a:schemeClr>
                </a:solidFill>
                <a:latin typeface="Montserrat Medium" panose="00000600000000000000" pitchFamily="2" charset="-52"/>
              </a:rPr>
              <a:t>dblclick</a:t>
            </a:r>
            <a:r>
              <a:rPr lang="ru-RU" sz="4800" dirty="0">
                <a:solidFill>
                  <a:schemeClr val="bg2">
                    <a:lumMod val="75000"/>
                  </a:schemeClr>
                </a:solidFill>
                <a:latin typeface="Montserrat Medium" panose="00000600000000000000" pitchFamily="2" charset="-52"/>
              </a:rPr>
              <a:t> - двойной клик</a:t>
            </a:r>
          </a:p>
          <a:p>
            <a:pPr marL="685800" lvl="0" indent="-685800">
              <a:lnSpc>
                <a:spcPts val="5760"/>
              </a:lnSpc>
              <a:spcAft>
                <a:spcPts val="1200"/>
              </a:spcAft>
              <a:buFont typeface="Arial" panose="020B0604020202020204" pitchFamily="34" charset="0"/>
              <a:buChar char="•"/>
            </a:pPr>
            <a:r>
              <a:rPr lang="ru-RU" sz="4800" dirty="0" err="1">
                <a:solidFill>
                  <a:schemeClr val="bg2">
                    <a:lumMod val="75000"/>
                  </a:schemeClr>
                </a:solidFill>
                <a:latin typeface="Montserrat Medium" panose="00000600000000000000" pitchFamily="2" charset="-52"/>
              </a:rPr>
              <a:t>mousedown</a:t>
            </a:r>
            <a:r>
              <a:rPr lang="ru-RU" sz="4800" dirty="0">
                <a:solidFill>
                  <a:schemeClr val="bg2">
                    <a:lumMod val="75000"/>
                  </a:schemeClr>
                </a:solidFill>
                <a:latin typeface="Montserrat Medium" panose="00000600000000000000" pitchFamily="2" charset="-52"/>
              </a:rPr>
              <a:t> - кнопка мыши опущена вниз</a:t>
            </a:r>
          </a:p>
          <a:p>
            <a:pPr marL="685800" lvl="0" indent="-685800">
              <a:lnSpc>
                <a:spcPts val="5760"/>
              </a:lnSpc>
              <a:spcAft>
                <a:spcPts val="1200"/>
              </a:spcAft>
              <a:buFont typeface="Arial" panose="020B0604020202020204" pitchFamily="34" charset="0"/>
              <a:buChar char="•"/>
            </a:pPr>
            <a:r>
              <a:rPr lang="ru-RU" sz="4800" dirty="0" err="1">
                <a:solidFill>
                  <a:schemeClr val="bg2">
                    <a:lumMod val="75000"/>
                  </a:schemeClr>
                </a:solidFill>
                <a:latin typeface="Montserrat Medium" panose="00000600000000000000" pitchFamily="2" charset="-52"/>
              </a:rPr>
              <a:t>mouseup</a:t>
            </a:r>
            <a:r>
              <a:rPr lang="ru-RU" sz="4800" dirty="0">
                <a:solidFill>
                  <a:schemeClr val="bg2">
                    <a:lumMod val="75000"/>
                  </a:schemeClr>
                </a:solidFill>
                <a:latin typeface="Montserrat Medium" panose="00000600000000000000" pitchFamily="2" charset="-52"/>
              </a:rPr>
              <a:t> - кнопка мыши поднята наверх</a:t>
            </a:r>
          </a:p>
        </p:txBody>
      </p:sp>
    </p:spTree>
    <p:extLst>
      <p:ext uri="{BB962C8B-B14F-4D97-AF65-F5344CB8AC3E}">
        <p14:creationId xmlns:p14="http://schemas.microsoft.com/office/powerpoint/2010/main" val="8100166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20666403" cy="1708470"/>
            <a:chOff x="1719463" y="2389397"/>
            <a:chExt cx="20666403"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666403"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Свойства объекта события мыши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841456" y="4874968"/>
            <a:ext cx="20422415" cy="6977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Координаты:</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pageX</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pageY</a:t>
            </a:r>
            <a:r>
              <a:rPr lang="ru-RU" sz="4800" dirty="0">
                <a:solidFill>
                  <a:schemeClr val="bg2">
                    <a:lumMod val="75000"/>
                  </a:schemeClr>
                </a:solidFill>
                <a:latin typeface="Montserrat Medium" panose="00000600000000000000" pitchFamily="2" charset="-52"/>
              </a:rPr>
              <a:t> - координаты от начала документа (как и </a:t>
            </a:r>
            <a:r>
              <a:rPr lang="ru-RU" sz="4800" dirty="0" err="1">
                <a:solidFill>
                  <a:schemeClr val="bg2">
                    <a:lumMod val="75000"/>
                  </a:schemeClr>
                </a:solidFill>
                <a:latin typeface="Montserrat Medium" panose="00000600000000000000" pitchFamily="2" charset="-52"/>
              </a:rPr>
              <a:t>position</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absolute</a:t>
            </a:r>
            <a:r>
              <a:rPr lang="ru-RU" sz="4800" dirty="0">
                <a:solidFill>
                  <a:schemeClr val="bg2">
                    <a:lumMod val="75000"/>
                  </a:schemeClr>
                </a:solidFill>
                <a:latin typeface="Montserrat Medium" panose="00000600000000000000" pitchFamily="2" charset="-52"/>
              </a:rPr>
              <a:t>)</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clientX</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clientY</a:t>
            </a:r>
            <a:r>
              <a:rPr lang="ru-RU" sz="4800" dirty="0">
                <a:solidFill>
                  <a:schemeClr val="bg2">
                    <a:lumMod val="75000"/>
                  </a:schemeClr>
                </a:solidFill>
                <a:latin typeface="Montserrat Medium" panose="00000600000000000000" pitchFamily="2" charset="-52"/>
              </a:rPr>
              <a:t> - координаты от окна (прокрутка не учитывается)</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offsetX</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offsetY</a:t>
            </a:r>
            <a:r>
              <a:rPr lang="ru-RU" sz="4800" dirty="0">
                <a:solidFill>
                  <a:schemeClr val="bg2">
                    <a:lumMod val="75000"/>
                  </a:schemeClr>
                </a:solidFill>
                <a:latin typeface="Montserrat Medium" panose="00000600000000000000" pitchFamily="2" charset="-52"/>
              </a:rPr>
              <a:t> - координаты от начала самого элемента</a:t>
            </a: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4030280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9989070" cy="1706596"/>
            <a:chOff x="1719463" y="2389397"/>
            <a:chExt cx="19989070"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9989070"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Свойства объекта события мыши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10003"/>
            <a:ext cx="20422415" cy="7130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Дополнительные клавиши:</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ctrlKey</a:t>
            </a:r>
            <a:r>
              <a:rPr lang="en-US" sz="4800" dirty="0">
                <a:solidFill>
                  <a:schemeClr val="bg2">
                    <a:lumMod val="75000"/>
                  </a:schemeClr>
                </a:solidFill>
                <a:latin typeface="Montserrat Medium" panose="00000600000000000000" pitchFamily="2" charset="-52"/>
              </a:rPr>
              <a:t> - true, </a:t>
            </a:r>
            <a:r>
              <a:rPr lang="ru-RU" sz="4800" dirty="0">
                <a:solidFill>
                  <a:schemeClr val="bg2">
                    <a:lumMod val="75000"/>
                  </a:schemeClr>
                </a:solidFill>
                <a:latin typeface="Montserrat Medium" panose="00000600000000000000" pitchFamily="2" charset="-52"/>
              </a:rPr>
              <a:t>если была нажата клавиша </a:t>
            </a:r>
            <a:r>
              <a:rPr lang="en-US" sz="4800" dirty="0">
                <a:solidFill>
                  <a:schemeClr val="bg2">
                    <a:lumMod val="75000"/>
                  </a:schemeClr>
                </a:solidFill>
                <a:latin typeface="Montserrat Medium" panose="00000600000000000000" pitchFamily="2" charset="-52"/>
              </a:rPr>
              <a:t>ctrl</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altKey</a:t>
            </a:r>
            <a:r>
              <a:rPr lang="en-US" sz="4800" dirty="0">
                <a:solidFill>
                  <a:schemeClr val="bg2">
                    <a:lumMod val="75000"/>
                  </a:schemeClr>
                </a:solidFill>
                <a:latin typeface="Montserrat Medium" panose="00000600000000000000" pitchFamily="2" charset="-52"/>
              </a:rPr>
              <a:t> - true, </a:t>
            </a:r>
            <a:r>
              <a:rPr lang="ru-RU" sz="4800" dirty="0">
                <a:solidFill>
                  <a:schemeClr val="bg2">
                    <a:lumMod val="75000"/>
                  </a:schemeClr>
                </a:solidFill>
                <a:latin typeface="Montserrat Medium" panose="00000600000000000000" pitchFamily="2" charset="-52"/>
              </a:rPr>
              <a:t>если была нажата клавиша </a:t>
            </a:r>
            <a:r>
              <a:rPr lang="en-US" sz="4800" dirty="0">
                <a:solidFill>
                  <a:schemeClr val="bg2">
                    <a:lumMod val="75000"/>
                  </a:schemeClr>
                </a:solidFill>
                <a:latin typeface="Montserrat Medium" panose="00000600000000000000" pitchFamily="2" charset="-52"/>
              </a:rPr>
              <a:t>alt</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shiftKey</a:t>
            </a:r>
            <a:r>
              <a:rPr lang="en-US" sz="4800" dirty="0">
                <a:solidFill>
                  <a:schemeClr val="bg2">
                    <a:lumMod val="75000"/>
                  </a:schemeClr>
                </a:solidFill>
                <a:latin typeface="Montserrat Medium" panose="00000600000000000000" pitchFamily="2" charset="-52"/>
              </a:rPr>
              <a:t> - true, </a:t>
            </a:r>
            <a:r>
              <a:rPr lang="ru-RU" sz="4800" dirty="0">
                <a:solidFill>
                  <a:schemeClr val="bg2">
                    <a:lumMod val="75000"/>
                  </a:schemeClr>
                </a:solidFill>
                <a:latin typeface="Montserrat Medium" panose="00000600000000000000" pitchFamily="2" charset="-52"/>
              </a:rPr>
              <a:t>если была нажата клавиша </a:t>
            </a:r>
            <a:r>
              <a:rPr lang="en-US" sz="4800" dirty="0">
                <a:solidFill>
                  <a:schemeClr val="bg2">
                    <a:lumMod val="75000"/>
                  </a:schemeClr>
                </a:solidFill>
                <a:latin typeface="Montserrat Medium" panose="00000600000000000000" pitchFamily="2" charset="-52"/>
              </a:rPr>
              <a:t>shift</a:t>
            </a:r>
          </a:p>
          <a:p>
            <a:pPr defTabSz="457200">
              <a:lnSpc>
                <a:spcPts val="6000"/>
              </a:lnSpc>
              <a:spcAft>
                <a:spcPts val="1200"/>
              </a:spcAft>
              <a:defRPr sz="2200">
                <a:solidFill>
                  <a:srgbClr val="7B7B7C"/>
                </a:solidFill>
                <a:latin typeface="Aller"/>
                <a:ea typeface="Aller"/>
                <a:cs typeface="Aller"/>
                <a:sym typeface="Aller"/>
              </a:defRPr>
            </a:pPr>
            <a:endParaRPr lang="en-US" sz="48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which - </a:t>
            </a:r>
            <a:r>
              <a:rPr lang="ru-RU" sz="4800" dirty="0">
                <a:solidFill>
                  <a:schemeClr val="bg2">
                    <a:lumMod val="75000"/>
                  </a:schemeClr>
                </a:solidFill>
                <a:latin typeface="Montserrat Medium" panose="00000600000000000000" pitchFamily="2" charset="-52"/>
              </a:rPr>
              <a:t>какая кнопка была нажата (работает с </a:t>
            </a:r>
            <a:r>
              <a:rPr lang="en-US" sz="4800" dirty="0" err="1">
                <a:solidFill>
                  <a:schemeClr val="bg2">
                    <a:lumMod val="75000"/>
                  </a:schemeClr>
                </a:solidFill>
                <a:latin typeface="Montserrat Medium" panose="00000600000000000000" pitchFamily="2" charset="-52"/>
              </a:rPr>
              <a:t>mousedown</a:t>
            </a:r>
            <a:r>
              <a:rPr lang="en-US" sz="4800" dirty="0">
                <a:solidFill>
                  <a:schemeClr val="bg2">
                    <a:lumMod val="75000"/>
                  </a:schemeClr>
                </a:solidFill>
                <a:latin typeface="Montserrat Medium" panose="00000600000000000000" pitchFamily="2" charset="-52"/>
              </a:rPr>
              <a:t> </a:t>
            </a:r>
            <a:r>
              <a:rPr lang="ru-RU" sz="4800" dirty="0">
                <a:solidFill>
                  <a:schemeClr val="bg2">
                    <a:lumMod val="75000"/>
                  </a:schemeClr>
                </a:solidFill>
                <a:latin typeface="Montserrat Medium" panose="00000600000000000000" pitchFamily="2" charset="-52"/>
              </a:rPr>
              <a:t>и </a:t>
            </a:r>
            <a:r>
              <a:rPr lang="en-US" sz="4800" dirty="0" err="1">
                <a:solidFill>
                  <a:schemeClr val="bg2">
                    <a:lumMod val="75000"/>
                  </a:schemeClr>
                </a:solidFill>
                <a:latin typeface="Montserrat Medium" panose="00000600000000000000" pitchFamily="2" charset="-52"/>
              </a:rPr>
              <a:t>mouseup</a:t>
            </a:r>
            <a:r>
              <a:rPr lang="en-US"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1 - </a:t>
            </a:r>
            <a:r>
              <a:rPr lang="ru-RU" sz="4800" dirty="0">
                <a:solidFill>
                  <a:schemeClr val="bg2">
                    <a:lumMod val="75000"/>
                  </a:schemeClr>
                </a:solidFill>
                <a:latin typeface="Montserrat Medium" panose="00000600000000000000" pitchFamily="2" charset="-52"/>
              </a:rPr>
              <a:t>левая, 3 - правая, 2 - колесико (средняя)</a:t>
            </a:r>
          </a:p>
        </p:txBody>
      </p:sp>
    </p:spTree>
    <p:extLst>
      <p:ext uri="{BB962C8B-B14F-4D97-AF65-F5344CB8AC3E}">
        <p14:creationId xmlns:p14="http://schemas.microsoft.com/office/powerpoint/2010/main" val="22054130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6433069" cy="1776203"/>
            <a:chOff x="1719463" y="2389397"/>
            <a:chExt cx="16433069"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43306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buttons </a:t>
              </a:r>
              <a:r>
                <a:rPr lang="ru-RU" dirty="0">
                  <a:solidFill>
                    <a:schemeClr val="accent1"/>
                  </a:solidFill>
                  <a:latin typeface="Montserrat" pitchFamily="2" charset="0"/>
                </a:rPr>
                <a:t>и </a:t>
              </a:r>
              <a:r>
                <a:rPr lang="en-US" dirty="0">
                  <a:solidFill>
                    <a:schemeClr val="accent1"/>
                  </a:solidFill>
                  <a:latin typeface="Montserrat" pitchFamily="2" charset="0"/>
                </a:rPr>
                <a:t>button</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322162"/>
            <a:ext cx="20422415" cy="311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hlinkClick r:id="rId4"/>
              </a:rPr>
              <a:t>https://developer.mozilla.org/ru/docs/Web/API/MouseEvent/buttons</a:t>
            </a:r>
            <a:endParaRPr lang="ru-RU" sz="44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endParaRPr lang="en-US" sz="44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hlinkClick r:id="rId5"/>
              </a:rPr>
              <a:t>https://developer.mozilla.org/ru/docs/Web/API/MouseEvent/button</a:t>
            </a:r>
            <a:endParaRPr lang="ru-RU" sz="44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endParaRPr lang="en-US"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409648978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6738854" y="5534561"/>
            <a:ext cx="10906291"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События клавиатуры</a:t>
            </a:r>
            <a:endParaRPr dirty="0">
              <a:solidFill>
                <a:schemeClr val="accent1"/>
              </a:solidFill>
              <a:latin typeface="Montserrat" pitchFamily="2"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22506367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8"/>
            <a:ext cx="14841336" cy="1606870"/>
            <a:chOff x="1719464" y="2389397"/>
            <a:chExt cx="148413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484133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Классы событий</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690534"/>
            <a:ext cx="20422415" cy="45148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События можно поделить на несколько групп:</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события мыши</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события клавиатуры</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события DOM</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события элементов управления</a:t>
            </a:r>
          </a:p>
        </p:txBody>
      </p:sp>
    </p:spTree>
    <p:extLst>
      <p:ext uri="{BB962C8B-B14F-4D97-AF65-F5344CB8AC3E}">
        <p14:creationId xmlns:p14="http://schemas.microsoft.com/office/powerpoint/2010/main" val="22378023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3328379" cy="1787669"/>
            <a:chOff x="1719463" y="2389397"/>
            <a:chExt cx="13328379"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332837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События клавиатуры</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070331"/>
            <a:ext cx="20422415" cy="4053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85800" indent="-685800" defTabSz="457200">
              <a:lnSpc>
                <a:spcPts val="6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keydown</a:t>
            </a:r>
            <a:r>
              <a:rPr lang="ru-RU" sz="4800" dirty="0">
                <a:solidFill>
                  <a:schemeClr val="bg2">
                    <a:lumMod val="75000"/>
                  </a:schemeClr>
                </a:solidFill>
                <a:latin typeface="Montserrat Medium" panose="00000600000000000000" pitchFamily="2" charset="-52"/>
              </a:rPr>
              <a:t> - клавиша клавиатуры опущена вниз, нажата (предпочтительный вариант)</a:t>
            </a:r>
          </a:p>
          <a:p>
            <a:pPr marL="685800" indent="-685800" defTabSz="457200">
              <a:lnSpc>
                <a:spcPts val="6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keyup</a:t>
            </a:r>
            <a:r>
              <a:rPr lang="ru-RU" sz="4800" dirty="0">
                <a:solidFill>
                  <a:schemeClr val="bg2">
                    <a:lumMod val="75000"/>
                  </a:schemeClr>
                </a:solidFill>
                <a:latin typeface="Montserrat Medium" panose="00000600000000000000" pitchFamily="2" charset="-52"/>
              </a:rPr>
              <a:t> - клавиша клавиатуры поднята наверх, вернулась в исходное состояние</a:t>
            </a:r>
          </a:p>
          <a:p>
            <a:pPr marL="685800" indent="-685800" defTabSz="457200">
              <a:lnSpc>
                <a:spcPts val="6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keypress</a:t>
            </a:r>
            <a:r>
              <a:rPr lang="ru-RU" sz="4800" dirty="0">
                <a:solidFill>
                  <a:schemeClr val="bg2">
                    <a:lumMod val="75000"/>
                  </a:schemeClr>
                </a:solidFill>
                <a:latin typeface="Montserrat Medium" panose="00000600000000000000" pitchFamily="2" charset="-52"/>
              </a:rPr>
              <a:t> - нажата символьная клавиша</a:t>
            </a:r>
          </a:p>
        </p:txBody>
      </p:sp>
    </p:spTree>
    <p:extLst>
      <p:ext uri="{BB962C8B-B14F-4D97-AF65-F5344CB8AC3E}">
        <p14:creationId xmlns:p14="http://schemas.microsoft.com/office/powerpoint/2010/main" val="39900307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20056804" cy="1810070"/>
            <a:chOff x="1719463" y="2389397"/>
            <a:chExt cx="2005680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05680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Добавление обработчика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235798"/>
            <a:ext cx="20422415" cy="3129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Событие “нажатие клавиши” может происходить только в элементах, в которых нажатие клавиши работает (элементы управления), либо его можно добавить на глобальный объект </a:t>
            </a:r>
            <a:r>
              <a:rPr lang="ru-RU" sz="4800" dirty="0" err="1">
                <a:solidFill>
                  <a:schemeClr val="bg2">
                    <a:lumMod val="75000"/>
                  </a:schemeClr>
                </a:solidFill>
                <a:latin typeface="Montserrat Medium" panose="00000600000000000000" pitchFamily="2" charset="-52"/>
              </a:rPr>
              <a:t>window</a:t>
            </a:r>
            <a:endParaRPr lang="ru-RU"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21754655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21276003" cy="1776203"/>
            <a:chOff x="1719463" y="2389397"/>
            <a:chExt cx="21276003"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127600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Основные свойства объекта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232389"/>
            <a:ext cx="20422415" cy="6053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key</a:t>
            </a:r>
            <a:r>
              <a:rPr lang="ru-RU" sz="4800" dirty="0">
                <a:solidFill>
                  <a:schemeClr val="bg2">
                    <a:lumMod val="75000"/>
                  </a:schemeClr>
                </a:solidFill>
                <a:latin typeface="Montserrat Medium" panose="00000600000000000000" pitchFamily="2" charset="-52"/>
              </a:rPr>
              <a:t> - обозначение нажатой клавиши в виде строки (например, “w”</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code</a:t>
            </a:r>
            <a:r>
              <a:rPr lang="ru-RU" sz="4800" dirty="0">
                <a:solidFill>
                  <a:schemeClr val="bg2">
                    <a:lumMod val="75000"/>
                  </a:schemeClr>
                </a:solidFill>
                <a:latin typeface="Montserrat Medium" panose="00000600000000000000" pitchFamily="2" charset="-52"/>
              </a:rPr>
              <a:t> - код нажатой клавиши в виде строки (например, “</a:t>
            </a:r>
            <a:r>
              <a:rPr lang="ru-RU" sz="4800" dirty="0" err="1">
                <a:solidFill>
                  <a:schemeClr val="bg2">
                    <a:lumMod val="75000"/>
                  </a:schemeClr>
                </a:solidFill>
                <a:latin typeface="Montserrat Medium" panose="00000600000000000000" pitchFamily="2" charset="-52"/>
              </a:rPr>
              <a:t>keyW</a:t>
            </a:r>
            <a:r>
              <a:rPr lang="ru-RU" sz="4800" dirty="0">
                <a:solidFill>
                  <a:schemeClr val="bg2">
                    <a:lumMod val="75000"/>
                  </a:schemeClr>
                </a:solidFill>
                <a:latin typeface="Montserrat Medium" panose="00000600000000000000" pitchFamily="2" charset="-52"/>
              </a:rPr>
              <a:t>”)</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keyCode</a:t>
            </a:r>
            <a:r>
              <a:rPr lang="ru-RU" sz="4800" dirty="0">
                <a:solidFill>
                  <a:schemeClr val="bg2">
                    <a:lumMod val="75000"/>
                  </a:schemeClr>
                </a:solidFill>
                <a:latin typeface="Montserrat Medium" panose="00000600000000000000" pitchFamily="2" charset="-52"/>
              </a:rPr>
              <a:t> - численный код нажатой клавиши</a:t>
            </a:r>
          </a:p>
          <a:p>
            <a:pPr marL="685800" indent="-685800" defTabSz="457200">
              <a:lnSpc>
                <a:spcPts val="6000"/>
              </a:lnSpc>
              <a:spcAft>
                <a:spcPts val="1200"/>
              </a:spcAft>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altKey</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ctrlKey</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shiftKey</a:t>
            </a:r>
            <a:r>
              <a:rPr lang="ru-RU" sz="4800" dirty="0">
                <a:solidFill>
                  <a:schemeClr val="bg2">
                    <a:lumMod val="75000"/>
                  </a:schemeClr>
                </a:solidFill>
                <a:latin typeface="Montserrat Medium" panose="00000600000000000000" pitchFamily="2" charset="-52"/>
              </a:rPr>
              <a:t> - по аналогии с событиями мыши</a:t>
            </a: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6429094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8769869" cy="1606870"/>
            <a:chOff x="1719463" y="2389397"/>
            <a:chExt cx="18769869"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876986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События загрузки страницы</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2716935" y="4961356"/>
            <a:ext cx="10492970" cy="541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5000"/>
              </a:lnSpc>
              <a:spcAft>
                <a:spcPts val="600"/>
              </a:spcAft>
              <a:defRPr sz="2200">
                <a:solidFill>
                  <a:srgbClr val="7B7B7C"/>
                </a:solidFill>
                <a:latin typeface="Aller"/>
                <a:ea typeface="Aller"/>
                <a:cs typeface="Aller"/>
                <a:sym typeface="Aller"/>
              </a:defRPr>
            </a:pPr>
            <a:r>
              <a:rPr lang="en-US" sz="4000" dirty="0" err="1">
                <a:solidFill>
                  <a:schemeClr val="bg2">
                    <a:lumMod val="75000"/>
                  </a:schemeClr>
                </a:solidFill>
                <a:latin typeface="Montserrat Medium" panose="00000600000000000000" pitchFamily="2" charset="-52"/>
              </a:rPr>
              <a:t>document.addEventListener</a:t>
            </a:r>
            <a:r>
              <a:rPr lang="en-US" sz="4000" dirty="0">
                <a:solidFill>
                  <a:schemeClr val="bg2">
                    <a:lumMod val="75000"/>
                  </a:schemeClr>
                </a:solidFill>
                <a:latin typeface="Montserrat Medium" panose="00000600000000000000" pitchFamily="2" charset="-52"/>
              </a:rPr>
              <a:t>(“</a:t>
            </a:r>
            <a:r>
              <a:rPr lang="en-US" sz="4000" dirty="0" err="1">
                <a:solidFill>
                  <a:schemeClr val="bg2">
                    <a:lumMod val="75000"/>
                  </a:schemeClr>
                </a:solidFill>
                <a:latin typeface="Montserrat Medium" panose="00000600000000000000" pitchFamily="2" charset="-52"/>
              </a:rPr>
              <a:t>DOMContentLoaded</a:t>
            </a:r>
            <a:r>
              <a:rPr lang="en-US" sz="4000" dirty="0">
                <a:solidFill>
                  <a:schemeClr val="bg2">
                    <a:lumMod val="75000"/>
                  </a:schemeClr>
                </a:solidFill>
                <a:latin typeface="Montserrat Medium" panose="00000600000000000000" pitchFamily="2" charset="-52"/>
              </a:rPr>
              <a:t>”, </a:t>
            </a:r>
            <a:r>
              <a:rPr lang="en-US" sz="4000" dirty="0" err="1">
                <a:solidFill>
                  <a:schemeClr val="bg2">
                    <a:lumMod val="75000"/>
                  </a:schemeClr>
                </a:solidFill>
                <a:latin typeface="Montserrat Medium" panose="00000600000000000000" pitchFamily="2" charset="-52"/>
              </a:rPr>
              <a:t>fn</a:t>
            </a:r>
            <a:r>
              <a:rPr lang="en-US" sz="4000" dirty="0">
                <a:solidFill>
                  <a:schemeClr val="bg2">
                    <a:lumMod val="75000"/>
                  </a:schemeClr>
                </a:solidFill>
                <a:latin typeface="Montserrat Medium" panose="00000600000000000000" pitchFamily="2" charset="-52"/>
              </a:rPr>
              <a:t>);</a:t>
            </a: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Срабатывает в момент, когда загружено дерево </a:t>
            </a:r>
            <a:r>
              <a:rPr lang="en-US" sz="4000" dirty="0">
                <a:solidFill>
                  <a:schemeClr val="bg2">
                    <a:lumMod val="75000"/>
                  </a:schemeClr>
                </a:solidFill>
                <a:latin typeface="Montserrat Medium" panose="00000600000000000000" pitchFamily="2" charset="-52"/>
              </a:rPr>
              <a:t>DOM, </a:t>
            </a:r>
            <a:r>
              <a:rPr lang="ru-RU" sz="4000" dirty="0">
                <a:solidFill>
                  <a:schemeClr val="bg2">
                    <a:lumMod val="75000"/>
                  </a:schemeClr>
                </a:solidFill>
                <a:latin typeface="Montserrat Medium" panose="00000600000000000000" pitchFamily="2" charset="-52"/>
              </a:rPr>
              <a:t>без картинок и стилей</a:t>
            </a: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Добавляется только через </a:t>
            </a:r>
            <a:r>
              <a:rPr lang="en-US" sz="4000" dirty="0" err="1">
                <a:solidFill>
                  <a:schemeClr val="bg2">
                    <a:lumMod val="75000"/>
                  </a:schemeClr>
                </a:solidFill>
                <a:latin typeface="Montserrat Medium" panose="00000600000000000000" pitchFamily="2" charset="-52"/>
              </a:rPr>
              <a:t>addEventListener</a:t>
            </a:r>
            <a:endParaRPr lang="en-US" sz="4000" dirty="0">
              <a:solidFill>
                <a:schemeClr val="bg2">
                  <a:lumMod val="75000"/>
                </a:schemeClr>
              </a:solidFill>
              <a:latin typeface="Montserrat Medium" panose="00000600000000000000" pitchFamily="2" charset="-52"/>
            </a:endParaRP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Есть у объекта </a:t>
            </a:r>
            <a:r>
              <a:rPr lang="en-US" sz="4000" dirty="0">
                <a:solidFill>
                  <a:schemeClr val="bg2">
                    <a:lumMod val="75000"/>
                  </a:schemeClr>
                </a:solidFill>
                <a:latin typeface="Montserrat Medium" panose="00000600000000000000" pitchFamily="2" charset="-52"/>
              </a:rPr>
              <a:t>document</a:t>
            </a:r>
          </a:p>
        </p:txBody>
      </p:sp>
      <p:sp>
        <p:nvSpPr>
          <p:cNvPr id="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8037669-68A7-4623-8515-13AED3B6C5AF}"/>
              </a:ext>
            </a:extLst>
          </p:cNvPr>
          <p:cNvSpPr txBox="1"/>
          <p:nvPr/>
        </p:nvSpPr>
        <p:spPr>
          <a:xfrm>
            <a:off x="1768337" y="4961356"/>
            <a:ext cx="10492970" cy="5496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5000"/>
              </a:lnSpc>
              <a:spcAft>
                <a:spcPts val="600"/>
              </a:spcAft>
              <a:defRPr sz="2200">
                <a:solidFill>
                  <a:srgbClr val="7B7B7C"/>
                </a:solidFill>
                <a:latin typeface="Aller"/>
                <a:ea typeface="Aller"/>
                <a:cs typeface="Aller"/>
                <a:sym typeface="Aller"/>
              </a:defRPr>
            </a:pPr>
            <a:r>
              <a:rPr lang="ru-RU" sz="4000" dirty="0" err="1">
                <a:solidFill>
                  <a:schemeClr val="bg2">
                    <a:lumMod val="75000"/>
                  </a:schemeClr>
                </a:solidFill>
                <a:latin typeface="Montserrat Medium" panose="00000600000000000000" pitchFamily="2" charset="-52"/>
              </a:rPr>
              <a:t>window.onload</a:t>
            </a:r>
            <a:r>
              <a:rPr lang="ru-RU" sz="4000" dirty="0">
                <a:solidFill>
                  <a:schemeClr val="bg2">
                    <a:lumMod val="75000"/>
                  </a:schemeClr>
                </a:solidFill>
                <a:latin typeface="Montserrat Medium" panose="00000600000000000000" pitchFamily="2" charset="-52"/>
              </a:rPr>
              <a:t> = </a:t>
            </a:r>
            <a:r>
              <a:rPr lang="ru-RU" sz="4000" dirty="0" err="1">
                <a:solidFill>
                  <a:schemeClr val="bg2">
                    <a:lumMod val="75000"/>
                  </a:schemeClr>
                </a:solidFill>
                <a:latin typeface="Montserrat Medium" panose="00000600000000000000" pitchFamily="2" charset="-52"/>
              </a:rPr>
              <a:t>fn</a:t>
            </a:r>
            <a:r>
              <a:rPr lang="ru-RU" sz="4000" dirty="0">
                <a:solidFill>
                  <a:schemeClr val="bg2">
                    <a:lumMod val="75000"/>
                  </a:schemeClr>
                </a:solidFill>
                <a:latin typeface="Montserrat Medium" panose="00000600000000000000" pitchFamily="2" charset="-52"/>
              </a:rPr>
              <a:t>;</a:t>
            </a:r>
          </a:p>
          <a:p>
            <a:pPr defTabSz="457200">
              <a:lnSpc>
                <a:spcPts val="5000"/>
              </a:lnSpc>
              <a:spcAft>
                <a:spcPts val="600"/>
              </a:spcAft>
              <a:defRPr sz="2200">
                <a:solidFill>
                  <a:srgbClr val="7B7B7C"/>
                </a:solidFill>
                <a:latin typeface="Aller"/>
                <a:ea typeface="Aller"/>
                <a:cs typeface="Aller"/>
                <a:sym typeface="Aller"/>
              </a:defRPr>
            </a:pPr>
            <a:endParaRPr lang="ru-RU" sz="4000" dirty="0">
              <a:solidFill>
                <a:schemeClr val="bg2">
                  <a:lumMod val="75000"/>
                </a:schemeClr>
              </a:solidFill>
              <a:latin typeface="Montserrat Medium" panose="00000600000000000000" pitchFamily="2" charset="-52"/>
            </a:endParaRP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Срабатывает в момент когда ВСЕ данные загружены (включая картинки, файлы </a:t>
            </a:r>
            <a:r>
              <a:rPr lang="ru-RU" sz="4000" dirty="0" err="1">
                <a:solidFill>
                  <a:schemeClr val="bg2">
                    <a:lumMod val="75000"/>
                  </a:schemeClr>
                </a:solidFill>
                <a:latin typeface="Montserrat Medium" panose="00000600000000000000" pitchFamily="2" charset="-52"/>
              </a:rPr>
              <a:t>css</a:t>
            </a:r>
            <a:r>
              <a:rPr lang="ru-RU" sz="4000" dirty="0">
                <a:solidFill>
                  <a:schemeClr val="bg2">
                    <a:lumMod val="75000"/>
                  </a:schemeClr>
                </a:solidFill>
                <a:latin typeface="Montserrat Medium" panose="00000600000000000000" pitchFamily="2" charset="-52"/>
              </a:rPr>
              <a:t>)</a:t>
            </a: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Можно добавлять обработчик в свойства и через </a:t>
            </a:r>
            <a:r>
              <a:rPr lang="ru-RU" sz="4000" dirty="0" err="1">
                <a:solidFill>
                  <a:schemeClr val="bg2">
                    <a:lumMod val="75000"/>
                  </a:schemeClr>
                </a:solidFill>
                <a:latin typeface="Montserrat Medium" panose="00000600000000000000" pitchFamily="2" charset="-52"/>
              </a:rPr>
              <a:t>addEventListener</a:t>
            </a:r>
            <a:endParaRPr lang="ru-RU" sz="4000" dirty="0">
              <a:solidFill>
                <a:schemeClr val="bg2">
                  <a:lumMod val="75000"/>
                </a:schemeClr>
              </a:solidFill>
              <a:latin typeface="Montserrat Medium" panose="00000600000000000000" pitchFamily="2" charset="-52"/>
            </a:endParaRPr>
          </a:p>
          <a:p>
            <a:pPr marL="571500" indent="-571500" defTabSz="457200">
              <a:lnSpc>
                <a:spcPts val="5000"/>
              </a:lnSpc>
              <a:spcAft>
                <a:spcPts val="600"/>
              </a:spcAft>
              <a:buFont typeface="Arial" panose="020B0604020202020204" pitchFamily="34" charset="0"/>
              <a:buChar char="•"/>
              <a:defRPr sz="2200">
                <a:solidFill>
                  <a:srgbClr val="7B7B7C"/>
                </a:solidFill>
                <a:latin typeface="Aller"/>
                <a:ea typeface="Aller"/>
                <a:cs typeface="Aller"/>
                <a:sym typeface="Aller"/>
              </a:defRPr>
            </a:pPr>
            <a:r>
              <a:rPr lang="ru-RU" sz="4000" dirty="0">
                <a:solidFill>
                  <a:schemeClr val="bg2">
                    <a:lumMod val="75000"/>
                  </a:schemeClr>
                </a:solidFill>
                <a:latin typeface="Montserrat Medium" panose="00000600000000000000" pitchFamily="2" charset="-52"/>
              </a:rPr>
              <a:t>Есть у объекта </a:t>
            </a:r>
            <a:r>
              <a:rPr lang="ru-RU" sz="4000" dirty="0" err="1">
                <a:solidFill>
                  <a:schemeClr val="bg2">
                    <a:lumMod val="75000"/>
                  </a:schemeClr>
                </a:solidFill>
                <a:latin typeface="Montserrat Medium" panose="00000600000000000000" pitchFamily="2" charset="-52"/>
              </a:rPr>
              <a:t>window</a:t>
            </a:r>
            <a:endParaRPr lang="ru-RU" sz="40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24766335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877437"/>
          </a:xfrm>
          <a:prstGeom prst="rect">
            <a:avLst/>
          </a:prstGeom>
        </p:spPr>
        <p:txBody>
          <a:bodyPr wrap="square">
            <a:spAutoFit/>
          </a:bodyPr>
          <a:lstStyle/>
          <a:p>
            <a:r>
              <a:rPr lang="ru-RU" sz="11600" b="1" dirty="0">
                <a:solidFill>
                  <a:schemeClr val="bg1"/>
                </a:solidFill>
                <a:latin typeface="Montserrat" pitchFamily="2" charset="0"/>
              </a:rPr>
              <a:t>Конец</a:t>
            </a:r>
            <a:endParaRPr lang="en-US" sz="11600" b="1" dirty="0">
              <a:solidFill>
                <a:schemeClr val="bg1"/>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5">
            <a:extLst>
              <a:ext uri="{FF2B5EF4-FFF2-40B4-BE49-F238E27FC236}">
                <a16:creationId xmlns:a16="http://schemas.microsoft.com/office/drawing/2014/main" id="{291A9882-59F6-F64F-842B-4F73E19B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6312" y="5028754"/>
            <a:ext cx="6350000" cy="6350000"/>
          </a:xfrm>
          <a:prstGeom prst="rect">
            <a:avLst/>
          </a:prstGeom>
        </p:spPr>
      </p:pic>
    </p:spTree>
    <p:extLst>
      <p:ext uri="{BB962C8B-B14F-4D97-AF65-F5344CB8AC3E}">
        <p14:creationId xmlns:p14="http://schemas.microsoft.com/office/powerpoint/2010/main" val="1269729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8"/>
            <a:ext cx="14841336" cy="1618334"/>
            <a:chOff x="1719464" y="2389397"/>
            <a:chExt cx="14841336" cy="2999696"/>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484133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Объект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3890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95140"/>
            <a:ext cx="20422415" cy="4976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 функцию - обработчик события в момент срабатывания передаётся объект события.</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Объект события - это объект с информацией о произошедшем событии.</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 зависимости от класса события объект несет разную информацию.</a:t>
            </a:r>
          </a:p>
        </p:txBody>
      </p:sp>
    </p:spTree>
    <p:extLst>
      <p:ext uri="{BB962C8B-B14F-4D97-AF65-F5344CB8AC3E}">
        <p14:creationId xmlns:p14="http://schemas.microsoft.com/office/powerpoint/2010/main" val="5586373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7855469" cy="1573003"/>
            <a:chOff x="1719463" y="2389397"/>
            <a:chExt cx="17855469"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785546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Работа с объектом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4822480"/>
            <a:ext cx="20422415" cy="5284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elem.onclick</a:t>
            </a:r>
            <a:r>
              <a:rPr lang="ru-RU" sz="4800" dirty="0">
                <a:solidFill>
                  <a:schemeClr val="bg2">
                    <a:lumMod val="75000"/>
                  </a:schemeClr>
                </a:solidFill>
                <a:latin typeface="Montserrat Medium" panose="00000600000000000000" pitchFamily="2" charset="-52"/>
              </a:rPr>
              <a:t> = </a:t>
            </a:r>
            <a:r>
              <a:rPr lang="ru-RU" sz="4800" dirty="0" err="1">
                <a:solidFill>
                  <a:schemeClr val="bg2">
                    <a:lumMod val="75000"/>
                  </a:schemeClr>
                </a:solidFill>
                <a:latin typeface="Montserrat Medium" panose="00000600000000000000" pitchFamily="2" charset="-52"/>
              </a:rPr>
              <a:t>function</a:t>
            </a:r>
            <a:r>
              <a:rPr lang="ru-RU" sz="4800" dirty="0">
                <a:solidFill>
                  <a:schemeClr val="bg2">
                    <a:lumMod val="75000"/>
                  </a:schemeClr>
                </a:solidFill>
                <a:latin typeface="Montserrat Medium" panose="00000600000000000000" pitchFamily="2" charset="-52"/>
              </a:rPr>
              <a:t>(</a:t>
            </a:r>
            <a:r>
              <a:rPr lang="ru-RU" sz="4800" dirty="0" err="1">
                <a:solidFill>
                  <a:schemeClr val="bg2">
                    <a:lumMod val="75000"/>
                  </a:schemeClr>
                </a:solidFill>
                <a:latin typeface="Montserrat Medium" panose="00000600000000000000" pitchFamily="2" charset="-52"/>
              </a:rPr>
              <a:t>ev</a:t>
            </a:r>
            <a:r>
              <a:rPr lang="ru-RU"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			         console.log(</a:t>
            </a:r>
            <a:r>
              <a:rPr lang="ru-RU" sz="4800" dirty="0" err="1">
                <a:solidFill>
                  <a:schemeClr val="bg2">
                    <a:lumMod val="75000"/>
                  </a:schemeClr>
                </a:solidFill>
                <a:latin typeface="Montserrat Medium" panose="00000600000000000000" pitchFamily="2" charset="-52"/>
              </a:rPr>
              <a:t>ev</a:t>
            </a:r>
            <a:r>
              <a:rPr lang="ru-RU"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		    }</a:t>
            </a:r>
          </a:p>
          <a:p>
            <a:pPr defTabSz="457200">
              <a:lnSpc>
                <a:spcPts val="6000"/>
              </a:lnSpc>
              <a:spcAft>
                <a:spcPts val="1200"/>
              </a:spcAft>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ev</a:t>
            </a:r>
            <a:r>
              <a:rPr lang="ru-RU" sz="4800" dirty="0">
                <a:solidFill>
                  <a:schemeClr val="bg2">
                    <a:lumMod val="75000"/>
                  </a:schemeClr>
                </a:solidFill>
                <a:latin typeface="Montserrat Medium" panose="00000600000000000000" pitchFamily="2" charset="-52"/>
              </a:rPr>
              <a:t> - имя параметра указанного для функции, можно заменить любым другим именем.</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Этот параметр и будет объектом события.</a:t>
            </a:r>
          </a:p>
        </p:txBody>
      </p:sp>
    </p:spTree>
    <p:extLst>
      <p:ext uri="{BB962C8B-B14F-4D97-AF65-F5344CB8AC3E}">
        <p14:creationId xmlns:p14="http://schemas.microsoft.com/office/powerpoint/2010/main" val="28727002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6907204" cy="1674603"/>
            <a:chOff x="1719463" y="2389397"/>
            <a:chExt cx="1690720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90720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Работа с объектом события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786131"/>
            <a:ext cx="20422415" cy="42070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Если вы задаете событие с помощью атрибутов в HTML, то объект события будет доступен с помощью переменной </a:t>
            </a:r>
            <a:r>
              <a:rPr lang="ru-RU" sz="4800" dirty="0" err="1">
                <a:solidFill>
                  <a:schemeClr val="bg2">
                    <a:lumMod val="75000"/>
                  </a:schemeClr>
                </a:solidFill>
                <a:latin typeface="Montserrat Medium" panose="00000600000000000000" pitchFamily="2" charset="-52"/>
              </a:rPr>
              <a:t>event</a:t>
            </a:r>
            <a:r>
              <a:rPr lang="ru-RU"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&lt;</a:t>
            </a:r>
            <a:r>
              <a:rPr lang="ru-RU" sz="4800" dirty="0" err="1">
                <a:solidFill>
                  <a:schemeClr val="bg2">
                    <a:lumMod val="75000"/>
                  </a:schemeClr>
                </a:solidFill>
                <a:latin typeface="Montserrat Medium" panose="00000600000000000000" pitchFamily="2" charset="-52"/>
              </a:rPr>
              <a:t>button</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onclick</a:t>
            </a:r>
            <a:r>
              <a:rPr lang="ru-RU" sz="4800" dirty="0">
                <a:solidFill>
                  <a:schemeClr val="bg2">
                    <a:lumMod val="75000"/>
                  </a:schemeClr>
                </a:solidFill>
                <a:latin typeface="Montserrat Medium" panose="00000600000000000000" pitchFamily="2" charset="-52"/>
              </a:rPr>
              <a:t>="console.log(</a:t>
            </a:r>
            <a:r>
              <a:rPr lang="ru-RU" sz="4800" dirty="0" err="1">
                <a:solidFill>
                  <a:schemeClr val="bg2">
                    <a:lumMod val="75000"/>
                  </a:schemeClr>
                </a:solidFill>
                <a:latin typeface="Montserrat Medium" panose="00000600000000000000" pitchFamily="2" charset="-52"/>
              </a:rPr>
              <a:t>event</a:t>
            </a:r>
            <a:r>
              <a:rPr lang="ru-RU" sz="4800" dirty="0">
                <a:solidFill>
                  <a:schemeClr val="bg2">
                    <a:lumMod val="75000"/>
                  </a:schemeClr>
                </a:solidFill>
                <a:latin typeface="Montserrat Medium" panose="00000600000000000000" pitchFamily="2" charset="-52"/>
              </a:rPr>
              <a:t>)"&gt;</a:t>
            </a:r>
            <a:r>
              <a:rPr lang="ru-RU" sz="4800" dirty="0" err="1">
                <a:solidFill>
                  <a:schemeClr val="bg2">
                    <a:lumMod val="75000"/>
                  </a:schemeClr>
                </a:solidFill>
                <a:latin typeface="Montserrat Medium" panose="00000600000000000000" pitchFamily="2" charset="-52"/>
              </a:rPr>
              <a:t>Press</a:t>
            </a:r>
            <a:r>
              <a:rPr lang="ru-RU" sz="4800" dirty="0">
                <a:solidFill>
                  <a:schemeClr val="bg2">
                    <a:lumMod val="75000"/>
                  </a:schemeClr>
                </a:solidFill>
                <a:latin typeface="Montserrat Medium" panose="00000600000000000000" pitchFamily="2" charset="-52"/>
              </a:rPr>
              <a:t>&lt;/</a:t>
            </a:r>
            <a:r>
              <a:rPr lang="ru-RU" sz="4800" dirty="0" err="1">
                <a:solidFill>
                  <a:schemeClr val="bg2">
                    <a:lumMod val="75000"/>
                  </a:schemeClr>
                </a:solidFill>
                <a:latin typeface="Montserrat Medium" panose="00000600000000000000" pitchFamily="2" charset="-52"/>
              </a:rPr>
              <a:t>button</a:t>
            </a:r>
            <a:r>
              <a:rPr lang="ru-RU" sz="4800" dirty="0">
                <a:solidFill>
                  <a:schemeClr val="bg2">
                    <a:lumMod val="75000"/>
                  </a:schemeClr>
                </a:solidFill>
                <a:latin typeface="Montserrat Medium" panose="00000600000000000000" pitchFamily="2" charset="-52"/>
              </a:rPr>
              <a:t>&gt;</a:t>
            </a:r>
          </a:p>
        </p:txBody>
      </p:sp>
    </p:spTree>
    <p:extLst>
      <p:ext uri="{BB962C8B-B14F-4D97-AF65-F5344CB8AC3E}">
        <p14:creationId xmlns:p14="http://schemas.microsoft.com/office/powerpoint/2010/main" val="37211256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3979333" y="5580727"/>
            <a:ext cx="16425333"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Общие свойства и методы объекта события</a:t>
            </a:r>
            <a:endParaRPr dirty="0">
              <a:solidFill>
                <a:schemeClr val="accent1"/>
              </a:solidFill>
              <a:latin typeface="Montserrat" pitchFamily="2"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41044153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20869603" cy="1573003"/>
            <a:chOff x="1719463" y="2389397"/>
            <a:chExt cx="20869603"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86960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1. Отмена действия по умолчанию</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90214"/>
            <a:ext cx="20422415" cy="5284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За отмену действия по умолчанию отвечает метод </a:t>
            </a:r>
            <a:r>
              <a:rPr lang="en-US" sz="4800" dirty="0" err="1">
                <a:solidFill>
                  <a:schemeClr val="bg2">
                    <a:lumMod val="75000"/>
                  </a:schemeClr>
                </a:solidFill>
                <a:latin typeface="Montserrat Medium" panose="00000600000000000000" pitchFamily="2" charset="-52"/>
              </a:rPr>
              <a:t>preventDefault</a:t>
            </a:r>
            <a:r>
              <a:rPr lang="en-US" sz="4800" dirty="0">
                <a:solidFill>
                  <a:schemeClr val="bg2">
                    <a:lumMod val="75000"/>
                  </a:schemeClr>
                </a:solidFill>
                <a:latin typeface="Montserrat Medium" panose="00000600000000000000" pitchFamily="2" charset="-52"/>
              </a:rPr>
              <a:t> </a:t>
            </a:r>
            <a:r>
              <a:rPr lang="ru-RU" sz="4800" dirty="0">
                <a:solidFill>
                  <a:schemeClr val="bg2">
                    <a:lumMod val="75000"/>
                  </a:schemeClr>
                </a:solidFill>
                <a:latin typeface="Montserrat Medium" panose="00000600000000000000" pitchFamily="2" charset="-52"/>
              </a:rPr>
              <a:t>объекта события.</a:t>
            </a:r>
          </a:p>
          <a:p>
            <a:pPr defTabSz="457200">
              <a:lnSpc>
                <a:spcPts val="6000"/>
              </a:lnSpc>
              <a:spcAft>
                <a:spcPts val="1200"/>
              </a:spcAft>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elem.onclick</a:t>
            </a:r>
            <a:r>
              <a:rPr lang="en-US" sz="4800" dirty="0">
                <a:solidFill>
                  <a:schemeClr val="bg2">
                    <a:lumMod val="75000"/>
                  </a:schemeClr>
                </a:solidFill>
                <a:latin typeface="Montserrat Medium" panose="00000600000000000000" pitchFamily="2" charset="-52"/>
              </a:rPr>
              <a:t> = function(</a:t>
            </a:r>
            <a:r>
              <a:rPr lang="en-US" sz="4800" dirty="0" err="1">
                <a:solidFill>
                  <a:schemeClr val="bg2">
                    <a:lumMod val="75000"/>
                  </a:schemeClr>
                </a:solidFill>
                <a:latin typeface="Montserrat Medium" panose="00000600000000000000" pitchFamily="2" charset="-52"/>
              </a:rPr>
              <a:t>ev</a:t>
            </a:r>
            <a:r>
              <a:rPr lang="en-US"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			</a:t>
            </a:r>
            <a:r>
              <a:rPr lang="en-US" sz="4800" dirty="0" err="1">
                <a:solidFill>
                  <a:schemeClr val="bg2">
                    <a:lumMod val="75000"/>
                  </a:schemeClr>
                </a:solidFill>
                <a:latin typeface="Montserrat Medium" panose="00000600000000000000" pitchFamily="2" charset="-52"/>
              </a:rPr>
              <a:t>ev.preventDefault</a:t>
            </a:r>
            <a:r>
              <a:rPr lang="en-US"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		}</a:t>
            </a:r>
          </a:p>
          <a:p>
            <a:pPr defTabSz="457200">
              <a:lnSpc>
                <a:spcPts val="6000"/>
              </a:lnSpc>
              <a:spcAft>
                <a:spcPts val="1200"/>
              </a:spcAft>
              <a:defRPr sz="2200">
                <a:solidFill>
                  <a:srgbClr val="7B7B7C"/>
                </a:solidFill>
                <a:latin typeface="Aller"/>
                <a:ea typeface="Aller"/>
                <a:cs typeface="Aller"/>
                <a:sym typeface="Aller"/>
              </a:defRPr>
            </a:pPr>
            <a:endParaRPr lang="en-US"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2032344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8"/>
            <a:ext cx="17787736" cy="1706596"/>
            <a:chOff x="1719464" y="2389397"/>
            <a:chExt cx="177877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778773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2. Отмена всплытия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810003"/>
            <a:ext cx="20422415" cy="64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Всплытие события - это ситуация, когда событие одного элемента, происходит и с другим. Рассмотрим пример:</a:t>
            </a:r>
          </a:p>
          <a:p>
            <a:pPr marL="0" lvl="0" indent="0" algn="l" rtl="0">
              <a:lnSpc>
                <a:spcPct val="135714"/>
              </a:lnSpc>
              <a:spcBef>
                <a:spcPts val="1200"/>
              </a:spcBef>
              <a:spcAft>
                <a:spcPts val="0"/>
              </a:spcAft>
              <a:buNone/>
            </a:pPr>
            <a:r>
              <a:rPr lang="en-US" sz="4400" dirty="0">
                <a:solidFill>
                  <a:srgbClr val="800000"/>
                </a:solidFill>
                <a:highlight>
                  <a:srgbClr val="FFFFFF"/>
                </a:highlight>
                <a:latin typeface="Courier New"/>
                <a:ea typeface="Courier New"/>
                <a:cs typeface="Courier New"/>
                <a:sym typeface="Courier New"/>
              </a:rPr>
              <a:t>&lt;div</a:t>
            </a: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FF0000"/>
                </a:solidFill>
                <a:highlight>
                  <a:srgbClr val="FFFFFF"/>
                </a:highlight>
                <a:latin typeface="Courier New"/>
                <a:ea typeface="Courier New"/>
                <a:cs typeface="Courier New"/>
                <a:sym typeface="Courier New"/>
              </a:rPr>
              <a:t>id</a:t>
            </a:r>
            <a:r>
              <a:rPr lang="en-US" sz="4400" dirty="0">
                <a:solidFill>
                  <a:srgbClr val="000000"/>
                </a:solidFill>
                <a:highlight>
                  <a:srgbClr val="FFFFFF"/>
                </a:highlight>
                <a:latin typeface="Courier New"/>
                <a:ea typeface="Courier New"/>
                <a:cs typeface="Courier New"/>
                <a:sym typeface="Courier New"/>
              </a:rPr>
              <a:t>=</a:t>
            </a:r>
            <a:r>
              <a:rPr lang="en-US" sz="4400" dirty="0">
                <a:solidFill>
                  <a:srgbClr val="0000FF"/>
                </a:solidFill>
                <a:highlight>
                  <a:srgbClr val="FFFFFF"/>
                </a:highlight>
                <a:latin typeface="Courier New"/>
                <a:ea typeface="Courier New"/>
                <a:cs typeface="Courier New"/>
                <a:sym typeface="Courier New"/>
              </a:rPr>
              <a:t>"div"</a:t>
            </a: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FF0000"/>
                </a:solidFill>
                <a:highlight>
                  <a:srgbClr val="FFFFFF"/>
                </a:highlight>
                <a:latin typeface="Courier New"/>
                <a:ea typeface="Courier New"/>
                <a:cs typeface="Courier New"/>
                <a:sym typeface="Courier New"/>
              </a:rPr>
              <a:t>onclick</a:t>
            </a:r>
            <a:r>
              <a:rPr lang="en-US" sz="4400" dirty="0">
                <a:solidFill>
                  <a:srgbClr val="000000"/>
                </a:solidFill>
                <a:highlight>
                  <a:srgbClr val="FFFFFF"/>
                </a:highlight>
                <a:latin typeface="Courier New"/>
                <a:ea typeface="Courier New"/>
                <a:cs typeface="Courier New"/>
                <a:sym typeface="Courier New"/>
              </a:rPr>
              <a:t>=</a:t>
            </a:r>
            <a:r>
              <a:rPr lang="en-US" sz="4400" dirty="0">
                <a:solidFill>
                  <a:srgbClr val="0000FF"/>
                </a:solidFill>
                <a:highlight>
                  <a:srgbClr val="FFFFFF"/>
                </a:highlight>
                <a:latin typeface="Courier New"/>
                <a:ea typeface="Courier New"/>
                <a:cs typeface="Courier New"/>
                <a:sym typeface="Courier New"/>
              </a:rPr>
              <a:t>"alert(</a:t>
            </a:r>
            <a:r>
              <a:rPr lang="en-US" sz="4400" dirty="0">
                <a:solidFill>
                  <a:srgbClr val="A31515"/>
                </a:solidFill>
                <a:highlight>
                  <a:srgbClr val="FFFFFF"/>
                </a:highlight>
                <a:latin typeface="Courier New"/>
                <a:ea typeface="Courier New"/>
                <a:cs typeface="Courier New"/>
                <a:sym typeface="Courier New"/>
              </a:rPr>
              <a:t>'div'</a:t>
            </a:r>
            <a:r>
              <a:rPr lang="en-US" sz="4400" dirty="0">
                <a:solidFill>
                  <a:srgbClr val="0000FF"/>
                </a:solidFill>
                <a:highlight>
                  <a:srgbClr val="FFFFFF"/>
                </a:highlight>
                <a:latin typeface="Courier New"/>
                <a:ea typeface="Courier New"/>
                <a:cs typeface="Courier New"/>
                <a:sym typeface="Courier New"/>
              </a:rPr>
              <a:t>)"</a:t>
            </a:r>
            <a:r>
              <a:rPr lang="en-US" sz="4400" dirty="0">
                <a:solidFill>
                  <a:srgbClr val="800000"/>
                </a:solidFill>
                <a:highlight>
                  <a:srgbClr val="FFFFFF"/>
                </a:highlight>
                <a:latin typeface="Courier New"/>
                <a:ea typeface="Courier New"/>
                <a:cs typeface="Courier New"/>
                <a:sym typeface="Courier New"/>
              </a:rPr>
              <a:t>&gt;</a:t>
            </a:r>
          </a:p>
          <a:p>
            <a:pPr marL="0" lvl="0" indent="0" algn="l" rtl="0">
              <a:lnSpc>
                <a:spcPct val="135714"/>
              </a:lnSpc>
              <a:spcBef>
                <a:spcPts val="0"/>
              </a:spcBef>
              <a:spcAft>
                <a:spcPts val="0"/>
              </a:spcAft>
              <a:buNone/>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&lt;p</a:t>
            </a: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FF0000"/>
                </a:solidFill>
                <a:highlight>
                  <a:srgbClr val="FFFFFF"/>
                </a:highlight>
                <a:latin typeface="Courier New"/>
                <a:ea typeface="Courier New"/>
                <a:cs typeface="Courier New"/>
                <a:sym typeface="Courier New"/>
              </a:rPr>
              <a:t>onclick</a:t>
            </a:r>
            <a:r>
              <a:rPr lang="en-US" sz="4400" dirty="0">
                <a:solidFill>
                  <a:srgbClr val="000000"/>
                </a:solidFill>
                <a:highlight>
                  <a:srgbClr val="FFFFFF"/>
                </a:highlight>
                <a:latin typeface="Courier New"/>
                <a:ea typeface="Courier New"/>
                <a:cs typeface="Courier New"/>
                <a:sym typeface="Courier New"/>
              </a:rPr>
              <a:t>=</a:t>
            </a:r>
            <a:r>
              <a:rPr lang="en-US" sz="4400" dirty="0">
                <a:solidFill>
                  <a:srgbClr val="0000FF"/>
                </a:solidFill>
                <a:highlight>
                  <a:srgbClr val="FFFFFF"/>
                </a:highlight>
                <a:latin typeface="Courier New"/>
                <a:ea typeface="Courier New"/>
                <a:cs typeface="Courier New"/>
                <a:sym typeface="Courier New"/>
              </a:rPr>
              <a:t>"alert(</a:t>
            </a:r>
            <a:r>
              <a:rPr lang="en-US" sz="4400" dirty="0">
                <a:solidFill>
                  <a:srgbClr val="A31515"/>
                </a:solidFill>
                <a:highlight>
                  <a:srgbClr val="FFFFFF"/>
                </a:highlight>
                <a:latin typeface="Courier New"/>
                <a:ea typeface="Courier New"/>
                <a:cs typeface="Courier New"/>
                <a:sym typeface="Courier New"/>
              </a:rPr>
              <a:t>'p'</a:t>
            </a:r>
            <a:r>
              <a:rPr lang="en-US" sz="4400" dirty="0">
                <a:solidFill>
                  <a:srgbClr val="0000FF"/>
                </a:solidFill>
                <a:highlight>
                  <a:srgbClr val="FFFFFF"/>
                </a:highlight>
                <a:latin typeface="Courier New"/>
                <a:ea typeface="Courier New"/>
                <a:cs typeface="Courier New"/>
                <a:sym typeface="Courier New"/>
              </a:rPr>
              <a:t>)"</a:t>
            </a:r>
            <a:r>
              <a:rPr lang="en-US" sz="4400" dirty="0">
                <a:solidFill>
                  <a:srgbClr val="800000"/>
                </a:solidFill>
                <a:highlight>
                  <a:srgbClr val="FFFFFF"/>
                </a:highlight>
                <a:latin typeface="Courier New"/>
                <a:ea typeface="Courier New"/>
                <a:cs typeface="Courier New"/>
                <a:sym typeface="Courier New"/>
              </a:rPr>
              <a:t>&gt;</a:t>
            </a:r>
          </a:p>
          <a:p>
            <a:pPr marL="0" lvl="0" indent="0" algn="l" rtl="0">
              <a:lnSpc>
                <a:spcPct val="135714"/>
              </a:lnSpc>
              <a:spcBef>
                <a:spcPts val="0"/>
              </a:spcBef>
              <a:spcAft>
                <a:spcPts val="0"/>
              </a:spcAft>
              <a:buNone/>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&lt;button</a:t>
            </a: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FF0000"/>
                </a:solidFill>
                <a:highlight>
                  <a:srgbClr val="FFFFFF"/>
                </a:highlight>
                <a:latin typeface="Courier New"/>
                <a:ea typeface="Courier New"/>
                <a:cs typeface="Courier New"/>
                <a:sym typeface="Courier New"/>
              </a:rPr>
              <a:t>onclick</a:t>
            </a:r>
            <a:r>
              <a:rPr lang="en-US" sz="4400" dirty="0">
                <a:solidFill>
                  <a:srgbClr val="000000"/>
                </a:solidFill>
                <a:highlight>
                  <a:srgbClr val="FFFFFF"/>
                </a:highlight>
                <a:latin typeface="Courier New"/>
                <a:ea typeface="Courier New"/>
                <a:cs typeface="Courier New"/>
                <a:sym typeface="Courier New"/>
              </a:rPr>
              <a:t>=</a:t>
            </a:r>
            <a:r>
              <a:rPr lang="en-US" sz="4400" dirty="0">
                <a:solidFill>
                  <a:srgbClr val="0000FF"/>
                </a:solidFill>
                <a:highlight>
                  <a:srgbClr val="FFFFFF"/>
                </a:highlight>
                <a:latin typeface="Courier New"/>
                <a:ea typeface="Courier New"/>
                <a:cs typeface="Courier New"/>
                <a:sym typeface="Courier New"/>
              </a:rPr>
              <a:t>"alert(</a:t>
            </a:r>
            <a:r>
              <a:rPr lang="en-US" sz="4400" dirty="0">
                <a:solidFill>
                  <a:srgbClr val="A31515"/>
                </a:solidFill>
                <a:highlight>
                  <a:srgbClr val="FFFFFF"/>
                </a:highlight>
                <a:latin typeface="Courier New"/>
                <a:ea typeface="Courier New"/>
                <a:cs typeface="Courier New"/>
                <a:sym typeface="Courier New"/>
              </a:rPr>
              <a:t>'button'</a:t>
            </a:r>
            <a:r>
              <a:rPr lang="en-US" sz="4400" dirty="0">
                <a:solidFill>
                  <a:srgbClr val="0000FF"/>
                </a:solidFill>
                <a:highlight>
                  <a:srgbClr val="FFFFFF"/>
                </a:highlight>
                <a:latin typeface="Courier New"/>
                <a:ea typeface="Courier New"/>
                <a:cs typeface="Courier New"/>
                <a:sym typeface="Courier New"/>
              </a:rPr>
              <a:t>)"</a:t>
            </a:r>
            <a:r>
              <a:rPr lang="en-US" sz="4400" dirty="0">
                <a:solidFill>
                  <a:srgbClr val="800000"/>
                </a:solidFill>
                <a:highlight>
                  <a:srgbClr val="FFFFFF"/>
                </a:highlight>
                <a:latin typeface="Courier New"/>
                <a:ea typeface="Courier New"/>
                <a:cs typeface="Courier New"/>
                <a:sym typeface="Courier New"/>
              </a:rPr>
              <a:t>&gt;</a:t>
            </a:r>
            <a:r>
              <a:rPr lang="en-US" sz="4400" dirty="0">
                <a:solidFill>
                  <a:srgbClr val="000000"/>
                </a:solidFill>
                <a:highlight>
                  <a:srgbClr val="FFFFFF"/>
                </a:highlight>
                <a:latin typeface="Courier New"/>
                <a:ea typeface="Courier New"/>
                <a:cs typeface="Courier New"/>
                <a:sym typeface="Courier New"/>
              </a:rPr>
              <a:t>Press</a:t>
            </a:r>
            <a:r>
              <a:rPr lang="en-US" sz="4400" dirty="0">
                <a:solidFill>
                  <a:srgbClr val="800000"/>
                </a:solidFill>
                <a:highlight>
                  <a:srgbClr val="FFFFFF"/>
                </a:highlight>
                <a:latin typeface="Courier New"/>
                <a:ea typeface="Courier New"/>
                <a:cs typeface="Courier New"/>
                <a:sym typeface="Courier New"/>
              </a:rPr>
              <a:t>&lt;/button&gt;</a:t>
            </a:r>
          </a:p>
          <a:p>
            <a:pPr marL="0" lvl="0" indent="0" algn="l" rtl="0">
              <a:lnSpc>
                <a:spcPct val="135714"/>
              </a:lnSpc>
              <a:spcBef>
                <a:spcPts val="0"/>
              </a:spcBef>
              <a:spcAft>
                <a:spcPts val="0"/>
              </a:spcAft>
              <a:buNone/>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&lt;/p&gt;</a:t>
            </a:r>
          </a:p>
          <a:p>
            <a:pPr marL="0" lvl="0" indent="0" algn="l" rtl="0">
              <a:lnSpc>
                <a:spcPct val="135714"/>
              </a:lnSpc>
              <a:spcBef>
                <a:spcPts val="0"/>
              </a:spcBef>
              <a:spcAft>
                <a:spcPts val="0"/>
              </a:spcAft>
              <a:buNone/>
            </a:pPr>
            <a:r>
              <a:rPr lang="en-US" sz="4400" dirty="0">
                <a:solidFill>
                  <a:srgbClr val="800000"/>
                </a:solidFill>
                <a:highlight>
                  <a:srgbClr val="FFFFFF"/>
                </a:highlight>
                <a:latin typeface="Courier New"/>
                <a:ea typeface="Courier New"/>
                <a:cs typeface="Courier New"/>
                <a:sym typeface="Courier New"/>
              </a:rPr>
              <a:t>&lt;/div&gt;</a:t>
            </a:r>
            <a:endParaRPr lang="en-US"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35392984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4739736" cy="1674603"/>
            <a:chOff x="1719464" y="2389397"/>
            <a:chExt cx="147397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473973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2. Отмена всплытия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477254"/>
            <a:ext cx="20422415" cy="5745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Так как кнопка находится внутри тега p, который находится внутри </a:t>
            </a:r>
            <a:r>
              <a:rPr lang="ru-RU" sz="4800" dirty="0" err="1">
                <a:solidFill>
                  <a:schemeClr val="bg2">
                    <a:lumMod val="75000"/>
                  </a:schemeClr>
                </a:solidFill>
                <a:latin typeface="Montserrat Medium" panose="00000600000000000000" pitchFamily="2" charset="-52"/>
              </a:rPr>
              <a:t>div</a:t>
            </a:r>
            <a:r>
              <a:rPr lang="ru-RU" sz="4800" dirty="0">
                <a:solidFill>
                  <a:schemeClr val="bg2">
                    <a:lumMod val="75000"/>
                  </a:schemeClr>
                </a:solidFill>
                <a:latin typeface="Montserrat Medium" panose="00000600000000000000" pitchFamily="2" charset="-52"/>
              </a:rPr>
              <a:t>, то по щелчку по кнопке событие </a:t>
            </a:r>
            <a:r>
              <a:rPr lang="ru-RU" sz="4800" dirty="0" err="1">
                <a:solidFill>
                  <a:schemeClr val="bg2">
                    <a:lumMod val="75000"/>
                  </a:schemeClr>
                </a:solidFill>
                <a:latin typeface="Montserrat Medium" panose="00000600000000000000" pitchFamily="2" charset="-52"/>
              </a:rPr>
              <a:t>click</a:t>
            </a:r>
            <a:r>
              <a:rPr lang="ru-RU" sz="4800" dirty="0">
                <a:solidFill>
                  <a:schemeClr val="bg2">
                    <a:lumMod val="75000"/>
                  </a:schemeClr>
                </a:solidFill>
                <a:latin typeface="Montserrat Medium" panose="00000600000000000000" pitchFamily="2" charset="-52"/>
              </a:rPr>
              <a:t> сработает и у тега p, и у тега </a:t>
            </a:r>
            <a:r>
              <a:rPr lang="ru-RU" sz="4800" dirty="0" err="1">
                <a:solidFill>
                  <a:schemeClr val="bg2">
                    <a:lumMod val="75000"/>
                  </a:schemeClr>
                </a:solidFill>
                <a:latin typeface="Montserrat Medium" panose="00000600000000000000" pitchFamily="2" charset="-52"/>
              </a:rPr>
              <a:t>div</a:t>
            </a:r>
            <a:r>
              <a:rPr lang="ru-RU" sz="48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Данное событие сначала происходит у самого “глубокого” элемента, а затем поднимается выше (поэтому всплытие).</a:t>
            </a:r>
          </a:p>
          <a:p>
            <a:pPr defTabSz="457200">
              <a:lnSpc>
                <a:spcPts val="6000"/>
              </a:lnSpc>
              <a:spcAft>
                <a:spcPts val="12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Метод </a:t>
            </a:r>
            <a:r>
              <a:rPr lang="ru-RU" sz="4800" dirty="0" err="1">
                <a:solidFill>
                  <a:schemeClr val="bg2">
                    <a:lumMod val="75000"/>
                  </a:schemeClr>
                </a:solidFill>
                <a:latin typeface="Montserrat Medium" panose="00000600000000000000" pitchFamily="2" charset="-52"/>
              </a:rPr>
              <a:t>stopPropagation</a:t>
            </a:r>
            <a:r>
              <a:rPr lang="ru-RU" sz="4800" dirty="0">
                <a:solidFill>
                  <a:schemeClr val="bg2">
                    <a:lumMod val="75000"/>
                  </a:schemeClr>
                </a:solidFill>
                <a:latin typeface="Montserrat Medium" panose="00000600000000000000" pitchFamily="2" charset="-52"/>
              </a:rPr>
              <a:t> у объекта события отменяет всплытие, то есть дальше событие не всплывает.</a:t>
            </a:r>
          </a:p>
        </p:txBody>
      </p:sp>
    </p:spTree>
    <p:extLst>
      <p:ext uri="{BB962C8B-B14F-4D97-AF65-F5344CB8AC3E}">
        <p14:creationId xmlns:p14="http://schemas.microsoft.com/office/powerpoint/2010/main" val="3138341005"/>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859</Words>
  <Application>Microsoft Office PowerPoint</Application>
  <PresentationFormat>Произвольный</PresentationFormat>
  <Paragraphs>107</Paragraphs>
  <Slides>24</Slides>
  <Notes>19</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24</vt:i4>
      </vt:variant>
    </vt:vector>
  </HeadingPairs>
  <TitlesOfParts>
    <vt:vector size="34" baseType="lpstr">
      <vt:lpstr>Aller</vt:lpstr>
      <vt:lpstr>Arial</vt:lpstr>
      <vt:lpstr>Courier New</vt:lpstr>
      <vt:lpstr>Helvetica Light</vt:lpstr>
      <vt:lpstr>Helvetica Neue</vt:lpstr>
      <vt:lpstr>Montserrat</vt:lpstr>
      <vt:lpstr>Montserrat Medium</vt:lpstr>
      <vt:lpstr>Open Sans</vt:lpstr>
      <vt:lpstr>Open Sans Semibold</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168</cp:revision>
  <dcterms:modified xsi:type="dcterms:W3CDTF">2022-01-21T19:15:18Z</dcterms:modified>
</cp:coreProperties>
</file>