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74" r:id="rId2"/>
    <p:sldId id="275" r:id="rId3"/>
    <p:sldId id="276" r:id="rId4"/>
    <p:sldId id="258" r:id="rId5"/>
    <p:sldId id="259" r:id="rId6"/>
    <p:sldId id="278" r:id="rId7"/>
    <p:sldId id="277" r:id="rId8"/>
    <p:sldId id="279" r:id="rId9"/>
    <p:sldId id="282" r:id="rId10"/>
    <p:sldId id="281" r:id="rId11"/>
    <p:sldId id="280" r:id="rId12"/>
    <p:sldId id="283" r:id="rId13"/>
    <p:sldId id="287" r:id="rId14"/>
    <p:sldId id="284" r:id="rId15"/>
    <p:sldId id="299" r:id="rId16"/>
    <p:sldId id="285" r:id="rId17"/>
    <p:sldId id="288" r:id="rId18"/>
    <p:sldId id="289" r:id="rId19"/>
    <p:sldId id="290" r:id="rId20"/>
    <p:sldId id="286" r:id="rId21"/>
    <p:sldId id="297" r:id="rId22"/>
    <p:sldId id="292" r:id="rId23"/>
    <p:sldId id="293" r:id="rId24"/>
    <p:sldId id="294" r:id="rId25"/>
    <p:sldId id="295" r:id="rId26"/>
    <p:sldId id="296" r:id="rId27"/>
    <p:sldId id="291" r:id="rId28"/>
    <p:sldId id="298" r:id="rId29"/>
    <p:sldId id="260" r:id="rId30"/>
    <p:sldId id="300" r:id="rId31"/>
    <p:sldId id="261" r:id="rId32"/>
    <p:sldId id="301" r:id="rId33"/>
    <p:sldId id="262" r:id="rId34"/>
    <p:sldId id="266" r:id="rId35"/>
    <p:sldId id="267" r:id="rId36"/>
    <p:sldId id="263" r:id="rId37"/>
    <p:sldId id="268" r:id="rId38"/>
    <p:sldId id="272" r:id="rId39"/>
    <p:sldId id="273" r:id="rId40"/>
    <p:sldId id="2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7D077-3E49-4BD9-86E3-2B70AA2FEBDB}" type="datetimeFigureOut">
              <a:rPr lang="en-US" smtClean="0"/>
              <a:t>12-Dec-17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FCF7C6-2935-4053-BE3F-1B8BC73746D5}" type="slidenum">
              <a:rPr lang="en-US" smtClean="0"/>
              <a:t>‹#›</a:t>
            </a:fld>
            <a:endParaRPr lang="en-US"/>
          </a:p>
        </p:txBody>
      </p:sp>
    </p:spTree>
    <p:extLst>
      <p:ext uri="{BB962C8B-B14F-4D97-AF65-F5344CB8AC3E}">
        <p14:creationId xmlns:p14="http://schemas.microsoft.com/office/powerpoint/2010/main" val="374248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8BF4C-13B2-49D2-9ED3-924810C2621F}" type="slidenum">
              <a:rPr lang="en-US"/>
              <a:pPr/>
              <a:t>1</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97500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A74B2F-4CBC-466A-A1A2-DE56A524C2E8}" type="slidenum">
              <a:rPr lang="en-US">
                <a:solidFill>
                  <a:prstClr val="black"/>
                </a:solidFill>
              </a:rPr>
              <a:pPr/>
              <a:t>2</a:t>
            </a:fld>
            <a:endParaRPr lang="en-US">
              <a:solidFill>
                <a:prstClr val="black"/>
              </a:solidFill>
            </a:endParaRPr>
          </a:p>
        </p:txBody>
      </p:sp>
      <p:sp>
        <p:nvSpPr>
          <p:cNvPr id="437250" name="Rectangle 2"/>
          <p:cNvSpPr>
            <a:spLocks noGrp="1" noRot="1" noChangeAspect="1" noChangeArrowheads="1" noTextEdit="1"/>
          </p:cNvSpPr>
          <p:nvPr>
            <p:ph type="sldImg"/>
          </p:nvPr>
        </p:nvSpPr>
        <p:spPr>
          <a:xfrm>
            <a:off x="1238250" y="800100"/>
            <a:ext cx="4149725" cy="2335213"/>
          </a:xfrm>
          <a:ln w="12700" cap="flat">
            <a:solidFill>
              <a:schemeClr val="tx1"/>
            </a:solidFill>
          </a:ln>
          <a:extLst>
            <a:ext uri="{909E8E84-426E-40DD-AFC4-6F175D3DCCD1}">
              <a14:hiddenFill xmlns:a14="http://schemas.microsoft.com/office/drawing/2010/main">
                <a:noFill/>
              </a14:hiddenFill>
            </a:ext>
          </a:extLst>
        </p:spPr>
      </p:sp>
      <p:sp>
        <p:nvSpPr>
          <p:cNvPr id="437251" name="Rectangle 3"/>
          <p:cNvSpPr>
            <a:spLocks noGrp="1" noChangeArrowheads="1"/>
          </p:cNvSpPr>
          <p:nvPr>
            <p:ph type="body" idx="1"/>
          </p:nvPr>
        </p:nvSpPr>
        <p:spPr>
          <a:xfrm>
            <a:off x="914298" y="4335678"/>
            <a:ext cx="5029406" cy="4653863"/>
          </a:xfrm>
        </p:spPr>
        <p:txBody>
          <a:bodyPr/>
          <a:lstStyle/>
          <a:p>
            <a:endParaRPr lang="en-GB"/>
          </a:p>
        </p:txBody>
      </p:sp>
    </p:spTree>
    <p:extLst>
      <p:ext uri="{BB962C8B-B14F-4D97-AF65-F5344CB8AC3E}">
        <p14:creationId xmlns:p14="http://schemas.microsoft.com/office/powerpoint/2010/main" val="262428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FCF7C6-2935-4053-BE3F-1B8BC73746D5}" type="slidenum">
              <a:rPr lang="en-US" smtClean="0"/>
              <a:t>16</a:t>
            </a:fld>
            <a:endParaRPr lang="en-US"/>
          </a:p>
        </p:txBody>
      </p:sp>
    </p:spTree>
    <p:extLst>
      <p:ext uri="{BB962C8B-B14F-4D97-AF65-F5344CB8AC3E}">
        <p14:creationId xmlns:p14="http://schemas.microsoft.com/office/powerpoint/2010/main" val="1627862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FCF7C6-2935-4053-BE3F-1B8BC73746D5}" type="slidenum">
              <a:rPr lang="en-US" smtClean="0"/>
              <a:t>17</a:t>
            </a:fld>
            <a:endParaRPr lang="en-US"/>
          </a:p>
        </p:txBody>
      </p:sp>
    </p:spTree>
    <p:extLst>
      <p:ext uri="{BB962C8B-B14F-4D97-AF65-F5344CB8AC3E}">
        <p14:creationId xmlns:p14="http://schemas.microsoft.com/office/powerpoint/2010/main" val="24352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FCF7C6-2935-4053-BE3F-1B8BC73746D5}" type="slidenum">
              <a:rPr lang="en-US" smtClean="0"/>
              <a:t>18</a:t>
            </a:fld>
            <a:endParaRPr lang="en-US"/>
          </a:p>
        </p:txBody>
      </p:sp>
    </p:spTree>
    <p:extLst>
      <p:ext uri="{BB962C8B-B14F-4D97-AF65-F5344CB8AC3E}">
        <p14:creationId xmlns:p14="http://schemas.microsoft.com/office/powerpoint/2010/main" val="41535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FCF7C6-2935-4053-BE3F-1B8BC73746D5}" type="slidenum">
              <a:rPr lang="en-US" smtClean="0"/>
              <a:t>19</a:t>
            </a:fld>
            <a:endParaRPr lang="en-US"/>
          </a:p>
        </p:txBody>
      </p:sp>
    </p:spTree>
    <p:extLst>
      <p:ext uri="{BB962C8B-B14F-4D97-AF65-F5344CB8AC3E}">
        <p14:creationId xmlns:p14="http://schemas.microsoft.com/office/powerpoint/2010/main" val="1922982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37814822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40942213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8402" name="Picture 1026" descr="Swirl even ligh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38200"/>
            <a:ext cx="12187767" cy="5194300"/>
          </a:xfrm>
          <a:prstGeom prst="rect">
            <a:avLst/>
          </a:prstGeom>
          <a:noFill/>
          <a:extLst>
            <a:ext uri="{909E8E84-426E-40DD-AFC4-6F175D3DCCD1}">
              <a14:hiddenFill xmlns:a14="http://schemas.microsoft.com/office/drawing/2010/main">
                <a:solidFill>
                  <a:srgbClr val="FFFFFF"/>
                </a:solidFill>
              </a14:hiddenFill>
            </a:ext>
          </a:extLst>
        </p:spPr>
      </p:pic>
      <p:sp>
        <p:nvSpPr>
          <p:cNvPr id="358403" name="Rectangle 1027"/>
          <p:cNvSpPr>
            <a:spLocks noGrp="1" noChangeArrowheads="1"/>
          </p:cNvSpPr>
          <p:nvPr>
            <p:ph type="dt" sz="half" idx="2"/>
          </p:nvPr>
        </p:nvSpPr>
        <p:spPr bwMode="auto">
          <a:xfrm>
            <a:off x="469900" y="6553201"/>
            <a:ext cx="2531533"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defTabSz="762000">
              <a:defRPr sz="1200" b="0"/>
            </a:lvl1pPr>
          </a:lstStyle>
          <a:p>
            <a:r>
              <a:rPr lang="en-US" smtClean="0">
                <a:solidFill>
                  <a:srgbClr val="000000"/>
                </a:solidFill>
              </a:rPr>
              <a:t>Dec 2017</a:t>
            </a:r>
            <a:endParaRPr lang="en-US">
              <a:solidFill>
                <a:srgbClr val="000000"/>
              </a:solidFill>
            </a:endParaRPr>
          </a:p>
        </p:txBody>
      </p:sp>
      <p:sp>
        <p:nvSpPr>
          <p:cNvPr id="358404" name="Rectangle 1028"/>
          <p:cNvSpPr>
            <a:spLocks noGrp="1" noChangeArrowheads="1"/>
          </p:cNvSpPr>
          <p:nvPr>
            <p:ph type="ftr" sz="quarter" idx="3"/>
          </p:nvPr>
        </p:nvSpPr>
        <p:spPr bwMode="auto">
          <a:xfrm>
            <a:off x="4220634" y="6553201"/>
            <a:ext cx="3750733" cy="23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defTabSz="762000">
              <a:defRPr sz="1200" b="0"/>
            </a:lvl1pPr>
          </a:lstStyle>
          <a:p>
            <a:r>
              <a:rPr lang="en-US" smtClean="0">
                <a:solidFill>
                  <a:srgbClr val="000000"/>
                </a:solidFill>
              </a:rPr>
              <a:t>Airspan Networks - CONFIDENTIAL</a:t>
            </a:r>
            <a:endParaRPr lang="en-US">
              <a:solidFill>
                <a:srgbClr val="000000"/>
              </a:solidFill>
            </a:endParaRPr>
          </a:p>
        </p:txBody>
      </p:sp>
      <p:sp>
        <p:nvSpPr>
          <p:cNvPr id="358405" name="Rectangle 1029"/>
          <p:cNvSpPr>
            <a:spLocks noGrp="1" noChangeArrowheads="1"/>
          </p:cNvSpPr>
          <p:nvPr>
            <p:ph type="title"/>
          </p:nvPr>
        </p:nvSpPr>
        <p:spPr bwMode="auto">
          <a:xfrm>
            <a:off x="469901" y="228601"/>
            <a:ext cx="10784417"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6038" rIns="90488" bIns="46038" numCol="1" anchor="ctr" anchorCtr="0" compatLnSpc="1">
            <a:prstTxWarp prst="textNoShape">
              <a:avLst/>
            </a:prstTxWarp>
          </a:bodyPr>
          <a:lstStyle/>
          <a:p>
            <a:pPr lvl="0"/>
            <a:r>
              <a:rPr lang="en-US" smtClean="0"/>
              <a:t>Slide Title- Use Upper and Lower (Title) Case</a:t>
            </a:r>
          </a:p>
        </p:txBody>
      </p:sp>
      <p:sp>
        <p:nvSpPr>
          <p:cNvPr id="358406" name="Rectangle 1030"/>
          <p:cNvSpPr>
            <a:spLocks noGrp="1" noChangeArrowheads="1"/>
          </p:cNvSpPr>
          <p:nvPr>
            <p:ph type="body" idx="1"/>
          </p:nvPr>
        </p:nvSpPr>
        <p:spPr bwMode="auto">
          <a:xfrm>
            <a:off x="469901" y="990600"/>
            <a:ext cx="10784417"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6038" rIns="90488" bIns="46038" numCol="1" anchor="t" anchorCtr="0" compatLnSpc="1">
            <a:prstTxWarp prst="textNoShape">
              <a:avLst/>
            </a:prstTxWarp>
          </a:bodyPr>
          <a:lstStyle/>
          <a:p>
            <a:pPr lvl="0"/>
            <a:r>
              <a:rPr lang="en-US" smtClean="0"/>
              <a:t>Body Text - Sentence case, first letter caps with rest lower</a:t>
            </a:r>
          </a:p>
          <a:p>
            <a:pPr lvl="1"/>
            <a:r>
              <a:rPr lang="en-US" smtClean="0"/>
              <a:t>do not stretch left side of box farther to the left or right, as the text will appear to jump when slides change</a:t>
            </a:r>
          </a:p>
          <a:p>
            <a:pPr lvl="2"/>
            <a:r>
              <a:rPr lang="en-US" smtClean="0"/>
              <a:t>Third Level</a:t>
            </a:r>
          </a:p>
          <a:p>
            <a:pPr lvl="3"/>
            <a:r>
              <a:rPr lang="en-US" smtClean="0"/>
              <a:t>Fourth Level</a:t>
            </a:r>
          </a:p>
          <a:p>
            <a:pPr lvl="4"/>
            <a:r>
              <a:rPr lang="en-US" smtClean="0"/>
              <a:t>Fifth Level</a:t>
            </a:r>
          </a:p>
        </p:txBody>
      </p:sp>
      <p:sp>
        <p:nvSpPr>
          <p:cNvPr id="358407" name="Line 1031"/>
          <p:cNvSpPr>
            <a:spLocks noChangeShapeType="1"/>
          </p:cNvSpPr>
          <p:nvPr/>
        </p:nvSpPr>
        <p:spPr bwMode="auto">
          <a:xfrm>
            <a:off x="12701" y="785813"/>
            <a:ext cx="10655300" cy="0"/>
          </a:xfrm>
          <a:prstGeom prst="line">
            <a:avLst/>
          </a:prstGeom>
          <a:noFill/>
          <a:ln w="50800">
            <a:solidFill>
              <a:srgbClr val="009999"/>
            </a:solidFill>
            <a:round/>
            <a:headEnd type="none" w="sm" len="sm"/>
            <a:tailEnd type="none" w="sm" len="sm"/>
          </a:ln>
          <a:effectLst>
            <a:outerShdw dist="53882"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sz="1800">
              <a:solidFill>
                <a:srgbClr val="000000"/>
              </a:solidFill>
            </a:endParaRPr>
          </a:p>
        </p:txBody>
      </p:sp>
      <p:pic>
        <p:nvPicPr>
          <p:cNvPr id="358408" name="Picture 1032" descr="Ai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50551" y="5994401"/>
            <a:ext cx="1405467" cy="835025"/>
          </a:xfrm>
          <a:prstGeom prst="rect">
            <a:avLst/>
          </a:prstGeom>
          <a:noFill/>
          <a:extLst>
            <a:ext uri="{909E8E84-426E-40DD-AFC4-6F175D3DCCD1}">
              <a14:hiddenFill xmlns:a14="http://schemas.microsoft.com/office/drawing/2010/main">
                <a:solidFill>
                  <a:srgbClr val="FFFFFF"/>
                </a:solidFill>
              </a14:hiddenFill>
            </a:ext>
          </a:extLst>
        </p:spPr>
      </p:pic>
      <p:sp>
        <p:nvSpPr>
          <p:cNvPr id="358409" name="WordArt 1033"/>
          <p:cNvSpPr>
            <a:spLocks noChangeArrowheads="1" noChangeShapeType="1" noTextEdit="1"/>
          </p:cNvSpPr>
          <p:nvPr/>
        </p:nvSpPr>
        <p:spPr bwMode="auto">
          <a:xfrm rot="-5400000">
            <a:off x="9349317" y="3024717"/>
            <a:ext cx="5029200" cy="656167"/>
          </a:xfrm>
          <a:prstGeom prst="rect">
            <a:avLst/>
          </a:prstGeom>
          <a:extLst>
            <a:ext uri="{91240B29-F687-4F45-9708-019B960494DF}">
              <a14:hiddenLine xmlns:a14="http://schemas.microsoft.com/office/drawing/2010/main" w="9525">
                <a:solidFill>
                  <a:srgbClr val="000000"/>
                </a:solidFill>
                <a:round/>
                <a:headEnd type="none" w="sm" len="sm"/>
                <a:tailEnd type="none" w="sm" len="sm"/>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solidFill>
                  <a:srgbClr val="C0C0C0"/>
                </a:solidFill>
                <a:latin typeface="Arial Black"/>
              </a:rPr>
              <a:t>www.airspan.com</a:t>
            </a:r>
          </a:p>
        </p:txBody>
      </p:sp>
    </p:spTree>
    <p:extLst>
      <p:ext uri="{BB962C8B-B14F-4D97-AF65-F5344CB8AC3E}">
        <p14:creationId xmlns:p14="http://schemas.microsoft.com/office/powerpoint/2010/main" val="3406503346"/>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hf sldNum="0" hdr="0"/>
  <p:txStyles>
    <p:titleStyle>
      <a:lvl1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mj-lt"/>
          <a:ea typeface="+mj-ea"/>
          <a:cs typeface="+mj-cs"/>
        </a:defRPr>
      </a:lvl1pPr>
      <a:lvl2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2pPr>
      <a:lvl3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3pPr>
      <a:lvl4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4pPr>
      <a:lvl5pPr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5pPr>
      <a:lvl6pPr marL="457200"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6pPr>
      <a:lvl7pPr marL="914400"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7pPr>
      <a:lvl8pPr marL="1371600"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8pPr>
      <a:lvl9pPr marL="1828800" algn="l" defTabSz="893763" rtl="0" eaLnBrk="0" fontAlgn="base" hangingPunct="0">
        <a:lnSpc>
          <a:spcPct val="90000"/>
        </a:lnSpc>
        <a:spcBef>
          <a:spcPct val="0"/>
        </a:spcBef>
        <a:spcAft>
          <a:spcPct val="0"/>
        </a:spcAft>
        <a:defRPr sz="2900" b="1">
          <a:solidFill>
            <a:srgbClr val="009999"/>
          </a:solidFill>
          <a:effectLst>
            <a:outerShdw blurRad="38100" dist="38100" dir="2700000" algn="tl">
              <a:srgbClr val="C0C0C0"/>
            </a:outerShdw>
          </a:effectLst>
          <a:latin typeface="Arial" pitchFamily="34" charset="0"/>
        </a:defRPr>
      </a:lvl9pPr>
    </p:titleStyle>
    <p:bodyStyle>
      <a:lvl1pPr marL="234950" indent="-234950" algn="l" defTabSz="893763" rtl="0" eaLnBrk="0" fontAlgn="base" hangingPunct="0">
        <a:spcBef>
          <a:spcPct val="45000"/>
        </a:spcBef>
        <a:spcAft>
          <a:spcPct val="0"/>
        </a:spcAft>
        <a:buClr>
          <a:srgbClr val="02A9C0"/>
        </a:buClr>
        <a:buSzPct val="100000"/>
        <a:buChar char="•"/>
        <a:defRPr sz="2000" b="1">
          <a:solidFill>
            <a:schemeClr val="tx1"/>
          </a:solidFill>
          <a:latin typeface="+mn-lt"/>
          <a:ea typeface="+mn-ea"/>
          <a:cs typeface="+mn-cs"/>
        </a:defRPr>
      </a:lvl1pPr>
      <a:lvl2pPr marL="684213" indent="-258763" algn="l" defTabSz="893763" rtl="0" eaLnBrk="0" fontAlgn="base" hangingPunct="0">
        <a:spcBef>
          <a:spcPct val="30000"/>
        </a:spcBef>
        <a:spcAft>
          <a:spcPct val="0"/>
        </a:spcAft>
        <a:buClr>
          <a:srgbClr val="02A9C0"/>
        </a:buClr>
        <a:buSzPct val="100000"/>
        <a:buChar char="–"/>
        <a:defRPr sz="1600" b="1">
          <a:solidFill>
            <a:schemeClr val="tx1"/>
          </a:solidFill>
          <a:latin typeface="+mn-lt"/>
        </a:defRPr>
      </a:lvl2pPr>
      <a:lvl3pPr marL="1052513" indent="-177800" algn="l" defTabSz="893763" rtl="0" eaLnBrk="0" fontAlgn="base" hangingPunct="0">
        <a:spcBef>
          <a:spcPct val="30000"/>
        </a:spcBef>
        <a:spcAft>
          <a:spcPct val="0"/>
        </a:spcAft>
        <a:buClr>
          <a:srgbClr val="02A9C0"/>
        </a:buClr>
        <a:buSzPct val="100000"/>
        <a:buChar char="•"/>
        <a:defRPr sz="1600">
          <a:solidFill>
            <a:schemeClr val="tx1"/>
          </a:solidFill>
          <a:latin typeface="+mn-lt"/>
        </a:defRPr>
      </a:lvl3pPr>
      <a:lvl4pPr marL="1489075" indent="-246063" algn="l" defTabSz="893763" rtl="0" eaLnBrk="0" fontAlgn="base" hangingPunct="0">
        <a:spcBef>
          <a:spcPct val="30000"/>
        </a:spcBef>
        <a:spcAft>
          <a:spcPct val="0"/>
        </a:spcAft>
        <a:buClr>
          <a:srgbClr val="02A9C0"/>
        </a:buClr>
        <a:buSzPct val="100000"/>
        <a:buChar char="–"/>
        <a:defRPr sz="1400" b="1">
          <a:solidFill>
            <a:schemeClr val="tx1"/>
          </a:solidFill>
          <a:latin typeface="+mn-lt"/>
        </a:defRPr>
      </a:lvl4pPr>
      <a:lvl5pPr marL="18938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5pPr>
      <a:lvl6pPr marL="23510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6pPr>
      <a:lvl7pPr marL="28082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7pPr>
      <a:lvl8pPr marL="32654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8pPr>
      <a:lvl9pPr marL="37226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mailto:tnahmady@Airspan.com"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mailto:tnahmady@Airspan.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114" y="0"/>
            <a:ext cx="4052887" cy="6858000"/>
          </a:xfrm>
          <a:prstGeom prst="rect">
            <a:avLst/>
          </a:prstGeom>
          <a:noFill/>
          <a:extLst>
            <a:ext uri="{909E8E84-426E-40DD-AFC4-6F175D3DCCD1}">
              <a14:hiddenFill xmlns:a14="http://schemas.microsoft.com/office/drawing/2010/main">
                <a:solidFill>
                  <a:srgbClr val="FFFFFF"/>
                </a:solidFill>
              </a14:hiddenFill>
            </a:ext>
          </a:extLst>
        </p:spPr>
      </p:pic>
      <p:pic>
        <p:nvPicPr>
          <p:cNvPr id="93204" name="Picture 20" descr="Ai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57414" y="1143000"/>
            <a:ext cx="3235325" cy="236378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smtClean="0"/>
              <a:t>SVG Airspan</a:t>
            </a:r>
            <a:endParaRPr lang="en-US" dirty="0"/>
          </a:p>
        </p:txBody>
      </p:sp>
      <p:sp>
        <p:nvSpPr>
          <p:cNvPr id="2" name="Date Placeholder 1"/>
          <p:cNvSpPr>
            <a:spLocks noGrp="1"/>
          </p:cNvSpPr>
          <p:nvPr>
            <p:ph type="dt" sz="half" idx="10"/>
          </p:nvPr>
        </p:nvSpPr>
        <p:spPr/>
        <p:txBody>
          <a:bodyPr/>
          <a:lstStyle/>
          <a:p>
            <a:r>
              <a:rPr lang="en-US" b="1" smtClean="0">
                <a:solidFill>
                  <a:srgbClr val="0000FF"/>
                </a:solidFill>
              </a:rPr>
              <a:t>Dec 2017</a:t>
            </a:r>
            <a:endParaRPr lang="en-US" b="1" dirty="0">
              <a:solidFill>
                <a:srgbClr val="0000FF"/>
              </a:solidFill>
            </a:endParaRPr>
          </a:p>
        </p:txBody>
      </p:sp>
      <p:sp>
        <p:nvSpPr>
          <p:cNvPr id="3" name="Footer Placeholder 2"/>
          <p:cNvSpPr>
            <a:spLocks noGrp="1"/>
          </p:cNvSpPr>
          <p:nvPr>
            <p:ph type="ftr" sz="quarter" idx="11"/>
          </p:nvPr>
        </p:nvSpPr>
        <p:spPr/>
        <p:txBody>
          <a:bodyPr/>
          <a:lstStyle/>
          <a:p>
            <a:r>
              <a:rPr lang="en-US" dirty="0" smtClean="0"/>
              <a:t>Airspan Networks - CONFIDENTIAL</a:t>
            </a:r>
            <a:endParaRPr lang="en-US" dirty="0"/>
          </a:p>
        </p:txBody>
      </p:sp>
      <p:sp>
        <p:nvSpPr>
          <p:cNvPr id="5" name="Content Placeholder 4"/>
          <p:cNvSpPr>
            <a:spLocks noGrp="1"/>
          </p:cNvSpPr>
          <p:nvPr>
            <p:ph idx="4294967295"/>
          </p:nvPr>
        </p:nvSpPr>
        <p:spPr>
          <a:xfrm>
            <a:off x="0" y="990600"/>
            <a:ext cx="10783888" cy="5041900"/>
          </a:xfrm>
        </p:spPr>
        <p:txBody>
          <a:bodyPr/>
          <a:lstStyle/>
          <a:p>
            <a:endParaRPr lang="en-US" dirty="0" smtClean="0">
              <a:solidFill>
                <a:srgbClr val="009999"/>
              </a:solidFill>
              <a:effectLst>
                <a:outerShdw blurRad="38100" dist="38100" dir="2700000" algn="tl">
                  <a:srgbClr val="C0C0C0"/>
                </a:outerShdw>
              </a:effectLst>
            </a:endParaRPr>
          </a:p>
          <a:p>
            <a:endParaRPr lang="en-US" dirty="0">
              <a:solidFill>
                <a:srgbClr val="009999"/>
              </a:solidFill>
              <a:effectLst>
                <a:outerShdw blurRad="38100" dist="38100" dir="2700000" algn="tl">
                  <a:srgbClr val="C0C0C0"/>
                </a:outerShdw>
              </a:effectLst>
            </a:endParaRPr>
          </a:p>
          <a:p>
            <a:endParaRPr lang="en-US" dirty="0" smtClean="0">
              <a:solidFill>
                <a:srgbClr val="009999"/>
              </a:solidFill>
              <a:effectLst>
                <a:outerShdw blurRad="38100" dist="38100" dir="2700000" algn="tl">
                  <a:srgbClr val="C0C0C0"/>
                </a:outerShdw>
              </a:effectLst>
            </a:endParaRPr>
          </a:p>
          <a:p>
            <a:endParaRPr lang="en-US" dirty="0">
              <a:solidFill>
                <a:srgbClr val="009999"/>
              </a:solidFill>
              <a:effectLst>
                <a:outerShdw blurRad="38100" dist="38100" dir="2700000" algn="tl">
                  <a:srgbClr val="C0C0C0"/>
                </a:outerShdw>
              </a:effectLst>
            </a:endParaRPr>
          </a:p>
          <a:p>
            <a:endParaRPr lang="en-US" dirty="0" smtClean="0">
              <a:solidFill>
                <a:srgbClr val="009999"/>
              </a:solidFill>
              <a:effectLst>
                <a:outerShdw blurRad="38100" dist="38100" dir="2700000" algn="tl">
                  <a:srgbClr val="C0C0C0"/>
                </a:outerShdw>
              </a:effectLst>
            </a:endParaRPr>
          </a:p>
          <a:p>
            <a:endParaRPr lang="en-US" dirty="0">
              <a:solidFill>
                <a:srgbClr val="009999"/>
              </a:solidFill>
              <a:effectLst>
                <a:outerShdw blurRad="38100" dist="38100" dir="2700000" algn="tl">
                  <a:srgbClr val="C0C0C0"/>
                </a:outerShdw>
              </a:effectLst>
            </a:endParaRPr>
          </a:p>
          <a:p>
            <a:endParaRPr lang="en-US" dirty="0" smtClean="0">
              <a:solidFill>
                <a:srgbClr val="009999"/>
              </a:solidFill>
              <a:effectLst>
                <a:outerShdw blurRad="38100" dist="38100" dir="2700000" algn="tl">
                  <a:srgbClr val="C0C0C0"/>
                </a:outerShdw>
              </a:effectLst>
            </a:endParaRPr>
          </a:p>
          <a:p>
            <a:r>
              <a:rPr lang="en-US" dirty="0" smtClean="0">
                <a:solidFill>
                  <a:srgbClr val="009999"/>
                </a:solidFill>
                <a:effectLst>
                  <a:outerShdw blurRad="38100" dist="38100" dir="2700000" algn="tl">
                    <a:srgbClr val="C0C0C0"/>
                  </a:outerShdw>
                </a:effectLst>
              </a:rPr>
              <a:t>IXIA – Guidelines for SVG</a:t>
            </a:r>
            <a:r>
              <a:rPr lang="en-US" dirty="0">
                <a:solidFill>
                  <a:srgbClr val="009999"/>
                </a:solidFill>
                <a:effectLst>
                  <a:outerShdw blurRad="38100" dist="38100" dir="2700000" algn="tl">
                    <a:srgbClr val="C0C0C0"/>
                  </a:outerShdw>
                </a:effectLst>
              </a:rPr>
              <a:t/>
            </a:r>
            <a:br>
              <a:rPr lang="en-US" dirty="0">
                <a:solidFill>
                  <a:srgbClr val="009999"/>
                </a:solidFill>
                <a:effectLst>
                  <a:outerShdw blurRad="38100" dist="38100" dir="2700000" algn="tl">
                    <a:srgbClr val="C0C0C0"/>
                  </a:outerShdw>
                </a:effectLst>
              </a:rPr>
            </a:br>
            <a:r>
              <a:rPr lang="en-US" sz="1200" dirty="0">
                <a:solidFill>
                  <a:srgbClr val="009999"/>
                </a:solidFill>
                <a:effectLst>
                  <a:outerShdw blurRad="38100" dist="38100" dir="2700000" algn="tl">
                    <a:srgbClr val="C0C0C0"/>
                  </a:outerShdw>
                </a:effectLst>
              </a:rPr>
              <a:t>Tomer </a:t>
            </a:r>
            <a:r>
              <a:rPr lang="en-US" sz="1200" dirty="0" smtClean="0">
                <a:solidFill>
                  <a:srgbClr val="009999"/>
                </a:solidFill>
                <a:effectLst>
                  <a:outerShdw blurRad="38100" dist="38100" dir="2700000" algn="tl">
                    <a:srgbClr val="C0C0C0"/>
                  </a:outerShdw>
                </a:effectLst>
              </a:rPr>
              <a:t>Nahmady</a:t>
            </a:r>
          </a:p>
          <a:p>
            <a:r>
              <a:rPr lang="en-US" sz="1200" dirty="0">
                <a:solidFill>
                  <a:srgbClr val="009999"/>
                </a:solidFill>
                <a:effectLst>
                  <a:outerShdw blurRad="38100" dist="38100" dir="2700000" algn="tl">
                    <a:srgbClr val="C0C0C0"/>
                  </a:outerShdw>
                </a:effectLst>
                <a:hlinkClick r:id="rId5"/>
              </a:rPr>
              <a:t>t</a:t>
            </a:r>
            <a:r>
              <a:rPr lang="en-US" sz="1200" dirty="0" smtClean="0">
                <a:solidFill>
                  <a:srgbClr val="009999"/>
                </a:solidFill>
                <a:effectLst>
                  <a:outerShdw blurRad="38100" dist="38100" dir="2700000" algn="tl">
                    <a:srgbClr val="C0C0C0"/>
                  </a:outerShdw>
                </a:effectLst>
                <a:hlinkClick r:id="rId5"/>
              </a:rPr>
              <a:t>nahmady@Airspan.com</a:t>
            </a:r>
            <a:endParaRPr lang="en-US" sz="1200" dirty="0" smtClean="0">
              <a:solidFill>
                <a:srgbClr val="009999"/>
              </a:solidFill>
              <a:effectLst>
                <a:outerShdw blurRad="38100" dist="38100" dir="2700000" algn="tl">
                  <a:srgbClr val="C0C0C0"/>
                </a:outerShdw>
              </a:effectLst>
            </a:endParaRPr>
          </a:p>
          <a:p>
            <a:pPr marL="0" indent="0">
              <a:buNone/>
            </a:pPr>
            <a:r>
              <a:rPr lang="en-US" sz="1200" dirty="0">
                <a:solidFill>
                  <a:srgbClr val="009999"/>
                </a:solidFill>
                <a:effectLst>
                  <a:outerShdw blurRad="38100" dist="38100" dir="2700000" algn="tl">
                    <a:srgbClr val="C0C0C0"/>
                  </a:outerShdw>
                </a:effectLst>
              </a:rPr>
              <a:t/>
            </a:r>
            <a:br>
              <a:rPr lang="en-US" sz="1200" dirty="0">
                <a:solidFill>
                  <a:srgbClr val="009999"/>
                </a:solidFill>
                <a:effectLst>
                  <a:outerShdw blurRad="38100" dist="38100" dir="2700000" algn="tl">
                    <a:srgbClr val="C0C0C0"/>
                  </a:outerShdw>
                </a:effectLst>
              </a:rPr>
            </a:br>
            <a:endParaRPr lang="en-US" dirty="0"/>
          </a:p>
        </p:txBody>
      </p:sp>
      <p:sp>
        <p:nvSpPr>
          <p:cNvPr id="93206" name="WordArt 22"/>
          <p:cNvSpPr>
            <a:spLocks noChangeArrowheads="1" noChangeShapeType="1" noTextEdit="1"/>
          </p:cNvSpPr>
          <p:nvPr/>
        </p:nvSpPr>
        <p:spPr bwMode="auto">
          <a:xfrm rot="-5400000">
            <a:off x="7907338" y="3106738"/>
            <a:ext cx="5029200" cy="492125"/>
          </a:xfrm>
          <a:prstGeom prst="rect">
            <a:avLst/>
          </a:prstGeom>
          <a:extLst>
            <a:ext uri="{91240B29-F687-4F45-9708-019B960494DF}">
              <a14:hiddenLine xmlns:a14="http://schemas.microsoft.com/office/drawing/2010/main" w="9525">
                <a:solidFill>
                  <a:srgbClr val="000000"/>
                </a:solidFill>
                <a:round/>
                <a:headEnd type="none" w="sm" len="sm"/>
                <a:tailEnd type="none" w="sm" len="sm"/>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a:solidFill>
                  <a:srgbClr val="C0C0C0"/>
                </a:solidFill>
                <a:latin typeface="Arial Black"/>
              </a:rPr>
              <a:t>www.airspan.com</a:t>
            </a:r>
          </a:p>
        </p:txBody>
      </p:sp>
    </p:spTree>
    <p:extLst>
      <p:ext uri="{BB962C8B-B14F-4D97-AF65-F5344CB8AC3E}">
        <p14:creationId xmlns:p14="http://schemas.microsoft.com/office/powerpoint/2010/main" val="290497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Preparations </a:t>
            </a:r>
            <a:endParaRPr lang="en-US" dirty="0"/>
          </a:p>
        </p:txBody>
      </p:sp>
      <p:sp>
        <p:nvSpPr>
          <p:cNvPr id="5" name="Content Placeholder 4"/>
          <p:cNvSpPr>
            <a:spLocks noGrp="1"/>
          </p:cNvSpPr>
          <p:nvPr>
            <p:ph idx="1"/>
          </p:nvPr>
        </p:nvSpPr>
        <p:spPr/>
        <p:txBody>
          <a:bodyPr/>
          <a:lstStyle/>
          <a:p>
            <a:endParaRPr lang="en-US" dirty="0" smtClean="0"/>
          </a:p>
          <a:p>
            <a:endParaRPr lang="en-US" dirty="0"/>
          </a:p>
          <a:p>
            <a:r>
              <a:rPr lang="en-US" dirty="0" smtClean="0"/>
              <a:t>You </a:t>
            </a:r>
            <a:r>
              <a:rPr lang="en-US" dirty="0" smtClean="0"/>
              <a:t>can take an existing file and make adaptations to your setup</a:t>
            </a:r>
            <a:r>
              <a:rPr lang="en-US" dirty="0" smtClean="0"/>
              <a:t>.</a:t>
            </a:r>
          </a:p>
          <a:p>
            <a:r>
              <a:rPr lang="en-US" dirty="0" smtClean="0"/>
              <a:t>Use Set up allocated </a:t>
            </a:r>
            <a:r>
              <a:rPr lang="en-US" dirty="0" err="1" smtClean="0"/>
              <a:t>Vlans</a:t>
            </a:r>
            <a:r>
              <a:rPr lang="en-US" dirty="0" smtClean="0"/>
              <a:t> and IP addresses.</a:t>
            </a:r>
            <a:endParaRPr lang="en-US" dirty="0" smtClean="0"/>
          </a:p>
          <a:p>
            <a:r>
              <a:rPr lang="en-US" dirty="0" smtClean="0"/>
              <a:t>Verify you have an excellent radio link between the UE and the </a:t>
            </a:r>
            <a:r>
              <a:rPr lang="en-US" dirty="0" smtClean="0"/>
              <a:t>enodeB (to achieve MAX Throughput).</a:t>
            </a:r>
            <a:endParaRPr lang="en-US" dirty="0" smtClean="0"/>
          </a:p>
          <a:p>
            <a:r>
              <a:rPr lang="en-US" dirty="0" smtClean="0"/>
              <a:t>Test your Setup with STC ( using UDP traffic) before. Normally TCP rate achieves around 95% of UDP.</a:t>
            </a:r>
          </a:p>
          <a:p>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335649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Port assignment:  1.2.4 network 1 Client ; 1.2.3 </a:t>
            </a:r>
            <a:r>
              <a:rPr lang="en-US" dirty="0"/>
              <a:t>network </a:t>
            </a:r>
            <a:r>
              <a:rPr lang="en-US" dirty="0" smtClean="0"/>
              <a:t>2 Server </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5" name="Picture 4"/>
          <p:cNvPicPr>
            <a:picLocks noChangeAspect="1"/>
          </p:cNvPicPr>
          <p:nvPr/>
        </p:nvPicPr>
        <p:blipFill>
          <a:blip r:embed="rId2"/>
          <a:stretch>
            <a:fillRect/>
          </a:stretch>
        </p:blipFill>
        <p:spPr>
          <a:xfrm>
            <a:off x="395416" y="2033779"/>
            <a:ext cx="11186984" cy="2955541"/>
          </a:xfrm>
          <a:prstGeom prst="rect">
            <a:avLst/>
          </a:prstGeom>
        </p:spPr>
      </p:pic>
    </p:spTree>
    <p:extLst>
      <p:ext uri="{BB962C8B-B14F-4D97-AF65-F5344CB8AC3E}">
        <p14:creationId xmlns:p14="http://schemas.microsoft.com/office/powerpoint/2010/main" val="62560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Client and Server:</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7" name="Picture 6"/>
          <p:cNvPicPr>
            <a:picLocks noChangeAspect="1"/>
          </p:cNvPicPr>
          <p:nvPr/>
        </p:nvPicPr>
        <p:blipFill>
          <a:blip r:embed="rId2"/>
          <a:stretch>
            <a:fillRect/>
          </a:stretch>
        </p:blipFill>
        <p:spPr>
          <a:xfrm>
            <a:off x="404812" y="1576387"/>
            <a:ext cx="11382375" cy="3705225"/>
          </a:xfrm>
          <a:prstGeom prst="rect">
            <a:avLst/>
          </a:prstGeom>
        </p:spPr>
      </p:pic>
    </p:spTree>
    <p:extLst>
      <p:ext uri="{BB962C8B-B14F-4D97-AF65-F5344CB8AC3E}">
        <p14:creationId xmlns:p14="http://schemas.microsoft.com/office/powerpoint/2010/main" val="25212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Client Network configuration:</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8" name="Picture 7"/>
          <p:cNvPicPr>
            <a:picLocks noChangeAspect="1"/>
          </p:cNvPicPr>
          <p:nvPr/>
        </p:nvPicPr>
        <p:blipFill>
          <a:blip r:embed="rId2"/>
          <a:stretch>
            <a:fillRect/>
          </a:stretch>
        </p:blipFill>
        <p:spPr>
          <a:xfrm>
            <a:off x="127686" y="5625824"/>
            <a:ext cx="12192000" cy="937846"/>
          </a:xfrm>
          <a:prstGeom prst="rect">
            <a:avLst/>
          </a:prstGeom>
        </p:spPr>
      </p:pic>
      <p:pic>
        <p:nvPicPr>
          <p:cNvPr id="11" name="Picture 10"/>
          <p:cNvPicPr>
            <a:picLocks noChangeAspect="1"/>
          </p:cNvPicPr>
          <p:nvPr/>
        </p:nvPicPr>
        <p:blipFill>
          <a:blip r:embed="rId3"/>
          <a:stretch>
            <a:fillRect/>
          </a:stretch>
        </p:blipFill>
        <p:spPr>
          <a:xfrm>
            <a:off x="0" y="3354509"/>
            <a:ext cx="12192000" cy="2271315"/>
          </a:xfrm>
          <a:prstGeom prst="rect">
            <a:avLst/>
          </a:prstGeom>
        </p:spPr>
      </p:pic>
      <p:pic>
        <p:nvPicPr>
          <p:cNvPr id="12" name="Picture 11"/>
          <p:cNvPicPr>
            <a:picLocks noChangeAspect="1"/>
          </p:cNvPicPr>
          <p:nvPr/>
        </p:nvPicPr>
        <p:blipFill>
          <a:blip r:embed="rId4"/>
          <a:stretch>
            <a:fillRect/>
          </a:stretch>
        </p:blipFill>
        <p:spPr>
          <a:xfrm>
            <a:off x="0" y="1435100"/>
            <a:ext cx="8743950" cy="2076450"/>
          </a:xfrm>
          <a:prstGeom prst="rect">
            <a:avLst/>
          </a:prstGeom>
        </p:spPr>
      </p:pic>
    </p:spTree>
    <p:extLst>
      <p:ext uri="{BB962C8B-B14F-4D97-AF65-F5344CB8AC3E}">
        <p14:creationId xmlns:p14="http://schemas.microsoft.com/office/powerpoint/2010/main" val="239387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Server </a:t>
            </a:r>
            <a:r>
              <a:rPr lang="en-US" dirty="0"/>
              <a:t>Network configuration </a:t>
            </a:r>
            <a:r>
              <a:rPr lang="en-US" dirty="0" smtClean="0"/>
              <a:t>:</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7" name="Picture 6"/>
          <p:cNvPicPr>
            <a:picLocks noChangeAspect="1"/>
          </p:cNvPicPr>
          <p:nvPr/>
        </p:nvPicPr>
        <p:blipFill>
          <a:blip r:embed="rId2"/>
          <a:stretch>
            <a:fillRect/>
          </a:stretch>
        </p:blipFill>
        <p:spPr>
          <a:xfrm>
            <a:off x="585452" y="1383958"/>
            <a:ext cx="8530728" cy="5169243"/>
          </a:xfrm>
          <a:prstGeom prst="rect">
            <a:avLst/>
          </a:prstGeom>
        </p:spPr>
      </p:pic>
    </p:spTree>
    <p:extLst>
      <p:ext uri="{BB962C8B-B14F-4D97-AF65-F5344CB8AC3E}">
        <p14:creationId xmlns:p14="http://schemas.microsoft.com/office/powerpoint/2010/main" val="1613845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TCP Parameters configuration Defaults:</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5" name="Picture 4"/>
          <p:cNvPicPr>
            <a:picLocks noChangeAspect="1"/>
          </p:cNvPicPr>
          <p:nvPr/>
        </p:nvPicPr>
        <p:blipFill>
          <a:blip r:embed="rId2"/>
          <a:stretch>
            <a:fillRect/>
          </a:stretch>
        </p:blipFill>
        <p:spPr>
          <a:xfrm>
            <a:off x="668408" y="1449858"/>
            <a:ext cx="8836785" cy="4988011"/>
          </a:xfrm>
          <a:prstGeom prst="rect">
            <a:avLst/>
          </a:prstGeom>
        </p:spPr>
      </p:pic>
    </p:spTree>
    <p:extLst>
      <p:ext uri="{BB962C8B-B14F-4D97-AF65-F5344CB8AC3E}">
        <p14:creationId xmlns:p14="http://schemas.microsoft.com/office/powerpoint/2010/main" val="390579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Configuration of Download (Get) and Files size:</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7" name="Picture 6"/>
          <p:cNvPicPr>
            <a:picLocks noChangeAspect="1"/>
          </p:cNvPicPr>
          <p:nvPr/>
        </p:nvPicPr>
        <p:blipFill>
          <a:blip r:embed="rId3"/>
          <a:stretch>
            <a:fillRect/>
          </a:stretch>
        </p:blipFill>
        <p:spPr>
          <a:xfrm>
            <a:off x="661893" y="1332840"/>
            <a:ext cx="8210259" cy="5220361"/>
          </a:xfrm>
          <a:prstGeom prst="rect">
            <a:avLst/>
          </a:prstGeom>
        </p:spPr>
      </p:pic>
    </p:spTree>
    <p:extLst>
      <p:ext uri="{BB962C8B-B14F-4D97-AF65-F5344CB8AC3E}">
        <p14:creationId xmlns:p14="http://schemas.microsoft.com/office/powerpoint/2010/main" val="309996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Configuration of Download (Get) and Files size:</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7" name="Picture 6"/>
          <p:cNvPicPr>
            <a:picLocks noChangeAspect="1"/>
          </p:cNvPicPr>
          <p:nvPr/>
        </p:nvPicPr>
        <p:blipFill>
          <a:blip r:embed="rId3"/>
          <a:stretch>
            <a:fillRect/>
          </a:stretch>
        </p:blipFill>
        <p:spPr>
          <a:xfrm>
            <a:off x="661893" y="1332840"/>
            <a:ext cx="8210259" cy="5220361"/>
          </a:xfrm>
          <a:prstGeom prst="rect">
            <a:avLst/>
          </a:prstGeom>
        </p:spPr>
      </p:pic>
    </p:spTree>
    <p:extLst>
      <p:ext uri="{BB962C8B-B14F-4D97-AF65-F5344CB8AC3E}">
        <p14:creationId xmlns:p14="http://schemas.microsoft.com/office/powerpoint/2010/main" val="1673944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Client </a:t>
            </a:r>
            <a:r>
              <a:rPr lang="en-US" dirty="0"/>
              <a:t>– which networks that will be used:</a:t>
            </a:r>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5" name="Picture 4"/>
          <p:cNvPicPr>
            <a:picLocks noChangeAspect="1"/>
          </p:cNvPicPr>
          <p:nvPr/>
        </p:nvPicPr>
        <p:blipFill>
          <a:blip r:embed="rId3"/>
          <a:stretch>
            <a:fillRect/>
          </a:stretch>
        </p:blipFill>
        <p:spPr>
          <a:xfrm>
            <a:off x="1505945" y="1499286"/>
            <a:ext cx="4999297" cy="4988011"/>
          </a:xfrm>
          <a:prstGeom prst="rect">
            <a:avLst/>
          </a:prstGeom>
        </p:spPr>
      </p:pic>
    </p:spTree>
    <p:extLst>
      <p:ext uri="{BB962C8B-B14F-4D97-AF65-F5344CB8AC3E}">
        <p14:creationId xmlns:p14="http://schemas.microsoft.com/office/powerpoint/2010/main" val="4068633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Server – which networks that will be used:</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5" name="Picture 4"/>
          <p:cNvPicPr>
            <a:picLocks noChangeAspect="1"/>
          </p:cNvPicPr>
          <p:nvPr/>
        </p:nvPicPr>
        <p:blipFill>
          <a:blip r:embed="rId3"/>
          <a:stretch>
            <a:fillRect/>
          </a:stretch>
        </p:blipFill>
        <p:spPr>
          <a:xfrm>
            <a:off x="798764" y="1510785"/>
            <a:ext cx="6227164" cy="4782065"/>
          </a:xfrm>
          <a:prstGeom prst="rect">
            <a:avLst/>
          </a:prstGeom>
        </p:spPr>
      </p:pic>
    </p:spTree>
    <p:extLst>
      <p:ext uri="{BB962C8B-B14F-4D97-AF65-F5344CB8AC3E}">
        <p14:creationId xmlns:p14="http://schemas.microsoft.com/office/powerpoint/2010/main" val="508168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6233" name="Rectangle 9"/>
          <p:cNvSpPr>
            <a:spLocks noGrp="1" noChangeArrowheads="1"/>
          </p:cNvSpPr>
          <p:nvPr>
            <p:ph type="title"/>
          </p:nvPr>
        </p:nvSpPr>
        <p:spPr/>
        <p:txBody>
          <a:bodyPr/>
          <a:lstStyle/>
          <a:p>
            <a:r>
              <a:rPr lang="en-GB" dirty="0" smtClean="0"/>
              <a:t>IXIA Agenda</a:t>
            </a:r>
            <a:endParaRPr lang="en-GB" dirty="0"/>
          </a:p>
        </p:txBody>
      </p:sp>
      <p:sp>
        <p:nvSpPr>
          <p:cNvPr id="6" name="Content Placeholder 5"/>
          <p:cNvSpPr>
            <a:spLocks noGrp="1"/>
          </p:cNvSpPr>
          <p:nvPr>
            <p:ph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a:solidFill>
                  <a:srgbClr val="000000"/>
                </a:solidFill>
              </a:rPr>
              <a:t>Airspan Networks - CONFIDENTIAL</a:t>
            </a:r>
          </a:p>
        </p:txBody>
      </p:sp>
      <p:sp>
        <p:nvSpPr>
          <p:cNvPr id="8" name="Rectangle 3"/>
          <p:cNvSpPr txBox="1">
            <a:spLocks noChangeArrowheads="1"/>
          </p:cNvSpPr>
          <p:nvPr/>
        </p:nvSpPr>
        <p:spPr bwMode="auto">
          <a:xfrm>
            <a:off x="1876426" y="990600"/>
            <a:ext cx="8088313"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6038" rIns="90488" bIns="46038" numCol="1" anchor="t" anchorCtr="0" compatLnSpc="1">
            <a:prstTxWarp prst="textNoShape">
              <a:avLst/>
            </a:prstTxWarp>
          </a:bodyPr>
          <a:lstStyle>
            <a:lvl1pPr marL="234950" indent="-234950" algn="l" defTabSz="893763" rtl="0" eaLnBrk="0" fontAlgn="base" hangingPunct="0">
              <a:spcBef>
                <a:spcPct val="45000"/>
              </a:spcBef>
              <a:spcAft>
                <a:spcPct val="0"/>
              </a:spcAft>
              <a:buClr>
                <a:srgbClr val="02A9C0"/>
              </a:buClr>
              <a:buSzPct val="100000"/>
              <a:buChar char="•"/>
              <a:defRPr sz="2000" b="1">
                <a:solidFill>
                  <a:schemeClr val="tx1"/>
                </a:solidFill>
                <a:latin typeface="+mn-lt"/>
                <a:ea typeface="+mn-ea"/>
                <a:cs typeface="+mn-cs"/>
              </a:defRPr>
            </a:lvl1pPr>
            <a:lvl2pPr marL="684213" indent="-258763" algn="l" defTabSz="893763" rtl="0" eaLnBrk="0" fontAlgn="base" hangingPunct="0">
              <a:spcBef>
                <a:spcPct val="30000"/>
              </a:spcBef>
              <a:spcAft>
                <a:spcPct val="0"/>
              </a:spcAft>
              <a:buClr>
                <a:srgbClr val="02A9C0"/>
              </a:buClr>
              <a:buSzPct val="100000"/>
              <a:buChar char="–"/>
              <a:defRPr sz="1600" b="1">
                <a:solidFill>
                  <a:schemeClr val="tx1"/>
                </a:solidFill>
                <a:latin typeface="+mn-lt"/>
              </a:defRPr>
            </a:lvl2pPr>
            <a:lvl3pPr marL="1052513" indent="-177800" algn="l" defTabSz="893763" rtl="0" eaLnBrk="0" fontAlgn="base" hangingPunct="0">
              <a:spcBef>
                <a:spcPct val="30000"/>
              </a:spcBef>
              <a:spcAft>
                <a:spcPct val="0"/>
              </a:spcAft>
              <a:buClr>
                <a:srgbClr val="02A9C0"/>
              </a:buClr>
              <a:buSzPct val="100000"/>
              <a:buChar char="•"/>
              <a:defRPr sz="1600">
                <a:solidFill>
                  <a:schemeClr val="tx1"/>
                </a:solidFill>
                <a:latin typeface="+mn-lt"/>
              </a:defRPr>
            </a:lvl3pPr>
            <a:lvl4pPr marL="1489075" indent="-246063" algn="l" defTabSz="893763" rtl="0" eaLnBrk="0" fontAlgn="base" hangingPunct="0">
              <a:spcBef>
                <a:spcPct val="30000"/>
              </a:spcBef>
              <a:spcAft>
                <a:spcPct val="0"/>
              </a:spcAft>
              <a:buClr>
                <a:srgbClr val="02A9C0"/>
              </a:buClr>
              <a:buSzPct val="100000"/>
              <a:buChar char="–"/>
              <a:defRPr sz="1400" b="1">
                <a:solidFill>
                  <a:schemeClr val="tx1"/>
                </a:solidFill>
                <a:latin typeface="+mn-lt"/>
              </a:defRPr>
            </a:lvl4pPr>
            <a:lvl5pPr marL="18938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5pPr>
            <a:lvl6pPr marL="23510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6pPr>
            <a:lvl7pPr marL="28082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7pPr>
            <a:lvl8pPr marL="32654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8pPr>
            <a:lvl9pPr marL="3722688" indent="-214313" algn="l" defTabSz="893763" rtl="0" eaLnBrk="0" fontAlgn="base" hangingPunct="0">
              <a:spcBef>
                <a:spcPct val="30000"/>
              </a:spcBef>
              <a:spcAft>
                <a:spcPct val="0"/>
              </a:spcAft>
              <a:buClr>
                <a:srgbClr val="02A9C0"/>
              </a:buClr>
              <a:buSzPct val="100000"/>
              <a:buChar char="–"/>
              <a:defRPr sz="1400">
                <a:solidFill>
                  <a:schemeClr val="tx1"/>
                </a:solidFill>
                <a:latin typeface="+mn-lt"/>
              </a:defRPr>
            </a:lvl9pPr>
          </a:lstStyle>
          <a:p>
            <a:pPr>
              <a:lnSpc>
                <a:spcPct val="150000"/>
              </a:lnSpc>
            </a:pPr>
            <a:r>
              <a:rPr lang="en-GB" sz="1800" dirty="0" smtClean="0">
                <a:solidFill>
                  <a:srgbClr val="000000"/>
                </a:solidFill>
              </a:rPr>
              <a:t>What is the purpose</a:t>
            </a:r>
          </a:p>
          <a:p>
            <a:pPr>
              <a:lnSpc>
                <a:spcPct val="150000"/>
              </a:lnSpc>
            </a:pPr>
            <a:r>
              <a:rPr lang="en-GB" sz="1800" dirty="0" smtClean="0">
                <a:solidFill>
                  <a:srgbClr val="000000"/>
                </a:solidFill>
              </a:rPr>
              <a:t>IXIA location at SVG LAB</a:t>
            </a:r>
          </a:p>
          <a:p>
            <a:pPr>
              <a:lnSpc>
                <a:spcPct val="150000"/>
              </a:lnSpc>
            </a:pPr>
            <a:r>
              <a:rPr lang="en-GB" sz="1800" dirty="0" smtClean="0">
                <a:solidFill>
                  <a:srgbClr val="000000"/>
                </a:solidFill>
              </a:rPr>
              <a:t>Some TCP guidelines</a:t>
            </a:r>
          </a:p>
          <a:p>
            <a:pPr>
              <a:lnSpc>
                <a:spcPct val="150000"/>
              </a:lnSpc>
            </a:pPr>
            <a:r>
              <a:rPr lang="en-GB" sz="1800" dirty="0">
                <a:solidFill>
                  <a:srgbClr val="000000"/>
                </a:solidFill>
              </a:rPr>
              <a:t>How to configure IXIA </a:t>
            </a:r>
          </a:p>
          <a:p>
            <a:pPr>
              <a:lnSpc>
                <a:spcPct val="150000"/>
              </a:lnSpc>
            </a:pPr>
            <a:r>
              <a:rPr lang="en-GB" sz="1800" dirty="0" smtClean="0">
                <a:solidFill>
                  <a:srgbClr val="000000"/>
                </a:solidFill>
              </a:rPr>
              <a:t>Some troubleshooting.</a:t>
            </a:r>
          </a:p>
          <a:p>
            <a:pPr marL="0" indent="0">
              <a:lnSpc>
                <a:spcPct val="150000"/>
              </a:lnSpc>
              <a:buNone/>
            </a:pPr>
            <a:endParaRPr lang="en-GB" sz="1800" dirty="0">
              <a:solidFill>
                <a:srgbClr val="000000"/>
              </a:solidFill>
            </a:endParaRPr>
          </a:p>
        </p:txBody>
      </p:sp>
    </p:spTree>
    <p:extLst>
      <p:ext uri="{BB962C8B-B14F-4D97-AF65-F5344CB8AC3E}">
        <p14:creationId xmlns:p14="http://schemas.microsoft.com/office/powerpoint/2010/main" val="4098637819"/>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Timeline and Objective:</a:t>
            </a:r>
          </a:p>
          <a:p>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10" name="Picture 9"/>
          <p:cNvPicPr>
            <a:picLocks noChangeAspect="1"/>
          </p:cNvPicPr>
          <p:nvPr/>
        </p:nvPicPr>
        <p:blipFill>
          <a:blip r:embed="rId2"/>
          <a:stretch>
            <a:fillRect/>
          </a:stretch>
        </p:blipFill>
        <p:spPr>
          <a:xfrm>
            <a:off x="609126" y="1444719"/>
            <a:ext cx="7917038" cy="4748117"/>
          </a:xfrm>
          <a:prstGeom prst="rect">
            <a:avLst/>
          </a:prstGeom>
        </p:spPr>
      </p:pic>
    </p:spTree>
    <p:extLst>
      <p:ext uri="{BB962C8B-B14F-4D97-AF65-F5344CB8AC3E}">
        <p14:creationId xmlns:p14="http://schemas.microsoft.com/office/powerpoint/2010/main" val="3338369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Simulated users: each “UE” will used X sessions simultaneously </a:t>
            </a:r>
          </a:p>
          <a:p>
            <a:r>
              <a:rPr lang="en-US" dirty="0" smtClean="0"/>
              <a:t>Example:</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7" name="Picture 6"/>
          <p:cNvPicPr>
            <a:picLocks noChangeAspect="1"/>
          </p:cNvPicPr>
          <p:nvPr/>
        </p:nvPicPr>
        <p:blipFill>
          <a:blip r:embed="rId2"/>
          <a:stretch>
            <a:fillRect/>
          </a:stretch>
        </p:blipFill>
        <p:spPr>
          <a:xfrm>
            <a:off x="392185" y="1950971"/>
            <a:ext cx="9938064" cy="3481524"/>
          </a:xfrm>
          <a:prstGeom prst="rect">
            <a:avLst/>
          </a:prstGeom>
        </p:spPr>
      </p:pic>
    </p:spTree>
    <p:extLst>
      <p:ext uri="{BB962C8B-B14F-4D97-AF65-F5344CB8AC3E}">
        <p14:creationId xmlns:p14="http://schemas.microsoft.com/office/powerpoint/2010/main" val="2311190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p:txBody>
          <a:bodyPr/>
          <a:lstStyle/>
          <a:p>
            <a:r>
              <a:rPr lang="en-US" dirty="0" smtClean="0"/>
              <a:t>Test options:</a:t>
            </a:r>
          </a:p>
          <a:p>
            <a:endParaRPr lang="en-US" dirty="0"/>
          </a:p>
          <a:p>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5" name="Picture 4"/>
          <p:cNvPicPr>
            <a:picLocks noChangeAspect="1"/>
          </p:cNvPicPr>
          <p:nvPr/>
        </p:nvPicPr>
        <p:blipFill>
          <a:blip r:embed="rId2"/>
          <a:stretch>
            <a:fillRect/>
          </a:stretch>
        </p:blipFill>
        <p:spPr>
          <a:xfrm>
            <a:off x="0" y="1927653"/>
            <a:ext cx="10771521" cy="3458819"/>
          </a:xfrm>
          <a:prstGeom prst="rect">
            <a:avLst/>
          </a:prstGeom>
        </p:spPr>
      </p:pic>
    </p:spTree>
    <p:extLst>
      <p:ext uri="{BB962C8B-B14F-4D97-AF65-F5344CB8AC3E}">
        <p14:creationId xmlns:p14="http://schemas.microsoft.com/office/powerpoint/2010/main" val="974571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Configuration</a:t>
            </a:r>
            <a:endParaRPr lang="en-US" dirty="0"/>
          </a:p>
        </p:txBody>
      </p:sp>
      <p:sp>
        <p:nvSpPr>
          <p:cNvPr id="6" name="Content Placeholder 5"/>
          <p:cNvSpPr>
            <a:spLocks noGrp="1"/>
          </p:cNvSpPr>
          <p:nvPr>
            <p:ph idx="1"/>
          </p:nvPr>
        </p:nvSpPr>
        <p:spPr>
          <a:xfrm>
            <a:off x="1030074" y="1023447"/>
            <a:ext cx="10784417" cy="5041900"/>
          </a:xfrm>
        </p:spPr>
        <p:txBody>
          <a:bodyPr/>
          <a:lstStyle/>
          <a:p>
            <a:r>
              <a:rPr lang="en-US" dirty="0" smtClean="0"/>
              <a:t>Move between configuration and Statistics:</a:t>
            </a:r>
          </a:p>
          <a:p>
            <a:endParaRPr lang="en-US" dirty="0"/>
          </a:p>
          <a:p>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7" name="Picture 6"/>
          <p:cNvPicPr>
            <a:picLocks noChangeAspect="1"/>
          </p:cNvPicPr>
          <p:nvPr/>
        </p:nvPicPr>
        <p:blipFill>
          <a:blip r:embed="rId2"/>
          <a:stretch>
            <a:fillRect/>
          </a:stretch>
        </p:blipFill>
        <p:spPr>
          <a:xfrm>
            <a:off x="2581179" y="1606377"/>
            <a:ext cx="2427425" cy="4753641"/>
          </a:xfrm>
          <a:prstGeom prst="rect">
            <a:avLst/>
          </a:prstGeom>
        </p:spPr>
      </p:pic>
      <p:cxnSp>
        <p:nvCxnSpPr>
          <p:cNvPr id="9" name="Straight Arrow Connector 8"/>
          <p:cNvCxnSpPr/>
          <p:nvPr/>
        </p:nvCxnSpPr>
        <p:spPr bwMode="auto">
          <a:xfrm flipV="1">
            <a:off x="1804086" y="5609968"/>
            <a:ext cx="708455" cy="271848"/>
          </a:xfrm>
          <a:prstGeom prst="straightConnector1">
            <a:avLst/>
          </a:prstGeom>
          <a:solidFill>
            <a:schemeClr val="bg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1927654" y="5955957"/>
            <a:ext cx="653525" cy="120801"/>
          </a:xfrm>
          <a:prstGeom prst="straightConnector1">
            <a:avLst/>
          </a:prstGeom>
          <a:solidFill>
            <a:schemeClr val="bg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02573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Statistics</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
        <p:nvSpPr>
          <p:cNvPr id="5" name="Content Placeholder 4"/>
          <p:cNvSpPr>
            <a:spLocks noGrp="1"/>
          </p:cNvSpPr>
          <p:nvPr>
            <p:ph idx="1"/>
          </p:nvPr>
        </p:nvSpPr>
        <p:spPr/>
        <p:txBody>
          <a:bodyPr/>
          <a:lstStyle/>
          <a:p>
            <a:r>
              <a:rPr lang="en-US" dirty="0" smtClean="0"/>
              <a:t>L2-3 throughput stats:</a:t>
            </a:r>
          </a:p>
          <a:p>
            <a:endParaRPr lang="en-US" dirty="0"/>
          </a:p>
        </p:txBody>
      </p:sp>
      <p:pic>
        <p:nvPicPr>
          <p:cNvPr id="8" name="Picture 7"/>
          <p:cNvPicPr>
            <a:picLocks noChangeAspect="1"/>
          </p:cNvPicPr>
          <p:nvPr/>
        </p:nvPicPr>
        <p:blipFill>
          <a:blip r:embed="rId2"/>
          <a:stretch>
            <a:fillRect/>
          </a:stretch>
        </p:blipFill>
        <p:spPr>
          <a:xfrm>
            <a:off x="411892" y="1525527"/>
            <a:ext cx="9494540" cy="4332412"/>
          </a:xfrm>
          <a:prstGeom prst="rect">
            <a:avLst/>
          </a:prstGeom>
        </p:spPr>
      </p:pic>
    </p:spTree>
    <p:extLst>
      <p:ext uri="{BB962C8B-B14F-4D97-AF65-F5344CB8AC3E}">
        <p14:creationId xmlns:p14="http://schemas.microsoft.com/office/powerpoint/2010/main" val="119794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a:t>
            </a:r>
            <a:r>
              <a:rPr lang="en-US" dirty="0"/>
              <a:t>Statistics</a:t>
            </a:r>
          </a:p>
        </p:txBody>
      </p:sp>
      <p:sp>
        <p:nvSpPr>
          <p:cNvPr id="6" name="Content Placeholder 5"/>
          <p:cNvSpPr>
            <a:spLocks noGrp="1"/>
          </p:cNvSpPr>
          <p:nvPr>
            <p:ph idx="1"/>
          </p:nvPr>
        </p:nvSpPr>
        <p:spPr>
          <a:xfrm>
            <a:off x="1030074" y="1023447"/>
            <a:ext cx="10784417" cy="5041900"/>
          </a:xfrm>
        </p:spPr>
        <p:txBody>
          <a:bodyPr/>
          <a:lstStyle/>
          <a:p>
            <a:r>
              <a:rPr lang="en-US" dirty="0" smtClean="0"/>
              <a:t>Objectives – “simulated users”</a:t>
            </a:r>
          </a:p>
          <a:p>
            <a:endParaRPr lang="en-US" dirty="0" smtClean="0"/>
          </a:p>
          <a:p>
            <a:endParaRPr lang="en-US" dirty="0"/>
          </a:p>
          <a:p>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5" name="Picture 4"/>
          <p:cNvPicPr>
            <a:picLocks noChangeAspect="1"/>
          </p:cNvPicPr>
          <p:nvPr/>
        </p:nvPicPr>
        <p:blipFill>
          <a:blip r:embed="rId2"/>
          <a:stretch>
            <a:fillRect/>
          </a:stretch>
        </p:blipFill>
        <p:spPr>
          <a:xfrm>
            <a:off x="0" y="2150076"/>
            <a:ext cx="9787660" cy="3390798"/>
          </a:xfrm>
          <a:prstGeom prst="rect">
            <a:avLst/>
          </a:prstGeom>
        </p:spPr>
      </p:pic>
    </p:spTree>
    <p:extLst>
      <p:ext uri="{BB962C8B-B14F-4D97-AF65-F5344CB8AC3E}">
        <p14:creationId xmlns:p14="http://schemas.microsoft.com/office/powerpoint/2010/main" val="282065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a:t>
            </a:r>
            <a:r>
              <a:rPr lang="en-US" dirty="0"/>
              <a:t>Statistics</a:t>
            </a:r>
          </a:p>
        </p:txBody>
      </p:sp>
      <p:sp>
        <p:nvSpPr>
          <p:cNvPr id="6" name="Content Placeholder 5"/>
          <p:cNvSpPr>
            <a:spLocks noGrp="1"/>
          </p:cNvSpPr>
          <p:nvPr>
            <p:ph idx="1"/>
          </p:nvPr>
        </p:nvSpPr>
        <p:spPr>
          <a:xfrm>
            <a:off x="1030074" y="1023447"/>
            <a:ext cx="10784417" cy="5041900"/>
          </a:xfrm>
        </p:spPr>
        <p:txBody>
          <a:bodyPr/>
          <a:lstStyle/>
          <a:p>
            <a:r>
              <a:rPr lang="en-US" dirty="0" smtClean="0"/>
              <a:t>Port statistics:</a:t>
            </a:r>
          </a:p>
          <a:p>
            <a:endParaRPr lang="en-US" dirty="0" smtClean="0"/>
          </a:p>
          <a:p>
            <a:endParaRPr lang="en-US" dirty="0"/>
          </a:p>
          <a:p>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5" name="Picture 4"/>
          <p:cNvPicPr>
            <a:picLocks noChangeAspect="1"/>
          </p:cNvPicPr>
          <p:nvPr/>
        </p:nvPicPr>
        <p:blipFill>
          <a:blip r:embed="rId2"/>
          <a:stretch>
            <a:fillRect/>
          </a:stretch>
        </p:blipFill>
        <p:spPr>
          <a:xfrm>
            <a:off x="576649" y="2541121"/>
            <a:ext cx="9646508" cy="2367550"/>
          </a:xfrm>
          <a:prstGeom prst="rect">
            <a:avLst/>
          </a:prstGeom>
        </p:spPr>
      </p:pic>
    </p:spTree>
    <p:extLst>
      <p:ext uri="{BB962C8B-B14F-4D97-AF65-F5344CB8AC3E}">
        <p14:creationId xmlns:p14="http://schemas.microsoft.com/office/powerpoint/2010/main" val="1935350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IXIA Generate report</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5" name="Picture 4"/>
          <p:cNvPicPr>
            <a:picLocks noChangeAspect="1"/>
          </p:cNvPicPr>
          <p:nvPr/>
        </p:nvPicPr>
        <p:blipFill>
          <a:blip r:embed="rId2"/>
          <a:stretch>
            <a:fillRect/>
          </a:stretch>
        </p:blipFill>
        <p:spPr>
          <a:xfrm>
            <a:off x="3467100" y="2286000"/>
            <a:ext cx="5257800" cy="2286000"/>
          </a:xfrm>
          <a:prstGeom prst="rect">
            <a:avLst/>
          </a:prstGeom>
        </p:spPr>
      </p:pic>
    </p:spTree>
    <p:extLst>
      <p:ext uri="{BB962C8B-B14F-4D97-AF65-F5344CB8AC3E}">
        <p14:creationId xmlns:p14="http://schemas.microsoft.com/office/powerpoint/2010/main" val="3992301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Troubleshooting</a:t>
            </a:r>
            <a:endParaRPr lang="en-US" dirty="0"/>
          </a:p>
        </p:txBody>
      </p:sp>
      <p:sp>
        <p:nvSpPr>
          <p:cNvPr id="5" name="Date Placeholder 4"/>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
        <p:nvSpPr>
          <p:cNvPr id="2" name="Content Placeholder 1"/>
          <p:cNvSpPr>
            <a:spLocks noGrp="1"/>
          </p:cNvSpPr>
          <p:nvPr>
            <p:ph idx="1"/>
          </p:nvPr>
        </p:nvSpPr>
        <p:spPr/>
        <p:txBody>
          <a:bodyPr/>
          <a:lstStyle/>
          <a:p>
            <a:r>
              <a:rPr lang="en-US" dirty="0"/>
              <a:t>Verify you have an excellent radio link between the UE and the enodeB.</a:t>
            </a:r>
          </a:p>
          <a:p>
            <a:r>
              <a:rPr lang="en-US" dirty="0" smtClean="0"/>
              <a:t>Use more than one UE. ( UE problem /TCP behavior…).</a:t>
            </a:r>
          </a:p>
          <a:p>
            <a:r>
              <a:rPr lang="en-US" dirty="0" smtClean="0"/>
              <a:t>Test </a:t>
            </a:r>
            <a:r>
              <a:rPr lang="en-US" dirty="0"/>
              <a:t>your Setup with STC ( using UDP traffic) before. Normally TCP rate achieves around 95% of UDP</a:t>
            </a:r>
            <a:r>
              <a:rPr lang="en-US" dirty="0" smtClean="0"/>
              <a:t>.</a:t>
            </a:r>
          </a:p>
          <a:p>
            <a:r>
              <a:rPr lang="en-US" dirty="0" smtClean="0"/>
              <a:t>Ping to default gateway – </a:t>
            </a:r>
            <a:r>
              <a:rPr lang="en-US" dirty="0" smtClean="0"/>
              <a:t>according to the next </a:t>
            </a:r>
            <a:r>
              <a:rPr lang="en-US" dirty="0" smtClean="0"/>
              <a:t>slide</a:t>
            </a:r>
          </a:p>
          <a:p>
            <a:r>
              <a:rPr lang="en-US" dirty="0" smtClean="0"/>
              <a:t>IXIA Test </a:t>
            </a:r>
            <a:r>
              <a:rPr lang="en-US" dirty="0" smtClean="0"/>
              <a:t>log which </a:t>
            </a:r>
            <a:r>
              <a:rPr lang="en-US" dirty="0" smtClean="0"/>
              <a:t>may </a:t>
            </a:r>
            <a:r>
              <a:rPr lang="en-US" dirty="0" smtClean="0"/>
              <a:t>indicate </a:t>
            </a:r>
            <a:r>
              <a:rPr lang="en-US" dirty="0" smtClean="0"/>
              <a:t>on a configuration error.</a:t>
            </a:r>
          </a:p>
          <a:p>
            <a:r>
              <a:rPr lang="en-US" dirty="0" smtClean="0"/>
              <a:t>Be aware that we are testing a system so the problem may with the UE, the network, the EPC and/or configuration error.</a:t>
            </a:r>
          </a:p>
          <a:p>
            <a:r>
              <a:rPr lang="en-US" dirty="0" smtClean="0"/>
              <a:t>Run some performance commands on the enodeB for debugging of R&amp;D ( </a:t>
            </a:r>
            <a:r>
              <a:rPr lang="en-US" dirty="0" smtClean="0"/>
              <a:t>were sent </a:t>
            </a:r>
            <a:r>
              <a:rPr lang="en-US" dirty="0" smtClean="0"/>
              <a:t>separately).</a:t>
            </a:r>
          </a:p>
          <a:p>
            <a:endParaRPr lang="en-US" dirty="0"/>
          </a:p>
          <a:p>
            <a:endParaRPr lang="en-US" dirty="0"/>
          </a:p>
        </p:txBody>
      </p:sp>
    </p:spTree>
    <p:extLst>
      <p:ext uri="{BB962C8B-B14F-4D97-AF65-F5344CB8AC3E}">
        <p14:creationId xmlns:p14="http://schemas.microsoft.com/office/powerpoint/2010/main" val="3756116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Ping the default gateway from IXIA </a:t>
            </a:r>
            <a:endParaRPr lang="en-US" dirty="0"/>
          </a:p>
        </p:txBody>
      </p:sp>
      <p:sp>
        <p:nvSpPr>
          <p:cNvPr id="5" name="Date Placeholder 4"/>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10" name="Content Placeholder 9"/>
          <p:cNvPicPr>
            <a:picLocks noGrp="1" noChangeAspect="1"/>
          </p:cNvPicPr>
          <p:nvPr>
            <p:ph idx="1"/>
          </p:nvPr>
        </p:nvPicPr>
        <p:blipFill>
          <a:blip r:embed="rId2"/>
          <a:stretch>
            <a:fillRect/>
          </a:stretch>
        </p:blipFill>
        <p:spPr>
          <a:xfrm>
            <a:off x="469900" y="1385753"/>
            <a:ext cx="10783888" cy="4251593"/>
          </a:xfrm>
          <a:prstGeom prst="rect">
            <a:avLst/>
          </a:prstGeom>
        </p:spPr>
      </p:pic>
    </p:spTree>
    <p:extLst>
      <p:ext uri="{BB962C8B-B14F-4D97-AF65-F5344CB8AC3E}">
        <p14:creationId xmlns:p14="http://schemas.microsoft.com/office/powerpoint/2010/main" val="73241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IXIA</a:t>
            </a:r>
            <a:endParaRPr lang="en-US" dirty="0"/>
          </a:p>
        </p:txBody>
      </p:sp>
      <p:sp>
        <p:nvSpPr>
          <p:cNvPr id="8" name="Content Placeholder 7"/>
          <p:cNvSpPr>
            <a:spLocks noGrp="1"/>
          </p:cNvSpPr>
          <p:nvPr>
            <p:ph idx="1"/>
          </p:nvPr>
        </p:nvSpPr>
        <p:spPr/>
        <p:txBody>
          <a:bodyPr/>
          <a:lstStyle/>
          <a:p>
            <a:endParaRPr lang="en-US" dirty="0" smtClean="0"/>
          </a:p>
          <a:p>
            <a:endParaRPr lang="en-US" dirty="0"/>
          </a:p>
          <a:p>
            <a:endParaRPr lang="en-US" dirty="0" smtClean="0"/>
          </a:p>
          <a:p>
            <a:r>
              <a:rPr lang="en-US" dirty="0" smtClean="0"/>
              <a:t>Ixia</a:t>
            </a:r>
            <a:r>
              <a:rPr lang="en-US" dirty="0"/>
              <a:t>, a company that provides testing tools for network equipment </a:t>
            </a:r>
            <a:r>
              <a:rPr lang="en-US" dirty="0" smtClean="0"/>
              <a:t>vendors.</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2748968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5" name="Content Placeholder 4"/>
          <p:cNvSpPr>
            <a:spLocks noGrp="1"/>
          </p:cNvSpPr>
          <p:nvPr>
            <p:ph idx="1"/>
          </p:nvPr>
        </p:nvSpPr>
        <p:spPr/>
        <p:txBody>
          <a:bodyPr/>
          <a:lstStyle/>
          <a:p>
            <a:r>
              <a:rPr lang="en-US" dirty="0" smtClean="0"/>
              <a:t>IXIA and STC are connected to UL/DL switches. Following slides explain how to reach them to verify correct configuration. </a:t>
            </a:r>
          </a:p>
          <a:p>
            <a:endParaRPr lang="en-US" dirty="0"/>
          </a:p>
          <a:p>
            <a:r>
              <a:rPr lang="en-US" dirty="0" smtClean="0"/>
              <a:t>MSS and MTU: Explanation and differences.</a:t>
            </a:r>
          </a:p>
          <a:p>
            <a:endParaRPr lang="en-US" dirty="0"/>
          </a:p>
          <a:p>
            <a:r>
              <a:rPr lang="en-US" dirty="0" smtClean="0"/>
              <a:t>Example how one parameter can influence the THPT results.</a:t>
            </a:r>
          </a:p>
          <a:p>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1844155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smtClean="0"/>
              <a:t>UE configuration example:</a:t>
            </a:r>
          </a:p>
          <a:p>
            <a:endParaRPr lang="en-US" dirty="0"/>
          </a:p>
          <a:p>
            <a:r>
              <a:rPr lang="en-US" dirty="0" smtClean="0"/>
              <a:t>UE </a:t>
            </a:r>
            <a:r>
              <a:rPr lang="en-US" dirty="0" smtClean="0"/>
              <a:t>MNG </a:t>
            </a:r>
            <a:r>
              <a:rPr lang="en-US" dirty="0" smtClean="0"/>
              <a:t>IP</a:t>
            </a:r>
            <a:r>
              <a:rPr lang="en-US" dirty="0" smtClean="0"/>
              <a:t>  </a:t>
            </a:r>
            <a:r>
              <a:rPr lang="en-US" dirty="0"/>
              <a:t>100.39.1.254  DMZ 100.39.1.100</a:t>
            </a:r>
          </a:p>
          <a:p>
            <a:endParaRPr lang="en-US" dirty="0"/>
          </a:p>
          <a:p>
            <a:r>
              <a:rPr lang="en-US" dirty="0"/>
              <a:t>WAN 10.10.39.1 Gateway 10.10.39.254</a:t>
            </a:r>
          </a:p>
          <a:p>
            <a:pPr marL="0" indent="0">
              <a:buNone/>
            </a:pPr>
            <a:endParaRPr lang="en-US" dirty="0"/>
          </a:p>
          <a:p>
            <a:endParaRPr lang="en-US" dirty="0"/>
          </a:p>
          <a:p>
            <a:r>
              <a:rPr lang="en-US" dirty="0"/>
              <a:t>DMZ </a:t>
            </a:r>
            <a:r>
              <a:rPr lang="en-US" dirty="0" smtClean="0"/>
              <a:t>is a default address which the UE will send traffic arrive from server and </a:t>
            </a:r>
            <a:r>
              <a:rPr lang="en-US" dirty="0"/>
              <a:t>the NAT does not know </a:t>
            </a:r>
            <a:r>
              <a:rPr lang="en-US" dirty="0" smtClean="0"/>
              <a:t>the destination address.</a:t>
            </a:r>
            <a:r>
              <a:rPr lang="en-US" dirty="0"/>
              <a:t> </a:t>
            </a:r>
            <a:r>
              <a:rPr lang="en-US" dirty="0" smtClean="0"/>
              <a:t>In more details:</a:t>
            </a:r>
          </a:p>
          <a:p>
            <a:endParaRPr lang="en-US" dirty="0"/>
          </a:p>
          <a:p>
            <a:r>
              <a:rPr lang="en-US" dirty="0"/>
              <a:t>When no UL data , the downlink traffic which comes to the UE on WAN address ( LTE)  10.10.39.1 </a:t>
            </a:r>
          </a:p>
          <a:p>
            <a:r>
              <a:rPr lang="en-US" dirty="0"/>
              <a:t>The NAT on the UE does not know where to send the traffic</a:t>
            </a:r>
            <a:r>
              <a:rPr lang="en-US" dirty="0" smtClean="0"/>
              <a:t>.</a:t>
            </a:r>
            <a:endParaRPr lang="en-US" dirty="0"/>
          </a:p>
          <a:p>
            <a:r>
              <a:rPr lang="en-US" dirty="0"/>
              <a:t>so it sends it to the DMZ 100.39.1.100 which is the IPv4 address of the </a:t>
            </a:r>
            <a:r>
              <a:rPr lang="en-US" dirty="0" smtClean="0"/>
              <a:t>STC/IXIA  </a:t>
            </a:r>
            <a:r>
              <a:rPr lang="en-US" dirty="0"/>
              <a:t>UL UE configuration.</a:t>
            </a:r>
          </a:p>
          <a:p>
            <a:endParaRPr lang="en-US" dirty="0"/>
          </a:p>
          <a:p>
            <a:r>
              <a:rPr lang="en-US" dirty="0"/>
              <a:t>When the traffic is bi-</a:t>
            </a:r>
            <a:r>
              <a:rPr lang="en-US" dirty="0" err="1"/>
              <a:t>dir</a:t>
            </a:r>
            <a:r>
              <a:rPr lang="en-US" dirty="0"/>
              <a:t> the NAT knows where to send the traffic ( learnt by NAT).</a:t>
            </a:r>
          </a:p>
          <a:p>
            <a:endParaRPr lang="en-US" dirty="0"/>
          </a:p>
          <a:p>
            <a:endParaRPr lang="en-US" dirty="0"/>
          </a:p>
        </p:txBody>
      </p:sp>
      <p:sp>
        <p:nvSpPr>
          <p:cNvPr id="4" name="Date Placeholder 3"/>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3514304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pic>
        <p:nvPicPr>
          <p:cNvPr id="5" name="Picture 4"/>
          <p:cNvPicPr>
            <a:picLocks noChangeAspect="1"/>
          </p:cNvPicPr>
          <p:nvPr/>
        </p:nvPicPr>
        <p:blipFill>
          <a:blip r:embed="rId2"/>
          <a:stretch>
            <a:fillRect/>
          </a:stretch>
        </p:blipFill>
        <p:spPr>
          <a:xfrm>
            <a:off x="0" y="1389454"/>
            <a:ext cx="10247870" cy="4871451"/>
          </a:xfrm>
          <a:prstGeom prst="rect">
            <a:avLst/>
          </a:prstGeom>
        </p:spPr>
      </p:pic>
      <p:pic>
        <p:nvPicPr>
          <p:cNvPr id="6" name="Picture 5"/>
          <p:cNvPicPr>
            <a:picLocks noChangeAspect="1"/>
          </p:cNvPicPr>
          <p:nvPr/>
        </p:nvPicPr>
        <p:blipFill>
          <a:blip r:embed="rId3"/>
          <a:stretch>
            <a:fillRect/>
          </a:stretch>
        </p:blipFill>
        <p:spPr>
          <a:xfrm>
            <a:off x="185609" y="3402999"/>
            <a:ext cx="1885950" cy="2457450"/>
          </a:xfrm>
          <a:prstGeom prst="rect">
            <a:avLst/>
          </a:prstGeom>
        </p:spPr>
      </p:pic>
    </p:spTree>
    <p:extLst>
      <p:ext uri="{BB962C8B-B14F-4D97-AF65-F5344CB8AC3E}">
        <p14:creationId xmlns:p14="http://schemas.microsoft.com/office/powerpoint/2010/main" val="676109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172.20.61.248 DL Switch STC(0) IXIA(1)</a:t>
            </a:r>
            <a:endParaRPr lang="en-US" dirty="0"/>
          </a:p>
        </p:txBody>
      </p:sp>
      <p:pic>
        <p:nvPicPr>
          <p:cNvPr id="5" name="Content Placeholder 4"/>
          <p:cNvPicPr>
            <a:picLocks noGrp="1" noChangeAspect="1"/>
          </p:cNvPicPr>
          <p:nvPr>
            <p:ph idx="1"/>
          </p:nvPr>
        </p:nvPicPr>
        <p:blipFill>
          <a:blip r:embed="rId2"/>
          <a:stretch>
            <a:fillRect/>
          </a:stretch>
        </p:blipFill>
        <p:spPr>
          <a:xfrm>
            <a:off x="1682560" y="990600"/>
            <a:ext cx="8358568" cy="5041900"/>
          </a:xfrm>
          <a:prstGeom prst="rect">
            <a:avLst/>
          </a:prstGeom>
        </p:spPr>
      </p:pic>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1102841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 Switch View configuration</a:t>
            </a:r>
            <a:endParaRPr lang="en-US" dirty="0"/>
          </a:p>
        </p:txBody>
      </p:sp>
      <p:pic>
        <p:nvPicPr>
          <p:cNvPr id="4" name="Content Placeholder 3"/>
          <p:cNvPicPr>
            <a:picLocks noGrp="1" noChangeAspect="1"/>
          </p:cNvPicPr>
          <p:nvPr>
            <p:ph idx="1"/>
          </p:nvPr>
        </p:nvPicPr>
        <p:blipFill>
          <a:blip r:embed="rId2"/>
          <a:stretch>
            <a:fillRect/>
          </a:stretch>
        </p:blipFill>
        <p:spPr>
          <a:xfrm>
            <a:off x="1894681" y="1020762"/>
            <a:ext cx="7934325" cy="4981575"/>
          </a:xfrm>
          <a:prstGeom prst="rect">
            <a:avLst/>
          </a:prstGeom>
        </p:spPr>
      </p:pic>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1022465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 SW via SSH</a:t>
            </a:r>
            <a:endParaRPr lang="en-US" dirty="0"/>
          </a:p>
        </p:txBody>
      </p:sp>
      <p:pic>
        <p:nvPicPr>
          <p:cNvPr id="4" name="Content Placeholder 3"/>
          <p:cNvPicPr>
            <a:picLocks noGrp="1" noChangeAspect="1"/>
          </p:cNvPicPr>
          <p:nvPr>
            <p:ph idx="1"/>
          </p:nvPr>
        </p:nvPicPr>
        <p:blipFill>
          <a:blip r:embed="rId2"/>
          <a:stretch>
            <a:fillRect/>
          </a:stretch>
        </p:blipFill>
        <p:spPr>
          <a:xfrm>
            <a:off x="3299619" y="1054100"/>
            <a:ext cx="5124450" cy="4914900"/>
          </a:xfrm>
          <a:prstGeom prst="rect">
            <a:avLst/>
          </a:prstGeom>
        </p:spPr>
      </p:pic>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16996482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172.20.61.249 UL </a:t>
            </a:r>
            <a:r>
              <a:rPr lang="en-US" dirty="0"/>
              <a:t>Switch </a:t>
            </a:r>
            <a:r>
              <a:rPr lang="en-US" dirty="0" smtClean="0"/>
              <a:t>STC(0</a:t>
            </a:r>
            <a:r>
              <a:rPr lang="en-US" dirty="0"/>
              <a:t>) IXIA(1)</a:t>
            </a:r>
          </a:p>
        </p:txBody>
      </p:sp>
      <p:pic>
        <p:nvPicPr>
          <p:cNvPr id="4" name="Content Placeholder 3"/>
          <p:cNvPicPr>
            <a:picLocks noGrp="1" noChangeAspect="1"/>
          </p:cNvPicPr>
          <p:nvPr>
            <p:ph idx="1"/>
          </p:nvPr>
        </p:nvPicPr>
        <p:blipFill>
          <a:blip r:embed="rId2"/>
          <a:stretch>
            <a:fillRect/>
          </a:stretch>
        </p:blipFill>
        <p:spPr>
          <a:xfrm>
            <a:off x="2372905" y="990600"/>
            <a:ext cx="6977878" cy="5041900"/>
          </a:xfrm>
          <a:prstGeom prst="rect">
            <a:avLst/>
          </a:prstGeom>
        </p:spPr>
      </p:pic>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5" name="Footer Placeholder 4"/>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512072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MTU and MSS</a:t>
            </a:r>
            <a:endParaRPr lang="en-US" dirty="0"/>
          </a:p>
        </p:txBody>
      </p:sp>
      <p:sp>
        <p:nvSpPr>
          <p:cNvPr id="3" name="Content Placeholder 2"/>
          <p:cNvSpPr>
            <a:spLocks noGrp="1"/>
          </p:cNvSpPr>
          <p:nvPr>
            <p:ph idx="1"/>
          </p:nvPr>
        </p:nvSpPr>
        <p:spPr/>
        <p:txBody>
          <a:bodyPr/>
          <a:lstStyle/>
          <a:p>
            <a:pPr marL="0" indent="0">
              <a:buNone/>
            </a:pPr>
            <a:endParaRPr lang="en-US" b="1" dirty="0"/>
          </a:p>
          <a:p>
            <a:r>
              <a:rPr lang="en-US" dirty="0"/>
              <a:t>A maximum transmission unit (MTU) is the largest packet or frame size, specified in octets (eight-bit bytes) that can be sent in a packet- or frame-based network such as the internet. </a:t>
            </a:r>
            <a:endParaRPr lang="en-US" dirty="0" smtClean="0"/>
          </a:p>
          <a:p>
            <a:r>
              <a:rPr lang="en-US" dirty="0" smtClean="0"/>
              <a:t>The </a:t>
            </a:r>
            <a:r>
              <a:rPr lang="en-US" dirty="0"/>
              <a:t>internet’s transmission control protocol (TCP) uses the MTU to determine the maximum size of each packet in any transmission. </a:t>
            </a:r>
            <a:endParaRPr lang="en-US" dirty="0" smtClean="0"/>
          </a:p>
          <a:p>
            <a:endParaRPr lang="en-US" dirty="0"/>
          </a:p>
          <a:p>
            <a:r>
              <a:rPr lang="en-US" dirty="0" smtClean="0"/>
              <a:t>TCP MSS is the payload its self…</a:t>
            </a:r>
          </a:p>
          <a:p>
            <a:r>
              <a:rPr lang="en-US" dirty="0" smtClean="0"/>
              <a:t>IP MTU / ETH MTU is the payload with TCP header (20 bytes and IP header 20bytes)</a:t>
            </a:r>
          </a:p>
          <a:p>
            <a:r>
              <a:rPr lang="en-US" dirty="0" smtClean="0"/>
              <a:t>In other words:  MTU= MSS + 40 bytes.</a:t>
            </a:r>
          </a:p>
          <a:p>
            <a:endParaRPr lang="en-US" dirty="0" smtClean="0"/>
          </a:p>
          <a:p>
            <a:endParaRPr lang="en-US" dirty="0"/>
          </a:p>
        </p:txBody>
      </p:sp>
      <p:sp>
        <p:nvSpPr>
          <p:cNvPr id="5" name="Date Placeholder 4"/>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1755765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THPT when 64 UEs MSS=128</a:t>
            </a:r>
            <a:endParaRPr lang="en-US" dirty="0"/>
          </a:p>
        </p:txBody>
      </p:sp>
      <p:sp>
        <p:nvSpPr>
          <p:cNvPr id="3" name="Content Placeholder 2"/>
          <p:cNvSpPr>
            <a:spLocks noGrp="1"/>
          </p:cNvSpPr>
          <p:nvPr>
            <p:ph idx="1"/>
          </p:nvPr>
        </p:nvSpPr>
        <p:spPr/>
        <p:txBody>
          <a:bodyPr/>
          <a:lstStyle/>
          <a:p>
            <a:r>
              <a:rPr lang="en-US" dirty="0" smtClean="0"/>
              <a:t>For example:</a:t>
            </a:r>
          </a:p>
          <a:p>
            <a:endParaRPr lang="en-US" dirty="0"/>
          </a:p>
          <a:p>
            <a:pPr marL="0" indent="0">
              <a:buNone/>
            </a:pPr>
            <a:r>
              <a:rPr lang="en-US" dirty="0" smtClean="0"/>
              <a:t>If client MSS=128 =&gt; the server will not sent packets which </a:t>
            </a:r>
          </a:p>
          <a:p>
            <a:pPr marL="0" indent="0">
              <a:buNone/>
            </a:pPr>
            <a:r>
              <a:rPr lang="en-US" dirty="0" smtClean="0"/>
              <a:t>are greater than 128.</a:t>
            </a:r>
            <a:endParaRPr lang="en-US" dirty="0"/>
          </a:p>
        </p:txBody>
      </p:sp>
      <p:pic>
        <p:nvPicPr>
          <p:cNvPr id="4" name="Picture 3"/>
          <p:cNvPicPr>
            <a:picLocks noChangeAspect="1"/>
          </p:cNvPicPr>
          <p:nvPr/>
        </p:nvPicPr>
        <p:blipFill>
          <a:blip r:embed="rId2"/>
          <a:stretch>
            <a:fillRect/>
          </a:stretch>
        </p:blipFill>
        <p:spPr>
          <a:xfrm>
            <a:off x="568411" y="3735467"/>
            <a:ext cx="8196649" cy="3122533"/>
          </a:xfrm>
          <a:prstGeom prst="rect">
            <a:avLst/>
          </a:prstGeom>
        </p:spPr>
      </p:pic>
      <p:sp>
        <p:nvSpPr>
          <p:cNvPr id="5" name="Date Placeholder 4"/>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6" name="Footer Placeholder 5"/>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27154475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THPT when 64 UEs </a:t>
            </a:r>
            <a:r>
              <a:rPr lang="en-US" dirty="0" smtClean="0"/>
              <a:t>MSS=1024</a:t>
            </a:r>
            <a:endParaRPr lang="en-US" dirty="0"/>
          </a:p>
        </p:txBody>
      </p:sp>
      <p:sp>
        <p:nvSpPr>
          <p:cNvPr id="3" name="Content Placeholder 2"/>
          <p:cNvSpPr>
            <a:spLocks noGrp="1"/>
          </p:cNvSpPr>
          <p:nvPr>
            <p:ph idx="1"/>
          </p:nvPr>
        </p:nvSpPr>
        <p:spPr/>
        <p:txBody>
          <a:bodyPr/>
          <a:lstStyle/>
          <a:p>
            <a:r>
              <a:rPr lang="en-US" dirty="0"/>
              <a:t>B</a:t>
            </a:r>
            <a:r>
              <a:rPr lang="en-US" dirty="0" smtClean="0"/>
              <a:t>elow THPT when </a:t>
            </a:r>
            <a:r>
              <a:rPr lang="en-US" dirty="0"/>
              <a:t>client </a:t>
            </a:r>
            <a:r>
              <a:rPr lang="en-US" dirty="0" smtClean="0"/>
              <a:t>MSS=1024 :</a:t>
            </a:r>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774357" y="2613295"/>
            <a:ext cx="8550876" cy="3443858"/>
          </a:xfrm>
          <a:prstGeom prst="rect">
            <a:avLst/>
          </a:prstGeom>
        </p:spPr>
      </p:pic>
      <p:sp>
        <p:nvSpPr>
          <p:cNvPr id="6" name="Date Placeholder 5"/>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7" name="Footer Placeholder 6"/>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2783293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IXIA at SVG Lab </a:t>
            </a:r>
            <a:endParaRPr lang="en-US" dirty="0"/>
          </a:p>
        </p:txBody>
      </p:sp>
      <p:sp>
        <p:nvSpPr>
          <p:cNvPr id="3" name="Content Placeholder 2"/>
          <p:cNvSpPr>
            <a:spLocks noGrp="1"/>
          </p:cNvSpPr>
          <p:nvPr>
            <p:ph idx="1"/>
          </p:nvPr>
        </p:nvSpPr>
        <p:spPr/>
        <p:txBody>
          <a:bodyPr>
            <a:normAutofit fontScale="92500" lnSpcReduction="10000"/>
          </a:bodyPr>
          <a:lstStyle/>
          <a:p>
            <a:r>
              <a:rPr lang="en-US" dirty="0"/>
              <a:t> </a:t>
            </a:r>
          </a:p>
          <a:p>
            <a:r>
              <a:rPr lang="en-US" dirty="0"/>
              <a:t>SVG LAB HAS 2  IXIA Chassis:</a:t>
            </a:r>
          </a:p>
          <a:p>
            <a:r>
              <a:rPr lang="en-US" dirty="0"/>
              <a:t> </a:t>
            </a:r>
          </a:p>
          <a:p>
            <a:r>
              <a:rPr lang="en-US" dirty="0"/>
              <a:t>VERSION 5.10 BIG Chassis and Version 6.60 is for the smaller chassis but with </a:t>
            </a:r>
            <a:r>
              <a:rPr lang="en-US" dirty="0" smtClean="0"/>
              <a:t>newer </a:t>
            </a:r>
            <a:r>
              <a:rPr lang="en-US" dirty="0"/>
              <a:t>version, which mostly used for automation. </a:t>
            </a:r>
          </a:p>
          <a:p>
            <a:r>
              <a:rPr lang="en-US" dirty="0"/>
              <a:t> </a:t>
            </a:r>
          </a:p>
          <a:p>
            <a:r>
              <a:rPr lang="en-US" dirty="0"/>
              <a:t>Pls install IXIA :  VERSION 5.10 BIG Chassis</a:t>
            </a:r>
            <a:r>
              <a:rPr lang="en-US" dirty="0" smtClean="0"/>
              <a:t>.</a:t>
            </a:r>
            <a:endParaRPr lang="en-US" dirty="0"/>
          </a:p>
          <a:p>
            <a:r>
              <a:rPr lang="en-US" dirty="0"/>
              <a:t>Link to installer  - W:\SVG\3rd Party Elements\Traffic Generators\Ixia Big Chassis</a:t>
            </a:r>
          </a:p>
          <a:p>
            <a:r>
              <a:rPr lang="en-US" dirty="0"/>
              <a:t> </a:t>
            </a:r>
          </a:p>
          <a:p>
            <a:r>
              <a:rPr lang="en-US" dirty="0"/>
              <a:t>IP of chassis – 172.20.61.234</a:t>
            </a:r>
          </a:p>
          <a:p>
            <a:r>
              <a:rPr lang="en-US" dirty="0"/>
              <a:t> </a:t>
            </a:r>
          </a:p>
          <a:p>
            <a:r>
              <a:rPr lang="en-US" dirty="0"/>
              <a:t>Guides</a:t>
            </a:r>
            <a:r>
              <a:rPr lang="en-US" dirty="0" smtClean="0"/>
              <a:t>:</a:t>
            </a:r>
            <a:endParaRPr lang="en-US" dirty="0"/>
          </a:p>
          <a:p>
            <a:r>
              <a:rPr lang="en-US" dirty="0"/>
              <a:t>T:\SVG\Training\IxLOAD\L4-L7 </a:t>
            </a:r>
            <a:r>
              <a:rPr lang="en-US" dirty="0" smtClean="0"/>
              <a:t>TESTING</a:t>
            </a:r>
            <a:endParaRPr lang="en-US" dirty="0"/>
          </a:p>
          <a:p>
            <a:endParaRPr lang="en-US" dirty="0"/>
          </a:p>
        </p:txBody>
      </p:sp>
      <p:sp>
        <p:nvSpPr>
          <p:cNvPr id="7" name="Date Placeholder 6"/>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8" name="Footer Placeholder 7"/>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2621646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a:t>
            </a:r>
            <a:endParaRPr lang="en-US" dirty="0"/>
          </a:p>
        </p:txBody>
      </p:sp>
      <p:sp>
        <p:nvSpPr>
          <p:cNvPr id="5" name="Content Placeholder 4"/>
          <p:cNvSpPr>
            <a:spLocks noGrp="1"/>
          </p:cNvSpPr>
          <p:nvPr>
            <p:ph idx="1"/>
          </p:nvPr>
        </p:nvSpPr>
        <p:spPr/>
        <p:txBody>
          <a:bodyPr/>
          <a:lstStyle/>
          <a:p>
            <a:endParaRPr lang="en-US" dirty="0" smtClean="0"/>
          </a:p>
          <a:p>
            <a:r>
              <a:rPr lang="en-US" dirty="0" smtClean="0"/>
              <a:t>Thanks </a:t>
            </a:r>
            <a:r>
              <a:rPr lang="en-US" dirty="0" smtClean="0"/>
              <a:t>for your attention</a:t>
            </a:r>
            <a:r>
              <a:rPr lang="en-US" dirty="0" smtClean="0"/>
              <a:t>.</a:t>
            </a:r>
          </a:p>
          <a:p>
            <a:endParaRPr lang="en-US" dirty="0" smtClean="0"/>
          </a:p>
          <a:p>
            <a:r>
              <a:rPr lang="en-US" dirty="0" smtClean="0"/>
              <a:t>Additional info:</a:t>
            </a:r>
          </a:p>
          <a:p>
            <a:r>
              <a:rPr lang="en-US" dirty="0" smtClean="0"/>
              <a:t>Guides: T</a:t>
            </a:r>
            <a:r>
              <a:rPr lang="en-US" dirty="0"/>
              <a:t>:\SVG\Training\IxLOAD\L4-L7 </a:t>
            </a:r>
            <a:r>
              <a:rPr lang="en-US" dirty="0" smtClean="0"/>
              <a:t>TESTING</a:t>
            </a:r>
          </a:p>
          <a:p>
            <a:r>
              <a:rPr lang="en-US" dirty="0" smtClean="0"/>
              <a:t>IXIA Manuals.</a:t>
            </a:r>
          </a:p>
          <a:p>
            <a:endParaRPr lang="en-US" dirty="0" smtClean="0"/>
          </a:p>
          <a:p>
            <a:r>
              <a:rPr lang="en-US" dirty="0" smtClean="0"/>
              <a:t>For any question:</a:t>
            </a:r>
            <a:r>
              <a:rPr lang="en-US" dirty="0"/>
              <a:t> </a:t>
            </a:r>
            <a:r>
              <a:rPr lang="en-US" dirty="0" smtClean="0">
                <a:hlinkClick r:id="rId2"/>
              </a:rPr>
              <a:t>tnahmady</a:t>
            </a:r>
            <a:r>
              <a:rPr lang="en-US" dirty="0" smtClean="0">
                <a:hlinkClick r:id="rId2"/>
              </a:rPr>
              <a:t>@Airspan.com</a:t>
            </a:r>
            <a:endParaRPr lang="en-US" dirty="0" smtClean="0"/>
          </a:p>
          <a:p>
            <a:endParaRPr lang="en-US" dirty="0" smtClean="0"/>
          </a:p>
        </p:txBody>
      </p:sp>
      <p:sp>
        <p:nvSpPr>
          <p:cNvPr id="6" name="Date Placeholder 5"/>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7" name="Footer Placeholder 6"/>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241169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little bit about TCP </a:t>
            </a:r>
            <a:endParaRPr lang="en-US" dirty="0"/>
          </a:p>
        </p:txBody>
      </p:sp>
      <p:sp>
        <p:nvSpPr>
          <p:cNvPr id="5" name="Content Placeholder 4"/>
          <p:cNvSpPr>
            <a:spLocks noGrp="1"/>
          </p:cNvSpPr>
          <p:nvPr>
            <p:ph idx="1"/>
          </p:nvPr>
        </p:nvSpPr>
        <p:spPr/>
        <p:txBody>
          <a:bodyPr/>
          <a:lstStyle/>
          <a:p>
            <a:r>
              <a:rPr lang="en-US" b="0" dirty="0"/>
              <a:t>TCP (Transmission Control Protocol) is a connection oriented protocol which means that we keep track of how much data has been transmitted. The sender will transmit some data and the receiver has to acknowledge it. When we don’t receive the acknowledgment in time then </a:t>
            </a:r>
            <a:r>
              <a:rPr lang="en-US" b="0" dirty="0" smtClean="0"/>
              <a:t>the </a:t>
            </a:r>
            <a:r>
              <a:rPr lang="en-US" b="0" dirty="0"/>
              <a:t>sender will re-transmit the data</a:t>
            </a:r>
            <a:r>
              <a:rPr lang="en-US" b="0" dirty="0" smtClean="0"/>
              <a:t>.</a:t>
            </a:r>
          </a:p>
          <a:p>
            <a:endParaRPr lang="en-US" b="0" dirty="0"/>
          </a:p>
          <a:p>
            <a:r>
              <a:rPr lang="en-US" b="0" dirty="0" smtClean="0"/>
              <a:t>3 steps Handshake </a:t>
            </a:r>
            <a:r>
              <a:rPr lang="en-US" b="0" dirty="0" smtClean="0"/>
              <a:t>…</a:t>
            </a:r>
            <a:endParaRPr lang="en-US" b="0" dirty="0" smtClean="0"/>
          </a:p>
          <a:p>
            <a:r>
              <a:rPr lang="en-US" b="0" dirty="0" smtClean="0"/>
              <a:t>Windows – next slide</a:t>
            </a:r>
            <a:endParaRPr lang="en-US" dirty="0"/>
          </a:p>
        </p:txBody>
      </p:sp>
      <p:sp>
        <p:nvSpPr>
          <p:cNvPr id="6" name="Date Placeholder 5"/>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7" name="Footer Placeholder 6"/>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343949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 Windows</a:t>
            </a:r>
            <a:endParaRPr lang="en-US" dirty="0"/>
          </a:p>
        </p:txBody>
      </p:sp>
      <p:sp>
        <p:nvSpPr>
          <p:cNvPr id="6" name="Content Placeholder 5"/>
          <p:cNvSpPr>
            <a:spLocks noGrp="1"/>
          </p:cNvSpPr>
          <p:nvPr>
            <p:ph idx="1"/>
          </p:nvPr>
        </p:nvSpPr>
        <p:spPr/>
        <p:txBody>
          <a:bodyPr/>
          <a:lstStyle/>
          <a:p>
            <a:r>
              <a:rPr lang="en-US" b="0" dirty="0"/>
              <a:t>The throughput of a communication is limited by two windows: </a:t>
            </a:r>
            <a:endParaRPr lang="en-US" b="0" dirty="0" smtClean="0"/>
          </a:p>
          <a:p>
            <a:pPr marL="0" indent="0">
              <a:buNone/>
            </a:pPr>
            <a:r>
              <a:rPr lang="en-US" b="0" dirty="0" smtClean="0"/>
              <a:t>	</a:t>
            </a:r>
            <a:r>
              <a:rPr lang="en-US" b="0" dirty="0" smtClean="0"/>
              <a:t>congestion window.</a:t>
            </a:r>
            <a:r>
              <a:rPr lang="en-US" b="0" dirty="0"/>
              <a:t> </a:t>
            </a:r>
            <a:endParaRPr lang="en-US" b="0" dirty="0" smtClean="0"/>
          </a:p>
          <a:p>
            <a:pPr marL="0" indent="0">
              <a:buNone/>
            </a:pPr>
            <a:r>
              <a:rPr lang="en-US" b="0" dirty="0"/>
              <a:t>	</a:t>
            </a:r>
            <a:r>
              <a:rPr lang="en-US" b="0" dirty="0" smtClean="0"/>
              <a:t>receive </a:t>
            </a:r>
            <a:r>
              <a:rPr lang="en-US" b="0" dirty="0"/>
              <a:t>window. </a:t>
            </a:r>
            <a:endParaRPr lang="en-US" b="0" dirty="0" smtClean="0"/>
          </a:p>
          <a:p>
            <a:r>
              <a:rPr lang="en-US" b="0" dirty="0" smtClean="0"/>
              <a:t>The </a:t>
            </a:r>
            <a:r>
              <a:rPr lang="en-US" b="0" dirty="0"/>
              <a:t>congestion window tries not to exceed the capacity of the network </a:t>
            </a:r>
            <a:r>
              <a:rPr lang="en-US" b="0" dirty="0" smtClean="0"/>
              <a:t>(congestion control</a:t>
            </a:r>
            <a:r>
              <a:rPr lang="en-US" b="0" dirty="0" smtClean="0"/>
              <a:t>); </a:t>
            </a:r>
            <a:endParaRPr lang="en-US" b="0" dirty="0" smtClean="0"/>
          </a:p>
          <a:p>
            <a:r>
              <a:rPr lang="en-US" b="0" dirty="0"/>
              <a:t>T</a:t>
            </a:r>
            <a:r>
              <a:rPr lang="en-US" b="0" dirty="0" smtClean="0"/>
              <a:t>he </a:t>
            </a:r>
            <a:r>
              <a:rPr lang="en-US" b="0" dirty="0"/>
              <a:t>receive window tries not to exceed the capacity of the receiver to process data </a:t>
            </a:r>
            <a:r>
              <a:rPr lang="en-US" b="0" dirty="0" smtClean="0"/>
              <a:t>(</a:t>
            </a:r>
            <a:r>
              <a:rPr lang="en-US" b="0" dirty="0" smtClean="0"/>
              <a:t>flow control)</a:t>
            </a:r>
            <a:r>
              <a:rPr lang="en-US" b="0" dirty="0"/>
              <a:t>.</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2579235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window</a:t>
            </a:r>
            <a:endParaRPr lang="en-US" dirty="0"/>
          </a:p>
        </p:txBody>
      </p:sp>
      <p:sp>
        <p:nvSpPr>
          <p:cNvPr id="7" name="Content Placeholder 6"/>
          <p:cNvSpPr>
            <a:spLocks noGrp="1"/>
          </p:cNvSpPr>
          <p:nvPr>
            <p:ph idx="1"/>
          </p:nvPr>
        </p:nvSpPr>
        <p:spPr/>
        <p:txBody>
          <a:bodyPr/>
          <a:lstStyle/>
          <a:p>
            <a:r>
              <a:rPr lang="en-US" b="0" dirty="0"/>
              <a:t>Typically the TCP connection will start with a small window size and every time when there is a successful acknowledgement, the window size will increase. </a:t>
            </a:r>
            <a:endParaRPr lang="en-US" b="0" dirty="0" smtClean="0"/>
          </a:p>
          <a:p>
            <a:endParaRPr lang="en-US" b="0" dirty="0"/>
          </a:p>
          <a:p>
            <a:r>
              <a:rPr lang="en-US" b="0" dirty="0" smtClean="0"/>
              <a:t>TCP Slow start …</a:t>
            </a:r>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41695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Dropped Packet </a:t>
            </a:r>
            <a:endParaRPr lang="en-US" dirty="0"/>
          </a:p>
        </p:txBody>
      </p:sp>
      <p:sp>
        <p:nvSpPr>
          <p:cNvPr id="6" name="Content Placeholder 5"/>
          <p:cNvSpPr>
            <a:spLocks noGrp="1"/>
          </p:cNvSpPr>
          <p:nvPr>
            <p:ph idx="1"/>
          </p:nvPr>
        </p:nvSpPr>
        <p:spPr/>
        <p:txBody>
          <a:bodyPr/>
          <a:lstStyle/>
          <a:p>
            <a:r>
              <a:rPr lang="en-US" b="0" dirty="0"/>
              <a:t>With TCP slow start, the window size will initially grow exponentially (window size doubles) but once a packet is dropped, the window size will be reduced to one segment. It will then grow exponentially again until the window size is half of what it was when the congestion occurred. At that moment, the window size will grow linearly instead of exponentially</a:t>
            </a:r>
            <a:r>
              <a:rPr lang="en-US" b="0" dirty="0" smtClean="0"/>
              <a:t>.</a:t>
            </a:r>
          </a:p>
          <a:p>
            <a:endParaRPr lang="en-US" b="0" dirty="0"/>
          </a:p>
          <a:p>
            <a:r>
              <a:rPr lang="en-US" b="0" dirty="0" smtClean="0"/>
              <a:t>TCP </a:t>
            </a:r>
            <a:r>
              <a:rPr lang="en-US" b="0" dirty="0" smtClean="0"/>
              <a:t>Saw tooth…</a:t>
            </a:r>
            <a:endParaRPr lang="en-US" b="0" dirty="0" smtClean="0"/>
          </a:p>
          <a:p>
            <a:endParaRPr lang="en-US" dirty="0"/>
          </a:p>
        </p:txBody>
      </p:sp>
      <p:sp>
        <p:nvSpPr>
          <p:cNvPr id="3" name="Date Placeholder 2"/>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266547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IXIA </a:t>
            </a:r>
            <a:r>
              <a:rPr lang="en-US" dirty="0" smtClean="0"/>
              <a:t>Configuration</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r>
              <a:rPr lang="en-US" dirty="0" smtClean="0"/>
              <a:t>IXIA Configuration is according to the following slides.</a:t>
            </a:r>
            <a:endParaRPr lang="en-US" dirty="0"/>
          </a:p>
          <a:p>
            <a:endParaRPr lang="en-US" dirty="0"/>
          </a:p>
        </p:txBody>
      </p:sp>
      <p:sp>
        <p:nvSpPr>
          <p:cNvPr id="2" name="Date Placeholder 1"/>
          <p:cNvSpPr>
            <a:spLocks noGrp="1"/>
          </p:cNvSpPr>
          <p:nvPr>
            <p:ph type="dt" sz="half" idx="10"/>
          </p:nvPr>
        </p:nvSpPr>
        <p:spPr/>
        <p:txBody>
          <a:bodyPr/>
          <a:lstStyle/>
          <a:p>
            <a:r>
              <a:rPr lang="en-US" smtClean="0">
                <a:solidFill>
                  <a:srgbClr val="000000"/>
                </a:solidFill>
              </a:rPr>
              <a:t>Dec 2017</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solidFill>
                  <a:srgbClr val="000000"/>
                </a:solidFill>
              </a:rPr>
              <a:t>Airspan Networks - CONFIDENTIAL</a:t>
            </a:r>
            <a:endParaRPr lang="en-US">
              <a:solidFill>
                <a:srgbClr val="000000"/>
              </a:solidFill>
            </a:endParaRPr>
          </a:p>
        </p:txBody>
      </p:sp>
    </p:spTree>
    <p:extLst>
      <p:ext uri="{BB962C8B-B14F-4D97-AF65-F5344CB8AC3E}">
        <p14:creationId xmlns:p14="http://schemas.microsoft.com/office/powerpoint/2010/main" val="394510658"/>
      </p:ext>
    </p:extLst>
  </p:cSld>
  <p:clrMapOvr>
    <a:masterClrMapping/>
  </p:clrMapOvr>
</p:sld>
</file>

<file path=ppt/theme/theme1.xml><?xml version="1.0" encoding="utf-8"?>
<a:theme xmlns:a="http://schemas.openxmlformats.org/drawingml/2006/main" name="Airspan Template1">
  <a:themeElements>
    <a:clrScheme name="">
      <a:dk1>
        <a:srgbClr val="000000"/>
      </a:dk1>
      <a:lt1>
        <a:srgbClr val="FFFFFF"/>
      </a:lt1>
      <a:dk2>
        <a:srgbClr val="00AE00"/>
      </a:dk2>
      <a:lt2>
        <a:srgbClr val="919191"/>
      </a:lt2>
      <a:accent1>
        <a:srgbClr val="FFFFFF"/>
      </a:accent1>
      <a:accent2>
        <a:srgbClr val="FAFD00"/>
      </a:accent2>
      <a:accent3>
        <a:srgbClr val="FFFFFF"/>
      </a:accent3>
      <a:accent4>
        <a:srgbClr val="000000"/>
      </a:accent4>
      <a:accent5>
        <a:srgbClr val="FFFFFF"/>
      </a:accent5>
      <a:accent6>
        <a:srgbClr val="E3E500"/>
      </a:accent6>
      <a:hlink>
        <a:srgbClr val="FC0128"/>
      </a:hlink>
      <a:folHlink>
        <a:srgbClr val="00DFCA"/>
      </a:folHlink>
    </a:clrScheme>
    <a:fontScheme name="Airspan Template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Airspan Template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irspan Templat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irspan Template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irspan Template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irspan Template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irspan Template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irspan Template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TotalTime>
  <Words>1064</Words>
  <Application>Microsoft Office PowerPoint</Application>
  <PresentationFormat>Widescreen</PresentationFormat>
  <Paragraphs>250</Paragraphs>
  <Slides>40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Black</vt:lpstr>
      <vt:lpstr>Calibri</vt:lpstr>
      <vt:lpstr>Airspan Template1</vt:lpstr>
      <vt:lpstr>SVG Airspan</vt:lpstr>
      <vt:lpstr>IXIA Agenda</vt:lpstr>
      <vt:lpstr>What is IXIA</vt:lpstr>
      <vt:lpstr>IXIA at SVG Lab </vt:lpstr>
      <vt:lpstr>A little bit about TCP </vt:lpstr>
      <vt:lpstr>TCP Windows</vt:lpstr>
      <vt:lpstr>Scaling window</vt:lpstr>
      <vt:lpstr>Dropped Packet </vt:lpstr>
      <vt:lpstr>IXIA Configuration</vt:lpstr>
      <vt:lpstr>Set up Preparations </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Configuration</vt:lpstr>
      <vt:lpstr>IXIA Statistics</vt:lpstr>
      <vt:lpstr>IXIA Statistics</vt:lpstr>
      <vt:lpstr>IXIA Statistics</vt:lpstr>
      <vt:lpstr>IXIA Generate report</vt:lpstr>
      <vt:lpstr>Troubleshooting</vt:lpstr>
      <vt:lpstr>Ping the default gateway from IXIA </vt:lpstr>
      <vt:lpstr>Additional info</vt:lpstr>
      <vt:lpstr>DMZ </vt:lpstr>
      <vt:lpstr>DMZ </vt:lpstr>
      <vt:lpstr>172.20.61.248 DL Switch STC(0) IXIA(1)</vt:lpstr>
      <vt:lpstr>DL Switch View configuration</vt:lpstr>
      <vt:lpstr>DL SW via SSH</vt:lpstr>
      <vt:lpstr>172.20.61.249 UL Switch STC(0) IXIA(1)</vt:lpstr>
      <vt:lpstr>MTU and MSS</vt:lpstr>
      <vt:lpstr>Example THPT when 64 UEs MSS=128</vt:lpstr>
      <vt:lpstr>Example THPT when 64 UEs MSS=1024</vt:lpstr>
      <vt:lpstr>END</vt:lpstr>
    </vt:vector>
  </TitlesOfParts>
  <Company>Airspan Networks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Tomer Nahmady</dc:creator>
  <cp:lastModifiedBy>Tomer Nahmady</cp:lastModifiedBy>
  <cp:revision>110</cp:revision>
  <dcterms:created xsi:type="dcterms:W3CDTF">2017-11-26T07:51:45Z</dcterms:created>
  <dcterms:modified xsi:type="dcterms:W3CDTF">2017-12-12T06:14:21Z</dcterms:modified>
</cp:coreProperties>
</file>