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74" r:id="rId2"/>
    <p:sldId id="275" r:id="rId3"/>
    <p:sldId id="276" r:id="rId4"/>
    <p:sldId id="258" r:id="rId5"/>
    <p:sldId id="259" r:id="rId6"/>
    <p:sldId id="278" r:id="rId7"/>
    <p:sldId id="277" r:id="rId8"/>
    <p:sldId id="279" r:id="rId9"/>
    <p:sldId id="282" r:id="rId10"/>
    <p:sldId id="281" r:id="rId11"/>
    <p:sldId id="280" r:id="rId12"/>
    <p:sldId id="283" r:id="rId13"/>
    <p:sldId id="287" r:id="rId14"/>
    <p:sldId id="284" r:id="rId15"/>
    <p:sldId id="299" r:id="rId16"/>
    <p:sldId id="285" r:id="rId17"/>
    <p:sldId id="288" r:id="rId18"/>
    <p:sldId id="289" r:id="rId19"/>
    <p:sldId id="290" r:id="rId20"/>
    <p:sldId id="286" r:id="rId21"/>
    <p:sldId id="297" r:id="rId22"/>
    <p:sldId id="292" r:id="rId23"/>
    <p:sldId id="293" r:id="rId24"/>
    <p:sldId id="294" r:id="rId25"/>
    <p:sldId id="295" r:id="rId26"/>
    <p:sldId id="296" r:id="rId27"/>
    <p:sldId id="291" r:id="rId28"/>
    <p:sldId id="298" r:id="rId29"/>
    <p:sldId id="260" r:id="rId30"/>
    <p:sldId id="300" r:id="rId31"/>
    <p:sldId id="261" r:id="rId32"/>
    <p:sldId id="301" r:id="rId33"/>
    <p:sldId id="262" r:id="rId34"/>
    <p:sldId id="266" r:id="rId35"/>
    <p:sldId id="267" r:id="rId36"/>
    <p:sldId id="263" r:id="rId37"/>
    <p:sldId id="268" r:id="rId38"/>
    <p:sldId id="272" r:id="rId39"/>
    <p:sldId id="273" r:id="rId40"/>
    <p:sldId id="27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7D077-3E49-4BD9-86E3-2B70AA2FEBDB}"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CF7C6-2935-4053-BE3F-1B8BC73746D5}" type="slidenum">
              <a:rPr lang="en-US" smtClean="0"/>
              <a:t>‹#›</a:t>
            </a:fld>
            <a:endParaRPr lang="en-US"/>
          </a:p>
        </p:txBody>
      </p:sp>
    </p:spTree>
    <p:extLst>
      <p:ext uri="{BB962C8B-B14F-4D97-AF65-F5344CB8AC3E}">
        <p14:creationId xmlns:p14="http://schemas.microsoft.com/office/powerpoint/2010/main" val="374248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8BF4C-13B2-49D2-9ED3-924810C2621F}" type="slidenum">
              <a:rPr lang="en-US"/>
              <a:pPr/>
              <a:t>1</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500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74B2F-4CBC-466A-A1A2-DE56A524C2E8}" type="slidenum">
              <a:rPr lang="en-US">
                <a:solidFill>
                  <a:prstClr val="black"/>
                </a:solidFill>
              </a:rPr>
              <a:pPr/>
              <a:t>2</a:t>
            </a:fld>
            <a:endParaRPr lang="en-US">
              <a:solidFill>
                <a:prstClr val="black"/>
              </a:solidFill>
            </a:endParaRPr>
          </a:p>
        </p:txBody>
      </p:sp>
      <p:sp>
        <p:nvSpPr>
          <p:cNvPr id="437250" name="Rectangle 2"/>
          <p:cNvSpPr>
            <a:spLocks noGrp="1" noRot="1" noChangeAspect="1" noChangeArrowheads="1" noTextEdit="1"/>
          </p:cNvSpPr>
          <p:nvPr>
            <p:ph type="sldImg"/>
          </p:nvPr>
        </p:nvSpPr>
        <p:spPr>
          <a:xfrm>
            <a:off x="1238250" y="800100"/>
            <a:ext cx="4149725" cy="2335213"/>
          </a:xfrm>
          <a:ln w="12700" cap="flat">
            <a:solidFill>
              <a:schemeClr val="tx1"/>
            </a:solidFill>
          </a:ln>
          <a:extLst>
            <a:ext uri="{909E8E84-426E-40DD-AFC4-6F175D3DCCD1}">
              <a14:hiddenFill xmlns:a14="http://schemas.microsoft.com/office/drawing/2010/main">
                <a:noFill/>
              </a14:hiddenFill>
            </a:ext>
          </a:extLst>
        </p:spPr>
      </p:sp>
      <p:sp>
        <p:nvSpPr>
          <p:cNvPr id="437251" name="Rectangle 3"/>
          <p:cNvSpPr>
            <a:spLocks noGrp="1" noChangeArrowheads="1"/>
          </p:cNvSpPr>
          <p:nvPr>
            <p:ph type="body" idx="1"/>
          </p:nvPr>
        </p:nvSpPr>
        <p:spPr>
          <a:xfrm>
            <a:off x="914298" y="4335678"/>
            <a:ext cx="5029406" cy="4653863"/>
          </a:xfrm>
        </p:spPr>
        <p:txBody>
          <a:bodyPr/>
          <a:lstStyle/>
          <a:p>
            <a:endParaRPr lang="en-GB"/>
          </a:p>
        </p:txBody>
      </p:sp>
    </p:spTree>
    <p:extLst>
      <p:ext uri="{BB962C8B-B14F-4D97-AF65-F5344CB8AC3E}">
        <p14:creationId xmlns:p14="http://schemas.microsoft.com/office/powerpoint/2010/main" val="262428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FCF7C6-2935-4053-BE3F-1B8BC73746D5}" type="slidenum">
              <a:rPr lang="en-US" smtClean="0"/>
              <a:t>16</a:t>
            </a:fld>
            <a:endParaRPr lang="en-US"/>
          </a:p>
        </p:txBody>
      </p:sp>
    </p:spTree>
    <p:extLst>
      <p:ext uri="{BB962C8B-B14F-4D97-AF65-F5344CB8AC3E}">
        <p14:creationId xmlns:p14="http://schemas.microsoft.com/office/powerpoint/2010/main" val="1627862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FCF7C6-2935-4053-BE3F-1B8BC73746D5}" type="slidenum">
              <a:rPr lang="en-US" smtClean="0"/>
              <a:t>17</a:t>
            </a:fld>
            <a:endParaRPr lang="en-US"/>
          </a:p>
        </p:txBody>
      </p:sp>
    </p:spTree>
    <p:extLst>
      <p:ext uri="{BB962C8B-B14F-4D97-AF65-F5344CB8AC3E}">
        <p14:creationId xmlns:p14="http://schemas.microsoft.com/office/powerpoint/2010/main" val="24352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FCF7C6-2935-4053-BE3F-1B8BC73746D5}" type="slidenum">
              <a:rPr lang="en-US" smtClean="0"/>
              <a:t>18</a:t>
            </a:fld>
            <a:endParaRPr lang="en-US"/>
          </a:p>
        </p:txBody>
      </p:sp>
    </p:spTree>
    <p:extLst>
      <p:ext uri="{BB962C8B-B14F-4D97-AF65-F5344CB8AC3E}">
        <p14:creationId xmlns:p14="http://schemas.microsoft.com/office/powerpoint/2010/main" val="41535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FCF7C6-2935-4053-BE3F-1B8BC73746D5}" type="slidenum">
              <a:rPr lang="en-US" smtClean="0"/>
              <a:t>19</a:t>
            </a:fld>
            <a:endParaRPr lang="en-US"/>
          </a:p>
        </p:txBody>
      </p:sp>
    </p:spTree>
    <p:extLst>
      <p:ext uri="{BB962C8B-B14F-4D97-AF65-F5344CB8AC3E}">
        <p14:creationId xmlns:p14="http://schemas.microsoft.com/office/powerpoint/2010/main" val="192298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Airspan Networks - CONFIDENTIAL</a:t>
            </a:r>
          </a:p>
        </p:txBody>
      </p:sp>
    </p:spTree>
    <p:extLst>
      <p:ext uri="{BB962C8B-B14F-4D97-AF65-F5344CB8AC3E}">
        <p14:creationId xmlns:p14="http://schemas.microsoft.com/office/powerpoint/2010/main" val="378148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solidFill>
                  <a:srgbClr val="000000"/>
                </a:solidFill>
              </a:rPr>
              <a:t>Dec 2017</a:t>
            </a: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Airspan Networks - CONFIDENTIAL</a:t>
            </a:r>
          </a:p>
        </p:txBody>
      </p:sp>
    </p:spTree>
    <p:extLst>
      <p:ext uri="{BB962C8B-B14F-4D97-AF65-F5344CB8AC3E}">
        <p14:creationId xmlns:p14="http://schemas.microsoft.com/office/powerpoint/2010/main" val="40942213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8402" name="Picture 1026" descr="Swirl even ligh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38200"/>
            <a:ext cx="12187767" cy="5194300"/>
          </a:xfrm>
          <a:prstGeom prst="rect">
            <a:avLst/>
          </a:prstGeom>
          <a:noFill/>
          <a:extLst>
            <a:ext uri="{909E8E84-426E-40DD-AFC4-6F175D3DCCD1}">
              <a14:hiddenFill xmlns:a14="http://schemas.microsoft.com/office/drawing/2010/main">
                <a:solidFill>
                  <a:srgbClr val="FFFFFF"/>
                </a:solidFill>
              </a14:hiddenFill>
            </a:ext>
          </a:extLst>
        </p:spPr>
      </p:pic>
      <p:sp>
        <p:nvSpPr>
          <p:cNvPr id="358403" name="Rectangle 1027"/>
          <p:cNvSpPr>
            <a:spLocks noGrp="1" noChangeArrowheads="1"/>
          </p:cNvSpPr>
          <p:nvPr>
            <p:ph type="dt" sz="half" idx="2"/>
          </p:nvPr>
        </p:nvSpPr>
        <p:spPr bwMode="auto">
          <a:xfrm>
            <a:off x="469900" y="6553201"/>
            <a:ext cx="2531533"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defTabSz="762000">
              <a:defRPr sz="1200" b="0"/>
            </a:lvl1pPr>
          </a:lstStyle>
          <a:p>
            <a:r>
              <a:rPr lang="en-US">
                <a:solidFill>
                  <a:srgbClr val="000000"/>
                </a:solidFill>
              </a:rPr>
              <a:t>Dec 2017</a:t>
            </a:r>
          </a:p>
        </p:txBody>
      </p:sp>
      <p:sp>
        <p:nvSpPr>
          <p:cNvPr id="358404" name="Rectangle 1028"/>
          <p:cNvSpPr>
            <a:spLocks noGrp="1" noChangeArrowheads="1"/>
          </p:cNvSpPr>
          <p:nvPr>
            <p:ph type="ftr" sz="quarter" idx="3"/>
          </p:nvPr>
        </p:nvSpPr>
        <p:spPr bwMode="auto">
          <a:xfrm>
            <a:off x="4220634" y="6553201"/>
            <a:ext cx="3750733"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defTabSz="762000">
              <a:defRPr sz="1200" b="0"/>
            </a:lvl1pPr>
          </a:lstStyle>
          <a:p>
            <a:r>
              <a:rPr lang="en-US">
                <a:solidFill>
                  <a:srgbClr val="000000"/>
                </a:solidFill>
              </a:rPr>
              <a:t>Airspan Networks - CONFIDENTIAL</a:t>
            </a:r>
          </a:p>
        </p:txBody>
      </p:sp>
      <p:sp>
        <p:nvSpPr>
          <p:cNvPr id="358405" name="Rectangle 1029"/>
          <p:cNvSpPr>
            <a:spLocks noGrp="1" noChangeArrowheads="1"/>
          </p:cNvSpPr>
          <p:nvPr>
            <p:ph type="title"/>
          </p:nvPr>
        </p:nvSpPr>
        <p:spPr bwMode="auto">
          <a:xfrm>
            <a:off x="469901" y="228601"/>
            <a:ext cx="10784417"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6038" rIns="90488" bIns="46038" numCol="1" anchor="ctr" anchorCtr="0" compatLnSpc="1">
            <a:prstTxWarp prst="textNoShape">
              <a:avLst/>
            </a:prstTxWarp>
          </a:bodyPr>
          <a:lstStyle/>
          <a:p>
            <a:pPr lvl="0"/>
            <a:r>
              <a:rPr lang="en-US"/>
              <a:t>Slide Title- Use Upper and Lower (Title) Case</a:t>
            </a:r>
          </a:p>
        </p:txBody>
      </p:sp>
      <p:sp>
        <p:nvSpPr>
          <p:cNvPr id="358406" name="Rectangle 1030"/>
          <p:cNvSpPr>
            <a:spLocks noGrp="1" noChangeArrowheads="1"/>
          </p:cNvSpPr>
          <p:nvPr>
            <p:ph type="body" idx="1"/>
          </p:nvPr>
        </p:nvSpPr>
        <p:spPr bwMode="auto">
          <a:xfrm>
            <a:off x="469901" y="990600"/>
            <a:ext cx="10784417"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6038" rIns="90488" bIns="46038" numCol="1" anchor="t" anchorCtr="0" compatLnSpc="1">
            <a:prstTxWarp prst="textNoShape">
              <a:avLst/>
            </a:prstTxWarp>
          </a:bodyPr>
          <a:lstStyle/>
          <a:p>
            <a:pPr lvl="0"/>
            <a:r>
              <a:rPr lang="en-US"/>
              <a:t>Body Text - Sentence case, first letter caps with rest lower</a:t>
            </a:r>
          </a:p>
          <a:p>
            <a:pPr lvl="1"/>
            <a:r>
              <a:rPr lang="en-US"/>
              <a:t>do not stretch left side of box farther to the left or right, as the text will appear to jump when slides change</a:t>
            </a:r>
          </a:p>
          <a:p>
            <a:pPr lvl="2"/>
            <a:r>
              <a:rPr lang="en-US"/>
              <a:t>Third Level</a:t>
            </a:r>
          </a:p>
          <a:p>
            <a:pPr lvl="3"/>
            <a:r>
              <a:rPr lang="en-US"/>
              <a:t>Fourth Level</a:t>
            </a:r>
          </a:p>
          <a:p>
            <a:pPr lvl="4"/>
            <a:r>
              <a:rPr lang="en-US"/>
              <a:t>Fifth Level</a:t>
            </a:r>
          </a:p>
        </p:txBody>
      </p:sp>
      <p:sp>
        <p:nvSpPr>
          <p:cNvPr id="358407" name="Line 1031"/>
          <p:cNvSpPr>
            <a:spLocks noChangeShapeType="1"/>
          </p:cNvSpPr>
          <p:nvPr/>
        </p:nvSpPr>
        <p:spPr bwMode="auto">
          <a:xfrm>
            <a:off x="12701" y="785813"/>
            <a:ext cx="10655300" cy="0"/>
          </a:xfrm>
          <a:prstGeom prst="line">
            <a:avLst/>
          </a:prstGeom>
          <a:noFill/>
          <a:ln w="50800">
            <a:solidFill>
              <a:srgbClr val="009999"/>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sz="1800">
              <a:solidFill>
                <a:srgbClr val="000000"/>
              </a:solidFill>
            </a:endParaRPr>
          </a:p>
        </p:txBody>
      </p:sp>
      <p:pic>
        <p:nvPicPr>
          <p:cNvPr id="358408" name="Picture 1032" descr="Ai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0551" y="5994401"/>
            <a:ext cx="1405467" cy="835025"/>
          </a:xfrm>
          <a:prstGeom prst="rect">
            <a:avLst/>
          </a:prstGeom>
          <a:noFill/>
          <a:extLst>
            <a:ext uri="{909E8E84-426E-40DD-AFC4-6F175D3DCCD1}">
              <a14:hiddenFill xmlns:a14="http://schemas.microsoft.com/office/drawing/2010/main">
                <a:solidFill>
                  <a:srgbClr val="FFFFFF"/>
                </a:solidFill>
              </a14:hiddenFill>
            </a:ext>
          </a:extLst>
        </p:spPr>
      </p:pic>
      <p:sp>
        <p:nvSpPr>
          <p:cNvPr id="358409" name="WordArt 1033"/>
          <p:cNvSpPr>
            <a:spLocks noChangeArrowheads="1" noChangeShapeType="1" noTextEdit="1"/>
          </p:cNvSpPr>
          <p:nvPr/>
        </p:nvSpPr>
        <p:spPr bwMode="auto">
          <a:xfrm rot="-5400000">
            <a:off x="9349317" y="3024717"/>
            <a:ext cx="5029200" cy="656167"/>
          </a:xfrm>
          <a:prstGeom prst="rect">
            <a:avLst/>
          </a:prstGeom>
          <a:extLst>
            <a:ext uri="{91240B29-F687-4F45-9708-019B960494DF}">
              <a14:hiddenLine xmlns:a14="http://schemas.microsoft.com/office/drawing/2010/main" w="9525">
                <a:solidFill>
                  <a:srgbClr val="000000"/>
                </a:solidFill>
                <a:round/>
                <a:headEnd type="none" w="sm" len="sm"/>
                <a:tailEnd type="none" w="sm" len="sm"/>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a:solidFill>
                  <a:srgbClr val="C0C0C0"/>
                </a:solidFill>
                <a:latin typeface="Arial Black"/>
              </a:rPr>
              <a:t>www.airspan.com</a:t>
            </a:r>
          </a:p>
        </p:txBody>
      </p:sp>
    </p:spTree>
    <p:extLst>
      <p:ext uri="{BB962C8B-B14F-4D97-AF65-F5344CB8AC3E}">
        <p14:creationId xmlns:p14="http://schemas.microsoft.com/office/powerpoint/2010/main" val="3406503346"/>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p:txStyles>
    <p:titleStyle>
      <a:lvl1pPr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mj-lt"/>
          <a:ea typeface="+mj-ea"/>
          <a:cs typeface="+mj-cs"/>
        </a:defRPr>
      </a:lvl1pPr>
      <a:lvl2pPr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2pPr>
      <a:lvl3pPr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3pPr>
      <a:lvl4pPr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4pPr>
      <a:lvl5pPr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5pPr>
      <a:lvl6pPr marL="457200"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6pPr>
      <a:lvl7pPr marL="914400"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7pPr>
      <a:lvl8pPr marL="1371600"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8pPr>
      <a:lvl9pPr marL="1828800"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9pPr>
    </p:titleStyle>
    <p:bodyStyle>
      <a:lvl1pPr marL="234950" indent="-234950" algn="l" defTabSz="893763" rtl="0" eaLnBrk="0" fontAlgn="base" hangingPunct="0">
        <a:spcBef>
          <a:spcPct val="45000"/>
        </a:spcBef>
        <a:spcAft>
          <a:spcPct val="0"/>
        </a:spcAft>
        <a:buClr>
          <a:srgbClr val="02A9C0"/>
        </a:buClr>
        <a:buSzPct val="100000"/>
        <a:buChar char="•"/>
        <a:defRPr sz="2000" b="1">
          <a:solidFill>
            <a:schemeClr val="tx1"/>
          </a:solidFill>
          <a:latin typeface="+mn-lt"/>
          <a:ea typeface="+mn-ea"/>
          <a:cs typeface="+mn-cs"/>
        </a:defRPr>
      </a:lvl1pPr>
      <a:lvl2pPr marL="684213" indent="-258763" algn="l" defTabSz="893763" rtl="0" eaLnBrk="0" fontAlgn="base" hangingPunct="0">
        <a:spcBef>
          <a:spcPct val="30000"/>
        </a:spcBef>
        <a:spcAft>
          <a:spcPct val="0"/>
        </a:spcAft>
        <a:buClr>
          <a:srgbClr val="02A9C0"/>
        </a:buClr>
        <a:buSzPct val="100000"/>
        <a:buChar char="–"/>
        <a:defRPr sz="1600" b="1">
          <a:solidFill>
            <a:schemeClr val="tx1"/>
          </a:solidFill>
          <a:latin typeface="+mn-lt"/>
        </a:defRPr>
      </a:lvl2pPr>
      <a:lvl3pPr marL="1052513" indent="-177800" algn="l" defTabSz="893763" rtl="0" eaLnBrk="0" fontAlgn="base" hangingPunct="0">
        <a:spcBef>
          <a:spcPct val="30000"/>
        </a:spcBef>
        <a:spcAft>
          <a:spcPct val="0"/>
        </a:spcAft>
        <a:buClr>
          <a:srgbClr val="02A9C0"/>
        </a:buClr>
        <a:buSzPct val="100000"/>
        <a:buChar char="•"/>
        <a:defRPr sz="1600">
          <a:solidFill>
            <a:schemeClr val="tx1"/>
          </a:solidFill>
          <a:latin typeface="+mn-lt"/>
        </a:defRPr>
      </a:lvl3pPr>
      <a:lvl4pPr marL="1489075" indent="-246063" algn="l" defTabSz="893763" rtl="0" eaLnBrk="0" fontAlgn="base" hangingPunct="0">
        <a:spcBef>
          <a:spcPct val="30000"/>
        </a:spcBef>
        <a:spcAft>
          <a:spcPct val="0"/>
        </a:spcAft>
        <a:buClr>
          <a:srgbClr val="02A9C0"/>
        </a:buClr>
        <a:buSzPct val="100000"/>
        <a:buChar char="–"/>
        <a:defRPr sz="1400" b="1">
          <a:solidFill>
            <a:schemeClr val="tx1"/>
          </a:solidFill>
          <a:latin typeface="+mn-lt"/>
        </a:defRPr>
      </a:lvl4pPr>
      <a:lvl5pPr marL="18938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5pPr>
      <a:lvl6pPr marL="23510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6pPr>
      <a:lvl7pPr marL="28082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7pPr>
      <a:lvl8pPr marL="32654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8pPr>
      <a:lvl9pPr marL="37226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tnahmady@Airspan.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mailto:tnahmady@Airspan.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114" y="0"/>
            <a:ext cx="40528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3204" name="Picture 20" descr="Ai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7414" y="1143000"/>
            <a:ext cx="3235325" cy="236378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a:t>SVG Airspan</a:t>
            </a:r>
          </a:p>
        </p:txBody>
      </p:sp>
      <p:sp>
        <p:nvSpPr>
          <p:cNvPr id="2" name="Date Placeholder 1"/>
          <p:cNvSpPr>
            <a:spLocks noGrp="1"/>
          </p:cNvSpPr>
          <p:nvPr>
            <p:ph type="dt" sz="half" idx="10"/>
          </p:nvPr>
        </p:nvSpPr>
        <p:spPr/>
        <p:txBody>
          <a:bodyPr/>
          <a:lstStyle/>
          <a:p>
            <a:r>
              <a:rPr lang="en-US" b="1">
                <a:solidFill>
                  <a:srgbClr val="0000FF"/>
                </a:solidFill>
              </a:rPr>
              <a:t>Dec 2017</a:t>
            </a:r>
            <a:endParaRPr lang="en-US" b="1" dirty="0">
              <a:solidFill>
                <a:srgbClr val="0000FF"/>
              </a:solidFill>
            </a:endParaRPr>
          </a:p>
        </p:txBody>
      </p:sp>
      <p:sp>
        <p:nvSpPr>
          <p:cNvPr id="3" name="Footer Placeholder 2"/>
          <p:cNvSpPr>
            <a:spLocks noGrp="1"/>
          </p:cNvSpPr>
          <p:nvPr>
            <p:ph type="ftr" sz="quarter" idx="11"/>
          </p:nvPr>
        </p:nvSpPr>
        <p:spPr/>
        <p:txBody>
          <a:bodyPr/>
          <a:lstStyle/>
          <a:p>
            <a:r>
              <a:rPr lang="en-US" dirty="0"/>
              <a:t>Airspan Networks - CONFIDENTIAL</a:t>
            </a:r>
          </a:p>
        </p:txBody>
      </p:sp>
      <p:sp>
        <p:nvSpPr>
          <p:cNvPr id="5" name="Content Placeholder 4"/>
          <p:cNvSpPr>
            <a:spLocks noGrp="1"/>
          </p:cNvSpPr>
          <p:nvPr>
            <p:ph idx="4294967295"/>
          </p:nvPr>
        </p:nvSpPr>
        <p:spPr>
          <a:xfrm>
            <a:off x="0" y="990600"/>
            <a:ext cx="10783888" cy="5041900"/>
          </a:xfrm>
        </p:spPr>
        <p:txBody>
          <a:bodyPr/>
          <a:lstStyle/>
          <a:p>
            <a:endParaRPr lang="en-US" dirty="0">
              <a:solidFill>
                <a:srgbClr val="009999"/>
              </a:solidFill>
              <a:effectLst>
                <a:outerShdw blurRad="38100" dist="38100" dir="2700000" algn="tl">
                  <a:srgbClr val="C0C0C0"/>
                </a:outerShdw>
              </a:effectLst>
            </a:endParaRPr>
          </a:p>
          <a:p>
            <a:endParaRPr lang="en-US" dirty="0">
              <a:solidFill>
                <a:srgbClr val="009999"/>
              </a:solidFill>
              <a:effectLst>
                <a:outerShdw blurRad="38100" dist="38100" dir="2700000" algn="tl">
                  <a:srgbClr val="C0C0C0"/>
                </a:outerShdw>
              </a:effectLst>
            </a:endParaRPr>
          </a:p>
          <a:p>
            <a:endParaRPr lang="en-US" dirty="0">
              <a:solidFill>
                <a:srgbClr val="009999"/>
              </a:solidFill>
              <a:effectLst>
                <a:outerShdw blurRad="38100" dist="38100" dir="2700000" algn="tl">
                  <a:srgbClr val="C0C0C0"/>
                </a:outerShdw>
              </a:effectLst>
            </a:endParaRPr>
          </a:p>
          <a:p>
            <a:endParaRPr lang="en-US" dirty="0">
              <a:solidFill>
                <a:srgbClr val="009999"/>
              </a:solidFill>
              <a:effectLst>
                <a:outerShdw blurRad="38100" dist="38100" dir="2700000" algn="tl">
                  <a:srgbClr val="C0C0C0"/>
                </a:outerShdw>
              </a:effectLst>
            </a:endParaRPr>
          </a:p>
          <a:p>
            <a:endParaRPr lang="en-US" dirty="0">
              <a:solidFill>
                <a:srgbClr val="009999"/>
              </a:solidFill>
              <a:effectLst>
                <a:outerShdw blurRad="38100" dist="38100" dir="2700000" algn="tl">
                  <a:srgbClr val="C0C0C0"/>
                </a:outerShdw>
              </a:effectLst>
            </a:endParaRPr>
          </a:p>
          <a:p>
            <a:endParaRPr lang="en-US" dirty="0">
              <a:solidFill>
                <a:srgbClr val="009999"/>
              </a:solidFill>
              <a:effectLst>
                <a:outerShdw blurRad="38100" dist="38100" dir="2700000" algn="tl">
                  <a:srgbClr val="C0C0C0"/>
                </a:outerShdw>
              </a:effectLst>
            </a:endParaRPr>
          </a:p>
          <a:p>
            <a:endParaRPr lang="en-US" dirty="0">
              <a:solidFill>
                <a:srgbClr val="009999"/>
              </a:solidFill>
              <a:effectLst>
                <a:outerShdw blurRad="38100" dist="38100" dir="2700000" algn="tl">
                  <a:srgbClr val="C0C0C0"/>
                </a:outerShdw>
              </a:effectLst>
            </a:endParaRPr>
          </a:p>
          <a:p>
            <a:r>
              <a:rPr lang="en-US" dirty="0">
                <a:solidFill>
                  <a:srgbClr val="009999"/>
                </a:solidFill>
                <a:effectLst>
                  <a:outerShdw blurRad="38100" dist="38100" dir="2700000" algn="tl">
                    <a:srgbClr val="C0C0C0"/>
                  </a:outerShdw>
                </a:effectLst>
              </a:rPr>
              <a:t>IXIA – Guidelines for SVG</a:t>
            </a:r>
            <a:br>
              <a:rPr lang="en-US" dirty="0">
                <a:solidFill>
                  <a:srgbClr val="009999"/>
                </a:solidFill>
                <a:effectLst>
                  <a:outerShdw blurRad="38100" dist="38100" dir="2700000" algn="tl">
                    <a:srgbClr val="C0C0C0"/>
                  </a:outerShdw>
                </a:effectLst>
              </a:rPr>
            </a:br>
            <a:r>
              <a:rPr lang="en-US" sz="1200" dirty="0">
                <a:solidFill>
                  <a:srgbClr val="009999"/>
                </a:solidFill>
                <a:effectLst>
                  <a:outerShdw blurRad="38100" dist="38100" dir="2700000" algn="tl">
                    <a:srgbClr val="C0C0C0"/>
                  </a:outerShdw>
                </a:effectLst>
              </a:rPr>
              <a:t>Tomer Nahmady</a:t>
            </a:r>
          </a:p>
          <a:p>
            <a:r>
              <a:rPr lang="en-US" sz="1200" dirty="0">
                <a:solidFill>
                  <a:srgbClr val="009999"/>
                </a:solidFill>
                <a:effectLst>
                  <a:outerShdw blurRad="38100" dist="38100" dir="2700000" algn="tl">
                    <a:srgbClr val="C0C0C0"/>
                  </a:outerShdw>
                </a:effectLst>
                <a:hlinkClick r:id="rId5"/>
              </a:rPr>
              <a:t>tnahmady@Airspan.com</a:t>
            </a:r>
            <a:endParaRPr lang="en-US" sz="1200" dirty="0">
              <a:solidFill>
                <a:srgbClr val="009999"/>
              </a:solidFill>
              <a:effectLst>
                <a:outerShdw blurRad="38100" dist="38100" dir="2700000" algn="tl">
                  <a:srgbClr val="C0C0C0"/>
                </a:outerShdw>
              </a:effectLst>
            </a:endParaRPr>
          </a:p>
          <a:p>
            <a:pPr marL="0" indent="0">
              <a:buNone/>
            </a:pPr>
            <a:br>
              <a:rPr lang="en-US" sz="1200" dirty="0">
                <a:solidFill>
                  <a:srgbClr val="009999"/>
                </a:solidFill>
                <a:effectLst>
                  <a:outerShdw blurRad="38100" dist="38100" dir="2700000" algn="tl">
                    <a:srgbClr val="C0C0C0"/>
                  </a:outerShdw>
                </a:effectLst>
              </a:rPr>
            </a:br>
            <a:endParaRPr lang="en-US" dirty="0"/>
          </a:p>
        </p:txBody>
      </p:sp>
      <p:sp>
        <p:nvSpPr>
          <p:cNvPr id="93206" name="WordArt 22"/>
          <p:cNvSpPr>
            <a:spLocks noChangeArrowheads="1" noChangeShapeType="1" noTextEdit="1"/>
          </p:cNvSpPr>
          <p:nvPr/>
        </p:nvSpPr>
        <p:spPr bwMode="auto">
          <a:xfrm rot="-5400000">
            <a:off x="7907338" y="3106738"/>
            <a:ext cx="5029200" cy="492125"/>
          </a:xfrm>
          <a:prstGeom prst="rect">
            <a:avLst/>
          </a:prstGeom>
          <a:extLst>
            <a:ext uri="{91240B29-F687-4F45-9708-019B960494DF}">
              <a14:hiddenLine xmlns:a14="http://schemas.microsoft.com/office/drawing/2010/main" w="9525">
                <a:solidFill>
                  <a:srgbClr val="000000"/>
                </a:solidFill>
                <a:round/>
                <a:headEnd type="none" w="sm" len="sm"/>
                <a:tailEnd type="none" w="sm" len="sm"/>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a:solidFill>
                  <a:srgbClr val="C0C0C0"/>
                </a:solidFill>
                <a:latin typeface="Arial Black"/>
              </a:rPr>
              <a:t>www.airspan.com</a:t>
            </a:r>
          </a:p>
        </p:txBody>
      </p:sp>
    </p:spTree>
    <p:extLst>
      <p:ext uri="{BB962C8B-B14F-4D97-AF65-F5344CB8AC3E}">
        <p14:creationId xmlns:p14="http://schemas.microsoft.com/office/powerpoint/2010/main" val="290497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Preparations </a:t>
            </a:r>
          </a:p>
        </p:txBody>
      </p:sp>
      <p:sp>
        <p:nvSpPr>
          <p:cNvPr id="5" name="Content Placeholder 4"/>
          <p:cNvSpPr>
            <a:spLocks noGrp="1"/>
          </p:cNvSpPr>
          <p:nvPr>
            <p:ph idx="1"/>
          </p:nvPr>
        </p:nvSpPr>
        <p:spPr/>
        <p:txBody>
          <a:bodyPr/>
          <a:lstStyle/>
          <a:p>
            <a:endParaRPr lang="en-US" dirty="0"/>
          </a:p>
          <a:p>
            <a:endParaRPr lang="en-US" dirty="0"/>
          </a:p>
          <a:p>
            <a:r>
              <a:rPr lang="en-US" dirty="0"/>
              <a:t>You can take an existing file and make adaptations to your setup.</a:t>
            </a:r>
          </a:p>
          <a:p>
            <a:r>
              <a:rPr lang="en-US" dirty="0"/>
              <a:t>Use Set up allocated </a:t>
            </a:r>
            <a:r>
              <a:rPr lang="en-US" dirty="0" err="1"/>
              <a:t>Vlans</a:t>
            </a:r>
            <a:r>
              <a:rPr lang="en-US" dirty="0"/>
              <a:t> and IP addresses.</a:t>
            </a:r>
          </a:p>
          <a:p>
            <a:r>
              <a:rPr lang="en-US" dirty="0"/>
              <a:t>Verify you have an excellent radio link between the UE and the enodeB (to achieve MAX Throughput).</a:t>
            </a:r>
          </a:p>
          <a:p>
            <a:r>
              <a:rPr lang="en-US" dirty="0"/>
              <a:t>Test your Setup with STC ( using UDP traffic) before. Normally TCP rate achieves around 95% of UDP.</a:t>
            </a:r>
          </a:p>
          <a:p>
            <a:endParaRPr lang="en-US" dirty="0"/>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3356491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Port assignment:  1.2.4 network 1 Client ; 1.2.3 network 2 Server </a:t>
            </a:r>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5" name="Picture 4"/>
          <p:cNvPicPr>
            <a:picLocks noChangeAspect="1"/>
          </p:cNvPicPr>
          <p:nvPr/>
        </p:nvPicPr>
        <p:blipFill>
          <a:blip r:embed="rId2"/>
          <a:stretch>
            <a:fillRect/>
          </a:stretch>
        </p:blipFill>
        <p:spPr>
          <a:xfrm>
            <a:off x="395416" y="2033779"/>
            <a:ext cx="11186984" cy="2955541"/>
          </a:xfrm>
          <a:prstGeom prst="rect">
            <a:avLst/>
          </a:prstGeom>
        </p:spPr>
      </p:pic>
    </p:spTree>
    <p:extLst>
      <p:ext uri="{BB962C8B-B14F-4D97-AF65-F5344CB8AC3E}">
        <p14:creationId xmlns:p14="http://schemas.microsoft.com/office/powerpoint/2010/main" val="62560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Client and Server:</a:t>
            </a:r>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7" name="Picture 6"/>
          <p:cNvPicPr>
            <a:picLocks noChangeAspect="1"/>
          </p:cNvPicPr>
          <p:nvPr/>
        </p:nvPicPr>
        <p:blipFill>
          <a:blip r:embed="rId2"/>
          <a:stretch>
            <a:fillRect/>
          </a:stretch>
        </p:blipFill>
        <p:spPr>
          <a:xfrm>
            <a:off x="404812" y="1576387"/>
            <a:ext cx="11382375" cy="3705225"/>
          </a:xfrm>
          <a:prstGeom prst="rect">
            <a:avLst/>
          </a:prstGeom>
        </p:spPr>
      </p:pic>
    </p:spTree>
    <p:extLst>
      <p:ext uri="{BB962C8B-B14F-4D97-AF65-F5344CB8AC3E}">
        <p14:creationId xmlns:p14="http://schemas.microsoft.com/office/powerpoint/2010/main" val="25212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Client Network configuration:</a:t>
            </a:r>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8" name="Picture 7"/>
          <p:cNvPicPr>
            <a:picLocks noChangeAspect="1"/>
          </p:cNvPicPr>
          <p:nvPr/>
        </p:nvPicPr>
        <p:blipFill>
          <a:blip r:embed="rId2"/>
          <a:stretch>
            <a:fillRect/>
          </a:stretch>
        </p:blipFill>
        <p:spPr>
          <a:xfrm>
            <a:off x="127686" y="5625824"/>
            <a:ext cx="12192000" cy="937846"/>
          </a:xfrm>
          <a:prstGeom prst="rect">
            <a:avLst/>
          </a:prstGeom>
        </p:spPr>
      </p:pic>
      <p:pic>
        <p:nvPicPr>
          <p:cNvPr id="11" name="Picture 10"/>
          <p:cNvPicPr>
            <a:picLocks noChangeAspect="1"/>
          </p:cNvPicPr>
          <p:nvPr/>
        </p:nvPicPr>
        <p:blipFill>
          <a:blip r:embed="rId3"/>
          <a:stretch>
            <a:fillRect/>
          </a:stretch>
        </p:blipFill>
        <p:spPr>
          <a:xfrm>
            <a:off x="0" y="3354509"/>
            <a:ext cx="12192000" cy="2271315"/>
          </a:xfrm>
          <a:prstGeom prst="rect">
            <a:avLst/>
          </a:prstGeom>
        </p:spPr>
      </p:pic>
      <p:pic>
        <p:nvPicPr>
          <p:cNvPr id="12" name="Picture 11"/>
          <p:cNvPicPr>
            <a:picLocks noChangeAspect="1"/>
          </p:cNvPicPr>
          <p:nvPr/>
        </p:nvPicPr>
        <p:blipFill>
          <a:blip r:embed="rId4"/>
          <a:stretch>
            <a:fillRect/>
          </a:stretch>
        </p:blipFill>
        <p:spPr>
          <a:xfrm>
            <a:off x="0" y="1435100"/>
            <a:ext cx="8743950" cy="2076450"/>
          </a:xfrm>
          <a:prstGeom prst="rect">
            <a:avLst/>
          </a:prstGeom>
        </p:spPr>
      </p:pic>
    </p:spTree>
    <p:extLst>
      <p:ext uri="{BB962C8B-B14F-4D97-AF65-F5344CB8AC3E}">
        <p14:creationId xmlns:p14="http://schemas.microsoft.com/office/powerpoint/2010/main" val="239387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Server Network configuration :</a:t>
            </a:r>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7" name="Picture 6"/>
          <p:cNvPicPr>
            <a:picLocks noChangeAspect="1"/>
          </p:cNvPicPr>
          <p:nvPr/>
        </p:nvPicPr>
        <p:blipFill>
          <a:blip r:embed="rId2"/>
          <a:stretch>
            <a:fillRect/>
          </a:stretch>
        </p:blipFill>
        <p:spPr>
          <a:xfrm>
            <a:off x="585452" y="1383958"/>
            <a:ext cx="8530728" cy="5169243"/>
          </a:xfrm>
          <a:prstGeom prst="rect">
            <a:avLst/>
          </a:prstGeom>
        </p:spPr>
      </p:pic>
    </p:spTree>
    <p:extLst>
      <p:ext uri="{BB962C8B-B14F-4D97-AF65-F5344CB8AC3E}">
        <p14:creationId xmlns:p14="http://schemas.microsoft.com/office/powerpoint/2010/main" val="161384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TCP Parameters configuration Defaults:</a:t>
            </a:r>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5" name="Picture 4"/>
          <p:cNvPicPr>
            <a:picLocks noChangeAspect="1"/>
          </p:cNvPicPr>
          <p:nvPr/>
        </p:nvPicPr>
        <p:blipFill>
          <a:blip r:embed="rId2"/>
          <a:stretch>
            <a:fillRect/>
          </a:stretch>
        </p:blipFill>
        <p:spPr>
          <a:xfrm>
            <a:off x="668408" y="1449858"/>
            <a:ext cx="8836785" cy="4988011"/>
          </a:xfrm>
          <a:prstGeom prst="rect">
            <a:avLst/>
          </a:prstGeom>
        </p:spPr>
      </p:pic>
    </p:spTree>
    <p:extLst>
      <p:ext uri="{BB962C8B-B14F-4D97-AF65-F5344CB8AC3E}">
        <p14:creationId xmlns:p14="http://schemas.microsoft.com/office/powerpoint/2010/main" val="3905792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Configuration of Download (Get) and Files size:</a:t>
            </a:r>
          </a:p>
        </p:txBody>
      </p:sp>
      <p:sp>
        <p:nvSpPr>
          <p:cNvPr id="3" name="Date Placeholder 2"/>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7" name="Picture 6"/>
          <p:cNvPicPr>
            <a:picLocks noChangeAspect="1"/>
          </p:cNvPicPr>
          <p:nvPr/>
        </p:nvPicPr>
        <p:blipFill>
          <a:blip r:embed="rId3"/>
          <a:stretch>
            <a:fillRect/>
          </a:stretch>
        </p:blipFill>
        <p:spPr>
          <a:xfrm>
            <a:off x="661893" y="1332840"/>
            <a:ext cx="8210259" cy="5220361"/>
          </a:xfrm>
          <a:prstGeom prst="rect">
            <a:avLst/>
          </a:prstGeom>
        </p:spPr>
      </p:pic>
    </p:spTree>
    <p:extLst>
      <p:ext uri="{BB962C8B-B14F-4D97-AF65-F5344CB8AC3E}">
        <p14:creationId xmlns:p14="http://schemas.microsoft.com/office/powerpoint/2010/main" val="309996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Configuration of Download (Get) and Files size:</a:t>
            </a:r>
          </a:p>
        </p:txBody>
      </p:sp>
      <p:sp>
        <p:nvSpPr>
          <p:cNvPr id="3" name="Date Placeholder 2"/>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7" name="Picture 6"/>
          <p:cNvPicPr>
            <a:picLocks noChangeAspect="1"/>
          </p:cNvPicPr>
          <p:nvPr/>
        </p:nvPicPr>
        <p:blipFill>
          <a:blip r:embed="rId3"/>
          <a:stretch>
            <a:fillRect/>
          </a:stretch>
        </p:blipFill>
        <p:spPr>
          <a:xfrm>
            <a:off x="661893" y="1332840"/>
            <a:ext cx="8210259" cy="5220361"/>
          </a:xfrm>
          <a:prstGeom prst="rect">
            <a:avLst/>
          </a:prstGeom>
        </p:spPr>
      </p:pic>
    </p:spTree>
    <p:extLst>
      <p:ext uri="{BB962C8B-B14F-4D97-AF65-F5344CB8AC3E}">
        <p14:creationId xmlns:p14="http://schemas.microsoft.com/office/powerpoint/2010/main" val="1673944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Client – which networks that will be used:</a:t>
            </a:r>
          </a:p>
        </p:txBody>
      </p:sp>
      <p:sp>
        <p:nvSpPr>
          <p:cNvPr id="3" name="Date Placeholder 2"/>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5" name="Picture 4"/>
          <p:cNvPicPr>
            <a:picLocks noChangeAspect="1"/>
          </p:cNvPicPr>
          <p:nvPr/>
        </p:nvPicPr>
        <p:blipFill>
          <a:blip r:embed="rId3"/>
          <a:stretch>
            <a:fillRect/>
          </a:stretch>
        </p:blipFill>
        <p:spPr>
          <a:xfrm>
            <a:off x="1505945" y="1499286"/>
            <a:ext cx="4999297" cy="4988011"/>
          </a:xfrm>
          <a:prstGeom prst="rect">
            <a:avLst/>
          </a:prstGeom>
        </p:spPr>
      </p:pic>
    </p:spTree>
    <p:extLst>
      <p:ext uri="{BB962C8B-B14F-4D97-AF65-F5344CB8AC3E}">
        <p14:creationId xmlns:p14="http://schemas.microsoft.com/office/powerpoint/2010/main" val="406863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Server – which networks that will be used:</a:t>
            </a:r>
          </a:p>
        </p:txBody>
      </p:sp>
      <p:sp>
        <p:nvSpPr>
          <p:cNvPr id="3" name="Date Placeholder 2"/>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5" name="Picture 4"/>
          <p:cNvPicPr>
            <a:picLocks noChangeAspect="1"/>
          </p:cNvPicPr>
          <p:nvPr/>
        </p:nvPicPr>
        <p:blipFill>
          <a:blip r:embed="rId3"/>
          <a:stretch>
            <a:fillRect/>
          </a:stretch>
        </p:blipFill>
        <p:spPr>
          <a:xfrm>
            <a:off x="798764" y="1510785"/>
            <a:ext cx="6227164" cy="4782065"/>
          </a:xfrm>
          <a:prstGeom prst="rect">
            <a:avLst/>
          </a:prstGeom>
        </p:spPr>
      </p:pic>
    </p:spTree>
    <p:extLst>
      <p:ext uri="{BB962C8B-B14F-4D97-AF65-F5344CB8AC3E}">
        <p14:creationId xmlns:p14="http://schemas.microsoft.com/office/powerpoint/2010/main" val="50816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6233" name="Rectangle 9"/>
          <p:cNvSpPr>
            <a:spLocks noGrp="1" noChangeArrowheads="1"/>
          </p:cNvSpPr>
          <p:nvPr>
            <p:ph type="title"/>
          </p:nvPr>
        </p:nvSpPr>
        <p:spPr/>
        <p:txBody>
          <a:bodyPr/>
          <a:lstStyle/>
          <a:p>
            <a:r>
              <a:rPr lang="en-GB" dirty="0"/>
              <a:t>IXIA Agenda</a:t>
            </a:r>
          </a:p>
        </p:txBody>
      </p:sp>
      <p:sp>
        <p:nvSpPr>
          <p:cNvPr id="6" name="Content Placeholder 5"/>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Airspan Networks - CONFIDENTIAL</a:t>
            </a:r>
          </a:p>
        </p:txBody>
      </p:sp>
      <p:sp>
        <p:nvSpPr>
          <p:cNvPr id="8" name="Rectangle 3"/>
          <p:cNvSpPr txBox="1">
            <a:spLocks noChangeArrowheads="1"/>
          </p:cNvSpPr>
          <p:nvPr/>
        </p:nvSpPr>
        <p:spPr bwMode="auto">
          <a:xfrm>
            <a:off x="1876426" y="990600"/>
            <a:ext cx="8088313"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6038" rIns="90488" bIns="46038" numCol="1" anchor="t" anchorCtr="0" compatLnSpc="1">
            <a:prstTxWarp prst="textNoShape">
              <a:avLst/>
            </a:prstTxWarp>
          </a:bodyPr>
          <a:lstStyle>
            <a:lvl1pPr marL="234950" indent="-234950" algn="l" defTabSz="893763" rtl="0" eaLnBrk="0" fontAlgn="base" hangingPunct="0">
              <a:spcBef>
                <a:spcPct val="45000"/>
              </a:spcBef>
              <a:spcAft>
                <a:spcPct val="0"/>
              </a:spcAft>
              <a:buClr>
                <a:srgbClr val="02A9C0"/>
              </a:buClr>
              <a:buSzPct val="100000"/>
              <a:buChar char="•"/>
              <a:defRPr sz="2000" b="1">
                <a:solidFill>
                  <a:schemeClr val="tx1"/>
                </a:solidFill>
                <a:latin typeface="+mn-lt"/>
                <a:ea typeface="+mn-ea"/>
                <a:cs typeface="+mn-cs"/>
              </a:defRPr>
            </a:lvl1pPr>
            <a:lvl2pPr marL="684213" indent="-258763" algn="l" defTabSz="893763" rtl="0" eaLnBrk="0" fontAlgn="base" hangingPunct="0">
              <a:spcBef>
                <a:spcPct val="30000"/>
              </a:spcBef>
              <a:spcAft>
                <a:spcPct val="0"/>
              </a:spcAft>
              <a:buClr>
                <a:srgbClr val="02A9C0"/>
              </a:buClr>
              <a:buSzPct val="100000"/>
              <a:buChar char="–"/>
              <a:defRPr sz="1600" b="1">
                <a:solidFill>
                  <a:schemeClr val="tx1"/>
                </a:solidFill>
                <a:latin typeface="+mn-lt"/>
              </a:defRPr>
            </a:lvl2pPr>
            <a:lvl3pPr marL="1052513" indent="-177800" algn="l" defTabSz="893763" rtl="0" eaLnBrk="0" fontAlgn="base" hangingPunct="0">
              <a:spcBef>
                <a:spcPct val="30000"/>
              </a:spcBef>
              <a:spcAft>
                <a:spcPct val="0"/>
              </a:spcAft>
              <a:buClr>
                <a:srgbClr val="02A9C0"/>
              </a:buClr>
              <a:buSzPct val="100000"/>
              <a:buChar char="•"/>
              <a:defRPr sz="1600">
                <a:solidFill>
                  <a:schemeClr val="tx1"/>
                </a:solidFill>
                <a:latin typeface="+mn-lt"/>
              </a:defRPr>
            </a:lvl3pPr>
            <a:lvl4pPr marL="1489075" indent="-246063" algn="l" defTabSz="893763" rtl="0" eaLnBrk="0" fontAlgn="base" hangingPunct="0">
              <a:spcBef>
                <a:spcPct val="30000"/>
              </a:spcBef>
              <a:spcAft>
                <a:spcPct val="0"/>
              </a:spcAft>
              <a:buClr>
                <a:srgbClr val="02A9C0"/>
              </a:buClr>
              <a:buSzPct val="100000"/>
              <a:buChar char="–"/>
              <a:defRPr sz="1400" b="1">
                <a:solidFill>
                  <a:schemeClr val="tx1"/>
                </a:solidFill>
                <a:latin typeface="+mn-lt"/>
              </a:defRPr>
            </a:lvl4pPr>
            <a:lvl5pPr marL="18938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5pPr>
            <a:lvl6pPr marL="23510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6pPr>
            <a:lvl7pPr marL="28082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7pPr>
            <a:lvl8pPr marL="32654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8pPr>
            <a:lvl9pPr marL="37226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9pPr>
          </a:lstStyle>
          <a:p>
            <a:pPr marL="0" indent="0">
              <a:lnSpc>
                <a:spcPct val="150000"/>
              </a:lnSpc>
              <a:buNone/>
            </a:pPr>
            <a:endParaRPr lang="en-GB" sz="1800" dirty="0">
              <a:solidFill>
                <a:srgbClr val="000000"/>
              </a:solidFill>
            </a:endParaRPr>
          </a:p>
        </p:txBody>
      </p:sp>
    </p:spTree>
    <p:extLst>
      <p:ext uri="{BB962C8B-B14F-4D97-AF65-F5344CB8AC3E}">
        <p14:creationId xmlns:p14="http://schemas.microsoft.com/office/powerpoint/2010/main" val="4098637819"/>
      </p:ext>
    </p:extLst>
  </p:cSld>
  <p:clrMapOvr>
    <a:overrideClrMapping bg1="lt1" tx1="dk1" bg2="lt2" tx2="dk2" accent1="accent1" accent2="accent2" accent3="accent3" accent4="accent4" accent5="accent5" accent6="accent6" hlink="hlink" folHlink="folHlink"/>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Timeline and Objective:</a:t>
            </a:r>
          </a:p>
          <a:p>
            <a:endParaRPr lang="en-US" dirty="0"/>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10" name="Picture 9"/>
          <p:cNvPicPr>
            <a:picLocks noChangeAspect="1"/>
          </p:cNvPicPr>
          <p:nvPr/>
        </p:nvPicPr>
        <p:blipFill>
          <a:blip r:embed="rId2"/>
          <a:stretch>
            <a:fillRect/>
          </a:stretch>
        </p:blipFill>
        <p:spPr>
          <a:xfrm>
            <a:off x="609126" y="1444719"/>
            <a:ext cx="7917038" cy="4748117"/>
          </a:xfrm>
          <a:prstGeom prst="rect">
            <a:avLst/>
          </a:prstGeom>
        </p:spPr>
      </p:pic>
    </p:spTree>
    <p:extLst>
      <p:ext uri="{BB962C8B-B14F-4D97-AF65-F5344CB8AC3E}">
        <p14:creationId xmlns:p14="http://schemas.microsoft.com/office/powerpoint/2010/main" val="3338369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Simulated users: each “UE” will used X sessions simultaneously </a:t>
            </a:r>
          </a:p>
          <a:p>
            <a:r>
              <a:rPr lang="en-US" dirty="0"/>
              <a:t>Example:</a:t>
            </a:r>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7" name="Picture 6"/>
          <p:cNvPicPr>
            <a:picLocks noChangeAspect="1"/>
          </p:cNvPicPr>
          <p:nvPr/>
        </p:nvPicPr>
        <p:blipFill>
          <a:blip r:embed="rId2"/>
          <a:stretch>
            <a:fillRect/>
          </a:stretch>
        </p:blipFill>
        <p:spPr>
          <a:xfrm>
            <a:off x="392185" y="1950971"/>
            <a:ext cx="9938064" cy="3481524"/>
          </a:xfrm>
          <a:prstGeom prst="rect">
            <a:avLst/>
          </a:prstGeom>
        </p:spPr>
      </p:pic>
    </p:spTree>
    <p:extLst>
      <p:ext uri="{BB962C8B-B14F-4D97-AF65-F5344CB8AC3E}">
        <p14:creationId xmlns:p14="http://schemas.microsoft.com/office/powerpoint/2010/main" val="231119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p:txBody>
          <a:bodyPr/>
          <a:lstStyle/>
          <a:p>
            <a:r>
              <a:rPr lang="en-US" dirty="0"/>
              <a:t>Test options:</a:t>
            </a:r>
          </a:p>
          <a:p>
            <a:endParaRPr lang="en-US" dirty="0"/>
          </a:p>
          <a:p>
            <a:endParaRPr lang="en-US" dirty="0"/>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5" name="Picture 4"/>
          <p:cNvPicPr>
            <a:picLocks noChangeAspect="1"/>
          </p:cNvPicPr>
          <p:nvPr/>
        </p:nvPicPr>
        <p:blipFill>
          <a:blip r:embed="rId2"/>
          <a:stretch>
            <a:fillRect/>
          </a:stretch>
        </p:blipFill>
        <p:spPr>
          <a:xfrm>
            <a:off x="0" y="1927653"/>
            <a:ext cx="10771521" cy="3458819"/>
          </a:xfrm>
          <a:prstGeom prst="rect">
            <a:avLst/>
          </a:prstGeom>
        </p:spPr>
      </p:pic>
    </p:spTree>
    <p:extLst>
      <p:ext uri="{BB962C8B-B14F-4D97-AF65-F5344CB8AC3E}">
        <p14:creationId xmlns:p14="http://schemas.microsoft.com/office/powerpoint/2010/main" val="974571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Configuration</a:t>
            </a:r>
          </a:p>
        </p:txBody>
      </p:sp>
      <p:sp>
        <p:nvSpPr>
          <p:cNvPr id="6" name="Content Placeholder 5"/>
          <p:cNvSpPr>
            <a:spLocks noGrp="1"/>
          </p:cNvSpPr>
          <p:nvPr>
            <p:ph idx="1"/>
          </p:nvPr>
        </p:nvSpPr>
        <p:spPr>
          <a:xfrm>
            <a:off x="1030074" y="1023447"/>
            <a:ext cx="10784417" cy="5041900"/>
          </a:xfrm>
        </p:spPr>
        <p:txBody>
          <a:bodyPr/>
          <a:lstStyle/>
          <a:p>
            <a:r>
              <a:rPr lang="en-US" dirty="0"/>
              <a:t>Move between configuration and Statistics:</a:t>
            </a:r>
          </a:p>
          <a:p>
            <a:endParaRPr lang="en-US" dirty="0"/>
          </a:p>
          <a:p>
            <a:endParaRPr lang="en-US" dirty="0"/>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7" name="Picture 6"/>
          <p:cNvPicPr>
            <a:picLocks noChangeAspect="1"/>
          </p:cNvPicPr>
          <p:nvPr/>
        </p:nvPicPr>
        <p:blipFill>
          <a:blip r:embed="rId2"/>
          <a:stretch>
            <a:fillRect/>
          </a:stretch>
        </p:blipFill>
        <p:spPr>
          <a:xfrm>
            <a:off x="2581179" y="1606377"/>
            <a:ext cx="2427425" cy="4753641"/>
          </a:xfrm>
          <a:prstGeom prst="rect">
            <a:avLst/>
          </a:prstGeom>
        </p:spPr>
      </p:pic>
      <p:cxnSp>
        <p:nvCxnSpPr>
          <p:cNvPr id="9" name="Straight Arrow Connector 8"/>
          <p:cNvCxnSpPr/>
          <p:nvPr/>
        </p:nvCxnSpPr>
        <p:spPr bwMode="auto">
          <a:xfrm flipV="1">
            <a:off x="1804086" y="5609968"/>
            <a:ext cx="708455" cy="271848"/>
          </a:xfrm>
          <a:prstGeom prst="straightConnector1">
            <a:avLst/>
          </a:prstGeom>
          <a:solidFill>
            <a:schemeClr val="bg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1927654" y="5955957"/>
            <a:ext cx="653525" cy="120801"/>
          </a:xfrm>
          <a:prstGeom prst="straightConnector1">
            <a:avLst/>
          </a:prstGeom>
          <a:solidFill>
            <a:schemeClr val="bg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02573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Statistics</a:t>
            </a:r>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sp>
        <p:nvSpPr>
          <p:cNvPr id="5" name="Content Placeholder 4"/>
          <p:cNvSpPr>
            <a:spLocks noGrp="1"/>
          </p:cNvSpPr>
          <p:nvPr>
            <p:ph idx="1"/>
          </p:nvPr>
        </p:nvSpPr>
        <p:spPr/>
        <p:txBody>
          <a:bodyPr/>
          <a:lstStyle/>
          <a:p>
            <a:r>
              <a:rPr lang="en-US" dirty="0"/>
              <a:t>L2-3 throughput stats:</a:t>
            </a:r>
          </a:p>
          <a:p>
            <a:endParaRPr lang="en-US" dirty="0"/>
          </a:p>
        </p:txBody>
      </p:sp>
      <p:pic>
        <p:nvPicPr>
          <p:cNvPr id="8" name="Picture 7"/>
          <p:cNvPicPr>
            <a:picLocks noChangeAspect="1"/>
          </p:cNvPicPr>
          <p:nvPr/>
        </p:nvPicPr>
        <p:blipFill>
          <a:blip r:embed="rId2"/>
          <a:stretch>
            <a:fillRect/>
          </a:stretch>
        </p:blipFill>
        <p:spPr>
          <a:xfrm>
            <a:off x="411892" y="1525527"/>
            <a:ext cx="9494540" cy="4332412"/>
          </a:xfrm>
          <a:prstGeom prst="rect">
            <a:avLst/>
          </a:prstGeom>
        </p:spPr>
      </p:pic>
    </p:spTree>
    <p:extLst>
      <p:ext uri="{BB962C8B-B14F-4D97-AF65-F5344CB8AC3E}">
        <p14:creationId xmlns:p14="http://schemas.microsoft.com/office/powerpoint/2010/main" val="119794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Statistics</a:t>
            </a:r>
          </a:p>
        </p:txBody>
      </p:sp>
      <p:sp>
        <p:nvSpPr>
          <p:cNvPr id="6" name="Content Placeholder 5"/>
          <p:cNvSpPr>
            <a:spLocks noGrp="1"/>
          </p:cNvSpPr>
          <p:nvPr>
            <p:ph idx="1"/>
          </p:nvPr>
        </p:nvSpPr>
        <p:spPr>
          <a:xfrm>
            <a:off x="1030074" y="1023447"/>
            <a:ext cx="10784417" cy="5041900"/>
          </a:xfrm>
        </p:spPr>
        <p:txBody>
          <a:bodyPr/>
          <a:lstStyle/>
          <a:p>
            <a:r>
              <a:rPr lang="en-US" dirty="0"/>
              <a:t>Objectives – “simulated users”</a:t>
            </a:r>
          </a:p>
          <a:p>
            <a:endParaRPr lang="en-US" dirty="0"/>
          </a:p>
          <a:p>
            <a:endParaRPr lang="en-US" dirty="0"/>
          </a:p>
          <a:p>
            <a:endParaRPr lang="en-US" dirty="0"/>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5" name="Picture 4"/>
          <p:cNvPicPr>
            <a:picLocks noChangeAspect="1"/>
          </p:cNvPicPr>
          <p:nvPr/>
        </p:nvPicPr>
        <p:blipFill>
          <a:blip r:embed="rId2"/>
          <a:stretch>
            <a:fillRect/>
          </a:stretch>
        </p:blipFill>
        <p:spPr>
          <a:xfrm>
            <a:off x="0" y="2150076"/>
            <a:ext cx="9787660" cy="3390798"/>
          </a:xfrm>
          <a:prstGeom prst="rect">
            <a:avLst/>
          </a:prstGeom>
        </p:spPr>
      </p:pic>
    </p:spTree>
    <p:extLst>
      <p:ext uri="{BB962C8B-B14F-4D97-AF65-F5344CB8AC3E}">
        <p14:creationId xmlns:p14="http://schemas.microsoft.com/office/powerpoint/2010/main" val="282065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Statistics</a:t>
            </a:r>
          </a:p>
        </p:txBody>
      </p:sp>
      <p:sp>
        <p:nvSpPr>
          <p:cNvPr id="6" name="Content Placeholder 5"/>
          <p:cNvSpPr>
            <a:spLocks noGrp="1"/>
          </p:cNvSpPr>
          <p:nvPr>
            <p:ph idx="1"/>
          </p:nvPr>
        </p:nvSpPr>
        <p:spPr>
          <a:xfrm>
            <a:off x="1030074" y="1023447"/>
            <a:ext cx="10784417" cy="5041900"/>
          </a:xfrm>
        </p:spPr>
        <p:txBody>
          <a:bodyPr/>
          <a:lstStyle/>
          <a:p>
            <a:r>
              <a:rPr lang="en-US" dirty="0"/>
              <a:t>Port statistics:</a:t>
            </a:r>
          </a:p>
          <a:p>
            <a:endParaRPr lang="en-US" dirty="0"/>
          </a:p>
          <a:p>
            <a:endParaRPr lang="en-US" dirty="0"/>
          </a:p>
          <a:p>
            <a:endParaRPr lang="en-US" dirty="0"/>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5" name="Picture 4"/>
          <p:cNvPicPr>
            <a:picLocks noChangeAspect="1"/>
          </p:cNvPicPr>
          <p:nvPr/>
        </p:nvPicPr>
        <p:blipFill>
          <a:blip r:embed="rId2"/>
          <a:stretch>
            <a:fillRect/>
          </a:stretch>
        </p:blipFill>
        <p:spPr>
          <a:xfrm>
            <a:off x="576649" y="2541121"/>
            <a:ext cx="9646508" cy="2367550"/>
          </a:xfrm>
          <a:prstGeom prst="rect">
            <a:avLst/>
          </a:prstGeom>
        </p:spPr>
      </p:pic>
    </p:spTree>
    <p:extLst>
      <p:ext uri="{BB962C8B-B14F-4D97-AF65-F5344CB8AC3E}">
        <p14:creationId xmlns:p14="http://schemas.microsoft.com/office/powerpoint/2010/main" val="1935350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IXIA Generate report</a:t>
            </a:r>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5" name="Picture 4"/>
          <p:cNvPicPr>
            <a:picLocks noChangeAspect="1"/>
          </p:cNvPicPr>
          <p:nvPr/>
        </p:nvPicPr>
        <p:blipFill>
          <a:blip r:embed="rId2"/>
          <a:stretch>
            <a:fillRect/>
          </a:stretch>
        </p:blipFill>
        <p:spPr>
          <a:xfrm>
            <a:off x="3467100" y="2286000"/>
            <a:ext cx="5257800" cy="2286000"/>
          </a:xfrm>
          <a:prstGeom prst="rect">
            <a:avLst/>
          </a:prstGeom>
        </p:spPr>
      </p:pic>
    </p:spTree>
    <p:extLst>
      <p:ext uri="{BB962C8B-B14F-4D97-AF65-F5344CB8AC3E}">
        <p14:creationId xmlns:p14="http://schemas.microsoft.com/office/powerpoint/2010/main" val="3992301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Troubleshooting</a:t>
            </a:r>
          </a:p>
        </p:txBody>
      </p:sp>
      <p:sp>
        <p:nvSpPr>
          <p:cNvPr id="5" name="Date Placeholder 4"/>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6" name="Footer Placeholder 5"/>
          <p:cNvSpPr>
            <a:spLocks noGrp="1"/>
          </p:cNvSpPr>
          <p:nvPr>
            <p:ph type="ftr" sz="quarter" idx="11"/>
          </p:nvPr>
        </p:nvSpPr>
        <p:spPr/>
        <p:txBody>
          <a:bodyPr/>
          <a:lstStyle/>
          <a:p>
            <a:r>
              <a:rPr lang="en-US">
                <a:solidFill>
                  <a:srgbClr val="000000"/>
                </a:solidFill>
              </a:rPr>
              <a:t>Airspan Networks - CONFIDENTIAL</a:t>
            </a:r>
          </a:p>
        </p:txBody>
      </p:sp>
      <p:sp>
        <p:nvSpPr>
          <p:cNvPr id="2" name="Content Placeholder 1"/>
          <p:cNvSpPr>
            <a:spLocks noGrp="1"/>
          </p:cNvSpPr>
          <p:nvPr>
            <p:ph idx="1"/>
          </p:nvPr>
        </p:nvSpPr>
        <p:spPr/>
        <p:txBody>
          <a:bodyPr/>
          <a:lstStyle/>
          <a:p>
            <a:r>
              <a:rPr lang="en-US" dirty="0"/>
              <a:t>Verify you have an excellent radio link between the UE and the enodeB.</a:t>
            </a:r>
          </a:p>
          <a:p>
            <a:r>
              <a:rPr lang="en-US" dirty="0"/>
              <a:t>Use more than one UE. ( UE problem /TCP behavior…).</a:t>
            </a:r>
          </a:p>
          <a:p>
            <a:r>
              <a:rPr lang="en-US" dirty="0"/>
              <a:t>Test your Setup with STC ( using UDP traffic) before. Normally TCP rate achieves around 95% of UDP.</a:t>
            </a:r>
          </a:p>
          <a:p>
            <a:r>
              <a:rPr lang="en-US" dirty="0"/>
              <a:t>Ping to default gateway – according to the next slide</a:t>
            </a:r>
          </a:p>
          <a:p>
            <a:r>
              <a:rPr lang="en-US" dirty="0"/>
              <a:t>IXIA Test log which may indicate on a configuration error.</a:t>
            </a:r>
          </a:p>
          <a:p>
            <a:r>
              <a:rPr lang="en-US" dirty="0"/>
              <a:t>Be aware that we are testing a system so the problem may with the UE, the network, the EPC and/or configuration error.</a:t>
            </a:r>
          </a:p>
          <a:p>
            <a:r>
              <a:rPr lang="en-US" dirty="0"/>
              <a:t>Run some performance commands on the enodeB for debugging of R&amp;D ( were sent separately).</a:t>
            </a:r>
          </a:p>
          <a:p>
            <a:endParaRPr lang="en-US" dirty="0"/>
          </a:p>
          <a:p>
            <a:endParaRPr lang="en-US" dirty="0"/>
          </a:p>
        </p:txBody>
      </p:sp>
    </p:spTree>
    <p:extLst>
      <p:ext uri="{BB962C8B-B14F-4D97-AF65-F5344CB8AC3E}">
        <p14:creationId xmlns:p14="http://schemas.microsoft.com/office/powerpoint/2010/main" val="3756116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Ping the default gateway from IXIA </a:t>
            </a:r>
          </a:p>
        </p:txBody>
      </p:sp>
      <p:sp>
        <p:nvSpPr>
          <p:cNvPr id="5" name="Date Placeholder 4"/>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6" name="Footer Placeholder 5"/>
          <p:cNvSpPr>
            <a:spLocks noGrp="1"/>
          </p:cNvSpPr>
          <p:nvPr>
            <p:ph type="ftr" sz="quarter" idx="11"/>
          </p:nvPr>
        </p:nvSpPr>
        <p:spPr/>
        <p:txBody>
          <a:bodyPr/>
          <a:lstStyle/>
          <a:p>
            <a:r>
              <a:rPr lang="en-US">
                <a:solidFill>
                  <a:srgbClr val="000000"/>
                </a:solidFill>
              </a:rPr>
              <a:t>Airspan Networks - CONFIDENTIAL</a:t>
            </a:r>
          </a:p>
        </p:txBody>
      </p:sp>
      <p:pic>
        <p:nvPicPr>
          <p:cNvPr id="10" name="Content Placeholder 9"/>
          <p:cNvPicPr>
            <a:picLocks noGrp="1" noChangeAspect="1"/>
          </p:cNvPicPr>
          <p:nvPr>
            <p:ph idx="1"/>
          </p:nvPr>
        </p:nvPicPr>
        <p:blipFill>
          <a:blip r:embed="rId2"/>
          <a:stretch>
            <a:fillRect/>
          </a:stretch>
        </p:blipFill>
        <p:spPr>
          <a:xfrm>
            <a:off x="469900" y="1385753"/>
            <a:ext cx="10783888" cy="4251593"/>
          </a:xfrm>
          <a:prstGeom prst="rect">
            <a:avLst/>
          </a:prstGeom>
        </p:spPr>
      </p:pic>
    </p:spTree>
    <p:extLst>
      <p:ext uri="{BB962C8B-B14F-4D97-AF65-F5344CB8AC3E}">
        <p14:creationId xmlns:p14="http://schemas.microsoft.com/office/powerpoint/2010/main" val="73241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IXIA</a:t>
            </a:r>
          </a:p>
        </p:txBody>
      </p:sp>
      <p:sp>
        <p:nvSpPr>
          <p:cNvPr id="8" name="Content Placeholder 7"/>
          <p:cNvSpPr>
            <a:spLocks noGrp="1"/>
          </p:cNvSpPr>
          <p:nvPr>
            <p:ph idx="1"/>
          </p:nvPr>
        </p:nvSpPr>
        <p:spPr/>
        <p:txBody>
          <a:bodyPr/>
          <a:lstStyle/>
          <a:p>
            <a:endParaRPr lang="en-US" dirty="0"/>
          </a:p>
          <a:p>
            <a:endParaRPr lang="en-US" dirty="0"/>
          </a:p>
          <a:p>
            <a:endParaRPr lang="en-US" dirty="0"/>
          </a:p>
          <a:p>
            <a:r>
              <a:rPr lang="en-US" dirty="0"/>
              <a:t>Ixia, a company that provides testing tools for network equipment vendors.</a:t>
            </a:r>
          </a:p>
        </p:txBody>
      </p:sp>
      <p:sp>
        <p:nvSpPr>
          <p:cNvPr id="3" name="Date Placeholder 2"/>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2748968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a:t>
            </a:r>
          </a:p>
        </p:txBody>
      </p:sp>
      <p:sp>
        <p:nvSpPr>
          <p:cNvPr id="5" name="Content Placeholder 4"/>
          <p:cNvSpPr>
            <a:spLocks noGrp="1"/>
          </p:cNvSpPr>
          <p:nvPr>
            <p:ph idx="1"/>
          </p:nvPr>
        </p:nvSpPr>
        <p:spPr/>
        <p:txBody>
          <a:bodyPr/>
          <a:lstStyle/>
          <a:p>
            <a:r>
              <a:rPr lang="en-US" dirty="0"/>
              <a:t>IXIA and STC are connected to UL/DL switches. Following slides explain how to reach them to verify correct configuration. </a:t>
            </a:r>
          </a:p>
          <a:p>
            <a:endParaRPr lang="en-US" dirty="0"/>
          </a:p>
          <a:p>
            <a:r>
              <a:rPr lang="en-US" dirty="0"/>
              <a:t>MSS and MTU: Explanation and differences.</a:t>
            </a:r>
          </a:p>
          <a:p>
            <a:endParaRPr lang="en-US" dirty="0"/>
          </a:p>
          <a:p>
            <a:r>
              <a:rPr lang="en-US" dirty="0"/>
              <a:t>Example how one parameter can influence the THPT results.</a:t>
            </a:r>
          </a:p>
          <a:p>
            <a:endParaRPr lang="en-US" dirty="0"/>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1844155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DMZ </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a:t>UE configuration example:</a:t>
            </a:r>
          </a:p>
          <a:p>
            <a:endParaRPr lang="en-US" dirty="0"/>
          </a:p>
          <a:p>
            <a:r>
              <a:rPr lang="en-US" dirty="0"/>
              <a:t>UE MNG IP  100.39.1.254  DMZ 100.39.1.100</a:t>
            </a:r>
          </a:p>
          <a:p>
            <a:endParaRPr lang="en-US" dirty="0"/>
          </a:p>
          <a:p>
            <a:r>
              <a:rPr lang="en-US" dirty="0"/>
              <a:t>WAN 10.10.39.1 Gateway 10.10.39.254</a:t>
            </a:r>
          </a:p>
          <a:p>
            <a:pPr marL="0" indent="0">
              <a:buNone/>
            </a:pPr>
            <a:endParaRPr lang="en-US" dirty="0"/>
          </a:p>
          <a:p>
            <a:endParaRPr lang="en-US" dirty="0"/>
          </a:p>
          <a:p>
            <a:r>
              <a:rPr lang="en-US" dirty="0"/>
              <a:t>DMZ is a default address which the UE will send traffic arrive from server and the NAT does not know the destination address. In more details:</a:t>
            </a:r>
          </a:p>
          <a:p>
            <a:endParaRPr lang="en-US" dirty="0"/>
          </a:p>
          <a:p>
            <a:r>
              <a:rPr lang="en-US" dirty="0"/>
              <a:t>When no UL data , the downlink traffic which comes to the UE on WAN address ( LTE)  10.10.39.1 </a:t>
            </a:r>
          </a:p>
          <a:p>
            <a:r>
              <a:rPr lang="en-US" dirty="0"/>
              <a:t>The NAT on the UE does not know where to send the traffic.</a:t>
            </a:r>
          </a:p>
          <a:p>
            <a:r>
              <a:rPr lang="en-US" dirty="0"/>
              <a:t>so it sends it to the DMZ 100.39.1.100 which is the IPv4 address of the STC/IXIA  UL UE configuration.</a:t>
            </a:r>
          </a:p>
          <a:p>
            <a:endParaRPr lang="en-US" dirty="0"/>
          </a:p>
          <a:p>
            <a:r>
              <a:rPr lang="en-US" dirty="0"/>
              <a:t>When the traffic is bi-</a:t>
            </a:r>
            <a:r>
              <a:rPr lang="en-US" dirty="0" err="1"/>
              <a:t>dir</a:t>
            </a:r>
            <a:r>
              <a:rPr lang="en-US" dirty="0"/>
              <a:t> the NAT knows where to send the traffic ( learnt by NAT).</a:t>
            </a:r>
          </a:p>
          <a:p>
            <a:endParaRPr lang="en-US" dirty="0"/>
          </a:p>
          <a:p>
            <a:endParaRPr lang="en-US" dirty="0"/>
          </a:p>
        </p:txBody>
      </p:sp>
      <p:sp>
        <p:nvSpPr>
          <p:cNvPr id="4" name="Date Placeholder 3"/>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3514304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DMZ </a:t>
            </a:r>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pic>
        <p:nvPicPr>
          <p:cNvPr id="5" name="Picture 4"/>
          <p:cNvPicPr>
            <a:picLocks noChangeAspect="1"/>
          </p:cNvPicPr>
          <p:nvPr/>
        </p:nvPicPr>
        <p:blipFill>
          <a:blip r:embed="rId2"/>
          <a:stretch>
            <a:fillRect/>
          </a:stretch>
        </p:blipFill>
        <p:spPr>
          <a:xfrm>
            <a:off x="0" y="1389454"/>
            <a:ext cx="10247870" cy="4871451"/>
          </a:xfrm>
          <a:prstGeom prst="rect">
            <a:avLst/>
          </a:prstGeom>
        </p:spPr>
      </p:pic>
      <p:pic>
        <p:nvPicPr>
          <p:cNvPr id="6" name="Picture 5"/>
          <p:cNvPicPr>
            <a:picLocks noChangeAspect="1"/>
          </p:cNvPicPr>
          <p:nvPr/>
        </p:nvPicPr>
        <p:blipFill>
          <a:blip r:embed="rId3"/>
          <a:stretch>
            <a:fillRect/>
          </a:stretch>
        </p:blipFill>
        <p:spPr>
          <a:xfrm>
            <a:off x="185609" y="3402999"/>
            <a:ext cx="1885950" cy="2457450"/>
          </a:xfrm>
          <a:prstGeom prst="rect">
            <a:avLst/>
          </a:prstGeom>
        </p:spPr>
      </p:pic>
    </p:spTree>
    <p:extLst>
      <p:ext uri="{BB962C8B-B14F-4D97-AF65-F5344CB8AC3E}">
        <p14:creationId xmlns:p14="http://schemas.microsoft.com/office/powerpoint/2010/main" val="676109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172.20.61.248 DL Switch STC(0) IXIA(1)</a:t>
            </a:r>
          </a:p>
        </p:txBody>
      </p:sp>
      <p:pic>
        <p:nvPicPr>
          <p:cNvPr id="5" name="Content Placeholder 4"/>
          <p:cNvPicPr>
            <a:picLocks noGrp="1" noChangeAspect="1"/>
          </p:cNvPicPr>
          <p:nvPr>
            <p:ph idx="1"/>
          </p:nvPr>
        </p:nvPicPr>
        <p:blipFill>
          <a:blip r:embed="rId2"/>
          <a:stretch>
            <a:fillRect/>
          </a:stretch>
        </p:blipFill>
        <p:spPr>
          <a:xfrm>
            <a:off x="1682560" y="990600"/>
            <a:ext cx="8358568" cy="5041900"/>
          </a:xfrm>
          <a:prstGeom prst="rect">
            <a:avLst/>
          </a:prstGeom>
        </p:spPr>
      </p:pic>
      <p:sp>
        <p:nvSpPr>
          <p:cNvPr id="3" name="Date Placeholder 2"/>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1102841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 Switch View configuration</a:t>
            </a:r>
          </a:p>
        </p:txBody>
      </p:sp>
      <p:pic>
        <p:nvPicPr>
          <p:cNvPr id="4" name="Content Placeholder 3"/>
          <p:cNvPicPr>
            <a:picLocks noGrp="1" noChangeAspect="1"/>
          </p:cNvPicPr>
          <p:nvPr>
            <p:ph idx="1"/>
          </p:nvPr>
        </p:nvPicPr>
        <p:blipFill>
          <a:blip r:embed="rId2"/>
          <a:stretch>
            <a:fillRect/>
          </a:stretch>
        </p:blipFill>
        <p:spPr>
          <a:xfrm>
            <a:off x="1894681" y="1020762"/>
            <a:ext cx="7934325" cy="4981575"/>
          </a:xfrm>
          <a:prstGeom prst="rect">
            <a:avLst/>
          </a:prstGeom>
        </p:spPr>
      </p:pic>
      <p:sp>
        <p:nvSpPr>
          <p:cNvPr id="3" name="Date Placeholder 2"/>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1022465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 SW via SSH</a:t>
            </a:r>
          </a:p>
        </p:txBody>
      </p:sp>
      <p:pic>
        <p:nvPicPr>
          <p:cNvPr id="4" name="Content Placeholder 3"/>
          <p:cNvPicPr>
            <a:picLocks noGrp="1" noChangeAspect="1"/>
          </p:cNvPicPr>
          <p:nvPr>
            <p:ph idx="1"/>
          </p:nvPr>
        </p:nvPicPr>
        <p:blipFill>
          <a:blip r:embed="rId2"/>
          <a:stretch>
            <a:fillRect/>
          </a:stretch>
        </p:blipFill>
        <p:spPr>
          <a:xfrm>
            <a:off x="3299619" y="1054100"/>
            <a:ext cx="5124450" cy="4914900"/>
          </a:xfrm>
          <a:prstGeom prst="rect">
            <a:avLst/>
          </a:prstGeom>
        </p:spPr>
      </p:pic>
      <p:sp>
        <p:nvSpPr>
          <p:cNvPr id="3" name="Date Placeholder 2"/>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1699648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172.20.61.249 UL Switch STC(0) IXIA(1)</a:t>
            </a:r>
          </a:p>
        </p:txBody>
      </p:sp>
      <p:pic>
        <p:nvPicPr>
          <p:cNvPr id="4" name="Content Placeholder 3"/>
          <p:cNvPicPr>
            <a:picLocks noGrp="1" noChangeAspect="1"/>
          </p:cNvPicPr>
          <p:nvPr>
            <p:ph idx="1"/>
          </p:nvPr>
        </p:nvPicPr>
        <p:blipFill>
          <a:blip r:embed="rId2"/>
          <a:stretch>
            <a:fillRect/>
          </a:stretch>
        </p:blipFill>
        <p:spPr>
          <a:xfrm>
            <a:off x="2372905" y="990600"/>
            <a:ext cx="6977878" cy="5041900"/>
          </a:xfrm>
          <a:prstGeom prst="rect">
            <a:avLst/>
          </a:prstGeom>
        </p:spPr>
      </p:pic>
      <p:sp>
        <p:nvSpPr>
          <p:cNvPr id="3" name="Date Placeholder 2"/>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512072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MTU and MSS</a:t>
            </a:r>
          </a:p>
        </p:txBody>
      </p:sp>
      <p:sp>
        <p:nvSpPr>
          <p:cNvPr id="3" name="Content Placeholder 2"/>
          <p:cNvSpPr>
            <a:spLocks noGrp="1"/>
          </p:cNvSpPr>
          <p:nvPr>
            <p:ph idx="1"/>
          </p:nvPr>
        </p:nvSpPr>
        <p:spPr/>
        <p:txBody>
          <a:bodyPr/>
          <a:lstStyle/>
          <a:p>
            <a:pPr marL="0" indent="0">
              <a:buNone/>
            </a:pPr>
            <a:endParaRPr lang="en-US" b="1" dirty="0"/>
          </a:p>
          <a:p>
            <a:r>
              <a:rPr lang="en-US" dirty="0"/>
              <a:t>A maximum transmission unit (MTU) is the largest packet or frame size, specified in octets (eight-bit bytes) that can be sent in a packet- or frame-based network such as the internet. </a:t>
            </a:r>
          </a:p>
          <a:p>
            <a:r>
              <a:rPr lang="en-US" dirty="0"/>
              <a:t>The internet’s transmission control protocol (TCP) uses the MTU to determine the maximum size of each packet in any transmission. </a:t>
            </a:r>
          </a:p>
          <a:p>
            <a:endParaRPr lang="en-US" dirty="0"/>
          </a:p>
          <a:p>
            <a:r>
              <a:rPr lang="en-US" dirty="0"/>
              <a:t>TCP MSS is the payload its self…</a:t>
            </a:r>
          </a:p>
          <a:p>
            <a:r>
              <a:rPr lang="en-US" dirty="0"/>
              <a:t>IP MTU / ETH MTU is the payload with TCP header (20 bytes and IP header 20bytes)</a:t>
            </a:r>
          </a:p>
          <a:p>
            <a:r>
              <a:rPr lang="en-US" dirty="0"/>
              <a:t>In other words:  MTU= MSS + 40 bytes.</a:t>
            </a:r>
          </a:p>
          <a:p>
            <a:endParaRPr lang="en-US" dirty="0"/>
          </a:p>
          <a:p>
            <a:endParaRPr lang="en-US" dirty="0"/>
          </a:p>
        </p:txBody>
      </p:sp>
      <p:sp>
        <p:nvSpPr>
          <p:cNvPr id="5" name="Date Placeholder 4"/>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6" name="Footer Placeholder 5"/>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1755765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THPT when 64 UEs MSS=128</a:t>
            </a:r>
          </a:p>
        </p:txBody>
      </p:sp>
      <p:sp>
        <p:nvSpPr>
          <p:cNvPr id="3" name="Content Placeholder 2"/>
          <p:cNvSpPr>
            <a:spLocks noGrp="1"/>
          </p:cNvSpPr>
          <p:nvPr>
            <p:ph idx="1"/>
          </p:nvPr>
        </p:nvSpPr>
        <p:spPr/>
        <p:txBody>
          <a:bodyPr/>
          <a:lstStyle/>
          <a:p>
            <a:r>
              <a:rPr lang="en-US" dirty="0"/>
              <a:t>For example:</a:t>
            </a:r>
          </a:p>
          <a:p>
            <a:endParaRPr lang="en-US" dirty="0"/>
          </a:p>
          <a:p>
            <a:pPr marL="0" indent="0">
              <a:buNone/>
            </a:pPr>
            <a:r>
              <a:rPr lang="en-US" dirty="0"/>
              <a:t>If client MSS=128 =&gt; the server will not sent packets which </a:t>
            </a:r>
          </a:p>
          <a:p>
            <a:pPr marL="0" indent="0">
              <a:buNone/>
            </a:pPr>
            <a:r>
              <a:rPr lang="en-US" dirty="0"/>
              <a:t>are greater than 128.</a:t>
            </a:r>
          </a:p>
        </p:txBody>
      </p:sp>
      <p:pic>
        <p:nvPicPr>
          <p:cNvPr id="4" name="Picture 3"/>
          <p:cNvPicPr>
            <a:picLocks noChangeAspect="1"/>
          </p:cNvPicPr>
          <p:nvPr/>
        </p:nvPicPr>
        <p:blipFill>
          <a:blip r:embed="rId2"/>
          <a:stretch>
            <a:fillRect/>
          </a:stretch>
        </p:blipFill>
        <p:spPr>
          <a:xfrm>
            <a:off x="568411" y="3735467"/>
            <a:ext cx="8196649" cy="3122533"/>
          </a:xfrm>
          <a:prstGeom prst="rect">
            <a:avLst/>
          </a:prstGeom>
        </p:spPr>
      </p:pic>
      <p:sp>
        <p:nvSpPr>
          <p:cNvPr id="5" name="Date Placeholder 4"/>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6" name="Footer Placeholder 5"/>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2715447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THPT when 64 UEs MSS=1024</a:t>
            </a:r>
          </a:p>
        </p:txBody>
      </p:sp>
      <p:sp>
        <p:nvSpPr>
          <p:cNvPr id="3" name="Content Placeholder 2"/>
          <p:cNvSpPr>
            <a:spLocks noGrp="1"/>
          </p:cNvSpPr>
          <p:nvPr>
            <p:ph idx="1"/>
          </p:nvPr>
        </p:nvSpPr>
        <p:spPr/>
        <p:txBody>
          <a:bodyPr/>
          <a:lstStyle/>
          <a:p>
            <a:r>
              <a:rPr lang="en-US" dirty="0"/>
              <a:t>Below THPT when client MSS=1024 :</a:t>
            </a:r>
          </a:p>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74357" y="2613295"/>
            <a:ext cx="8550876" cy="3443858"/>
          </a:xfrm>
          <a:prstGeom prst="rect">
            <a:avLst/>
          </a:prstGeom>
        </p:spPr>
      </p:pic>
      <p:sp>
        <p:nvSpPr>
          <p:cNvPr id="6" name="Date Placeholder 5"/>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7" name="Footer Placeholder 6"/>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278329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IXIA at SVG Lab </a:t>
            </a:r>
          </a:p>
        </p:txBody>
      </p:sp>
      <p:sp>
        <p:nvSpPr>
          <p:cNvPr id="3" name="Content Placeholder 2"/>
          <p:cNvSpPr>
            <a:spLocks noGrp="1"/>
          </p:cNvSpPr>
          <p:nvPr>
            <p:ph idx="1"/>
          </p:nvPr>
        </p:nvSpPr>
        <p:spPr/>
        <p:txBody>
          <a:bodyPr>
            <a:normAutofit fontScale="92500" lnSpcReduction="10000"/>
          </a:bodyPr>
          <a:lstStyle/>
          <a:p>
            <a:r>
              <a:rPr lang="en-US" dirty="0"/>
              <a:t> </a:t>
            </a:r>
          </a:p>
          <a:p>
            <a:r>
              <a:rPr lang="en-US" dirty="0"/>
              <a:t>SVG LAB HAS 2  IXIA Chassis:</a:t>
            </a:r>
          </a:p>
          <a:p>
            <a:r>
              <a:rPr lang="en-US" dirty="0"/>
              <a:t> </a:t>
            </a:r>
          </a:p>
          <a:p>
            <a:r>
              <a:rPr lang="en-US" dirty="0"/>
              <a:t>VERSION 5.10 BIG Chassis and Version 6.60 is for the smaller chassis but with newer version, which mostly used for automation. </a:t>
            </a:r>
          </a:p>
          <a:p>
            <a:r>
              <a:rPr lang="en-US" dirty="0"/>
              <a:t> </a:t>
            </a:r>
          </a:p>
          <a:p>
            <a:r>
              <a:rPr lang="en-US" dirty="0"/>
              <a:t>Pls install IXIA :  VERSION 5.10 BIG Chassis.</a:t>
            </a:r>
          </a:p>
          <a:p>
            <a:r>
              <a:rPr lang="en-US" dirty="0"/>
              <a:t>Link to installer  - W:\SVG\3rd Party Elements\Traffic Generators\Ixia Big Chassis</a:t>
            </a:r>
          </a:p>
          <a:p>
            <a:r>
              <a:rPr lang="en-US" dirty="0"/>
              <a:t> </a:t>
            </a:r>
          </a:p>
          <a:p>
            <a:r>
              <a:rPr lang="en-US" dirty="0"/>
              <a:t>IP of chassis – 172.20.61.234</a:t>
            </a:r>
          </a:p>
          <a:p>
            <a:r>
              <a:rPr lang="en-US" dirty="0"/>
              <a:t> </a:t>
            </a:r>
          </a:p>
          <a:p>
            <a:r>
              <a:rPr lang="en-US" dirty="0"/>
              <a:t>Guides:</a:t>
            </a:r>
          </a:p>
          <a:p>
            <a:r>
              <a:rPr lang="en-US" dirty="0"/>
              <a:t>T:\SVG\Training\IxLOAD\L4-L7 TESTING</a:t>
            </a:r>
          </a:p>
          <a:p>
            <a:endParaRPr lang="en-US" dirty="0"/>
          </a:p>
        </p:txBody>
      </p:sp>
      <p:sp>
        <p:nvSpPr>
          <p:cNvPr id="7" name="Date Placeholder 6"/>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8" name="Footer Placeholder 7"/>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2621646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a:t>
            </a:r>
          </a:p>
        </p:txBody>
      </p:sp>
      <p:sp>
        <p:nvSpPr>
          <p:cNvPr id="5" name="Content Placeholder 4"/>
          <p:cNvSpPr>
            <a:spLocks noGrp="1"/>
          </p:cNvSpPr>
          <p:nvPr>
            <p:ph idx="1"/>
          </p:nvPr>
        </p:nvSpPr>
        <p:spPr/>
        <p:txBody>
          <a:bodyPr/>
          <a:lstStyle/>
          <a:p>
            <a:endParaRPr lang="en-US" dirty="0"/>
          </a:p>
          <a:p>
            <a:r>
              <a:rPr lang="en-US" dirty="0"/>
              <a:t>Thanks for your attention.</a:t>
            </a:r>
          </a:p>
          <a:p>
            <a:endParaRPr lang="en-US" dirty="0"/>
          </a:p>
          <a:p>
            <a:r>
              <a:rPr lang="en-US" dirty="0"/>
              <a:t>Additional info:</a:t>
            </a:r>
          </a:p>
          <a:p>
            <a:r>
              <a:rPr lang="en-US" dirty="0"/>
              <a:t>Guides: T:\SVG\Training\IxLOAD\L4-L7 TESTING</a:t>
            </a:r>
          </a:p>
          <a:p>
            <a:r>
              <a:rPr lang="en-US" dirty="0"/>
              <a:t>IXIA Manuals.</a:t>
            </a:r>
          </a:p>
          <a:p>
            <a:endParaRPr lang="en-US" dirty="0"/>
          </a:p>
          <a:p>
            <a:r>
              <a:rPr lang="en-US" dirty="0"/>
              <a:t>For any question: </a:t>
            </a:r>
            <a:r>
              <a:rPr lang="en-US" dirty="0">
                <a:hlinkClick r:id="rId2"/>
              </a:rPr>
              <a:t>tnahmady@Airspan.com</a:t>
            </a:r>
            <a:endParaRPr lang="en-US" dirty="0"/>
          </a:p>
          <a:p>
            <a:endParaRPr lang="en-US" dirty="0"/>
          </a:p>
        </p:txBody>
      </p:sp>
      <p:sp>
        <p:nvSpPr>
          <p:cNvPr id="6" name="Date Placeholder 5"/>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7" name="Footer Placeholder 6"/>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241169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little bit about TCP </a:t>
            </a:r>
          </a:p>
        </p:txBody>
      </p:sp>
      <p:sp>
        <p:nvSpPr>
          <p:cNvPr id="5" name="Content Placeholder 4"/>
          <p:cNvSpPr>
            <a:spLocks noGrp="1"/>
          </p:cNvSpPr>
          <p:nvPr>
            <p:ph idx="1"/>
          </p:nvPr>
        </p:nvSpPr>
        <p:spPr/>
        <p:txBody>
          <a:bodyPr/>
          <a:lstStyle/>
          <a:p>
            <a:r>
              <a:rPr lang="en-US" b="0" dirty="0"/>
              <a:t>TCP (Transmission Control Protocol) is a connection oriented protocol which means that we keep track of how much data has been transmitted. The sender will transmit some data and the receiver has to acknowledge it. When we don’t receive the acknowledgment in time then the sender will re-transmit the data.</a:t>
            </a:r>
          </a:p>
          <a:p>
            <a:endParaRPr lang="en-US" b="0" dirty="0"/>
          </a:p>
          <a:p>
            <a:r>
              <a:rPr lang="en-US" b="0" dirty="0"/>
              <a:t>3 steps Handshake …</a:t>
            </a:r>
          </a:p>
          <a:p>
            <a:r>
              <a:rPr lang="en-US" b="0" dirty="0"/>
              <a:t>Windows – next slide</a:t>
            </a:r>
            <a:endParaRPr lang="en-US" dirty="0"/>
          </a:p>
        </p:txBody>
      </p:sp>
      <p:sp>
        <p:nvSpPr>
          <p:cNvPr id="6" name="Date Placeholder 5"/>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7" name="Footer Placeholder 6"/>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343949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Windows</a:t>
            </a:r>
          </a:p>
        </p:txBody>
      </p:sp>
      <p:sp>
        <p:nvSpPr>
          <p:cNvPr id="6" name="Content Placeholder 5"/>
          <p:cNvSpPr>
            <a:spLocks noGrp="1"/>
          </p:cNvSpPr>
          <p:nvPr>
            <p:ph idx="1"/>
          </p:nvPr>
        </p:nvSpPr>
        <p:spPr/>
        <p:txBody>
          <a:bodyPr/>
          <a:lstStyle/>
          <a:p>
            <a:r>
              <a:rPr lang="en-US" b="0" dirty="0"/>
              <a:t>The throughput of a communication is limited by two windows: </a:t>
            </a:r>
          </a:p>
          <a:p>
            <a:pPr marL="0" indent="0">
              <a:buNone/>
            </a:pPr>
            <a:r>
              <a:rPr lang="en-US" b="0" dirty="0"/>
              <a:t>	congestion window. </a:t>
            </a:r>
          </a:p>
          <a:p>
            <a:pPr marL="0" indent="0">
              <a:buNone/>
            </a:pPr>
            <a:r>
              <a:rPr lang="en-US" b="0" dirty="0"/>
              <a:t>	receive window. </a:t>
            </a:r>
          </a:p>
          <a:p>
            <a:r>
              <a:rPr lang="en-US" b="0" dirty="0"/>
              <a:t>The congestion window tries not to exceed the capacity of the network (congestion control); </a:t>
            </a:r>
          </a:p>
          <a:p>
            <a:r>
              <a:rPr lang="en-US" b="0" dirty="0"/>
              <a:t>The receive window tries not to exceed the capacity of the receiver to process data (flow control).</a:t>
            </a:r>
            <a:endParaRPr lang="en-US" dirty="0"/>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257923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window</a:t>
            </a:r>
          </a:p>
        </p:txBody>
      </p:sp>
      <p:sp>
        <p:nvSpPr>
          <p:cNvPr id="7" name="Content Placeholder 6"/>
          <p:cNvSpPr>
            <a:spLocks noGrp="1"/>
          </p:cNvSpPr>
          <p:nvPr>
            <p:ph idx="1"/>
          </p:nvPr>
        </p:nvSpPr>
        <p:spPr/>
        <p:txBody>
          <a:bodyPr/>
          <a:lstStyle/>
          <a:p>
            <a:r>
              <a:rPr lang="en-US" b="0" dirty="0"/>
              <a:t>Typically the TCP connection will start with a small window size and every time when there is a successful acknowledgement, the window size will increase. </a:t>
            </a:r>
          </a:p>
          <a:p>
            <a:endParaRPr lang="en-US" b="0" dirty="0"/>
          </a:p>
          <a:p>
            <a:r>
              <a:rPr lang="en-US" b="0" dirty="0"/>
              <a:t>TCP Slow start …</a:t>
            </a:r>
            <a:endParaRPr lang="en-US" dirty="0"/>
          </a:p>
        </p:txBody>
      </p:sp>
      <p:sp>
        <p:nvSpPr>
          <p:cNvPr id="3" name="Date Placeholder 2"/>
          <p:cNvSpPr>
            <a:spLocks noGrp="1"/>
          </p:cNvSpPr>
          <p:nvPr>
            <p:ph type="dt" sz="half" idx="10"/>
          </p:nvPr>
        </p:nvSpPr>
        <p:spPr/>
        <p:txBody>
          <a:bodyPr/>
          <a:lstStyle/>
          <a:p>
            <a:r>
              <a:rPr lang="en-US">
                <a:solidFill>
                  <a:srgbClr val="000000"/>
                </a:solidFill>
              </a:rPr>
              <a:t>Dec 2017</a:t>
            </a: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41695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Dropped Packet </a:t>
            </a:r>
          </a:p>
        </p:txBody>
      </p:sp>
      <p:sp>
        <p:nvSpPr>
          <p:cNvPr id="6" name="Content Placeholder 5"/>
          <p:cNvSpPr>
            <a:spLocks noGrp="1"/>
          </p:cNvSpPr>
          <p:nvPr>
            <p:ph idx="1"/>
          </p:nvPr>
        </p:nvSpPr>
        <p:spPr/>
        <p:txBody>
          <a:bodyPr/>
          <a:lstStyle/>
          <a:p>
            <a:r>
              <a:rPr lang="en-US" b="0" dirty="0"/>
              <a:t>With TCP slow start, the window size will initially grow exponentially (window size doubles) but once a packet is dropped, the window size will be reduced to one segment. It will then grow exponentially again until the window size is half of what it was when the congestion occurred. At that moment, the window size will grow linearly instead of exponentially.</a:t>
            </a:r>
          </a:p>
          <a:p>
            <a:endParaRPr lang="en-US" b="0" dirty="0"/>
          </a:p>
          <a:p>
            <a:r>
              <a:rPr lang="en-US" b="0" dirty="0"/>
              <a:t>TCP Saw tooth…</a:t>
            </a:r>
          </a:p>
          <a:p>
            <a:endParaRPr lang="en-US" dirty="0"/>
          </a:p>
        </p:txBody>
      </p:sp>
      <p:sp>
        <p:nvSpPr>
          <p:cNvPr id="3" name="Date Placeholder 2"/>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266547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IXIA Configuration</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dirty="0"/>
              <a:t>IXIA Configuration is according to the following slides.</a:t>
            </a:r>
          </a:p>
          <a:p>
            <a:endParaRPr lang="en-US" dirty="0"/>
          </a:p>
        </p:txBody>
      </p:sp>
      <p:sp>
        <p:nvSpPr>
          <p:cNvPr id="2" name="Date Placeholder 1"/>
          <p:cNvSpPr>
            <a:spLocks noGrp="1"/>
          </p:cNvSpPr>
          <p:nvPr>
            <p:ph type="dt" sz="half" idx="10"/>
          </p:nvPr>
        </p:nvSpPr>
        <p:spPr/>
        <p:txBody>
          <a:bodyPr/>
          <a:lstStyle/>
          <a:p>
            <a:r>
              <a:rPr lang="en-US">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Airspan Networks - CONFIDENTIAL</a:t>
            </a:r>
          </a:p>
        </p:txBody>
      </p:sp>
    </p:spTree>
    <p:extLst>
      <p:ext uri="{BB962C8B-B14F-4D97-AF65-F5344CB8AC3E}">
        <p14:creationId xmlns:p14="http://schemas.microsoft.com/office/powerpoint/2010/main" val="394510658"/>
      </p:ext>
    </p:extLst>
  </p:cSld>
  <p:clrMapOvr>
    <a:masterClrMapping/>
  </p:clrMapOvr>
</p:sld>
</file>

<file path=ppt/theme/theme1.xml><?xml version="1.0" encoding="utf-8"?>
<a:theme xmlns:a="http://schemas.openxmlformats.org/drawingml/2006/main" name="Airspan Template1">
  <a:themeElements>
    <a:clrScheme name="">
      <a:dk1>
        <a:srgbClr val="000000"/>
      </a:dk1>
      <a:lt1>
        <a:srgbClr val="FFFFFF"/>
      </a:lt1>
      <a:dk2>
        <a:srgbClr val="00AE00"/>
      </a:dk2>
      <a:lt2>
        <a:srgbClr val="919191"/>
      </a:lt2>
      <a:accent1>
        <a:srgbClr val="FFFFFF"/>
      </a:accent1>
      <a:accent2>
        <a:srgbClr val="FAFD00"/>
      </a:accent2>
      <a:accent3>
        <a:srgbClr val="FFFFFF"/>
      </a:accent3>
      <a:accent4>
        <a:srgbClr val="000000"/>
      </a:accent4>
      <a:accent5>
        <a:srgbClr val="FFFFFF"/>
      </a:accent5>
      <a:accent6>
        <a:srgbClr val="E3E500"/>
      </a:accent6>
      <a:hlink>
        <a:srgbClr val="FC0128"/>
      </a:hlink>
      <a:folHlink>
        <a:srgbClr val="00DFCA"/>
      </a:folHlink>
    </a:clrScheme>
    <a:fontScheme name="Airspan Templat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Airspan Template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irspan Templat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irspan Template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irspan Template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irspan Template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irspan Template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irspan Template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1319</Words>
  <Application>Microsoft Office PowerPoint</Application>
  <PresentationFormat>Widescreen</PresentationFormat>
  <Paragraphs>245</Paragraphs>
  <Slides>40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Black</vt:lpstr>
      <vt:lpstr>Calibri</vt:lpstr>
      <vt:lpstr>Airspan Template1</vt:lpstr>
      <vt:lpstr>SVG Airspan</vt:lpstr>
      <vt:lpstr>IXIA Agenda</vt:lpstr>
      <vt:lpstr>What is IXIA</vt:lpstr>
      <vt:lpstr>IXIA at SVG Lab </vt:lpstr>
      <vt:lpstr>A little bit about TCP </vt:lpstr>
      <vt:lpstr>TCP Windows</vt:lpstr>
      <vt:lpstr>Scaling window</vt:lpstr>
      <vt:lpstr>Dropped Packet </vt:lpstr>
      <vt:lpstr>IXIA Configuration</vt:lpstr>
      <vt:lpstr>Set up Preparations </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Statistics</vt:lpstr>
      <vt:lpstr>IXIA Statistics</vt:lpstr>
      <vt:lpstr>IXIA Statistics</vt:lpstr>
      <vt:lpstr>IXIA Generate report</vt:lpstr>
      <vt:lpstr>Troubleshooting</vt:lpstr>
      <vt:lpstr>Ping the default gateway from IXIA </vt:lpstr>
      <vt:lpstr>Additional info</vt:lpstr>
      <vt:lpstr>DMZ </vt:lpstr>
      <vt:lpstr>DMZ </vt:lpstr>
      <vt:lpstr>172.20.61.248 DL Switch STC(0) IXIA(1)</vt:lpstr>
      <vt:lpstr>DL Switch View configuration</vt:lpstr>
      <vt:lpstr>DL SW via SSH</vt:lpstr>
      <vt:lpstr>172.20.61.249 UL Switch STC(0) IXIA(1)</vt:lpstr>
      <vt:lpstr>MTU and MSS</vt:lpstr>
      <vt:lpstr>Example THPT when 64 UEs MSS=128</vt:lpstr>
      <vt:lpstr>Example THPT when 64 UEs MSS=1024</vt:lpstr>
      <vt:lpstr>END</vt:lpstr>
    </vt:vector>
  </TitlesOfParts>
  <Company>Airspan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Tomer Nahmady</dc:creator>
  <cp:lastModifiedBy>Bijay Singh</cp:lastModifiedBy>
  <cp:revision>111</cp:revision>
  <dcterms:created xsi:type="dcterms:W3CDTF">2017-11-26T07:51:45Z</dcterms:created>
  <dcterms:modified xsi:type="dcterms:W3CDTF">2021-10-13T11:43:12Z</dcterms:modified>
</cp:coreProperties>
</file>