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8" r:id="rId3"/>
    <p:sldId id="257" r:id="rId4"/>
    <p:sldId id="267" r:id="rId5"/>
    <p:sldId id="258" r:id="rId6"/>
    <p:sldId id="259" r:id="rId7"/>
    <p:sldId id="260" r:id="rId8"/>
    <p:sldId id="261" r:id="rId9"/>
    <p:sldId id="262" r:id="rId10"/>
    <p:sldId id="263" r:id="rId11"/>
    <p:sldId id="264" r:id="rId12"/>
    <p:sldId id="265" r:id="rId13"/>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333333"/>
    <a:srgbClr val="BDBD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6" autoAdjust="0"/>
    <p:restoredTop sz="94660"/>
  </p:normalViewPr>
  <p:slideViewPr>
    <p:cSldViewPr snapToGrid="0">
      <p:cViewPr>
        <p:scale>
          <a:sx n="125" d="100"/>
          <a:sy n="125" d="100"/>
        </p:scale>
        <p:origin x="552" y="90"/>
      </p:cViewPr>
      <p:guideLst>
        <p:guide orient="horz" pos="2160"/>
        <p:guide pos="3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37CF35-4872-438D-8DE6-E298726334A2}" type="doc">
      <dgm:prSet loTypeId="urn:microsoft.com/office/officeart/2005/8/layout/hierarchy6" loCatId="hierarchy" qsTypeId="urn:microsoft.com/office/officeart/2005/8/quickstyle/simple5" qsCatId="simple" csTypeId="urn:microsoft.com/office/officeart/2005/8/colors/colorful4" csCatId="colorful" phldr="1"/>
      <dgm:spPr/>
      <dgm:t>
        <a:bodyPr/>
        <a:lstStyle/>
        <a:p>
          <a:endParaRPr lang="en-US"/>
        </a:p>
      </dgm:t>
    </dgm:pt>
    <dgm:pt modelId="{5964A3C8-3CDC-47E8-A64F-E3623691B0EE}">
      <dgm:prSet phldrT="[Text]" custT="1"/>
      <dgm:spPr/>
      <dgm:t>
        <a:bodyPr/>
        <a:lstStyle/>
        <a:p>
          <a:r>
            <a:rPr lang="en-US" sz="1800"/>
            <a:t>HCP</a:t>
          </a:r>
          <a:endParaRPr lang="en-US" sz="1800" dirty="0"/>
        </a:p>
      </dgm:t>
    </dgm:pt>
    <dgm:pt modelId="{5D474DE6-F3F1-460C-8057-680FAB76C703}" type="parTrans" cxnId="{F5808A7C-10A7-4BA2-B8FC-2537FED499A8}">
      <dgm:prSet/>
      <dgm:spPr/>
      <dgm:t>
        <a:bodyPr/>
        <a:lstStyle/>
        <a:p>
          <a:endParaRPr lang="en-US" sz="1800">
            <a:solidFill>
              <a:schemeClr val="tx1"/>
            </a:solidFill>
          </a:endParaRPr>
        </a:p>
      </dgm:t>
    </dgm:pt>
    <dgm:pt modelId="{49B90E4F-4AD4-4C3C-9832-03E6F5226513}" type="sibTrans" cxnId="{F5808A7C-10A7-4BA2-B8FC-2537FED499A8}">
      <dgm:prSet/>
      <dgm:spPr/>
      <dgm:t>
        <a:bodyPr/>
        <a:lstStyle/>
        <a:p>
          <a:endParaRPr lang="en-US" sz="1800">
            <a:solidFill>
              <a:schemeClr val="tx1"/>
            </a:solidFill>
          </a:endParaRPr>
        </a:p>
      </dgm:t>
    </dgm:pt>
    <dgm:pt modelId="{E17764B8-88C3-4241-B9A1-6898A0C942E5}">
      <dgm:prSet phldrT="[Text]" custT="1"/>
      <dgm:spPr/>
      <dgm:t>
        <a:bodyPr/>
        <a:lstStyle/>
        <a:p>
          <a:r>
            <a:rPr lang="en-US" sz="1800"/>
            <a:t>Average</a:t>
          </a:r>
          <a:endParaRPr lang="en-US" sz="1800" dirty="0"/>
        </a:p>
      </dgm:t>
    </dgm:pt>
    <dgm:pt modelId="{5C4DFE9E-DD85-487F-8795-8106B59D65AA}" type="parTrans" cxnId="{B7AF1EB7-BFB6-458E-BE3D-D2E5F6B45248}">
      <dgm:prSet/>
      <dgm:spPr/>
      <dgm:t>
        <a:bodyPr/>
        <a:lstStyle/>
        <a:p>
          <a:endParaRPr lang="en-US" sz="1800">
            <a:solidFill>
              <a:schemeClr val="tx1"/>
            </a:solidFill>
          </a:endParaRPr>
        </a:p>
      </dgm:t>
    </dgm:pt>
    <dgm:pt modelId="{E2454B71-F43A-4265-81EC-B9763E2FC210}" type="sibTrans" cxnId="{B7AF1EB7-BFB6-458E-BE3D-D2E5F6B45248}">
      <dgm:prSet/>
      <dgm:spPr/>
      <dgm:t>
        <a:bodyPr/>
        <a:lstStyle/>
        <a:p>
          <a:endParaRPr lang="en-US" sz="1800">
            <a:solidFill>
              <a:schemeClr val="tx1"/>
            </a:solidFill>
          </a:endParaRPr>
        </a:p>
      </dgm:t>
    </dgm:pt>
    <dgm:pt modelId="{627E45D3-5CEF-4C1F-8E96-B4A55EF2463D}">
      <dgm:prSet phldrT="[Text]" custT="1"/>
      <dgm:spPr/>
      <dgm:t>
        <a:bodyPr/>
        <a:lstStyle/>
        <a:p>
          <a:r>
            <a:rPr lang="en-US" sz="1800" b="0" i="0" u="none" dirty="0"/>
            <a:t>GLM </a:t>
          </a:r>
          <a:endParaRPr lang="en-US" sz="1800" dirty="0"/>
        </a:p>
      </dgm:t>
    </dgm:pt>
    <dgm:pt modelId="{FF742950-D549-4375-A54A-00035BF2D6D9}" type="parTrans" cxnId="{5764E99A-1C1F-4F72-888C-BA38A891612D}">
      <dgm:prSet/>
      <dgm:spPr/>
      <dgm:t>
        <a:bodyPr/>
        <a:lstStyle/>
        <a:p>
          <a:endParaRPr lang="en-US" sz="1800">
            <a:solidFill>
              <a:schemeClr val="tx1"/>
            </a:solidFill>
          </a:endParaRPr>
        </a:p>
      </dgm:t>
    </dgm:pt>
    <dgm:pt modelId="{B76351DB-439A-4131-BB1E-3B8CE78DA85C}" type="sibTrans" cxnId="{5764E99A-1C1F-4F72-888C-BA38A891612D}">
      <dgm:prSet/>
      <dgm:spPr/>
      <dgm:t>
        <a:bodyPr/>
        <a:lstStyle/>
        <a:p>
          <a:endParaRPr lang="en-US" sz="1800">
            <a:solidFill>
              <a:schemeClr val="tx1"/>
            </a:solidFill>
          </a:endParaRPr>
        </a:p>
      </dgm:t>
    </dgm:pt>
    <dgm:pt modelId="{7871182A-5CE6-48AE-BF04-9ABBF5E1D108}">
      <dgm:prSet phldrT="[Text]" custT="1"/>
      <dgm:spPr/>
      <dgm:t>
        <a:bodyPr/>
        <a:lstStyle/>
        <a:p>
          <a:r>
            <a:rPr lang="en-US" sz="1800" b="0" i="0" u="none"/>
            <a:t>ROIs </a:t>
          </a:r>
          <a:endParaRPr lang="en-US" sz="1800" dirty="0"/>
        </a:p>
      </dgm:t>
    </dgm:pt>
    <dgm:pt modelId="{9624A4EA-620F-4D9D-80C6-B25F922EAD88}" type="parTrans" cxnId="{CB202848-B2C0-4CA2-8264-9878EDC53A9B}">
      <dgm:prSet/>
      <dgm:spPr/>
      <dgm:t>
        <a:bodyPr/>
        <a:lstStyle/>
        <a:p>
          <a:endParaRPr lang="en-US" sz="1800">
            <a:solidFill>
              <a:schemeClr val="tx1"/>
            </a:solidFill>
          </a:endParaRPr>
        </a:p>
      </dgm:t>
    </dgm:pt>
    <dgm:pt modelId="{B7CC86A2-9A6B-4311-A395-E5626CBC1FB4}" type="sibTrans" cxnId="{CB202848-B2C0-4CA2-8264-9878EDC53A9B}">
      <dgm:prSet/>
      <dgm:spPr/>
      <dgm:t>
        <a:bodyPr/>
        <a:lstStyle/>
        <a:p>
          <a:endParaRPr lang="en-US" sz="1800">
            <a:solidFill>
              <a:schemeClr val="tx1"/>
            </a:solidFill>
          </a:endParaRPr>
        </a:p>
      </dgm:t>
    </dgm:pt>
    <dgm:pt modelId="{7CCD24D5-ED08-47CE-9AE0-FDE64E01A395}">
      <dgm:prSet phldrT="[Text]" custT="1"/>
      <dgm:spPr/>
      <dgm:t>
        <a:bodyPr/>
        <a:lstStyle/>
        <a:p>
          <a:r>
            <a:rPr lang="en-US" sz="1800"/>
            <a:t>NaN</a:t>
          </a:r>
          <a:endParaRPr lang="en-US" sz="1800" dirty="0"/>
        </a:p>
      </dgm:t>
    </dgm:pt>
    <dgm:pt modelId="{C678DCD0-3F46-4F67-8D3B-5DF9E36FE610}" type="parTrans" cxnId="{C9C2BC49-3D6C-4509-B04A-A59BADA9C113}">
      <dgm:prSet/>
      <dgm:spPr/>
      <dgm:t>
        <a:bodyPr/>
        <a:lstStyle/>
        <a:p>
          <a:endParaRPr lang="en-US" sz="1800">
            <a:solidFill>
              <a:schemeClr val="tx1"/>
            </a:solidFill>
          </a:endParaRPr>
        </a:p>
      </dgm:t>
    </dgm:pt>
    <dgm:pt modelId="{A9E7030D-594E-4046-9A64-1AA3F5F94768}" type="sibTrans" cxnId="{C9C2BC49-3D6C-4509-B04A-A59BADA9C113}">
      <dgm:prSet/>
      <dgm:spPr/>
      <dgm:t>
        <a:bodyPr/>
        <a:lstStyle/>
        <a:p>
          <a:endParaRPr lang="en-US" sz="1800">
            <a:solidFill>
              <a:schemeClr val="tx1"/>
            </a:solidFill>
          </a:endParaRPr>
        </a:p>
      </dgm:t>
    </dgm:pt>
    <dgm:pt modelId="{0869D029-1A77-4E5F-BB52-974BA004CAEF}">
      <dgm:prSet phldrT="[Text]" custT="1"/>
      <dgm:spPr/>
      <dgm:t>
        <a:bodyPr/>
        <a:lstStyle/>
        <a:p>
          <a:r>
            <a:rPr lang="en-US" sz="1800"/>
            <a:t>Test taking</a:t>
          </a:r>
          <a:endParaRPr lang="en-US" sz="1800" dirty="0"/>
        </a:p>
      </dgm:t>
    </dgm:pt>
    <dgm:pt modelId="{B8A464E8-C8C7-4634-A876-33C1B5927E72}" type="parTrans" cxnId="{7403C770-3BE1-40D9-8B7C-4334ECCB4233}">
      <dgm:prSet/>
      <dgm:spPr/>
      <dgm:t>
        <a:bodyPr/>
        <a:lstStyle/>
        <a:p>
          <a:endParaRPr lang="en-US" sz="1800">
            <a:solidFill>
              <a:schemeClr val="tx1"/>
            </a:solidFill>
          </a:endParaRPr>
        </a:p>
      </dgm:t>
    </dgm:pt>
    <dgm:pt modelId="{4F4F0F2A-73A7-443E-96A2-CD18ACFC9A30}" type="sibTrans" cxnId="{7403C770-3BE1-40D9-8B7C-4334ECCB4233}">
      <dgm:prSet/>
      <dgm:spPr/>
      <dgm:t>
        <a:bodyPr/>
        <a:lstStyle/>
        <a:p>
          <a:endParaRPr lang="en-US" sz="1800">
            <a:solidFill>
              <a:schemeClr val="tx1"/>
            </a:solidFill>
          </a:endParaRPr>
        </a:p>
      </dgm:t>
    </dgm:pt>
    <dgm:pt modelId="{50AF5947-D7C0-48D3-A000-CE78E52414F9}">
      <dgm:prSet phldrT="[Text]" custT="1"/>
      <dgm:spPr/>
      <dgm:t>
        <a:bodyPr/>
        <a:lstStyle/>
        <a:p>
          <a:r>
            <a:rPr lang="en-US" sz="1800"/>
            <a:t>Data sorting</a:t>
          </a:r>
          <a:endParaRPr lang="en-US" sz="1800" dirty="0"/>
        </a:p>
      </dgm:t>
    </dgm:pt>
    <dgm:pt modelId="{3BE1013A-BD63-4BB0-9718-1249D653156A}" type="parTrans" cxnId="{31EADDB6-44C0-4CD3-B9FA-49864576E7B3}">
      <dgm:prSet/>
      <dgm:spPr/>
      <dgm:t>
        <a:bodyPr/>
        <a:lstStyle/>
        <a:p>
          <a:endParaRPr lang="en-US" sz="1800">
            <a:solidFill>
              <a:schemeClr val="tx1"/>
            </a:solidFill>
          </a:endParaRPr>
        </a:p>
      </dgm:t>
    </dgm:pt>
    <dgm:pt modelId="{AF878FFB-4443-4254-9149-C6E893BD3F7F}" type="sibTrans" cxnId="{31EADDB6-44C0-4CD3-B9FA-49864576E7B3}">
      <dgm:prSet/>
      <dgm:spPr/>
      <dgm:t>
        <a:bodyPr/>
        <a:lstStyle/>
        <a:p>
          <a:endParaRPr lang="en-US" sz="1800">
            <a:solidFill>
              <a:schemeClr val="tx1"/>
            </a:solidFill>
          </a:endParaRPr>
        </a:p>
      </dgm:t>
    </dgm:pt>
    <dgm:pt modelId="{EDD56750-2746-4802-B870-AA45A8EA2BBC}">
      <dgm:prSet phldrT="[Text]" custT="1"/>
      <dgm:spPr/>
      <dgm:t>
        <a:bodyPr/>
        <a:lstStyle/>
        <a:p>
          <a:r>
            <a:rPr lang="en-US" sz="1800" dirty="0"/>
            <a:t>Analyzing </a:t>
          </a:r>
        </a:p>
      </dgm:t>
    </dgm:pt>
    <dgm:pt modelId="{CBCD2BA7-7655-4ED5-A759-C951D776D7E9}" type="parTrans" cxnId="{52B3DFF9-EED5-452B-A202-C6E0E1B6A05F}">
      <dgm:prSet/>
      <dgm:spPr/>
      <dgm:t>
        <a:bodyPr/>
        <a:lstStyle/>
        <a:p>
          <a:endParaRPr lang="en-US" sz="1800">
            <a:solidFill>
              <a:schemeClr val="tx1"/>
            </a:solidFill>
          </a:endParaRPr>
        </a:p>
      </dgm:t>
    </dgm:pt>
    <dgm:pt modelId="{F42FF75D-D1CE-4D85-89E8-3452194E284A}" type="sibTrans" cxnId="{52B3DFF9-EED5-452B-A202-C6E0E1B6A05F}">
      <dgm:prSet/>
      <dgm:spPr/>
      <dgm:t>
        <a:bodyPr/>
        <a:lstStyle/>
        <a:p>
          <a:endParaRPr lang="en-US" sz="1800">
            <a:solidFill>
              <a:schemeClr val="tx1"/>
            </a:solidFill>
          </a:endParaRPr>
        </a:p>
      </dgm:t>
    </dgm:pt>
    <dgm:pt modelId="{EB511704-2410-4784-92E4-CC05E9103F22}" type="pres">
      <dgm:prSet presAssocID="{1F37CF35-4872-438D-8DE6-E298726334A2}" presName="mainComposite" presStyleCnt="0">
        <dgm:presLayoutVars>
          <dgm:chPref val="1"/>
          <dgm:dir/>
          <dgm:animOne val="branch"/>
          <dgm:animLvl val="lvl"/>
          <dgm:resizeHandles val="exact"/>
        </dgm:presLayoutVars>
      </dgm:prSet>
      <dgm:spPr/>
    </dgm:pt>
    <dgm:pt modelId="{DEBDDC88-D7FE-4787-BB4D-8FAB444D0349}" type="pres">
      <dgm:prSet presAssocID="{1F37CF35-4872-438D-8DE6-E298726334A2}" presName="hierFlow" presStyleCnt="0"/>
      <dgm:spPr/>
    </dgm:pt>
    <dgm:pt modelId="{B858CE81-9571-4DE7-B408-CB2C54F63E08}" type="pres">
      <dgm:prSet presAssocID="{1F37CF35-4872-438D-8DE6-E298726334A2}" presName="firstBuf" presStyleCnt="0"/>
      <dgm:spPr/>
    </dgm:pt>
    <dgm:pt modelId="{FB12CB9F-EBCA-49CC-A532-E452C406E974}" type="pres">
      <dgm:prSet presAssocID="{1F37CF35-4872-438D-8DE6-E298726334A2}" presName="hierChild1" presStyleCnt="0">
        <dgm:presLayoutVars>
          <dgm:chPref val="1"/>
          <dgm:animOne val="branch"/>
          <dgm:animLvl val="lvl"/>
        </dgm:presLayoutVars>
      </dgm:prSet>
      <dgm:spPr/>
    </dgm:pt>
    <dgm:pt modelId="{4869F141-0ADF-47ED-9D4A-89CAFCAB1B00}" type="pres">
      <dgm:prSet presAssocID="{5964A3C8-3CDC-47E8-A64F-E3623691B0EE}" presName="Name14" presStyleCnt="0"/>
      <dgm:spPr/>
    </dgm:pt>
    <dgm:pt modelId="{6106C725-952D-4023-A46A-61DA779C66D2}" type="pres">
      <dgm:prSet presAssocID="{5964A3C8-3CDC-47E8-A64F-E3623691B0EE}" presName="level1Shape" presStyleLbl="node0" presStyleIdx="0" presStyleCnt="1">
        <dgm:presLayoutVars>
          <dgm:chPref val="3"/>
        </dgm:presLayoutVars>
      </dgm:prSet>
      <dgm:spPr/>
    </dgm:pt>
    <dgm:pt modelId="{6C3BE40E-126C-42BE-AB19-0EE03F4EF044}" type="pres">
      <dgm:prSet presAssocID="{5964A3C8-3CDC-47E8-A64F-E3623691B0EE}" presName="hierChild2" presStyleCnt="0"/>
      <dgm:spPr/>
    </dgm:pt>
    <dgm:pt modelId="{33C057F5-8BA5-4951-B0F3-6C1D561FFDBC}" type="pres">
      <dgm:prSet presAssocID="{5C4DFE9E-DD85-487F-8795-8106B59D65AA}" presName="Name19" presStyleLbl="parChTrans1D2" presStyleIdx="0" presStyleCnt="2"/>
      <dgm:spPr/>
    </dgm:pt>
    <dgm:pt modelId="{84BD0EDD-FB41-4F1D-B707-0879C459338A}" type="pres">
      <dgm:prSet presAssocID="{E17764B8-88C3-4241-B9A1-6898A0C942E5}" presName="Name21" presStyleCnt="0"/>
      <dgm:spPr/>
    </dgm:pt>
    <dgm:pt modelId="{D5AD4CFD-9C55-4515-B7ED-32B0C8B2A111}" type="pres">
      <dgm:prSet presAssocID="{E17764B8-88C3-4241-B9A1-6898A0C942E5}" presName="level2Shape" presStyleLbl="node2" presStyleIdx="0" presStyleCnt="2"/>
      <dgm:spPr/>
    </dgm:pt>
    <dgm:pt modelId="{ECA2F483-467C-4FC5-8ADF-5ECC9F24419C}" type="pres">
      <dgm:prSet presAssocID="{E17764B8-88C3-4241-B9A1-6898A0C942E5}" presName="hierChild3" presStyleCnt="0"/>
      <dgm:spPr/>
    </dgm:pt>
    <dgm:pt modelId="{2D2CEF0F-CCDA-4378-B679-0AFF6CA880AD}" type="pres">
      <dgm:prSet presAssocID="{FF742950-D549-4375-A54A-00035BF2D6D9}" presName="Name19" presStyleLbl="parChTrans1D3" presStyleIdx="0" presStyleCnt="2"/>
      <dgm:spPr/>
    </dgm:pt>
    <dgm:pt modelId="{9FE8AC48-170F-42DA-A187-5F95E17A958F}" type="pres">
      <dgm:prSet presAssocID="{627E45D3-5CEF-4C1F-8E96-B4A55EF2463D}" presName="Name21" presStyleCnt="0"/>
      <dgm:spPr/>
    </dgm:pt>
    <dgm:pt modelId="{3C98EAAC-9816-49BC-9E1B-72511A2FAC9B}" type="pres">
      <dgm:prSet presAssocID="{627E45D3-5CEF-4C1F-8E96-B4A55EF2463D}" presName="level2Shape" presStyleLbl="node3" presStyleIdx="0" presStyleCnt="2"/>
      <dgm:spPr/>
    </dgm:pt>
    <dgm:pt modelId="{2D79CC2E-D34A-4EE3-96D2-E208273C9638}" type="pres">
      <dgm:prSet presAssocID="{627E45D3-5CEF-4C1F-8E96-B4A55EF2463D}" presName="hierChild3" presStyleCnt="0"/>
      <dgm:spPr/>
    </dgm:pt>
    <dgm:pt modelId="{5227A26E-F5B7-45EE-A79C-CBD0D8BFD517}" type="pres">
      <dgm:prSet presAssocID="{9624A4EA-620F-4D9D-80C6-B25F922EAD88}" presName="Name19" presStyleLbl="parChTrans1D3" presStyleIdx="1" presStyleCnt="2"/>
      <dgm:spPr/>
    </dgm:pt>
    <dgm:pt modelId="{101429DB-01AA-424D-94DA-91B41FFFB627}" type="pres">
      <dgm:prSet presAssocID="{7871182A-5CE6-48AE-BF04-9ABBF5E1D108}" presName="Name21" presStyleCnt="0"/>
      <dgm:spPr/>
    </dgm:pt>
    <dgm:pt modelId="{4EAD1733-1126-41AB-81E8-777168C62E87}" type="pres">
      <dgm:prSet presAssocID="{7871182A-5CE6-48AE-BF04-9ABBF5E1D108}" presName="level2Shape" presStyleLbl="node3" presStyleIdx="1" presStyleCnt="2"/>
      <dgm:spPr/>
    </dgm:pt>
    <dgm:pt modelId="{8A1153A4-5659-49D6-83AF-1BDCC71D2519}" type="pres">
      <dgm:prSet presAssocID="{7871182A-5CE6-48AE-BF04-9ABBF5E1D108}" presName="hierChild3" presStyleCnt="0"/>
      <dgm:spPr/>
    </dgm:pt>
    <dgm:pt modelId="{ACAE630B-DC1C-43AD-8EA8-9B759256693E}" type="pres">
      <dgm:prSet presAssocID="{C678DCD0-3F46-4F67-8D3B-5DF9E36FE610}" presName="Name19" presStyleLbl="parChTrans1D2" presStyleIdx="1" presStyleCnt="2"/>
      <dgm:spPr/>
    </dgm:pt>
    <dgm:pt modelId="{3AA60695-B932-4561-810E-1E297DE42806}" type="pres">
      <dgm:prSet presAssocID="{7CCD24D5-ED08-47CE-9AE0-FDE64E01A395}" presName="Name21" presStyleCnt="0"/>
      <dgm:spPr/>
    </dgm:pt>
    <dgm:pt modelId="{E17EBAC7-A5EE-4EF0-A149-939ED6DD32CF}" type="pres">
      <dgm:prSet presAssocID="{7CCD24D5-ED08-47CE-9AE0-FDE64E01A395}" presName="level2Shape" presStyleLbl="node2" presStyleIdx="1" presStyleCnt="2"/>
      <dgm:spPr/>
    </dgm:pt>
    <dgm:pt modelId="{C8903DA0-38B4-4F99-B596-DCFC9CC7F7F3}" type="pres">
      <dgm:prSet presAssocID="{7CCD24D5-ED08-47CE-9AE0-FDE64E01A395}" presName="hierChild3" presStyleCnt="0"/>
      <dgm:spPr/>
    </dgm:pt>
    <dgm:pt modelId="{61FDBF4A-D3B9-42D0-B615-AF969A158D39}" type="pres">
      <dgm:prSet presAssocID="{1F37CF35-4872-438D-8DE6-E298726334A2}" presName="bgShapesFlow" presStyleCnt="0"/>
      <dgm:spPr/>
    </dgm:pt>
    <dgm:pt modelId="{2C76DB9D-7468-4568-B8FB-569C7CDAA4EB}" type="pres">
      <dgm:prSet presAssocID="{0869D029-1A77-4E5F-BB52-974BA004CAEF}" presName="rectComp" presStyleCnt="0"/>
      <dgm:spPr/>
    </dgm:pt>
    <dgm:pt modelId="{A9D5D523-6995-4B0A-96EB-8AB3735DF4AD}" type="pres">
      <dgm:prSet presAssocID="{0869D029-1A77-4E5F-BB52-974BA004CAEF}" presName="bgRect" presStyleLbl="bgShp" presStyleIdx="0" presStyleCnt="3"/>
      <dgm:spPr/>
    </dgm:pt>
    <dgm:pt modelId="{7AF50BF6-947B-4900-9D33-10FF303DE88A}" type="pres">
      <dgm:prSet presAssocID="{0869D029-1A77-4E5F-BB52-974BA004CAEF}" presName="bgRectTx" presStyleLbl="bgShp" presStyleIdx="0" presStyleCnt="3">
        <dgm:presLayoutVars>
          <dgm:bulletEnabled val="1"/>
        </dgm:presLayoutVars>
      </dgm:prSet>
      <dgm:spPr/>
    </dgm:pt>
    <dgm:pt modelId="{BBDDE255-08C6-4AF1-AD16-02BC6BEF8ABB}" type="pres">
      <dgm:prSet presAssocID="{0869D029-1A77-4E5F-BB52-974BA004CAEF}" presName="spComp" presStyleCnt="0"/>
      <dgm:spPr/>
    </dgm:pt>
    <dgm:pt modelId="{41176D54-CBAC-4986-A6E8-D082D3E4C5A4}" type="pres">
      <dgm:prSet presAssocID="{0869D029-1A77-4E5F-BB52-974BA004CAEF}" presName="vSp" presStyleCnt="0"/>
      <dgm:spPr/>
    </dgm:pt>
    <dgm:pt modelId="{7C071C7D-B002-4B31-B9E1-A4E20DA6A468}" type="pres">
      <dgm:prSet presAssocID="{50AF5947-D7C0-48D3-A000-CE78E52414F9}" presName="rectComp" presStyleCnt="0"/>
      <dgm:spPr/>
    </dgm:pt>
    <dgm:pt modelId="{C4FF7F9B-F758-4C93-B49B-C7E06CFB3F24}" type="pres">
      <dgm:prSet presAssocID="{50AF5947-D7C0-48D3-A000-CE78E52414F9}" presName="bgRect" presStyleLbl="bgShp" presStyleIdx="1" presStyleCnt="3"/>
      <dgm:spPr/>
    </dgm:pt>
    <dgm:pt modelId="{0B174C19-BBB7-4243-9C11-29CF746EC0FE}" type="pres">
      <dgm:prSet presAssocID="{50AF5947-D7C0-48D3-A000-CE78E52414F9}" presName="bgRectTx" presStyleLbl="bgShp" presStyleIdx="1" presStyleCnt="3">
        <dgm:presLayoutVars>
          <dgm:bulletEnabled val="1"/>
        </dgm:presLayoutVars>
      </dgm:prSet>
      <dgm:spPr/>
    </dgm:pt>
    <dgm:pt modelId="{61C933E2-3502-43A5-BFCE-802AA161AE68}" type="pres">
      <dgm:prSet presAssocID="{50AF5947-D7C0-48D3-A000-CE78E52414F9}" presName="spComp" presStyleCnt="0"/>
      <dgm:spPr/>
    </dgm:pt>
    <dgm:pt modelId="{F673FE84-A45B-41AE-BCD3-AFE8A42CFCF0}" type="pres">
      <dgm:prSet presAssocID="{50AF5947-D7C0-48D3-A000-CE78E52414F9}" presName="vSp" presStyleCnt="0"/>
      <dgm:spPr/>
    </dgm:pt>
    <dgm:pt modelId="{6B31A3A3-826A-4A80-B8BB-D1DE0FAB6B0B}" type="pres">
      <dgm:prSet presAssocID="{EDD56750-2746-4802-B870-AA45A8EA2BBC}" presName="rectComp" presStyleCnt="0"/>
      <dgm:spPr/>
    </dgm:pt>
    <dgm:pt modelId="{29127D4E-81BC-4A37-8263-695B4774B454}" type="pres">
      <dgm:prSet presAssocID="{EDD56750-2746-4802-B870-AA45A8EA2BBC}" presName="bgRect" presStyleLbl="bgShp" presStyleIdx="2" presStyleCnt="3"/>
      <dgm:spPr/>
    </dgm:pt>
    <dgm:pt modelId="{FBB29A9A-EB6D-434C-92EE-85F6C9D4E7A0}" type="pres">
      <dgm:prSet presAssocID="{EDD56750-2746-4802-B870-AA45A8EA2BBC}" presName="bgRectTx" presStyleLbl="bgShp" presStyleIdx="2" presStyleCnt="3">
        <dgm:presLayoutVars>
          <dgm:bulletEnabled val="1"/>
        </dgm:presLayoutVars>
      </dgm:prSet>
      <dgm:spPr/>
    </dgm:pt>
  </dgm:ptLst>
  <dgm:cxnLst>
    <dgm:cxn modelId="{C8AA6911-9103-4EE5-AEBA-E9B8F4E1F2C0}" type="presOf" srcId="{C678DCD0-3F46-4F67-8D3B-5DF9E36FE610}" destId="{ACAE630B-DC1C-43AD-8EA8-9B759256693E}" srcOrd="0" destOrd="0" presId="urn:microsoft.com/office/officeart/2005/8/layout/hierarchy6"/>
    <dgm:cxn modelId="{F8AC1F25-FEDE-46AB-967D-212027BB303A}" type="presOf" srcId="{627E45D3-5CEF-4C1F-8E96-B4A55EF2463D}" destId="{3C98EAAC-9816-49BC-9E1B-72511A2FAC9B}" srcOrd="0" destOrd="0" presId="urn:microsoft.com/office/officeart/2005/8/layout/hierarchy6"/>
    <dgm:cxn modelId="{5B8F622C-E0A4-4ACC-9E5F-29E6D43287EF}" type="presOf" srcId="{EDD56750-2746-4802-B870-AA45A8EA2BBC}" destId="{29127D4E-81BC-4A37-8263-695B4774B454}" srcOrd="0" destOrd="0" presId="urn:microsoft.com/office/officeart/2005/8/layout/hierarchy6"/>
    <dgm:cxn modelId="{2991EB2F-5505-4D81-B33A-0427EBE4E0AD}" type="presOf" srcId="{0869D029-1A77-4E5F-BB52-974BA004CAEF}" destId="{7AF50BF6-947B-4900-9D33-10FF303DE88A}" srcOrd="1" destOrd="0" presId="urn:microsoft.com/office/officeart/2005/8/layout/hierarchy6"/>
    <dgm:cxn modelId="{C651C83C-424D-4F48-A8EF-4BD388402560}" type="presOf" srcId="{5C4DFE9E-DD85-487F-8795-8106B59D65AA}" destId="{33C057F5-8BA5-4951-B0F3-6C1D561FFDBC}" srcOrd="0" destOrd="0" presId="urn:microsoft.com/office/officeart/2005/8/layout/hierarchy6"/>
    <dgm:cxn modelId="{E30D885F-3769-40E4-AA36-EEAAF5E367FA}" type="presOf" srcId="{FF742950-D549-4375-A54A-00035BF2D6D9}" destId="{2D2CEF0F-CCDA-4378-B679-0AFF6CA880AD}" srcOrd="0" destOrd="0" presId="urn:microsoft.com/office/officeart/2005/8/layout/hierarchy6"/>
    <dgm:cxn modelId="{FAA7D05F-BC61-4EF2-931F-721BB3CBE746}" type="presOf" srcId="{1F37CF35-4872-438D-8DE6-E298726334A2}" destId="{EB511704-2410-4784-92E4-CC05E9103F22}" srcOrd="0" destOrd="0" presId="urn:microsoft.com/office/officeart/2005/8/layout/hierarchy6"/>
    <dgm:cxn modelId="{6D6F8064-A1FE-417C-8075-47C9A640C2D5}" type="presOf" srcId="{50AF5947-D7C0-48D3-A000-CE78E52414F9}" destId="{0B174C19-BBB7-4243-9C11-29CF746EC0FE}" srcOrd="1" destOrd="0" presId="urn:microsoft.com/office/officeart/2005/8/layout/hierarchy6"/>
    <dgm:cxn modelId="{CB202848-B2C0-4CA2-8264-9878EDC53A9B}" srcId="{E17764B8-88C3-4241-B9A1-6898A0C942E5}" destId="{7871182A-5CE6-48AE-BF04-9ABBF5E1D108}" srcOrd="1" destOrd="0" parTransId="{9624A4EA-620F-4D9D-80C6-B25F922EAD88}" sibTransId="{B7CC86A2-9A6B-4311-A395-E5626CBC1FB4}"/>
    <dgm:cxn modelId="{C9C2BC49-3D6C-4509-B04A-A59BADA9C113}" srcId="{5964A3C8-3CDC-47E8-A64F-E3623691B0EE}" destId="{7CCD24D5-ED08-47CE-9AE0-FDE64E01A395}" srcOrd="1" destOrd="0" parTransId="{C678DCD0-3F46-4F67-8D3B-5DF9E36FE610}" sibTransId="{A9E7030D-594E-4046-9A64-1AA3F5F94768}"/>
    <dgm:cxn modelId="{7403C770-3BE1-40D9-8B7C-4334ECCB4233}" srcId="{1F37CF35-4872-438D-8DE6-E298726334A2}" destId="{0869D029-1A77-4E5F-BB52-974BA004CAEF}" srcOrd="1" destOrd="0" parTransId="{B8A464E8-C8C7-4634-A876-33C1B5927E72}" sibTransId="{4F4F0F2A-73A7-443E-96A2-CD18ACFC9A30}"/>
    <dgm:cxn modelId="{02F6E553-5E86-472B-ACA4-18C95F212829}" type="presOf" srcId="{7871182A-5CE6-48AE-BF04-9ABBF5E1D108}" destId="{4EAD1733-1126-41AB-81E8-777168C62E87}" srcOrd="0" destOrd="0" presId="urn:microsoft.com/office/officeart/2005/8/layout/hierarchy6"/>
    <dgm:cxn modelId="{613CF879-75E5-484E-B0B8-74B682AC5034}" type="presOf" srcId="{EDD56750-2746-4802-B870-AA45A8EA2BBC}" destId="{FBB29A9A-EB6D-434C-92EE-85F6C9D4E7A0}" srcOrd="1" destOrd="0" presId="urn:microsoft.com/office/officeart/2005/8/layout/hierarchy6"/>
    <dgm:cxn modelId="{F5808A7C-10A7-4BA2-B8FC-2537FED499A8}" srcId="{1F37CF35-4872-438D-8DE6-E298726334A2}" destId="{5964A3C8-3CDC-47E8-A64F-E3623691B0EE}" srcOrd="0" destOrd="0" parTransId="{5D474DE6-F3F1-460C-8057-680FAB76C703}" sibTransId="{49B90E4F-4AD4-4C3C-9832-03E6F5226513}"/>
    <dgm:cxn modelId="{EF2FB78C-10A0-4A85-8EBB-4DE2E5542EAB}" type="presOf" srcId="{0869D029-1A77-4E5F-BB52-974BA004CAEF}" destId="{A9D5D523-6995-4B0A-96EB-8AB3735DF4AD}" srcOrd="0" destOrd="0" presId="urn:microsoft.com/office/officeart/2005/8/layout/hierarchy6"/>
    <dgm:cxn modelId="{ED694390-DF7F-47CD-834C-FF60D9CB2931}" type="presOf" srcId="{9624A4EA-620F-4D9D-80C6-B25F922EAD88}" destId="{5227A26E-F5B7-45EE-A79C-CBD0D8BFD517}" srcOrd="0" destOrd="0" presId="urn:microsoft.com/office/officeart/2005/8/layout/hierarchy6"/>
    <dgm:cxn modelId="{2628F093-9C43-4C69-AD9E-633B6E13FFDF}" type="presOf" srcId="{E17764B8-88C3-4241-B9A1-6898A0C942E5}" destId="{D5AD4CFD-9C55-4515-B7ED-32B0C8B2A111}" srcOrd="0" destOrd="0" presId="urn:microsoft.com/office/officeart/2005/8/layout/hierarchy6"/>
    <dgm:cxn modelId="{5764E99A-1C1F-4F72-888C-BA38A891612D}" srcId="{E17764B8-88C3-4241-B9A1-6898A0C942E5}" destId="{627E45D3-5CEF-4C1F-8E96-B4A55EF2463D}" srcOrd="0" destOrd="0" parTransId="{FF742950-D549-4375-A54A-00035BF2D6D9}" sibTransId="{B76351DB-439A-4131-BB1E-3B8CE78DA85C}"/>
    <dgm:cxn modelId="{31EADDB6-44C0-4CD3-B9FA-49864576E7B3}" srcId="{1F37CF35-4872-438D-8DE6-E298726334A2}" destId="{50AF5947-D7C0-48D3-A000-CE78E52414F9}" srcOrd="2" destOrd="0" parTransId="{3BE1013A-BD63-4BB0-9718-1249D653156A}" sibTransId="{AF878FFB-4443-4254-9149-C6E893BD3F7F}"/>
    <dgm:cxn modelId="{B7AF1EB7-BFB6-458E-BE3D-D2E5F6B45248}" srcId="{5964A3C8-3CDC-47E8-A64F-E3623691B0EE}" destId="{E17764B8-88C3-4241-B9A1-6898A0C942E5}" srcOrd="0" destOrd="0" parTransId="{5C4DFE9E-DD85-487F-8795-8106B59D65AA}" sibTransId="{E2454B71-F43A-4265-81EC-B9763E2FC210}"/>
    <dgm:cxn modelId="{1E12A2B9-3399-4583-9DAB-71A8B63D80EB}" type="presOf" srcId="{7CCD24D5-ED08-47CE-9AE0-FDE64E01A395}" destId="{E17EBAC7-A5EE-4EF0-A149-939ED6DD32CF}" srcOrd="0" destOrd="0" presId="urn:microsoft.com/office/officeart/2005/8/layout/hierarchy6"/>
    <dgm:cxn modelId="{3B4FD0DF-082B-41EE-8F5A-A796E9F0911F}" type="presOf" srcId="{50AF5947-D7C0-48D3-A000-CE78E52414F9}" destId="{C4FF7F9B-F758-4C93-B49B-C7E06CFB3F24}" srcOrd="0" destOrd="0" presId="urn:microsoft.com/office/officeart/2005/8/layout/hierarchy6"/>
    <dgm:cxn modelId="{96DC6DE0-2370-4EEC-9FFB-D9FBB7549269}" type="presOf" srcId="{5964A3C8-3CDC-47E8-A64F-E3623691B0EE}" destId="{6106C725-952D-4023-A46A-61DA779C66D2}" srcOrd="0" destOrd="0" presId="urn:microsoft.com/office/officeart/2005/8/layout/hierarchy6"/>
    <dgm:cxn modelId="{52B3DFF9-EED5-452B-A202-C6E0E1B6A05F}" srcId="{1F37CF35-4872-438D-8DE6-E298726334A2}" destId="{EDD56750-2746-4802-B870-AA45A8EA2BBC}" srcOrd="3" destOrd="0" parTransId="{CBCD2BA7-7655-4ED5-A759-C951D776D7E9}" sibTransId="{F42FF75D-D1CE-4D85-89E8-3452194E284A}"/>
    <dgm:cxn modelId="{6E02DF9B-3439-4291-A6BF-2AFA3A9AFC9D}" type="presParOf" srcId="{EB511704-2410-4784-92E4-CC05E9103F22}" destId="{DEBDDC88-D7FE-4787-BB4D-8FAB444D0349}" srcOrd="0" destOrd="0" presId="urn:microsoft.com/office/officeart/2005/8/layout/hierarchy6"/>
    <dgm:cxn modelId="{F9279687-3BE7-452C-BA5F-87C1909FF79C}" type="presParOf" srcId="{DEBDDC88-D7FE-4787-BB4D-8FAB444D0349}" destId="{B858CE81-9571-4DE7-B408-CB2C54F63E08}" srcOrd="0" destOrd="0" presId="urn:microsoft.com/office/officeart/2005/8/layout/hierarchy6"/>
    <dgm:cxn modelId="{80E8C841-C3E7-4CEB-A9AD-2BF565BA192D}" type="presParOf" srcId="{DEBDDC88-D7FE-4787-BB4D-8FAB444D0349}" destId="{FB12CB9F-EBCA-49CC-A532-E452C406E974}" srcOrd="1" destOrd="0" presId="urn:microsoft.com/office/officeart/2005/8/layout/hierarchy6"/>
    <dgm:cxn modelId="{174A6A7B-B0D4-46A3-A4CA-051C36DB4647}" type="presParOf" srcId="{FB12CB9F-EBCA-49CC-A532-E452C406E974}" destId="{4869F141-0ADF-47ED-9D4A-89CAFCAB1B00}" srcOrd="0" destOrd="0" presId="urn:microsoft.com/office/officeart/2005/8/layout/hierarchy6"/>
    <dgm:cxn modelId="{6CE89BCC-FFC5-4101-860C-07E3209EB948}" type="presParOf" srcId="{4869F141-0ADF-47ED-9D4A-89CAFCAB1B00}" destId="{6106C725-952D-4023-A46A-61DA779C66D2}" srcOrd="0" destOrd="0" presId="urn:microsoft.com/office/officeart/2005/8/layout/hierarchy6"/>
    <dgm:cxn modelId="{9FE9C851-5A5C-4F69-B30E-652CE47490F1}" type="presParOf" srcId="{4869F141-0ADF-47ED-9D4A-89CAFCAB1B00}" destId="{6C3BE40E-126C-42BE-AB19-0EE03F4EF044}" srcOrd="1" destOrd="0" presId="urn:microsoft.com/office/officeart/2005/8/layout/hierarchy6"/>
    <dgm:cxn modelId="{D28EFDA9-9FE2-4472-8B20-1A3DFE1FC924}" type="presParOf" srcId="{6C3BE40E-126C-42BE-AB19-0EE03F4EF044}" destId="{33C057F5-8BA5-4951-B0F3-6C1D561FFDBC}" srcOrd="0" destOrd="0" presId="urn:microsoft.com/office/officeart/2005/8/layout/hierarchy6"/>
    <dgm:cxn modelId="{03F7098D-D30C-40E6-86B8-BFC5D8491578}" type="presParOf" srcId="{6C3BE40E-126C-42BE-AB19-0EE03F4EF044}" destId="{84BD0EDD-FB41-4F1D-B707-0879C459338A}" srcOrd="1" destOrd="0" presId="urn:microsoft.com/office/officeart/2005/8/layout/hierarchy6"/>
    <dgm:cxn modelId="{5A7BBAFC-DB70-4EEE-B951-6E7B3BDD267A}" type="presParOf" srcId="{84BD0EDD-FB41-4F1D-B707-0879C459338A}" destId="{D5AD4CFD-9C55-4515-B7ED-32B0C8B2A111}" srcOrd="0" destOrd="0" presId="urn:microsoft.com/office/officeart/2005/8/layout/hierarchy6"/>
    <dgm:cxn modelId="{9E2CF9D0-94DE-4A7B-9016-B87EC4D89066}" type="presParOf" srcId="{84BD0EDD-FB41-4F1D-B707-0879C459338A}" destId="{ECA2F483-467C-4FC5-8ADF-5ECC9F24419C}" srcOrd="1" destOrd="0" presId="urn:microsoft.com/office/officeart/2005/8/layout/hierarchy6"/>
    <dgm:cxn modelId="{F18448CF-5ED6-4CDA-8A21-B8EB9676DFF1}" type="presParOf" srcId="{ECA2F483-467C-4FC5-8ADF-5ECC9F24419C}" destId="{2D2CEF0F-CCDA-4378-B679-0AFF6CA880AD}" srcOrd="0" destOrd="0" presId="urn:microsoft.com/office/officeart/2005/8/layout/hierarchy6"/>
    <dgm:cxn modelId="{CB3A8E1F-B05A-4D2B-A7DD-6282C6E68259}" type="presParOf" srcId="{ECA2F483-467C-4FC5-8ADF-5ECC9F24419C}" destId="{9FE8AC48-170F-42DA-A187-5F95E17A958F}" srcOrd="1" destOrd="0" presId="urn:microsoft.com/office/officeart/2005/8/layout/hierarchy6"/>
    <dgm:cxn modelId="{5ABA6C77-221E-4FBC-A6E9-0A1E0852F387}" type="presParOf" srcId="{9FE8AC48-170F-42DA-A187-5F95E17A958F}" destId="{3C98EAAC-9816-49BC-9E1B-72511A2FAC9B}" srcOrd="0" destOrd="0" presId="urn:microsoft.com/office/officeart/2005/8/layout/hierarchy6"/>
    <dgm:cxn modelId="{4FA139B9-1F65-49C2-8081-8C8EF6060BF1}" type="presParOf" srcId="{9FE8AC48-170F-42DA-A187-5F95E17A958F}" destId="{2D79CC2E-D34A-4EE3-96D2-E208273C9638}" srcOrd="1" destOrd="0" presId="urn:microsoft.com/office/officeart/2005/8/layout/hierarchy6"/>
    <dgm:cxn modelId="{D13DF978-656A-4730-9F55-E745B2346137}" type="presParOf" srcId="{ECA2F483-467C-4FC5-8ADF-5ECC9F24419C}" destId="{5227A26E-F5B7-45EE-A79C-CBD0D8BFD517}" srcOrd="2" destOrd="0" presId="urn:microsoft.com/office/officeart/2005/8/layout/hierarchy6"/>
    <dgm:cxn modelId="{44361222-5BC9-4404-9FA4-DE6A3D8DB3C6}" type="presParOf" srcId="{ECA2F483-467C-4FC5-8ADF-5ECC9F24419C}" destId="{101429DB-01AA-424D-94DA-91B41FFFB627}" srcOrd="3" destOrd="0" presId="urn:microsoft.com/office/officeart/2005/8/layout/hierarchy6"/>
    <dgm:cxn modelId="{CFE7E9BF-23A5-4B1E-A20C-4788D7265EC9}" type="presParOf" srcId="{101429DB-01AA-424D-94DA-91B41FFFB627}" destId="{4EAD1733-1126-41AB-81E8-777168C62E87}" srcOrd="0" destOrd="0" presId="urn:microsoft.com/office/officeart/2005/8/layout/hierarchy6"/>
    <dgm:cxn modelId="{BEC55EAA-8A53-4D4B-BBB0-844B91A0DABA}" type="presParOf" srcId="{101429DB-01AA-424D-94DA-91B41FFFB627}" destId="{8A1153A4-5659-49D6-83AF-1BDCC71D2519}" srcOrd="1" destOrd="0" presId="urn:microsoft.com/office/officeart/2005/8/layout/hierarchy6"/>
    <dgm:cxn modelId="{DAAF8BD5-27A6-4609-AB7F-BEB57AD12963}" type="presParOf" srcId="{6C3BE40E-126C-42BE-AB19-0EE03F4EF044}" destId="{ACAE630B-DC1C-43AD-8EA8-9B759256693E}" srcOrd="2" destOrd="0" presId="urn:microsoft.com/office/officeart/2005/8/layout/hierarchy6"/>
    <dgm:cxn modelId="{E02D6B04-6E2E-4447-8070-312D54D63F91}" type="presParOf" srcId="{6C3BE40E-126C-42BE-AB19-0EE03F4EF044}" destId="{3AA60695-B932-4561-810E-1E297DE42806}" srcOrd="3" destOrd="0" presId="urn:microsoft.com/office/officeart/2005/8/layout/hierarchy6"/>
    <dgm:cxn modelId="{69672A01-D405-44F0-A2C7-F6096614DB26}" type="presParOf" srcId="{3AA60695-B932-4561-810E-1E297DE42806}" destId="{E17EBAC7-A5EE-4EF0-A149-939ED6DD32CF}" srcOrd="0" destOrd="0" presId="urn:microsoft.com/office/officeart/2005/8/layout/hierarchy6"/>
    <dgm:cxn modelId="{945E072A-5318-46CF-A0DD-02BE2AF89456}" type="presParOf" srcId="{3AA60695-B932-4561-810E-1E297DE42806}" destId="{C8903DA0-38B4-4F99-B596-DCFC9CC7F7F3}" srcOrd="1" destOrd="0" presId="urn:microsoft.com/office/officeart/2005/8/layout/hierarchy6"/>
    <dgm:cxn modelId="{18933AF3-1706-4466-9154-EBAB6AACB2EB}" type="presParOf" srcId="{EB511704-2410-4784-92E4-CC05E9103F22}" destId="{61FDBF4A-D3B9-42D0-B615-AF969A158D39}" srcOrd="1" destOrd="0" presId="urn:microsoft.com/office/officeart/2005/8/layout/hierarchy6"/>
    <dgm:cxn modelId="{B82756BF-9D91-4154-82A5-9EE3DBF96EBC}" type="presParOf" srcId="{61FDBF4A-D3B9-42D0-B615-AF969A158D39}" destId="{2C76DB9D-7468-4568-B8FB-569C7CDAA4EB}" srcOrd="0" destOrd="0" presId="urn:microsoft.com/office/officeart/2005/8/layout/hierarchy6"/>
    <dgm:cxn modelId="{AA43D32B-6534-437B-BF93-031A60F095D2}" type="presParOf" srcId="{2C76DB9D-7468-4568-B8FB-569C7CDAA4EB}" destId="{A9D5D523-6995-4B0A-96EB-8AB3735DF4AD}" srcOrd="0" destOrd="0" presId="urn:microsoft.com/office/officeart/2005/8/layout/hierarchy6"/>
    <dgm:cxn modelId="{B947D19F-FBCA-4518-83A4-7E230BE569DB}" type="presParOf" srcId="{2C76DB9D-7468-4568-B8FB-569C7CDAA4EB}" destId="{7AF50BF6-947B-4900-9D33-10FF303DE88A}" srcOrd="1" destOrd="0" presId="urn:microsoft.com/office/officeart/2005/8/layout/hierarchy6"/>
    <dgm:cxn modelId="{49979EB2-9540-451B-A45B-FFC3EBDF4172}" type="presParOf" srcId="{61FDBF4A-D3B9-42D0-B615-AF969A158D39}" destId="{BBDDE255-08C6-4AF1-AD16-02BC6BEF8ABB}" srcOrd="1" destOrd="0" presId="urn:microsoft.com/office/officeart/2005/8/layout/hierarchy6"/>
    <dgm:cxn modelId="{9B2E80AC-E986-42DA-A64E-86E2085A47D2}" type="presParOf" srcId="{BBDDE255-08C6-4AF1-AD16-02BC6BEF8ABB}" destId="{41176D54-CBAC-4986-A6E8-D082D3E4C5A4}" srcOrd="0" destOrd="0" presId="urn:microsoft.com/office/officeart/2005/8/layout/hierarchy6"/>
    <dgm:cxn modelId="{E11D5042-123F-4B4F-A8E1-A55DF1544E52}" type="presParOf" srcId="{61FDBF4A-D3B9-42D0-B615-AF969A158D39}" destId="{7C071C7D-B002-4B31-B9E1-A4E20DA6A468}" srcOrd="2" destOrd="0" presId="urn:microsoft.com/office/officeart/2005/8/layout/hierarchy6"/>
    <dgm:cxn modelId="{637B3678-F689-47BD-A012-1B8C6B649266}" type="presParOf" srcId="{7C071C7D-B002-4B31-B9E1-A4E20DA6A468}" destId="{C4FF7F9B-F758-4C93-B49B-C7E06CFB3F24}" srcOrd="0" destOrd="0" presId="urn:microsoft.com/office/officeart/2005/8/layout/hierarchy6"/>
    <dgm:cxn modelId="{05F5D4E4-0FE4-427F-ADD5-ECFFA4802886}" type="presParOf" srcId="{7C071C7D-B002-4B31-B9E1-A4E20DA6A468}" destId="{0B174C19-BBB7-4243-9C11-29CF746EC0FE}" srcOrd="1" destOrd="0" presId="urn:microsoft.com/office/officeart/2005/8/layout/hierarchy6"/>
    <dgm:cxn modelId="{287C561F-BF50-4356-8EF1-3913CF91C555}" type="presParOf" srcId="{61FDBF4A-D3B9-42D0-B615-AF969A158D39}" destId="{61C933E2-3502-43A5-BFCE-802AA161AE68}" srcOrd="3" destOrd="0" presId="urn:microsoft.com/office/officeart/2005/8/layout/hierarchy6"/>
    <dgm:cxn modelId="{E8F691F1-A0B6-419F-88F6-AA76A4815F9C}" type="presParOf" srcId="{61C933E2-3502-43A5-BFCE-802AA161AE68}" destId="{F673FE84-A45B-41AE-BCD3-AFE8A42CFCF0}" srcOrd="0" destOrd="0" presId="urn:microsoft.com/office/officeart/2005/8/layout/hierarchy6"/>
    <dgm:cxn modelId="{2275B9C5-50D3-4002-90B5-73778A6C5396}" type="presParOf" srcId="{61FDBF4A-D3B9-42D0-B615-AF969A158D39}" destId="{6B31A3A3-826A-4A80-B8BB-D1DE0FAB6B0B}" srcOrd="4" destOrd="0" presId="urn:microsoft.com/office/officeart/2005/8/layout/hierarchy6"/>
    <dgm:cxn modelId="{653AE87D-FE87-474B-92AE-9F34FD78DACB}" type="presParOf" srcId="{6B31A3A3-826A-4A80-B8BB-D1DE0FAB6B0B}" destId="{29127D4E-81BC-4A37-8263-695B4774B454}" srcOrd="0" destOrd="0" presId="urn:microsoft.com/office/officeart/2005/8/layout/hierarchy6"/>
    <dgm:cxn modelId="{FD10E5EC-7625-46A6-9BB1-8CFAE32A7394}" type="presParOf" srcId="{6B31A3A3-826A-4A80-B8BB-D1DE0FAB6B0B}" destId="{FBB29A9A-EB6D-434C-92EE-85F6C9D4E7A0}" srcOrd="1" destOrd="0" presId="urn:microsoft.com/office/officeart/2005/8/layout/hierarchy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127D4E-81BC-4A37-8263-695B4774B454}">
      <dsp:nvSpPr>
        <dsp:cNvPr id="0" name=""/>
        <dsp:cNvSpPr/>
      </dsp:nvSpPr>
      <dsp:spPr>
        <a:xfrm>
          <a:off x="0" y="3013075"/>
          <a:ext cx="6604000" cy="1217612"/>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Analyzing </a:t>
          </a:r>
        </a:p>
      </dsp:txBody>
      <dsp:txXfrm>
        <a:off x="0" y="3013075"/>
        <a:ext cx="1981200" cy="1217612"/>
      </dsp:txXfrm>
    </dsp:sp>
    <dsp:sp modelId="{C4FF7F9B-F758-4C93-B49B-C7E06CFB3F24}">
      <dsp:nvSpPr>
        <dsp:cNvPr id="0" name=""/>
        <dsp:cNvSpPr/>
      </dsp:nvSpPr>
      <dsp:spPr>
        <a:xfrm>
          <a:off x="0" y="1592527"/>
          <a:ext cx="6604000" cy="1217612"/>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a:t>Data sorting</a:t>
          </a:r>
          <a:endParaRPr lang="en-US" sz="1800" kern="1200" dirty="0"/>
        </a:p>
      </dsp:txBody>
      <dsp:txXfrm>
        <a:off x="0" y="1592527"/>
        <a:ext cx="1981200" cy="1217612"/>
      </dsp:txXfrm>
    </dsp:sp>
    <dsp:sp modelId="{A9D5D523-6995-4B0A-96EB-8AB3735DF4AD}">
      <dsp:nvSpPr>
        <dsp:cNvPr id="0" name=""/>
        <dsp:cNvSpPr/>
      </dsp:nvSpPr>
      <dsp:spPr>
        <a:xfrm>
          <a:off x="0" y="171979"/>
          <a:ext cx="6604000" cy="1217612"/>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a:t>Test taking</a:t>
          </a:r>
          <a:endParaRPr lang="en-US" sz="1800" kern="1200" dirty="0"/>
        </a:p>
      </dsp:txBody>
      <dsp:txXfrm>
        <a:off x="0" y="171979"/>
        <a:ext cx="1981200" cy="1217612"/>
      </dsp:txXfrm>
    </dsp:sp>
    <dsp:sp modelId="{6106C725-952D-4023-A46A-61DA779C66D2}">
      <dsp:nvSpPr>
        <dsp:cNvPr id="0" name=""/>
        <dsp:cNvSpPr/>
      </dsp:nvSpPr>
      <dsp:spPr>
        <a:xfrm>
          <a:off x="3960207" y="273447"/>
          <a:ext cx="1522015" cy="1014677"/>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HCP</a:t>
          </a:r>
          <a:endParaRPr lang="en-US" sz="1800" kern="1200" dirty="0"/>
        </a:p>
      </dsp:txBody>
      <dsp:txXfrm>
        <a:off x="3989926" y="303166"/>
        <a:ext cx="1462577" cy="955239"/>
      </dsp:txXfrm>
    </dsp:sp>
    <dsp:sp modelId="{33C057F5-8BA5-4951-B0F3-6C1D561FFDBC}">
      <dsp:nvSpPr>
        <dsp:cNvPr id="0" name=""/>
        <dsp:cNvSpPr/>
      </dsp:nvSpPr>
      <dsp:spPr>
        <a:xfrm>
          <a:off x="3731904" y="1288124"/>
          <a:ext cx="989310" cy="405870"/>
        </a:xfrm>
        <a:custGeom>
          <a:avLst/>
          <a:gdLst/>
          <a:ahLst/>
          <a:cxnLst/>
          <a:rect l="0" t="0" r="0" b="0"/>
          <a:pathLst>
            <a:path>
              <a:moveTo>
                <a:pt x="989310" y="0"/>
              </a:moveTo>
              <a:lnTo>
                <a:pt x="989310" y="202935"/>
              </a:lnTo>
              <a:lnTo>
                <a:pt x="0" y="202935"/>
              </a:lnTo>
              <a:lnTo>
                <a:pt x="0" y="40587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AD4CFD-9C55-4515-B7ED-32B0C8B2A111}">
      <dsp:nvSpPr>
        <dsp:cNvPr id="0" name=""/>
        <dsp:cNvSpPr/>
      </dsp:nvSpPr>
      <dsp:spPr>
        <a:xfrm>
          <a:off x="2970897" y="1693994"/>
          <a:ext cx="1522015" cy="1014677"/>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Average</a:t>
          </a:r>
          <a:endParaRPr lang="en-US" sz="1800" kern="1200" dirty="0"/>
        </a:p>
      </dsp:txBody>
      <dsp:txXfrm>
        <a:off x="3000616" y="1723713"/>
        <a:ext cx="1462577" cy="955239"/>
      </dsp:txXfrm>
    </dsp:sp>
    <dsp:sp modelId="{2D2CEF0F-CCDA-4378-B679-0AFF6CA880AD}">
      <dsp:nvSpPr>
        <dsp:cNvPr id="0" name=""/>
        <dsp:cNvSpPr/>
      </dsp:nvSpPr>
      <dsp:spPr>
        <a:xfrm>
          <a:off x="2742594" y="2708672"/>
          <a:ext cx="989310" cy="405870"/>
        </a:xfrm>
        <a:custGeom>
          <a:avLst/>
          <a:gdLst/>
          <a:ahLst/>
          <a:cxnLst/>
          <a:rect l="0" t="0" r="0" b="0"/>
          <a:pathLst>
            <a:path>
              <a:moveTo>
                <a:pt x="989310" y="0"/>
              </a:moveTo>
              <a:lnTo>
                <a:pt x="989310" y="202935"/>
              </a:lnTo>
              <a:lnTo>
                <a:pt x="0" y="202935"/>
              </a:lnTo>
              <a:lnTo>
                <a:pt x="0" y="40587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98EAAC-9816-49BC-9E1B-72511A2FAC9B}">
      <dsp:nvSpPr>
        <dsp:cNvPr id="0" name=""/>
        <dsp:cNvSpPr/>
      </dsp:nvSpPr>
      <dsp:spPr>
        <a:xfrm>
          <a:off x="1981586" y="3114542"/>
          <a:ext cx="1522015" cy="101467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u="none" kern="1200" dirty="0"/>
            <a:t>GLM </a:t>
          </a:r>
          <a:endParaRPr lang="en-US" sz="1800" kern="1200" dirty="0"/>
        </a:p>
      </dsp:txBody>
      <dsp:txXfrm>
        <a:off x="2011305" y="3144261"/>
        <a:ext cx="1462577" cy="955239"/>
      </dsp:txXfrm>
    </dsp:sp>
    <dsp:sp modelId="{5227A26E-F5B7-45EE-A79C-CBD0D8BFD517}">
      <dsp:nvSpPr>
        <dsp:cNvPr id="0" name=""/>
        <dsp:cNvSpPr/>
      </dsp:nvSpPr>
      <dsp:spPr>
        <a:xfrm>
          <a:off x="3731904" y="2708672"/>
          <a:ext cx="989310" cy="405870"/>
        </a:xfrm>
        <a:custGeom>
          <a:avLst/>
          <a:gdLst/>
          <a:ahLst/>
          <a:cxnLst/>
          <a:rect l="0" t="0" r="0" b="0"/>
          <a:pathLst>
            <a:path>
              <a:moveTo>
                <a:pt x="0" y="0"/>
              </a:moveTo>
              <a:lnTo>
                <a:pt x="0" y="202935"/>
              </a:lnTo>
              <a:lnTo>
                <a:pt x="989310" y="202935"/>
              </a:lnTo>
              <a:lnTo>
                <a:pt x="989310" y="40587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EAD1733-1126-41AB-81E8-777168C62E87}">
      <dsp:nvSpPr>
        <dsp:cNvPr id="0" name=""/>
        <dsp:cNvSpPr/>
      </dsp:nvSpPr>
      <dsp:spPr>
        <a:xfrm>
          <a:off x="3960207" y="3114542"/>
          <a:ext cx="1522015" cy="101467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u="none" kern="1200"/>
            <a:t>ROIs </a:t>
          </a:r>
          <a:endParaRPr lang="en-US" sz="1800" kern="1200" dirty="0"/>
        </a:p>
      </dsp:txBody>
      <dsp:txXfrm>
        <a:off x="3989926" y="3144261"/>
        <a:ext cx="1462577" cy="955239"/>
      </dsp:txXfrm>
    </dsp:sp>
    <dsp:sp modelId="{ACAE630B-DC1C-43AD-8EA8-9B759256693E}">
      <dsp:nvSpPr>
        <dsp:cNvPr id="0" name=""/>
        <dsp:cNvSpPr/>
      </dsp:nvSpPr>
      <dsp:spPr>
        <a:xfrm>
          <a:off x="4721215" y="1288124"/>
          <a:ext cx="989310" cy="405870"/>
        </a:xfrm>
        <a:custGeom>
          <a:avLst/>
          <a:gdLst/>
          <a:ahLst/>
          <a:cxnLst/>
          <a:rect l="0" t="0" r="0" b="0"/>
          <a:pathLst>
            <a:path>
              <a:moveTo>
                <a:pt x="0" y="0"/>
              </a:moveTo>
              <a:lnTo>
                <a:pt x="0" y="202935"/>
              </a:lnTo>
              <a:lnTo>
                <a:pt x="989310" y="202935"/>
              </a:lnTo>
              <a:lnTo>
                <a:pt x="989310" y="40587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7EBAC7-A5EE-4EF0-A149-939ED6DD32CF}">
      <dsp:nvSpPr>
        <dsp:cNvPr id="0" name=""/>
        <dsp:cNvSpPr/>
      </dsp:nvSpPr>
      <dsp:spPr>
        <a:xfrm>
          <a:off x="4949517" y="1693994"/>
          <a:ext cx="1522015" cy="1014677"/>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NaN</a:t>
          </a:r>
          <a:endParaRPr lang="en-US" sz="1800" kern="1200" dirty="0"/>
        </a:p>
      </dsp:txBody>
      <dsp:txXfrm>
        <a:off x="4979236" y="1723713"/>
        <a:ext cx="1462577" cy="95523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EC4DDB-FFB2-4B4F-976D-004CD7CDEA5B}" type="datetimeFigureOut">
              <a:rPr lang="en-US" smtClean="0"/>
              <a:t>23-Jul-21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ACB85-3C39-4851-AEB3-69472AA59F7B}" type="slidenum">
              <a:rPr lang="en-US" smtClean="0"/>
              <a:t>‹#›</a:t>
            </a:fld>
            <a:endParaRPr lang="en-US"/>
          </a:p>
        </p:txBody>
      </p:sp>
    </p:spTree>
    <p:extLst>
      <p:ext uri="{BB962C8B-B14F-4D97-AF65-F5344CB8AC3E}">
        <p14:creationId xmlns:p14="http://schemas.microsoft.com/office/powerpoint/2010/main" val="258952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EC4DDB-FFB2-4B4F-976D-004CD7CDEA5B}" type="datetimeFigureOut">
              <a:rPr lang="en-US" smtClean="0"/>
              <a:t>23-Jul-21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ACB85-3C39-4851-AEB3-69472AA59F7B}" type="slidenum">
              <a:rPr lang="en-US" smtClean="0"/>
              <a:t>‹#›</a:t>
            </a:fld>
            <a:endParaRPr lang="en-US"/>
          </a:p>
        </p:txBody>
      </p:sp>
    </p:spTree>
    <p:extLst>
      <p:ext uri="{BB962C8B-B14F-4D97-AF65-F5344CB8AC3E}">
        <p14:creationId xmlns:p14="http://schemas.microsoft.com/office/powerpoint/2010/main" val="3299058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EC4DDB-FFB2-4B4F-976D-004CD7CDEA5B}" type="datetimeFigureOut">
              <a:rPr lang="en-US" smtClean="0"/>
              <a:t>23-Jul-21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ACB85-3C39-4851-AEB3-69472AA59F7B}" type="slidenum">
              <a:rPr lang="en-US" smtClean="0"/>
              <a:t>‹#›</a:t>
            </a:fld>
            <a:endParaRPr lang="en-US"/>
          </a:p>
        </p:txBody>
      </p:sp>
    </p:spTree>
    <p:extLst>
      <p:ext uri="{BB962C8B-B14F-4D97-AF65-F5344CB8AC3E}">
        <p14:creationId xmlns:p14="http://schemas.microsoft.com/office/powerpoint/2010/main" val="3025859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EC4DDB-FFB2-4B4F-976D-004CD7CDEA5B}" type="datetimeFigureOut">
              <a:rPr lang="en-US" smtClean="0"/>
              <a:t>23-Jul-21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ACB85-3C39-4851-AEB3-69472AA59F7B}" type="slidenum">
              <a:rPr lang="en-US" smtClean="0"/>
              <a:t>‹#›</a:t>
            </a:fld>
            <a:endParaRPr lang="en-US"/>
          </a:p>
        </p:txBody>
      </p:sp>
    </p:spTree>
    <p:extLst>
      <p:ext uri="{BB962C8B-B14F-4D97-AF65-F5344CB8AC3E}">
        <p14:creationId xmlns:p14="http://schemas.microsoft.com/office/powerpoint/2010/main" val="1413340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EC4DDB-FFB2-4B4F-976D-004CD7CDEA5B}" type="datetimeFigureOut">
              <a:rPr lang="en-US" smtClean="0"/>
              <a:t>23-Jul-21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2ACB85-3C39-4851-AEB3-69472AA59F7B}" type="slidenum">
              <a:rPr lang="en-US" smtClean="0"/>
              <a:t>‹#›</a:t>
            </a:fld>
            <a:endParaRPr lang="en-US"/>
          </a:p>
        </p:txBody>
      </p:sp>
    </p:spTree>
    <p:extLst>
      <p:ext uri="{BB962C8B-B14F-4D97-AF65-F5344CB8AC3E}">
        <p14:creationId xmlns:p14="http://schemas.microsoft.com/office/powerpoint/2010/main" val="3693699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EC4DDB-FFB2-4B4F-976D-004CD7CDEA5B}" type="datetimeFigureOut">
              <a:rPr lang="en-US" smtClean="0"/>
              <a:t>23-Jul-21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2ACB85-3C39-4851-AEB3-69472AA59F7B}" type="slidenum">
              <a:rPr lang="en-US" smtClean="0"/>
              <a:t>‹#›</a:t>
            </a:fld>
            <a:endParaRPr lang="en-US"/>
          </a:p>
        </p:txBody>
      </p:sp>
    </p:spTree>
    <p:extLst>
      <p:ext uri="{BB962C8B-B14F-4D97-AF65-F5344CB8AC3E}">
        <p14:creationId xmlns:p14="http://schemas.microsoft.com/office/powerpoint/2010/main" val="3664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EC4DDB-FFB2-4B4F-976D-004CD7CDEA5B}" type="datetimeFigureOut">
              <a:rPr lang="en-US" smtClean="0"/>
              <a:t>23-Jul-21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2ACB85-3C39-4851-AEB3-69472AA59F7B}" type="slidenum">
              <a:rPr lang="en-US" smtClean="0"/>
              <a:t>‹#›</a:t>
            </a:fld>
            <a:endParaRPr lang="en-US"/>
          </a:p>
        </p:txBody>
      </p:sp>
    </p:spTree>
    <p:extLst>
      <p:ext uri="{BB962C8B-B14F-4D97-AF65-F5344CB8AC3E}">
        <p14:creationId xmlns:p14="http://schemas.microsoft.com/office/powerpoint/2010/main" val="3231521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EC4DDB-FFB2-4B4F-976D-004CD7CDEA5B}" type="datetimeFigureOut">
              <a:rPr lang="en-US" smtClean="0"/>
              <a:t>23-Jul-21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2ACB85-3C39-4851-AEB3-69472AA59F7B}" type="slidenum">
              <a:rPr lang="en-US" smtClean="0"/>
              <a:t>‹#›</a:t>
            </a:fld>
            <a:endParaRPr lang="en-US"/>
          </a:p>
        </p:txBody>
      </p:sp>
    </p:spTree>
    <p:extLst>
      <p:ext uri="{BB962C8B-B14F-4D97-AF65-F5344CB8AC3E}">
        <p14:creationId xmlns:p14="http://schemas.microsoft.com/office/powerpoint/2010/main" val="2690437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EC4DDB-FFB2-4B4F-976D-004CD7CDEA5B}" type="datetimeFigureOut">
              <a:rPr lang="en-US" smtClean="0"/>
              <a:t>23-Jul-21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2ACB85-3C39-4851-AEB3-69472AA59F7B}" type="slidenum">
              <a:rPr lang="en-US" smtClean="0"/>
              <a:t>‹#›</a:t>
            </a:fld>
            <a:endParaRPr lang="en-US"/>
          </a:p>
        </p:txBody>
      </p:sp>
    </p:spTree>
    <p:extLst>
      <p:ext uri="{BB962C8B-B14F-4D97-AF65-F5344CB8AC3E}">
        <p14:creationId xmlns:p14="http://schemas.microsoft.com/office/powerpoint/2010/main" val="1927099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EC4DDB-FFB2-4B4F-976D-004CD7CDEA5B}" type="datetimeFigureOut">
              <a:rPr lang="en-US" smtClean="0"/>
              <a:t>23-Jul-21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2ACB85-3C39-4851-AEB3-69472AA59F7B}" type="slidenum">
              <a:rPr lang="en-US" smtClean="0"/>
              <a:t>‹#›</a:t>
            </a:fld>
            <a:endParaRPr lang="en-US"/>
          </a:p>
        </p:txBody>
      </p:sp>
    </p:spTree>
    <p:extLst>
      <p:ext uri="{BB962C8B-B14F-4D97-AF65-F5344CB8AC3E}">
        <p14:creationId xmlns:p14="http://schemas.microsoft.com/office/powerpoint/2010/main" val="1590067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EC4DDB-FFB2-4B4F-976D-004CD7CDEA5B}" type="datetimeFigureOut">
              <a:rPr lang="en-US" smtClean="0"/>
              <a:t>23-Jul-21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2ACB85-3C39-4851-AEB3-69472AA59F7B}" type="slidenum">
              <a:rPr lang="en-US" smtClean="0"/>
              <a:t>‹#›</a:t>
            </a:fld>
            <a:endParaRPr lang="en-US"/>
          </a:p>
        </p:txBody>
      </p:sp>
    </p:spTree>
    <p:extLst>
      <p:ext uri="{BB962C8B-B14F-4D97-AF65-F5344CB8AC3E}">
        <p14:creationId xmlns:p14="http://schemas.microsoft.com/office/powerpoint/2010/main" val="1959417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EC4DDB-FFB2-4B4F-976D-004CD7CDEA5B}" type="datetimeFigureOut">
              <a:rPr lang="en-US" smtClean="0"/>
              <a:t>23-Jul-21</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2ACB85-3C39-4851-AEB3-69472AA59F7B}" type="slidenum">
              <a:rPr lang="en-US" smtClean="0"/>
              <a:t>‹#›</a:t>
            </a:fld>
            <a:endParaRPr lang="en-US"/>
          </a:p>
        </p:txBody>
      </p:sp>
    </p:spTree>
    <p:extLst>
      <p:ext uri="{BB962C8B-B14F-4D97-AF65-F5344CB8AC3E}">
        <p14:creationId xmlns:p14="http://schemas.microsoft.com/office/powerpoint/2010/main" val="366300086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Rounded Corners 29">
            <a:extLst>
              <a:ext uri="{FF2B5EF4-FFF2-40B4-BE49-F238E27FC236}">
                <a16:creationId xmlns:a16="http://schemas.microsoft.com/office/drawing/2014/main" id="{27B8F079-D26A-4D4A-AC62-24AEFC5F9018}"/>
              </a:ext>
            </a:extLst>
          </p:cNvPr>
          <p:cNvSpPr/>
          <p:nvPr/>
        </p:nvSpPr>
        <p:spPr>
          <a:xfrm>
            <a:off x="272338" y="204576"/>
            <a:ext cx="9361324" cy="5135811"/>
          </a:xfrm>
          <a:prstGeom prst="roundRect">
            <a:avLst>
              <a:gd name="adj" fmla="val 3877"/>
            </a:avLst>
          </a:prstGeom>
          <a:noFill/>
          <a:ln w="381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B4D75E15-FAB8-41E7-ABB0-594E508FB1AF}"/>
              </a:ext>
            </a:extLst>
          </p:cNvPr>
          <p:cNvGrpSpPr/>
          <p:nvPr/>
        </p:nvGrpSpPr>
        <p:grpSpPr>
          <a:xfrm>
            <a:off x="0" y="5585414"/>
            <a:ext cx="9906000" cy="580213"/>
            <a:chOff x="0" y="5574978"/>
            <a:chExt cx="9906000" cy="580213"/>
          </a:xfrm>
        </p:grpSpPr>
        <p:sp>
          <p:nvSpPr>
            <p:cNvPr id="6" name="Rectangle 5">
              <a:extLst>
                <a:ext uri="{FF2B5EF4-FFF2-40B4-BE49-F238E27FC236}">
                  <a16:creationId xmlns:a16="http://schemas.microsoft.com/office/drawing/2014/main" id="{9E75A76C-F3DA-4A1B-A5E2-BEDA29B548A1}"/>
                </a:ext>
              </a:extLst>
            </p:cNvPr>
            <p:cNvSpPr/>
            <p:nvPr/>
          </p:nvSpPr>
          <p:spPr>
            <a:xfrm>
              <a:off x="0" y="5574978"/>
              <a:ext cx="9906000" cy="580213"/>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00111D33-6909-4D22-9EE3-1423A676842C}"/>
                </a:ext>
              </a:extLst>
            </p:cNvPr>
            <p:cNvGrpSpPr/>
            <p:nvPr/>
          </p:nvGrpSpPr>
          <p:grpSpPr>
            <a:xfrm>
              <a:off x="150268" y="5661045"/>
              <a:ext cx="9605465" cy="408079"/>
              <a:chOff x="123013" y="5665670"/>
              <a:chExt cx="9605465" cy="408079"/>
            </a:xfrm>
          </p:grpSpPr>
          <p:pic>
            <p:nvPicPr>
              <p:cNvPr id="5" name="Picture 4">
                <a:extLst>
                  <a:ext uri="{FF2B5EF4-FFF2-40B4-BE49-F238E27FC236}">
                    <a16:creationId xmlns:a16="http://schemas.microsoft.com/office/drawing/2014/main" id="{CA4FEE24-9CBE-4121-A27E-253385A84585}"/>
                  </a:ext>
                </a:extLst>
              </p:cNvPr>
              <p:cNvPicPr>
                <a:picLocks noChangeAspect="1"/>
              </p:cNvPicPr>
              <p:nvPr/>
            </p:nvPicPr>
            <p:blipFill rotWithShape="1">
              <a:blip r:embed="rId2">
                <a:extLst>
                  <a:ext uri="{28A0092B-C50C-407E-A947-70E740481C1C}">
                    <a14:useLocalDpi xmlns:a14="http://schemas.microsoft.com/office/drawing/2010/main" val="0"/>
                  </a:ext>
                </a:extLst>
              </a:blip>
              <a:srcRect t="31452" b="31452"/>
              <a:stretch/>
            </p:blipFill>
            <p:spPr>
              <a:xfrm>
                <a:off x="123013" y="5665670"/>
                <a:ext cx="2095329" cy="408079"/>
              </a:xfrm>
              <a:prstGeom prst="rect">
                <a:avLst/>
              </a:prstGeom>
            </p:spPr>
          </p:pic>
          <p:sp>
            <p:nvSpPr>
              <p:cNvPr id="35" name="TextBox 34">
                <a:extLst>
                  <a:ext uri="{FF2B5EF4-FFF2-40B4-BE49-F238E27FC236}">
                    <a16:creationId xmlns:a16="http://schemas.microsoft.com/office/drawing/2014/main" id="{62D7EC68-B4C6-49BD-8C6E-2CC0304D9893}"/>
                  </a:ext>
                </a:extLst>
              </p:cNvPr>
              <p:cNvSpPr txBox="1"/>
              <p:nvPr/>
            </p:nvSpPr>
            <p:spPr>
              <a:xfrm>
                <a:off x="3047867" y="5729094"/>
                <a:ext cx="6680611" cy="281231"/>
              </a:xfrm>
              <a:prstGeom prst="rect">
                <a:avLst/>
              </a:prstGeom>
              <a:noFill/>
            </p:spPr>
            <p:txBody>
              <a:bodyPr wrap="none" rtlCol="0">
                <a:spAutoFit/>
              </a:bodyPr>
              <a:lstStyle/>
              <a:p>
                <a:pPr>
                  <a:lnSpc>
                    <a:spcPct val="107000"/>
                  </a:lnSpc>
                  <a:spcAft>
                    <a:spcPts val="800"/>
                  </a:spcAft>
                </a:pPr>
                <a:r>
                  <a:rPr lang="en-US" sz="1200" b="1" dirty="0">
                    <a:solidFill>
                      <a:srgbClr val="F2F2F2"/>
                    </a:solidFill>
                    <a:effectLst/>
                    <a:latin typeface="Calibri" panose="020F0502020204030204" pitchFamily="34" charset="0"/>
                    <a:ea typeface="Calibri" panose="020F0502020204030204" pitchFamily="34" charset="0"/>
                    <a:cs typeface="Arial" panose="020B0604020202020204" pitchFamily="34" charset="0"/>
                  </a:rPr>
                  <a:t>Maintaining the Brain Functional Connectivity (BFC) in the gambling task using the HCP fMRI data-set.</a:t>
                </a:r>
              </a:p>
            </p:txBody>
          </p:sp>
        </p:grpSp>
      </p:grpSp>
      <p:grpSp>
        <p:nvGrpSpPr>
          <p:cNvPr id="45" name="Group 44">
            <a:extLst>
              <a:ext uri="{FF2B5EF4-FFF2-40B4-BE49-F238E27FC236}">
                <a16:creationId xmlns:a16="http://schemas.microsoft.com/office/drawing/2014/main" id="{8D134010-91B3-497E-BCB4-AB347C3C210D}"/>
              </a:ext>
            </a:extLst>
          </p:cNvPr>
          <p:cNvGrpSpPr/>
          <p:nvPr/>
        </p:nvGrpSpPr>
        <p:grpSpPr>
          <a:xfrm>
            <a:off x="211303" y="6162564"/>
            <a:ext cx="9483395" cy="613169"/>
            <a:chOff x="272338" y="6162564"/>
            <a:chExt cx="9483395" cy="613169"/>
          </a:xfrm>
        </p:grpSpPr>
        <p:pic>
          <p:nvPicPr>
            <p:cNvPr id="43" name="Picture 42">
              <a:extLst>
                <a:ext uri="{FF2B5EF4-FFF2-40B4-BE49-F238E27FC236}">
                  <a16:creationId xmlns:a16="http://schemas.microsoft.com/office/drawing/2014/main" id="{F0CDF732-6438-4127-BE81-41F033A20F4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72338" y="6162564"/>
              <a:ext cx="626686" cy="599652"/>
            </a:xfrm>
            <a:prstGeom prst="rect">
              <a:avLst/>
            </a:prstGeom>
          </p:spPr>
        </p:pic>
        <p:sp>
          <p:nvSpPr>
            <p:cNvPr id="7" name="TextBox 6">
              <a:extLst>
                <a:ext uri="{FF2B5EF4-FFF2-40B4-BE49-F238E27FC236}">
                  <a16:creationId xmlns:a16="http://schemas.microsoft.com/office/drawing/2014/main" id="{26D2FA7B-5209-4FAC-82FB-2051E7B8840A}"/>
                </a:ext>
              </a:extLst>
            </p:cNvPr>
            <p:cNvSpPr txBox="1"/>
            <p:nvPr/>
          </p:nvSpPr>
          <p:spPr>
            <a:xfrm>
              <a:off x="651970" y="6498734"/>
              <a:ext cx="2677121" cy="276999"/>
            </a:xfrm>
            <a:prstGeom prst="rect">
              <a:avLst/>
            </a:prstGeom>
            <a:noFill/>
          </p:spPr>
          <p:txBody>
            <a:bodyPr wrap="square" rtlCol="0">
              <a:spAutoFit/>
            </a:bodyPr>
            <a:lstStyle/>
            <a:p>
              <a:pPr algn="ctr"/>
              <a:r>
                <a:rPr lang="en-US" sz="1200" b="1" dirty="0">
                  <a:solidFill>
                    <a:srgbClr val="333333"/>
                  </a:solidFill>
                </a:rPr>
                <a:t>Colorful Snowshoes Pod – July 2021 </a:t>
              </a:r>
            </a:p>
          </p:txBody>
        </p:sp>
        <p:sp>
          <p:nvSpPr>
            <p:cNvPr id="44" name="TextBox 43">
              <a:extLst>
                <a:ext uri="{FF2B5EF4-FFF2-40B4-BE49-F238E27FC236}">
                  <a16:creationId xmlns:a16="http://schemas.microsoft.com/office/drawing/2014/main" id="{852336FF-A777-47F5-9244-0D0BFB88E76F}"/>
                </a:ext>
              </a:extLst>
            </p:cNvPr>
            <p:cNvSpPr txBox="1"/>
            <p:nvPr/>
          </p:nvSpPr>
          <p:spPr>
            <a:xfrm>
              <a:off x="9129048" y="6498734"/>
              <a:ext cx="626685" cy="276999"/>
            </a:xfrm>
            <a:prstGeom prst="rect">
              <a:avLst/>
            </a:prstGeom>
            <a:noFill/>
          </p:spPr>
          <p:txBody>
            <a:bodyPr wrap="square" rtlCol="0">
              <a:spAutoFit/>
            </a:bodyPr>
            <a:lstStyle/>
            <a:p>
              <a:pPr algn="ctr"/>
              <a:r>
                <a:rPr lang="en-US" sz="1200" b="1" dirty="0">
                  <a:solidFill>
                    <a:srgbClr val="333333"/>
                  </a:solidFill>
                </a:rPr>
                <a:t>0</a:t>
              </a:r>
            </a:p>
          </p:txBody>
        </p:sp>
      </p:grpSp>
      <p:sp>
        <p:nvSpPr>
          <p:cNvPr id="2" name="TextBox 1">
            <a:extLst>
              <a:ext uri="{FF2B5EF4-FFF2-40B4-BE49-F238E27FC236}">
                <a16:creationId xmlns:a16="http://schemas.microsoft.com/office/drawing/2014/main" id="{E173AFC5-EC65-4094-B37E-97FF660DADD2}"/>
              </a:ext>
            </a:extLst>
          </p:cNvPr>
          <p:cNvSpPr txBox="1"/>
          <p:nvPr/>
        </p:nvSpPr>
        <p:spPr>
          <a:xfrm>
            <a:off x="545990" y="372997"/>
            <a:ext cx="8814020" cy="954107"/>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US" sz="28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Calibri" panose="020F0502020204030204" pitchFamily="34" charset="0"/>
                <a:ea typeface="Calibri" panose="020F0502020204030204" pitchFamily="34" charset="0"/>
                <a:cs typeface="Arial" panose="020B0604020202020204" pitchFamily="34" charset="0"/>
              </a:rPr>
              <a:t>Maintaining the Brain Functional Connectivity (BFC)</a:t>
            </a:r>
          </a:p>
          <a:p>
            <a:pPr algn="ctr"/>
            <a:r>
              <a:rPr lang="en-US" sz="28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Calibri" panose="020F0502020204030204" pitchFamily="34" charset="0"/>
                <a:ea typeface="Calibri" panose="020F0502020204030204" pitchFamily="34" charset="0"/>
                <a:cs typeface="Arial" panose="020B0604020202020204" pitchFamily="34" charset="0"/>
              </a:rPr>
              <a:t>in the gambling task using the HCP fMRI data-set.</a:t>
            </a:r>
          </a:p>
        </p:txBody>
      </p:sp>
      <p:sp>
        <p:nvSpPr>
          <p:cNvPr id="3" name="TextBox 2">
            <a:extLst>
              <a:ext uri="{FF2B5EF4-FFF2-40B4-BE49-F238E27FC236}">
                <a16:creationId xmlns:a16="http://schemas.microsoft.com/office/drawing/2014/main" id="{7D18A23F-74B9-4AA4-B75E-AC98B7867C8B}"/>
              </a:ext>
            </a:extLst>
          </p:cNvPr>
          <p:cNvSpPr txBox="1"/>
          <p:nvPr/>
        </p:nvSpPr>
        <p:spPr>
          <a:xfrm>
            <a:off x="3462867" y="2389985"/>
            <a:ext cx="4293170" cy="2862322"/>
          </a:xfrm>
          <a:prstGeom prst="rect">
            <a:avLst/>
          </a:prstGeom>
          <a:noFill/>
        </p:spPr>
        <p:txBody>
          <a:bodyPr wrap="square" rtlCol="0">
            <a:spAutoFit/>
          </a:bodyPr>
          <a:lstStyle/>
          <a:p>
            <a:endParaRPr lang="en-US" sz="1200" b="1" dirty="0">
              <a:solidFill>
                <a:srgbClr val="333333"/>
              </a:solidFill>
            </a:endParaRPr>
          </a:p>
          <a:p>
            <a:r>
              <a:rPr lang="en-US" sz="1200" b="1" i="1" dirty="0">
                <a:solidFill>
                  <a:srgbClr val="333333"/>
                </a:solidFill>
              </a:rPr>
              <a:t>Mentors:</a:t>
            </a:r>
          </a:p>
          <a:p>
            <a:endParaRPr lang="en-US" sz="1200" b="1" dirty="0">
              <a:solidFill>
                <a:srgbClr val="333333"/>
              </a:solidFill>
            </a:endParaRPr>
          </a:p>
          <a:p>
            <a:pPr marL="285750" indent="-285750">
              <a:buFont typeface="Arial" panose="020B0604020202020204" pitchFamily="34" charset="0"/>
              <a:buChar char="•"/>
            </a:pPr>
            <a:r>
              <a:rPr lang="en-US" sz="1200" b="1" dirty="0">
                <a:solidFill>
                  <a:srgbClr val="333333"/>
                </a:solidFill>
              </a:rPr>
              <a:t>Caroline </a:t>
            </a:r>
            <a:r>
              <a:rPr lang="en-US" sz="1200" b="1" dirty="0" err="1">
                <a:solidFill>
                  <a:srgbClr val="333333"/>
                </a:solidFill>
              </a:rPr>
              <a:t>Nettekoven</a:t>
            </a:r>
            <a:endParaRPr lang="en-US" sz="1200" b="1" dirty="0">
              <a:solidFill>
                <a:srgbClr val="333333"/>
              </a:solidFill>
            </a:endParaRPr>
          </a:p>
          <a:p>
            <a:endParaRPr lang="en-US" sz="1200" b="1" dirty="0">
              <a:solidFill>
                <a:srgbClr val="333333"/>
              </a:solidFill>
            </a:endParaRPr>
          </a:p>
          <a:p>
            <a:r>
              <a:rPr lang="en-US" sz="1200" b="1" i="1" dirty="0">
                <a:solidFill>
                  <a:srgbClr val="333333"/>
                </a:solidFill>
              </a:rPr>
              <a:t>Teaching assistant:</a:t>
            </a:r>
          </a:p>
          <a:p>
            <a:endParaRPr lang="en-US" sz="1200" b="1" dirty="0">
              <a:solidFill>
                <a:srgbClr val="333333"/>
              </a:solidFill>
            </a:endParaRPr>
          </a:p>
          <a:p>
            <a:pPr marL="285750" indent="-285750">
              <a:buFont typeface="Arial" panose="020B0604020202020204" pitchFamily="34" charset="0"/>
              <a:buChar char="•"/>
            </a:pPr>
            <a:r>
              <a:rPr lang="en-US" sz="1200" b="1" i="0" dirty="0">
                <a:solidFill>
                  <a:srgbClr val="202124"/>
                </a:solidFill>
                <a:effectLst/>
              </a:rPr>
              <a:t>Kirsten </a:t>
            </a:r>
            <a:r>
              <a:rPr lang="en-US" sz="1200" b="1" i="0" dirty="0" err="1">
                <a:solidFill>
                  <a:srgbClr val="202124"/>
                </a:solidFill>
                <a:effectLst/>
              </a:rPr>
              <a:t>Petras</a:t>
            </a:r>
            <a:endParaRPr lang="en-US" sz="1200" b="1" dirty="0">
              <a:solidFill>
                <a:srgbClr val="333333"/>
              </a:solidFill>
            </a:endParaRPr>
          </a:p>
          <a:p>
            <a:pPr marL="285750" indent="-285750">
              <a:buFont typeface="Arial" panose="020B0604020202020204" pitchFamily="34" charset="0"/>
              <a:buChar char="•"/>
            </a:pPr>
            <a:r>
              <a:rPr lang="en-US" sz="1200" b="1" dirty="0" err="1">
                <a:solidFill>
                  <a:srgbClr val="333333"/>
                </a:solidFill>
              </a:rPr>
              <a:t>Mehrnaz</a:t>
            </a:r>
            <a:r>
              <a:rPr lang="en-US" sz="1200" b="1" dirty="0">
                <a:solidFill>
                  <a:srgbClr val="333333"/>
                </a:solidFill>
              </a:rPr>
              <a:t> </a:t>
            </a:r>
            <a:r>
              <a:rPr lang="en-US" sz="1200" b="1" dirty="0" err="1">
                <a:solidFill>
                  <a:srgbClr val="333333"/>
                </a:solidFill>
              </a:rPr>
              <a:t>Hosseinizadeh</a:t>
            </a:r>
            <a:endParaRPr lang="en-US" sz="1200" b="1" dirty="0">
              <a:solidFill>
                <a:srgbClr val="333333"/>
              </a:solidFill>
            </a:endParaRPr>
          </a:p>
          <a:p>
            <a:endParaRPr lang="en-US" sz="1200" b="1" dirty="0">
              <a:solidFill>
                <a:srgbClr val="333333"/>
              </a:solidFill>
            </a:endParaRPr>
          </a:p>
          <a:p>
            <a:r>
              <a:rPr lang="en-US" sz="1200" b="1" i="1" dirty="0">
                <a:solidFill>
                  <a:srgbClr val="333333"/>
                </a:solidFill>
              </a:rPr>
              <a:t>Project members:</a:t>
            </a:r>
          </a:p>
          <a:p>
            <a:pPr marL="171450" indent="-171450">
              <a:buFont typeface="Arial" panose="020B0604020202020204" pitchFamily="34" charset="0"/>
              <a:buChar char="•"/>
            </a:pPr>
            <a:endParaRPr lang="en-US" sz="1200" b="1" dirty="0">
              <a:solidFill>
                <a:srgbClr val="333333"/>
              </a:solidFill>
            </a:endParaRPr>
          </a:p>
          <a:p>
            <a:pPr marL="171450" indent="-171450">
              <a:buFont typeface="Arial" panose="020B0604020202020204" pitchFamily="34" charset="0"/>
              <a:buChar char="•"/>
            </a:pPr>
            <a:r>
              <a:rPr lang="en-US" sz="1200" b="1" dirty="0" err="1">
                <a:solidFill>
                  <a:srgbClr val="333333"/>
                </a:solidFill>
              </a:rPr>
              <a:t>Moustafa</a:t>
            </a:r>
            <a:r>
              <a:rPr lang="en-US" sz="1200" b="1" dirty="0">
                <a:solidFill>
                  <a:srgbClr val="333333"/>
                </a:solidFill>
              </a:rPr>
              <a:t> </a:t>
            </a:r>
            <a:r>
              <a:rPr lang="en-US" sz="1200" b="1" dirty="0" err="1">
                <a:solidFill>
                  <a:srgbClr val="333333"/>
                </a:solidFill>
              </a:rPr>
              <a:t>Shomer</a:t>
            </a:r>
            <a:r>
              <a:rPr lang="en-US" sz="1200" b="1" dirty="0">
                <a:solidFill>
                  <a:srgbClr val="333333"/>
                </a:solidFill>
              </a:rPr>
              <a:t>, [shomerthesec@gmail.com]</a:t>
            </a:r>
          </a:p>
          <a:p>
            <a:pPr marL="171450" indent="-171450">
              <a:buFont typeface="Arial" panose="020B0604020202020204" pitchFamily="34" charset="0"/>
              <a:buChar char="•"/>
            </a:pPr>
            <a:r>
              <a:rPr lang="en-US" sz="1200" b="1" dirty="0">
                <a:solidFill>
                  <a:srgbClr val="333333"/>
                </a:solidFill>
              </a:rPr>
              <a:t>Sai Ganesh, [nsaiganesh2003@gmail.com]</a:t>
            </a:r>
          </a:p>
          <a:p>
            <a:pPr marL="171450" indent="-171450">
              <a:buFont typeface="Arial" panose="020B0604020202020204" pitchFamily="34" charset="0"/>
              <a:buChar char="•"/>
            </a:pPr>
            <a:r>
              <a:rPr lang="en-US" sz="1200" b="1" dirty="0">
                <a:solidFill>
                  <a:srgbClr val="333333"/>
                </a:solidFill>
              </a:rPr>
              <a:t>Hussein Nasser Al Islami, [h.nasereslami@yahoo.com] </a:t>
            </a:r>
          </a:p>
        </p:txBody>
      </p:sp>
      <p:pic>
        <p:nvPicPr>
          <p:cNvPr id="8" name="Picture 7">
            <a:extLst>
              <a:ext uri="{FF2B5EF4-FFF2-40B4-BE49-F238E27FC236}">
                <a16:creationId xmlns:a16="http://schemas.microsoft.com/office/drawing/2014/main" id="{0DC91163-FA11-4BA9-A086-3287208C77E1}"/>
              </a:ext>
            </a:extLst>
          </p:cNvPr>
          <p:cNvPicPr>
            <a:picLocks noChangeAspect="1"/>
          </p:cNvPicPr>
          <p:nvPr/>
        </p:nvPicPr>
        <p:blipFill rotWithShape="1">
          <a:blip r:embed="rId3">
            <a:extLst>
              <a:ext uri="{28A0092B-C50C-407E-A947-70E740481C1C}">
                <a14:useLocalDpi xmlns:a14="http://schemas.microsoft.com/office/drawing/2010/main" val="0"/>
              </a:ext>
            </a:extLst>
          </a:blip>
          <a:srcRect l="-2261" r="-1760"/>
          <a:stretch/>
        </p:blipFill>
        <p:spPr>
          <a:xfrm>
            <a:off x="935451" y="2203413"/>
            <a:ext cx="1988087" cy="1828800"/>
          </a:xfrm>
          <a:prstGeom prst="rect">
            <a:avLst/>
          </a:prstGeom>
        </p:spPr>
      </p:pic>
      <p:sp>
        <p:nvSpPr>
          <p:cNvPr id="16" name="TextBox 15">
            <a:extLst>
              <a:ext uri="{FF2B5EF4-FFF2-40B4-BE49-F238E27FC236}">
                <a16:creationId xmlns:a16="http://schemas.microsoft.com/office/drawing/2014/main" id="{DF6CDF43-CC5D-4271-AC1C-8F15FF7228B4}"/>
              </a:ext>
            </a:extLst>
          </p:cNvPr>
          <p:cNvSpPr txBox="1"/>
          <p:nvPr/>
        </p:nvSpPr>
        <p:spPr>
          <a:xfrm>
            <a:off x="2923538" y="1960292"/>
            <a:ext cx="4953000" cy="369332"/>
          </a:xfrm>
          <a:prstGeom prst="rect">
            <a:avLst/>
          </a:prstGeom>
          <a:noFill/>
        </p:spPr>
        <p:txBody>
          <a:bodyPr wrap="square">
            <a:spAutoFit/>
          </a:bodyPr>
          <a:lstStyle/>
          <a:p>
            <a:r>
              <a:rPr lang="en-US" sz="1800" b="1" dirty="0">
                <a:solidFill>
                  <a:srgbClr val="333333"/>
                </a:solidFill>
              </a:rPr>
              <a:t>Colorful Snowshoes Pod – July 2021 </a:t>
            </a:r>
          </a:p>
        </p:txBody>
      </p:sp>
    </p:spTree>
    <p:extLst>
      <p:ext uri="{BB962C8B-B14F-4D97-AF65-F5344CB8AC3E}">
        <p14:creationId xmlns:p14="http://schemas.microsoft.com/office/powerpoint/2010/main" val="4023313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Rounded Corners 29">
            <a:extLst>
              <a:ext uri="{FF2B5EF4-FFF2-40B4-BE49-F238E27FC236}">
                <a16:creationId xmlns:a16="http://schemas.microsoft.com/office/drawing/2014/main" id="{27B8F079-D26A-4D4A-AC62-24AEFC5F9018}"/>
              </a:ext>
            </a:extLst>
          </p:cNvPr>
          <p:cNvSpPr/>
          <p:nvPr/>
        </p:nvSpPr>
        <p:spPr>
          <a:xfrm>
            <a:off x="272338" y="204576"/>
            <a:ext cx="9361324" cy="5135811"/>
          </a:xfrm>
          <a:prstGeom prst="roundRect">
            <a:avLst>
              <a:gd name="adj" fmla="val 3877"/>
            </a:avLst>
          </a:prstGeom>
          <a:noFill/>
          <a:ln w="381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B4D75E15-FAB8-41E7-ABB0-594E508FB1AF}"/>
              </a:ext>
            </a:extLst>
          </p:cNvPr>
          <p:cNvGrpSpPr/>
          <p:nvPr/>
        </p:nvGrpSpPr>
        <p:grpSpPr>
          <a:xfrm>
            <a:off x="0" y="5585414"/>
            <a:ext cx="9906000" cy="580213"/>
            <a:chOff x="0" y="5574978"/>
            <a:chExt cx="9906000" cy="580213"/>
          </a:xfrm>
        </p:grpSpPr>
        <p:sp>
          <p:nvSpPr>
            <p:cNvPr id="6" name="Rectangle 5">
              <a:extLst>
                <a:ext uri="{FF2B5EF4-FFF2-40B4-BE49-F238E27FC236}">
                  <a16:creationId xmlns:a16="http://schemas.microsoft.com/office/drawing/2014/main" id="{9E75A76C-F3DA-4A1B-A5E2-BEDA29B548A1}"/>
                </a:ext>
              </a:extLst>
            </p:cNvPr>
            <p:cNvSpPr/>
            <p:nvPr/>
          </p:nvSpPr>
          <p:spPr>
            <a:xfrm>
              <a:off x="0" y="5574978"/>
              <a:ext cx="9906000" cy="580213"/>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00111D33-6909-4D22-9EE3-1423A676842C}"/>
                </a:ext>
              </a:extLst>
            </p:cNvPr>
            <p:cNvGrpSpPr/>
            <p:nvPr/>
          </p:nvGrpSpPr>
          <p:grpSpPr>
            <a:xfrm>
              <a:off x="150268" y="5661045"/>
              <a:ext cx="9605465" cy="408079"/>
              <a:chOff x="123013" y="5665670"/>
              <a:chExt cx="9605465" cy="408079"/>
            </a:xfrm>
          </p:grpSpPr>
          <p:pic>
            <p:nvPicPr>
              <p:cNvPr id="5" name="Picture 4">
                <a:extLst>
                  <a:ext uri="{FF2B5EF4-FFF2-40B4-BE49-F238E27FC236}">
                    <a16:creationId xmlns:a16="http://schemas.microsoft.com/office/drawing/2014/main" id="{CA4FEE24-9CBE-4121-A27E-253385A84585}"/>
                  </a:ext>
                </a:extLst>
              </p:cNvPr>
              <p:cNvPicPr>
                <a:picLocks noChangeAspect="1"/>
              </p:cNvPicPr>
              <p:nvPr/>
            </p:nvPicPr>
            <p:blipFill rotWithShape="1">
              <a:blip r:embed="rId2">
                <a:extLst>
                  <a:ext uri="{28A0092B-C50C-407E-A947-70E740481C1C}">
                    <a14:useLocalDpi xmlns:a14="http://schemas.microsoft.com/office/drawing/2010/main" val="0"/>
                  </a:ext>
                </a:extLst>
              </a:blip>
              <a:srcRect t="31452" b="31452"/>
              <a:stretch/>
            </p:blipFill>
            <p:spPr>
              <a:xfrm>
                <a:off x="123013" y="5665670"/>
                <a:ext cx="2095329" cy="408079"/>
              </a:xfrm>
              <a:prstGeom prst="rect">
                <a:avLst/>
              </a:prstGeom>
            </p:spPr>
          </p:pic>
          <p:sp>
            <p:nvSpPr>
              <p:cNvPr id="35" name="TextBox 34">
                <a:extLst>
                  <a:ext uri="{FF2B5EF4-FFF2-40B4-BE49-F238E27FC236}">
                    <a16:creationId xmlns:a16="http://schemas.microsoft.com/office/drawing/2014/main" id="{62D7EC68-B4C6-49BD-8C6E-2CC0304D9893}"/>
                  </a:ext>
                </a:extLst>
              </p:cNvPr>
              <p:cNvSpPr txBox="1"/>
              <p:nvPr/>
            </p:nvSpPr>
            <p:spPr>
              <a:xfrm>
                <a:off x="3047867" y="5729094"/>
                <a:ext cx="6680611" cy="281231"/>
              </a:xfrm>
              <a:prstGeom prst="rect">
                <a:avLst/>
              </a:prstGeom>
              <a:noFill/>
            </p:spPr>
            <p:txBody>
              <a:bodyPr wrap="none" rtlCol="0">
                <a:spAutoFit/>
              </a:bodyPr>
              <a:lstStyle/>
              <a:p>
                <a:pPr>
                  <a:lnSpc>
                    <a:spcPct val="107000"/>
                  </a:lnSpc>
                  <a:spcAft>
                    <a:spcPts val="800"/>
                  </a:spcAft>
                </a:pPr>
                <a:r>
                  <a:rPr lang="en-US" sz="1200" b="1" dirty="0">
                    <a:solidFill>
                      <a:srgbClr val="F2F2F2"/>
                    </a:solidFill>
                    <a:effectLst/>
                    <a:latin typeface="Calibri" panose="020F0502020204030204" pitchFamily="34" charset="0"/>
                    <a:ea typeface="Calibri" panose="020F0502020204030204" pitchFamily="34" charset="0"/>
                    <a:cs typeface="Arial" panose="020B0604020202020204" pitchFamily="34" charset="0"/>
                  </a:rPr>
                  <a:t>Maintaining the Brain Functional Connectivity (BFC) in the gambling task using the HCP fMRI data-set.</a:t>
                </a:r>
              </a:p>
            </p:txBody>
          </p:sp>
        </p:grpSp>
      </p:grpSp>
      <p:grpSp>
        <p:nvGrpSpPr>
          <p:cNvPr id="45" name="Group 44">
            <a:extLst>
              <a:ext uri="{FF2B5EF4-FFF2-40B4-BE49-F238E27FC236}">
                <a16:creationId xmlns:a16="http://schemas.microsoft.com/office/drawing/2014/main" id="{8D134010-91B3-497E-BCB4-AB347C3C210D}"/>
              </a:ext>
            </a:extLst>
          </p:cNvPr>
          <p:cNvGrpSpPr/>
          <p:nvPr/>
        </p:nvGrpSpPr>
        <p:grpSpPr>
          <a:xfrm>
            <a:off x="211303" y="6162564"/>
            <a:ext cx="9483395" cy="613169"/>
            <a:chOff x="272338" y="6162564"/>
            <a:chExt cx="9483395" cy="613169"/>
          </a:xfrm>
        </p:grpSpPr>
        <p:pic>
          <p:nvPicPr>
            <p:cNvPr id="43" name="Picture 42">
              <a:extLst>
                <a:ext uri="{FF2B5EF4-FFF2-40B4-BE49-F238E27FC236}">
                  <a16:creationId xmlns:a16="http://schemas.microsoft.com/office/drawing/2014/main" id="{F0CDF732-6438-4127-BE81-41F033A20F4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72338" y="6162564"/>
              <a:ext cx="626686" cy="599652"/>
            </a:xfrm>
            <a:prstGeom prst="rect">
              <a:avLst/>
            </a:prstGeom>
          </p:spPr>
        </p:pic>
        <p:sp>
          <p:nvSpPr>
            <p:cNvPr id="7" name="TextBox 6">
              <a:extLst>
                <a:ext uri="{FF2B5EF4-FFF2-40B4-BE49-F238E27FC236}">
                  <a16:creationId xmlns:a16="http://schemas.microsoft.com/office/drawing/2014/main" id="{26D2FA7B-5209-4FAC-82FB-2051E7B8840A}"/>
                </a:ext>
              </a:extLst>
            </p:cNvPr>
            <p:cNvSpPr txBox="1"/>
            <p:nvPr/>
          </p:nvSpPr>
          <p:spPr>
            <a:xfrm>
              <a:off x="651970" y="6498734"/>
              <a:ext cx="2677121" cy="276999"/>
            </a:xfrm>
            <a:prstGeom prst="rect">
              <a:avLst/>
            </a:prstGeom>
            <a:noFill/>
          </p:spPr>
          <p:txBody>
            <a:bodyPr wrap="square" rtlCol="0">
              <a:spAutoFit/>
            </a:bodyPr>
            <a:lstStyle/>
            <a:p>
              <a:pPr algn="ctr"/>
              <a:r>
                <a:rPr lang="en-US" sz="1200" b="1" dirty="0">
                  <a:solidFill>
                    <a:srgbClr val="333333"/>
                  </a:solidFill>
                </a:rPr>
                <a:t>Colorful Snowshoes Pod – July 2021 </a:t>
              </a:r>
            </a:p>
          </p:txBody>
        </p:sp>
        <p:sp>
          <p:nvSpPr>
            <p:cNvPr id="44" name="TextBox 43">
              <a:extLst>
                <a:ext uri="{FF2B5EF4-FFF2-40B4-BE49-F238E27FC236}">
                  <a16:creationId xmlns:a16="http://schemas.microsoft.com/office/drawing/2014/main" id="{852336FF-A777-47F5-9244-0D0BFB88E76F}"/>
                </a:ext>
              </a:extLst>
            </p:cNvPr>
            <p:cNvSpPr txBox="1"/>
            <p:nvPr/>
          </p:nvSpPr>
          <p:spPr>
            <a:xfrm>
              <a:off x="9129048" y="6498734"/>
              <a:ext cx="626685" cy="276999"/>
            </a:xfrm>
            <a:prstGeom prst="rect">
              <a:avLst/>
            </a:prstGeom>
            <a:noFill/>
          </p:spPr>
          <p:txBody>
            <a:bodyPr wrap="square" rtlCol="0">
              <a:spAutoFit/>
            </a:bodyPr>
            <a:lstStyle/>
            <a:p>
              <a:pPr algn="ctr"/>
              <a:r>
                <a:rPr lang="en-US" sz="1200" b="1" dirty="0">
                  <a:solidFill>
                    <a:srgbClr val="333333"/>
                  </a:solidFill>
                </a:rPr>
                <a:t>9</a:t>
              </a:r>
            </a:p>
          </p:txBody>
        </p:sp>
      </p:grpSp>
      <p:sp>
        <p:nvSpPr>
          <p:cNvPr id="15" name="TextBox 14">
            <a:extLst>
              <a:ext uri="{FF2B5EF4-FFF2-40B4-BE49-F238E27FC236}">
                <a16:creationId xmlns:a16="http://schemas.microsoft.com/office/drawing/2014/main" id="{AB5E2279-0026-47B0-9805-D5CCED81D8B7}"/>
              </a:ext>
            </a:extLst>
          </p:cNvPr>
          <p:cNvSpPr txBox="1"/>
          <p:nvPr/>
        </p:nvSpPr>
        <p:spPr>
          <a:xfrm>
            <a:off x="272338" y="204576"/>
            <a:ext cx="3807608" cy="369332"/>
          </a:xfrm>
          <a:prstGeom prst="rect">
            <a:avLst/>
          </a:prstGeom>
          <a:noFill/>
        </p:spPr>
        <p:txBody>
          <a:bodyPr wrap="square" rtlCol="0">
            <a:spAutoFit/>
          </a:bodyPr>
          <a:lstStyle/>
          <a:p>
            <a:pPr marL="285750" indent="-285750">
              <a:buFont typeface="Wingdings" panose="05000000000000000000" pitchFamily="2" charset="2"/>
              <a:buChar char="Ø"/>
            </a:pPr>
            <a:r>
              <a:rPr lang="en-US" b="1" dirty="0"/>
              <a:t>Model weights for the 20 parcels</a:t>
            </a:r>
          </a:p>
        </p:txBody>
      </p:sp>
      <p:pic>
        <p:nvPicPr>
          <p:cNvPr id="3074" name="Picture 2">
            <a:extLst>
              <a:ext uri="{FF2B5EF4-FFF2-40B4-BE49-F238E27FC236}">
                <a16:creationId xmlns:a16="http://schemas.microsoft.com/office/drawing/2014/main" id="{2B2918B8-A1A0-4642-A285-5E5AA051B8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7959" y="650948"/>
            <a:ext cx="6170083"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361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Rounded Corners 29">
            <a:extLst>
              <a:ext uri="{FF2B5EF4-FFF2-40B4-BE49-F238E27FC236}">
                <a16:creationId xmlns:a16="http://schemas.microsoft.com/office/drawing/2014/main" id="{27B8F079-D26A-4D4A-AC62-24AEFC5F9018}"/>
              </a:ext>
            </a:extLst>
          </p:cNvPr>
          <p:cNvSpPr/>
          <p:nvPr/>
        </p:nvSpPr>
        <p:spPr>
          <a:xfrm>
            <a:off x="272338" y="204576"/>
            <a:ext cx="9361324" cy="5135811"/>
          </a:xfrm>
          <a:prstGeom prst="roundRect">
            <a:avLst>
              <a:gd name="adj" fmla="val 3877"/>
            </a:avLst>
          </a:prstGeom>
          <a:noFill/>
          <a:ln w="381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B4D75E15-FAB8-41E7-ABB0-594E508FB1AF}"/>
              </a:ext>
            </a:extLst>
          </p:cNvPr>
          <p:cNvGrpSpPr/>
          <p:nvPr/>
        </p:nvGrpSpPr>
        <p:grpSpPr>
          <a:xfrm>
            <a:off x="0" y="5585414"/>
            <a:ext cx="9906000" cy="580213"/>
            <a:chOff x="0" y="5574978"/>
            <a:chExt cx="9906000" cy="580213"/>
          </a:xfrm>
        </p:grpSpPr>
        <p:sp>
          <p:nvSpPr>
            <p:cNvPr id="6" name="Rectangle 5">
              <a:extLst>
                <a:ext uri="{FF2B5EF4-FFF2-40B4-BE49-F238E27FC236}">
                  <a16:creationId xmlns:a16="http://schemas.microsoft.com/office/drawing/2014/main" id="{9E75A76C-F3DA-4A1B-A5E2-BEDA29B548A1}"/>
                </a:ext>
              </a:extLst>
            </p:cNvPr>
            <p:cNvSpPr/>
            <p:nvPr/>
          </p:nvSpPr>
          <p:spPr>
            <a:xfrm>
              <a:off x="0" y="5574978"/>
              <a:ext cx="9906000" cy="580213"/>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00111D33-6909-4D22-9EE3-1423A676842C}"/>
                </a:ext>
              </a:extLst>
            </p:cNvPr>
            <p:cNvGrpSpPr/>
            <p:nvPr/>
          </p:nvGrpSpPr>
          <p:grpSpPr>
            <a:xfrm>
              <a:off x="150268" y="5661045"/>
              <a:ext cx="9605465" cy="408079"/>
              <a:chOff x="123013" y="5665670"/>
              <a:chExt cx="9605465" cy="408079"/>
            </a:xfrm>
          </p:grpSpPr>
          <p:pic>
            <p:nvPicPr>
              <p:cNvPr id="5" name="Picture 4">
                <a:extLst>
                  <a:ext uri="{FF2B5EF4-FFF2-40B4-BE49-F238E27FC236}">
                    <a16:creationId xmlns:a16="http://schemas.microsoft.com/office/drawing/2014/main" id="{CA4FEE24-9CBE-4121-A27E-253385A84585}"/>
                  </a:ext>
                </a:extLst>
              </p:cNvPr>
              <p:cNvPicPr>
                <a:picLocks noChangeAspect="1"/>
              </p:cNvPicPr>
              <p:nvPr/>
            </p:nvPicPr>
            <p:blipFill rotWithShape="1">
              <a:blip r:embed="rId2">
                <a:extLst>
                  <a:ext uri="{28A0092B-C50C-407E-A947-70E740481C1C}">
                    <a14:useLocalDpi xmlns:a14="http://schemas.microsoft.com/office/drawing/2010/main" val="0"/>
                  </a:ext>
                </a:extLst>
              </a:blip>
              <a:srcRect t="31452" b="31452"/>
              <a:stretch/>
            </p:blipFill>
            <p:spPr>
              <a:xfrm>
                <a:off x="123013" y="5665670"/>
                <a:ext cx="2095329" cy="408079"/>
              </a:xfrm>
              <a:prstGeom prst="rect">
                <a:avLst/>
              </a:prstGeom>
            </p:spPr>
          </p:pic>
          <p:sp>
            <p:nvSpPr>
              <p:cNvPr id="35" name="TextBox 34">
                <a:extLst>
                  <a:ext uri="{FF2B5EF4-FFF2-40B4-BE49-F238E27FC236}">
                    <a16:creationId xmlns:a16="http://schemas.microsoft.com/office/drawing/2014/main" id="{62D7EC68-B4C6-49BD-8C6E-2CC0304D9893}"/>
                  </a:ext>
                </a:extLst>
              </p:cNvPr>
              <p:cNvSpPr txBox="1"/>
              <p:nvPr/>
            </p:nvSpPr>
            <p:spPr>
              <a:xfrm>
                <a:off x="3047867" y="5729094"/>
                <a:ext cx="6680611" cy="281231"/>
              </a:xfrm>
              <a:prstGeom prst="rect">
                <a:avLst/>
              </a:prstGeom>
              <a:noFill/>
            </p:spPr>
            <p:txBody>
              <a:bodyPr wrap="none" rtlCol="0">
                <a:spAutoFit/>
              </a:bodyPr>
              <a:lstStyle/>
              <a:p>
                <a:pPr>
                  <a:lnSpc>
                    <a:spcPct val="107000"/>
                  </a:lnSpc>
                  <a:spcAft>
                    <a:spcPts val="800"/>
                  </a:spcAft>
                </a:pPr>
                <a:r>
                  <a:rPr lang="en-US" sz="1200" b="1" dirty="0">
                    <a:solidFill>
                      <a:srgbClr val="F2F2F2"/>
                    </a:solidFill>
                    <a:effectLst/>
                    <a:latin typeface="Calibri" panose="020F0502020204030204" pitchFamily="34" charset="0"/>
                    <a:ea typeface="Calibri" panose="020F0502020204030204" pitchFamily="34" charset="0"/>
                    <a:cs typeface="Arial" panose="020B0604020202020204" pitchFamily="34" charset="0"/>
                  </a:rPr>
                  <a:t>Maintaining the Brain Functional Connectivity (BFC) in the gambling task using the HCP fMRI data-set.</a:t>
                </a:r>
              </a:p>
            </p:txBody>
          </p:sp>
        </p:grpSp>
      </p:grpSp>
      <p:grpSp>
        <p:nvGrpSpPr>
          <p:cNvPr id="45" name="Group 44">
            <a:extLst>
              <a:ext uri="{FF2B5EF4-FFF2-40B4-BE49-F238E27FC236}">
                <a16:creationId xmlns:a16="http://schemas.microsoft.com/office/drawing/2014/main" id="{8D134010-91B3-497E-BCB4-AB347C3C210D}"/>
              </a:ext>
            </a:extLst>
          </p:cNvPr>
          <p:cNvGrpSpPr/>
          <p:nvPr/>
        </p:nvGrpSpPr>
        <p:grpSpPr>
          <a:xfrm>
            <a:off x="211303" y="6162564"/>
            <a:ext cx="9483395" cy="613169"/>
            <a:chOff x="272338" y="6162564"/>
            <a:chExt cx="9483395" cy="613169"/>
          </a:xfrm>
        </p:grpSpPr>
        <p:pic>
          <p:nvPicPr>
            <p:cNvPr id="43" name="Picture 42">
              <a:extLst>
                <a:ext uri="{FF2B5EF4-FFF2-40B4-BE49-F238E27FC236}">
                  <a16:creationId xmlns:a16="http://schemas.microsoft.com/office/drawing/2014/main" id="{F0CDF732-6438-4127-BE81-41F033A20F4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72338" y="6162564"/>
              <a:ext cx="626686" cy="599652"/>
            </a:xfrm>
            <a:prstGeom prst="rect">
              <a:avLst/>
            </a:prstGeom>
          </p:spPr>
        </p:pic>
        <p:sp>
          <p:nvSpPr>
            <p:cNvPr id="7" name="TextBox 6">
              <a:extLst>
                <a:ext uri="{FF2B5EF4-FFF2-40B4-BE49-F238E27FC236}">
                  <a16:creationId xmlns:a16="http://schemas.microsoft.com/office/drawing/2014/main" id="{26D2FA7B-5209-4FAC-82FB-2051E7B8840A}"/>
                </a:ext>
              </a:extLst>
            </p:cNvPr>
            <p:cNvSpPr txBox="1"/>
            <p:nvPr/>
          </p:nvSpPr>
          <p:spPr>
            <a:xfrm>
              <a:off x="651970" y="6498734"/>
              <a:ext cx="2677121" cy="276999"/>
            </a:xfrm>
            <a:prstGeom prst="rect">
              <a:avLst/>
            </a:prstGeom>
            <a:noFill/>
          </p:spPr>
          <p:txBody>
            <a:bodyPr wrap="square" rtlCol="0">
              <a:spAutoFit/>
            </a:bodyPr>
            <a:lstStyle/>
            <a:p>
              <a:pPr algn="ctr"/>
              <a:r>
                <a:rPr lang="en-US" sz="1200" b="1" dirty="0">
                  <a:solidFill>
                    <a:srgbClr val="333333"/>
                  </a:solidFill>
                </a:rPr>
                <a:t>Colorful Snowshoes Pod – July 2021 </a:t>
              </a:r>
            </a:p>
          </p:txBody>
        </p:sp>
        <p:sp>
          <p:nvSpPr>
            <p:cNvPr id="44" name="TextBox 43">
              <a:extLst>
                <a:ext uri="{FF2B5EF4-FFF2-40B4-BE49-F238E27FC236}">
                  <a16:creationId xmlns:a16="http://schemas.microsoft.com/office/drawing/2014/main" id="{852336FF-A777-47F5-9244-0D0BFB88E76F}"/>
                </a:ext>
              </a:extLst>
            </p:cNvPr>
            <p:cNvSpPr txBox="1"/>
            <p:nvPr/>
          </p:nvSpPr>
          <p:spPr>
            <a:xfrm>
              <a:off x="9129048" y="6498734"/>
              <a:ext cx="626685" cy="276999"/>
            </a:xfrm>
            <a:prstGeom prst="rect">
              <a:avLst/>
            </a:prstGeom>
            <a:noFill/>
          </p:spPr>
          <p:txBody>
            <a:bodyPr wrap="square" rtlCol="0">
              <a:spAutoFit/>
            </a:bodyPr>
            <a:lstStyle/>
            <a:p>
              <a:pPr algn="ctr"/>
              <a:r>
                <a:rPr lang="en-US" sz="1200" b="1" dirty="0">
                  <a:solidFill>
                    <a:srgbClr val="333333"/>
                  </a:solidFill>
                </a:rPr>
                <a:t>10</a:t>
              </a:r>
            </a:p>
          </p:txBody>
        </p:sp>
      </p:grpSp>
      <p:sp>
        <p:nvSpPr>
          <p:cNvPr id="14" name="TextBox 13">
            <a:extLst>
              <a:ext uri="{FF2B5EF4-FFF2-40B4-BE49-F238E27FC236}">
                <a16:creationId xmlns:a16="http://schemas.microsoft.com/office/drawing/2014/main" id="{C880F5FF-D411-4E3F-944D-87B60B861B9E}"/>
              </a:ext>
            </a:extLst>
          </p:cNvPr>
          <p:cNvSpPr txBox="1"/>
          <p:nvPr/>
        </p:nvSpPr>
        <p:spPr>
          <a:xfrm>
            <a:off x="272338" y="204576"/>
            <a:ext cx="3807608" cy="369332"/>
          </a:xfrm>
          <a:prstGeom prst="rect">
            <a:avLst/>
          </a:prstGeom>
          <a:noFill/>
        </p:spPr>
        <p:txBody>
          <a:bodyPr wrap="square" rtlCol="0">
            <a:spAutoFit/>
          </a:bodyPr>
          <a:lstStyle/>
          <a:p>
            <a:pPr marL="285750" indent="-285750">
              <a:buFont typeface="Wingdings" panose="05000000000000000000" pitchFamily="2" charset="2"/>
              <a:buChar char="Ø"/>
            </a:pPr>
            <a:r>
              <a:rPr lang="en-US" b="1" dirty="0"/>
              <a:t>In the brain</a:t>
            </a:r>
          </a:p>
        </p:txBody>
      </p:sp>
      <p:grpSp>
        <p:nvGrpSpPr>
          <p:cNvPr id="4" name="Group 3">
            <a:extLst>
              <a:ext uri="{FF2B5EF4-FFF2-40B4-BE49-F238E27FC236}">
                <a16:creationId xmlns:a16="http://schemas.microsoft.com/office/drawing/2014/main" id="{AA7D5047-60AA-40B4-ACF3-29FCB90A0EFC}"/>
              </a:ext>
            </a:extLst>
          </p:cNvPr>
          <p:cNvGrpSpPr/>
          <p:nvPr/>
        </p:nvGrpSpPr>
        <p:grpSpPr>
          <a:xfrm>
            <a:off x="790028" y="1363508"/>
            <a:ext cx="8325945" cy="2817946"/>
            <a:chOff x="790028" y="1400881"/>
            <a:chExt cx="8325945" cy="2817946"/>
          </a:xfrm>
        </p:grpSpPr>
        <p:grpSp>
          <p:nvGrpSpPr>
            <p:cNvPr id="3" name="Group 2">
              <a:extLst>
                <a:ext uri="{FF2B5EF4-FFF2-40B4-BE49-F238E27FC236}">
                  <a16:creationId xmlns:a16="http://schemas.microsoft.com/office/drawing/2014/main" id="{8193F2F3-341B-4FF1-BECF-054F034DFD17}"/>
                </a:ext>
              </a:extLst>
            </p:cNvPr>
            <p:cNvGrpSpPr/>
            <p:nvPr/>
          </p:nvGrpSpPr>
          <p:grpSpPr>
            <a:xfrm>
              <a:off x="790028" y="1400881"/>
              <a:ext cx="8325945" cy="2743200"/>
              <a:chOff x="742068" y="2466512"/>
              <a:chExt cx="8325945" cy="2743200"/>
            </a:xfrm>
          </p:grpSpPr>
          <p:pic>
            <p:nvPicPr>
              <p:cNvPr id="4098" name="Picture 2">
                <a:extLst>
                  <a:ext uri="{FF2B5EF4-FFF2-40B4-BE49-F238E27FC236}">
                    <a16:creationId xmlns:a16="http://schemas.microsoft.com/office/drawing/2014/main" id="{E090F425-473E-4D09-9397-96CB185835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068" y="2466512"/>
                <a:ext cx="4114799" cy="274320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a:extLst>
                  <a:ext uri="{FF2B5EF4-FFF2-40B4-BE49-F238E27FC236}">
                    <a16:creationId xmlns:a16="http://schemas.microsoft.com/office/drawing/2014/main" id="{867AFDF6-FDF0-4275-B557-EACFD8A2DF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214" y="2466512"/>
                <a:ext cx="4114799" cy="27432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extBox 1">
              <a:extLst>
                <a:ext uri="{FF2B5EF4-FFF2-40B4-BE49-F238E27FC236}">
                  <a16:creationId xmlns:a16="http://schemas.microsoft.com/office/drawing/2014/main" id="{04FD0CFE-5BA5-4442-9CB1-E5548CC49A52}"/>
                </a:ext>
              </a:extLst>
            </p:cNvPr>
            <p:cNvSpPr txBox="1"/>
            <p:nvPr/>
          </p:nvSpPr>
          <p:spPr>
            <a:xfrm>
              <a:off x="3267716" y="3849495"/>
              <a:ext cx="3370568" cy="369332"/>
            </a:xfrm>
            <a:prstGeom prst="rect">
              <a:avLst/>
            </a:prstGeom>
            <a:noFill/>
          </p:spPr>
          <p:txBody>
            <a:bodyPr wrap="square" rtlCol="0">
              <a:spAutoFit/>
            </a:bodyPr>
            <a:lstStyle/>
            <a:p>
              <a:r>
                <a:rPr lang="en-US" dirty="0"/>
                <a:t>Brain connectivity for Loss &amp; Win</a:t>
              </a:r>
            </a:p>
          </p:txBody>
        </p:sp>
      </p:grpSp>
    </p:spTree>
    <p:extLst>
      <p:ext uri="{BB962C8B-B14F-4D97-AF65-F5344CB8AC3E}">
        <p14:creationId xmlns:p14="http://schemas.microsoft.com/office/powerpoint/2010/main" val="1747196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485A621-0EC6-43BD-A789-63822619A160}"/>
              </a:ext>
            </a:extLst>
          </p:cNvPr>
          <p:cNvGrpSpPr/>
          <p:nvPr/>
        </p:nvGrpSpPr>
        <p:grpSpPr>
          <a:xfrm>
            <a:off x="0" y="5585414"/>
            <a:ext cx="9906000" cy="580213"/>
            <a:chOff x="0" y="5574978"/>
            <a:chExt cx="9906000" cy="580213"/>
          </a:xfrm>
        </p:grpSpPr>
        <p:sp>
          <p:nvSpPr>
            <p:cNvPr id="3" name="Rectangle 2">
              <a:extLst>
                <a:ext uri="{FF2B5EF4-FFF2-40B4-BE49-F238E27FC236}">
                  <a16:creationId xmlns:a16="http://schemas.microsoft.com/office/drawing/2014/main" id="{D45FC3D1-D1CC-4FFE-A837-36E89BB711B1}"/>
                </a:ext>
              </a:extLst>
            </p:cNvPr>
            <p:cNvSpPr/>
            <p:nvPr/>
          </p:nvSpPr>
          <p:spPr>
            <a:xfrm>
              <a:off x="0" y="5574978"/>
              <a:ext cx="9906000" cy="580213"/>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85270A4B-37BF-422D-A989-21FA79B0831F}"/>
                </a:ext>
              </a:extLst>
            </p:cNvPr>
            <p:cNvGrpSpPr/>
            <p:nvPr/>
          </p:nvGrpSpPr>
          <p:grpSpPr>
            <a:xfrm>
              <a:off x="150268" y="5661045"/>
              <a:ext cx="9605465" cy="408079"/>
              <a:chOff x="123013" y="5665670"/>
              <a:chExt cx="9605465" cy="408079"/>
            </a:xfrm>
          </p:grpSpPr>
          <p:pic>
            <p:nvPicPr>
              <p:cNvPr id="5" name="Picture 4">
                <a:extLst>
                  <a:ext uri="{FF2B5EF4-FFF2-40B4-BE49-F238E27FC236}">
                    <a16:creationId xmlns:a16="http://schemas.microsoft.com/office/drawing/2014/main" id="{58290936-95AE-40D5-9175-7E724F791E3C}"/>
                  </a:ext>
                </a:extLst>
              </p:cNvPr>
              <p:cNvPicPr>
                <a:picLocks noChangeAspect="1"/>
              </p:cNvPicPr>
              <p:nvPr/>
            </p:nvPicPr>
            <p:blipFill rotWithShape="1">
              <a:blip r:embed="rId2">
                <a:extLst>
                  <a:ext uri="{28A0092B-C50C-407E-A947-70E740481C1C}">
                    <a14:useLocalDpi xmlns:a14="http://schemas.microsoft.com/office/drawing/2010/main" val="0"/>
                  </a:ext>
                </a:extLst>
              </a:blip>
              <a:srcRect t="31452" b="31452"/>
              <a:stretch/>
            </p:blipFill>
            <p:spPr>
              <a:xfrm>
                <a:off x="123013" y="5665670"/>
                <a:ext cx="2095329" cy="408079"/>
              </a:xfrm>
              <a:prstGeom prst="rect">
                <a:avLst/>
              </a:prstGeom>
            </p:spPr>
          </p:pic>
          <p:sp>
            <p:nvSpPr>
              <p:cNvPr id="6" name="TextBox 5">
                <a:extLst>
                  <a:ext uri="{FF2B5EF4-FFF2-40B4-BE49-F238E27FC236}">
                    <a16:creationId xmlns:a16="http://schemas.microsoft.com/office/drawing/2014/main" id="{2CC8594F-EABC-4856-8603-EF83A314BBE7}"/>
                  </a:ext>
                </a:extLst>
              </p:cNvPr>
              <p:cNvSpPr txBox="1"/>
              <p:nvPr/>
            </p:nvSpPr>
            <p:spPr>
              <a:xfrm>
                <a:off x="3047867" y="5729094"/>
                <a:ext cx="6680611" cy="281231"/>
              </a:xfrm>
              <a:prstGeom prst="rect">
                <a:avLst/>
              </a:prstGeom>
              <a:noFill/>
            </p:spPr>
            <p:txBody>
              <a:bodyPr wrap="none" rtlCol="0">
                <a:spAutoFit/>
              </a:bodyPr>
              <a:lstStyle/>
              <a:p>
                <a:pPr>
                  <a:lnSpc>
                    <a:spcPct val="107000"/>
                  </a:lnSpc>
                  <a:spcAft>
                    <a:spcPts val="800"/>
                  </a:spcAft>
                </a:pPr>
                <a:r>
                  <a:rPr lang="en-US" sz="1200" b="1" dirty="0">
                    <a:solidFill>
                      <a:srgbClr val="F2F2F2"/>
                    </a:solidFill>
                    <a:effectLst/>
                    <a:latin typeface="Calibri" panose="020F0502020204030204" pitchFamily="34" charset="0"/>
                    <a:ea typeface="Calibri" panose="020F0502020204030204" pitchFamily="34" charset="0"/>
                    <a:cs typeface="Arial" panose="020B0604020202020204" pitchFamily="34" charset="0"/>
                  </a:rPr>
                  <a:t>Maintaining the Brain Functional Connectivity (BFC) in the gambling task using the HCP fMRI data-set.</a:t>
                </a:r>
              </a:p>
            </p:txBody>
          </p:sp>
        </p:grpSp>
      </p:grpSp>
      <p:pic>
        <p:nvPicPr>
          <p:cNvPr id="8" name="Picture 7">
            <a:extLst>
              <a:ext uri="{FF2B5EF4-FFF2-40B4-BE49-F238E27FC236}">
                <a16:creationId xmlns:a16="http://schemas.microsoft.com/office/drawing/2014/main" id="{6E688E0E-11A4-4BEF-930B-4F4E448B99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277" y="963907"/>
            <a:ext cx="3822492" cy="3657600"/>
          </a:xfrm>
          <a:prstGeom prst="rect">
            <a:avLst/>
          </a:prstGeom>
        </p:spPr>
      </p:pic>
      <p:sp>
        <p:nvSpPr>
          <p:cNvPr id="9" name="TextBox 8">
            <a:extLst>
              <a:ext uri="{FF2B5EF4-FFF2-40B4-BE49-F238E27FC236}">
                <a16:creationId xmlns:a16="http://schemas.microsoft.com/office/drawing/2014/main" id="{EBD220E7-494E-4908-A29F-53D74A1A0300}"/>
              </a:ext>
            </a:extLst>
          </p:cNvPr>
          <p:cNvSpPr txBox="1"/>
          <p:nvPr/>
        </p:nvSpPr>
        <p:spPr>
          <a:xfrm>
            <a:off x="4307499" y="3429000"/>
            <a:ext cx="2055434" cy="738664"/>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sz="1400" b="1" dirty="0">
                <a:solidFill>
                  <a:schemeClr val="tx1"/>
                </a:solidFill>
              </a:rPr>
              <a:t>#</a:t>
            </a:r>
            <a:r>
              <a:rPr lang="en-US" sz="1400" b="1" i="0" dirty="0">
                <a:solidFill>
                  <a:schemeClr val="tx1"/>
                </a:solidFill>
                <a:effectLst/>
              </a:rPr>
              <a:t>save_water_resources</a:t>
            </a:r>
          </a:p>
          <a:p>
            <a:r>
              <a:rPr lang="en-US" sz="1400" b="1" dirty="0">
                <a:solidFill>
                  <a:schemeClr val="tx1"/>
                </a:solidFill>
              </a:rPr>
              <a:t>#save_</a:t>
            </a:r>
            <a:r>
              <a:rPr lang="en-US" sz="1400" b="1" i="0" dirty="0">
                <a:solidFill>
                  <a:schemeClr val="tx1"/>
                </a:solidFill>
                <a:effectLst/>
              </a:rPr>
              <a:t>Hawizeh_Marshes</a:t>
            </a:r>
          </a:p>
          <a:p>
            <a:r>
              <a:rPr lang="en-US" sz="1400" b="1" dirty="0">
                <a:solidFill>
                  <a:schemeClr val="tx1"/>
                </a:solidFill>
              </a:rPr>
              <a:t>#save_</a:t>
            </a:r>
            <a:r>
              <a:rPr lang="en-US" sz="1400" b="1" i="0" dirty="0">
                <a:solidFill>
                  <a:schemeClr val="tx1"/>
                </a:solidFill>
                <a:effectLst/>
              </a:rPr>
              <a:t> Khuzestan </a:t>
            </a:r>
            <a:endParaRPr lang="en-US" sz="1400" b="1" dirty="0">
              <a:solidFill>
                <a:schemeClr val="tx1"/>
              </a:solidFill>
            </a:endParaRPr>
          </a:p>
        </p:txBody>
      </p:sp>
      <p:sp>
        <p:nvSpPr>
          <p:cNvPr id="10" name="TextBox 9">
            <a:extLst>
              <a:ext uri="{FF2B5EF4-FFF2-40B4-BE49-F238E27FC236}">
                <a16:creationId xmlns:a16="http://schemas.microsoft.com/office/drawing/2014/main" id="{0105B831-8DFE-4BFE-930D-C17B20C3E905}"/>
              </a:ext>
            </a:extLst>
          </p:cNvPr>
          <p:cNvSpPr txBox="1"/>
          <p:nvPr/>
        </p:nvSpPr>
        <p:spPr>
          <a:xfrm>
            <a:off x="4227562" y="2087939"/>
            <a:ext cx="5199367" cy="830997"/>
          </a:xfrm>
          <a:prstGeom prst="rect">
            <a:avLst/>
          </a:prstGeom>
          <a:noFill/>
        </p:spPr>
        <p:txBody>
          <a:bodyPr wrap="square" rtlCol="0">
            <a:spAutoFit/>
          </a:bodyPr>
          <a:lstStyle/>
          <a:p>
            <a:pPr algn="ctr"/>
            <a:r>
              <a:rPr 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The universe let us be a human being.</a:t>
            </a:r>
          </a:p>
          <a:p>
            <a:pPr algn="ctr"/>
            <a:r>
              <a:rPr 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what we do is try to be a good human.</a:t>
            </a:r>
          </a:p>
        </p:txBody>
      </p:sp>
    </p:spTree>
    <p:extLst>
      <p:ext uri="{BB962C8B-B14F-4D97-AF65-F5344CB8AC3E}">
        <p14:creationId xmlns:p14="http://schemas.microsoft.com/office/powerpoint/2010/main" val="3307827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Rounded Corners 29">
            <a:extLst>
              <a:ext uri="{FF2B5EF4-FFF2-40B4-BE49-F238E27FC236}">
                <a16:creationId xmlns:a16="http://schemas.microsoft.com/office/drawing/2014/main" id="{27B8F079-D26A-4D4A-AC62-24AEFC5F9018}"/>
              </a:ext>
            </a:extLst>
          </p:cNvPr>
          <p:cNvSpPr/>
          <p:nvPr/>
        </p:nvSpPr>
        <p:spPr>
          <a:xfrm>
            <a:off x="272338" y="204576"/>
            <a:ext cx="9361324" cy="5135811"/>
          </a:xfrm>
          <a:prstGeom prst="roundRect">
            <a:avLst>
              <a:gd name="adj" fmla="val 3877"/>
            </a:avLst>
          </a:prstGeom>
          <a:noFill/>
          <a:ln w="381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B4D75E15-FAB8-41E7-ABB0-594E508FB1AF}"/>
              </a:ext>
            </a:extLst>
          </p:cNvPr>
          <p:cNvGrpSpPr/>
          <p:nvPr/>
        </p:nvGrpSpPr>
        <p:grpSpPr>
          <a:xfrm>
            <a:off x="0" y="5585414"/>
            <a:ext cx="9906000" cy="580213"/>
            <a:chOff x="0" y="5574978"/>
            <a:chExt cx="9906000" cy="580213"/>
          </a:xfrm>
        </p:grpSpPr>
        <p:sp>
          <p:nvSpPr>
            <p:cNvPr id="6" name="Rectangle 5">
              <a:extLst>
                <a:ext uri="{FF2B5EF4-FFF2-40B4-BE49-F238E27FC236}">
                  <a16:creationId xmlns:a16="http://schemas.microsoft.com/office/drawing/2014/main" id="{9E75A76C-F3DA-4A1B-A5E2-BEDA29B548A1}"/>
                </a:ext>
              </a:extLst>
            </p:cNvPr>
            <p:cNvSpPr/>
            <p:nvPr/>
          </p:nvSpPr>
          <p:spPr>
            <a:xfrm>
              <a:off x="0" y="5574978"/>
              <a:ext cx="9906000" cy="580213"/>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00111D33-6909-4D22-9EE3-1423A676842C}"/>
                </a:ext>
              </a:extLst>
            </p:cNvPr>
            <p:cNvGrpSpPr/>
            <p:nvPr/>
          </p:nvGrpSpPr>
          <p:grpSpPr>
            <a:xfrm>
              <a:off x="150268" y="5661045"/>
              <a:ext cx="9605465" cy="408079"/>
              <a:chOff x="123013" y="5665670"/>
              <a:chExt cx="9605465" cy="408079"/>
            </a:xfrm>
          </p:grpSpPr>
          <p:pic>
            <p:nvPicPr>
              <p:cNvPr id="5" name="Picture 4">
                <a:extLst>
                  <a:ext uri="{FF2B5EF4-FFF2-40B4-BE49-F238E27FC236}">
                    <a16:creationId xmlns:a16="http://schemas.microsoft.com/office/drawing/2014/main" id="{CA4FEE24-9CBE-4121-A27E-253385A84585}"/>
                  </a:ext>
                </a:extLst>
              </p:cNvPr>
              <p:cNvPicPr>
                <a:picLocks noChangeAspect="1"/>
              </p:cNvPicPr>
              <p:nvPr/>
            </p:nvPicPr>
            <p:blipFill rotWithShape="1">
              <a:blip r:embed="rId2">
                <a:extLst>
                  <a:ext uri="{28A0092B-C50C-407E-A947-70E740481C1C}">
                    <a14:useLocalDpi xmlns:a14="http://schemas.microsoft.com/office/drawing/2010/main" val="0"/>
                  </a:ext>
                </a:extLst>
              </a:blip>
              <a:srcRect t="31452" b="31452"/>
              <a:stretch/>
            </p:blipFill>
            <p:spPr>
              <a:xfrm>
                <a:off x="123013" y="5665670"/>
                <a:ext cx="2095329" cy="408079"/>
              </a:xfrm>
              <a:prstGeom prst="rect">
                <a:avLst/>
              </a:prstGeom>
            </p:spPr>
          </p:pic>
          <p:sp>
            <p:nvSpPr>
              <p:cNvPr id="35" name="TextBox 34">
                <a:extLst>
                  <a:ext uri="{FF2B5EF4-FFF2-40B4-BE49-F238E27FC236}">
                    <a16:creationId xmlns:a16="http://schemas.microsoft.com/office/drawing/2014/main" id="{62D7EC68-B4C6-49BD-8C6E-2CC0304D9893}"/>
                  </a:ext>
                </a:extLst>
              </p:cNvPr>
              <p:cNvSpPr txBox="1"/>
              <p:nvPr/>
            </p:nvSpPr>
            <p:spPr>
              <a:xfrm>
                <a:off x="3047867" y="5729094"/>
                <a:ext cx="6680611" cy="281231"/>
              </a:xfrm>
              <a:prstGeom prst="rect">
                <a:avLst/>
              </a:prstGeom>
              <a:noFill/>
            </p:spPr>
            <p:txBody>
              <a:bodyPr wrap="none" rtlCol="0">
                <a:spAutoFit/>
              </a:bodyPr>
              <a:lstStyle/>
              <a:p>
                <a:pPr>
                  <a:lnSpc>
                    <a:spcPct val="107000"/>
                  </a:lnSpc>
                  <a:spcAft>
                    <a:spcPts val="800"/>
                  </a:spcAft>
                </a:pPr>
                <a:r>
                  <a:rPr lang="en-US" sz="1200" b="1" dirty="0">
                    <a:solidFill>
                      <a:srgbClr val="F2F2F2"/>
                    </a:solidFill>
                    <a:effectLst/>
                    <a:latin typeface="Calibri" panose="020F0502020204030204" pitchFamily="34" charset="0"/>
                    <a:ea typeface="Calibri" panose="020F0502020204030204" pitchFamily="34" charset="0"/>
                    <a:cs typeface="Arial" panose="020B0604020202020204" pitchFamily="34" charset="0"/>
                  </a:rPr>
                  <a:t>Maintaining the Brain Functional Connectivity (BFC) in the gambling task using the HCP fMRI data-set.</a:t>
                </a:r>
              </a:p>
            </p:txBody>
          </p:sp>
        </p:grpSp>
      </p:grpSp>
      <p:grpSp>
        <p:nvGrpSpPr>
          <p:cNvPr id="45" name="Group 44">
            <a:extLst>
              <a:ext uri="{FF2B5EF4-FFF2-40B4-BE49-F238E27FC236}">
                <a16:creationId xmlns:a16="http://schemas.microsoft.com/office/drawing/2014/main" id="{8D134010-91B3-497E-BCB4-AB347C3C210D}"/>
              </a:ext>
            </a:extLst>
          </p:cNvPr>
          <p:cNvGrpSpPr/>
          <p:nvPr/>
        </p:nvGrpSpPr>
        <p:grpSpPr>
          <a:xfrm>
            <a:off x="211303" y="6162564"/>
            <a:ext cx="9483395" cy="613169"/>
            <a:chOff x="272338" y="6162564"/>
            <a:chExt cx="9483395" cy="613169"/>
          </a:xfrm>
        </p:grpSpPr>
        <p:pic>
          <p:nvPicPr>
            <p:cNvPr id="43" name="Picture 42">
              <a:extLst>
                <a:ext uri="{FF2B5EF4-FFF2-40B4-BE49-F238E27FC236}">
                  <a16:creationId xmlns:a16="http://schemas.microsoft.com/office/drawing/2014/main" id="{F0CDF732-6438-4127-BE81-41F033A20F4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72338" y="6162564"/>
              <a:ext cx="626686" cy="599652"/>
            </a:xfrm>
            <a:prstGeom prst="rect">
              <a:avLst/>
            </a:prstGeom>
          </p:spPr>
        </p:pic>
        <p:sp>
          <p:nvSpPr>
            <p:cNvPr id="7" name="TextBox 6">
              <a:extLst>
                <a:ext uri="{FF2B5EF4-FFF2-40B4-BE49-F238E27FC236}">
                  <a16:creationId xmlns:a16="http://schemas.microsoft.com/office/drawing/2014/main" id="{26D2FA7B-5209-4FAC-82FB-2051E7B8840A}"/>
                </a:ext>
              </a:extLst>
            </p:cNvPr>
            <p:cNvSpPr txBox="1"/>
            <p:nvPr/>
          </p:nvSpPr>
          <p:spPr>
            <a:xfrm>
              <a:off x="651970" y="6498734"/>
              <a:ext cx="2677121" cy="276999"/>
            </a:xfrm>
            <a:prstGeom prst="rect">
              <a:avLst/>
            </a:prstGeom>
            <a:noFill/>
          </p:spPr>
          <p:txBody>
            <a:bodyPr wrap="square" rtlCol="0">
              <a:spAutoFit/>
            </a:bodyPr>
            <a:lstStyle/>
            <a:p>
              <a:pPr algn="ctr"/>
              <a:r>
                <a:rPr lang="en-US" sz="1200" b="1" dirty="0">
                  <a:solidFill>
                    <a:srgbClr val="333333"/>
                  </a:solidFill>
                </a:rPr>
                <a:t>Colorful Snowshoes Pod – July 2021 </a:t>
              </a:r>
            </a:p>
          </p:txBody>
        </p:sp>
        <p:sp>
          <p:nvSpPr>
            <p:cNvPr id="44" name="TextBox 43">
              <a:extLst>
                <a:ext uri="{FF2B5EF4-FFF2-40B4-BE49-F238E27FC236}">
                  <a16:creationId xmlns:a16="http://schemas.microsoft.com/office/drawing/2014/main" id="{852336FF-A777-47F5-9244-0D0BFB88E76F}"/>
                </a:ext>
              </a:extLst>
            </p:cNvPr>
            <p:cNvSpPr txBox="1"/>
            <p:nvPr/>
          </p:nvSpPr>
          <p:spPr>
            <a:xfrm>
              <a:off x="9129048" y="6498734"/>
              <a:ext cx="626685" cy="276999"/>
            </a:xfrm>
            <a:prstGeom prst="rect">
              <a:avLst/>
            </a:prstGeom>
            <a:noFill/>
          </p:spPr>
          <p:txBody>
            <a:bodyPr wrap="square" rtlCol="0">
              <a:spAutoFit/>
            </a:bodyPr>
            <a:lstStyle/>
            <a:p>
              <a:pPr algn="ctr"/>
              <a:r>
                <a:rPr lang="en-US" sz="1200" b="1" dirty="0">
                  <a:solidFill>
                    <a:srgbClr val="333333"/>
                  </a:solidFill>
                </a:rPr>
                <a:t>1</a:t>
              </a:r>
            </a:p>
          </p:txBody>
        </p:sp>
      </p:grpSp>
      <p:sp>
        <p:nvSpPr>
          <p:cNvPr id="2" name="TextBox 1">
            <a:extLst>
              <a:ext uri="{FF2B5EF4-FFF2-40B4-BE49-F238E27FC236}">
                <a16:creationId xmlns:a16="http://schemas.microsoft.com/office/drawing/2014/main" id="{49494218-0455-46C5-BB50-0327846430B2}"/>
              </a:ext>
            </a:extLst>
          </p:cNvPr>
          <p:cNvSpPr txBox="1"/>
          <p:nvPr/>
        </p:nvSpPr>
        <p:spPr>
          <a:xfrm>
            <a:off x="357005" y="326618"/>
            <a:ext cx="2479329" cy="46166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Our Question:</a:t>
            </a:r>
          </a:p>
        </p:txBody>
      </p:sp>
      <p:sp>
        <p:nvSpPr>
          <p:cNvPr id="3" name="TextBox 2">
            <a:extLst>
              <a:ext uri="{FF2B5EF4-FFF2-40B4-BE49-F238E27FC236}">
                <a16:creationId xmlns:a16="http://schemas.microsoft.com/office/drawing/2014/main" id="{D404D086-BEB0-463D-AE0C-CD11C85F477D}"/>
              </a:ext>
            </a:extLst>
          </p:cNvPr>
          <p:cNvSpPr txBox="1"/>
          <p:nvPr/>
        </p:nvSpPr>
        <p:spPr>
          <a:xfrm>
            <a:off x="590935" y="2095372"/>
            <a:ext cx="8724130" cy="2092881"/>
          </a:xfrm>
          <a:prstGeom prst="rect">
            <a:avLst/>
          </a:prstGeom>
          <a:noFill/>
        </p:spPr>
        <p:txBody>
          <a:bodyPr wrap="square" rtlCol="0">
            <a:spAutoFit/>
          </a:bodyPr>
          <a:lstStyle/>
          <a:p>
            <a:pPr algn="ctr" rtl="0">
              <a:spcBef>
                <a:spcPts val="0"/>
              </a:spcBef>
              <a:spcAft>
                <a:spcPts val="1200"/>
              </a:spcAft>
            </a:pPr>
            <a:r>
              <a:rPr lang="en-US" sz="2400" b="0" i="0" u="none" strike="noStrike" dirty="0">
                <a:effectLst/>
                <a:latin typeface="Nunito"/>
              </a:rPr>
              <a:t>Are there any regions and networks which are more affected by the Win and Loss Event conditions corresponding to someone’s decision?</a:t>
            </a:r>
            <a:endParaRPr lang="en-US" sz="2400" b="0" dirty="0">
              <a:effectLst/>
            </a:endParaRPr>
          </a:p>
          <a:p>
            <a:br>
              <a:rPr lang="en-US" sz="2400" dirty="0"/>
            </a:br>
            <a:endParaRPr lang="en-US" sz="2400" dirty="0">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854117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Rounded Corners 29">
            <a:extLst>
              <a:ext uri="{FF2B5EF4-FFF2-40B4-BE49-F238E27FC236}">
                <a16:creationId xmlns:a16="http://schemas.microsoft.com/office/drawing/2014/main" id="{27B8F079-D26A-4D4A-AC62-24AEFC5F9018}"/>
              </a:ext>
            </a:extLst>
          </p:cNvPr>
          <p:cNvSpPr/>
          <p:nvPr/>
        </p:nvSpPr>
        <p:spPr>
          <a:xfrm>
            <a:off x="272338" y="204576"/>
            <a:ext cx="9361324" cy="5135811"/>
          </a:xfrm>
          <a:prstGeom prst="roundRect">
            <a:avLst>
              <a:gd name="adj" fmla="val 3877"/>
            </a:avLst>
          </a:prstGeom>
          <a:noFill/>
          <a:ln w="381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B4D75E15-FAB8-41E7-ABB0-594E508FB1AF}"/>
              </a:ext>
            </a:extLst>
          </p:cNvPr>
          <p:cNvGrpSpPr/>
          <p:nvPr/>
        </p:nvGrpSpPr>
        <p:grpSpPr>
          <a:xfrm>
            <a:off x="0" y="5585414"/>
            <a:ext cx="9906000" cy="580213"/>
            <a:chOff x="0" y="5574978"/>
            <a:chExt cx="9906000" cy="580213"/>
          </a:xfrm>
        </p:grpSpPr>
        <p:sp>
          <p:nvSpPr>
            <p:cNvPr id="6" name="Rectangle 5">
              <a:extLst>
                <a:ext uri="{FF2B5EF4-FFF2-40B4-BE49-F238E27FC236}">
                  <a16:creationId xmlns:a16="http://schemas.microsoft.com/office/drawing/2014/main" id="{9E75A76C-F3DA-4A1B-A5E2-BEDA29B548A1}"/>
                </a:ext>
              </a:extLst>
            </p:cNvPr>
            <p:cNvSpPr/>
            <p:nvPr/>
          </p:nvSpPr>
          <p:spPr>
            <a:xfrm>
              <a:off x="0" y="5574978"/>
              <a:ext cx="9906000" cy="580213"/>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00111D33-6909-4D22-9EE3-1423A676842C}"/>
                </a:ext>
              </a:extLst>
            </p:cNvPr>
            <p:cNvGrpSpPr/>
            <p:nvPr/>
          </p:nvGrpSpPr>
          <p:grpSpPr>
            <a:xfrm>
              <a:off x="150268" y="5661045"/>
              <a:ext cx="9605465" cy="408079"/>
              <a:chOff x="123013" y="5665670"/>
              <a:chExt cx="9605465" cy="408079"/>
            </a:xfrm>
          </p:grpSpPr>
          <p:pic>
            <p:nvPicPr>
              <p:cNvPr id="5" name="Picture 4">
                <a:extLst>
                  <a:ext uri="{FF2B5EF4-FFF2-40B4-BE49-F238E27FC236}">
                    <a16:creationId xmlns:a16="http://schemas.microsoft.com/office/drawing/2014/main" id="{CA4FEE24-9CBE-4121-A27E-253385A84585}"/>
                  </a:ext>
                </a:extLst>
              </p:cNvPr>
              <p:cNvPicPr>
                <a:picLocks noChangeAspect="1"/>
              </p:cNvPicPr>
              <p:nvPr/>
            </p:nvPicPr>
            <p:blipFill rotWithShape="1">
              <a:blip r:embed="rId2">
                <a:extLst>
                  <a:ext uri="{28A0092B-C50C-407E-A947-70E740481C1C}">
                    <a14:useLocalDpi xmlns:a14="http://schemas.microsoft.com/office/drawing/2010/main" val="0"/>
                  </a:ext>
                </a:extLst>
              </a:blip>
              <a:srcRect t="31452" b="31452"/>
              <a:stretch/>
            </p:blipFill>
            <p:spPr>
              <a:xfrm>
                <a:off x="123013" y="5665670"/>
                <a:ext cx="2095329" cy="408079"/>
              </a:xfrm>
              <a:prstGeom prst="rect">
                <a:avLst/>
              </a:prstGeom>
            </p:spPr>
          </p:pic>
          <p:sp>
            <p:nvSpPr>
              <p:cNvPr id="35" name="TextBox 34">
                <a:extLst>
                  <a:ext uri="{FF2B5EF4-FFF2-40B4-BE49-F238E27FC236}">
                    <a16:creationId xmlns:a16="http://schemas.microsoft.com/office/drawing/2014/main" id="{62D7EC68-B4C6-49BD-8C6E-2CC0304D9893}"/>
                  </a:ext>
                </a:extLst>
              </p:cNvPr>
              <p:cNvSpPr txBox="1"/>
              <p:nvPr/>
            </p:nvSpPr>
            <p:spPr>
              <a:xfrm>
                <a:off x="3047867" y="5729094"/>
                <a:ext cx="6680611" cy="281231"/>
              </a:xfrm>
              <a:prstGeom prst="rect">
                <a:avLst/>
              </a:prstGeom>
              <a:noFill/>
            </p:spPr>
            <p:txBody>
              <a:bodyPr wrap="none" rtlCol="0">
                <a:spAutoFit/>
              </a:bodyPr>
              <a:lstStyle/>
              <a:p>
                <a:pPr>
                  <a:lnSpc>
                    <a:spcPct val="107000"/>
                  </a:lnSpc>
                  <a:spcAft>
                    <a:spcPts val="800"/>
                  </a:spcAft>
                </a:pPr>
                <a:r>
                  <a:rPr lang="en-US" sz="1200" b="1" dirty="0">
                    <a:solidFill>
                      <a:srgbClr val="F2F2F2"/>
                    </a:solidFill>
                    <a:effectLst/>
                    <a:latin typeface="Calibri" panose="020F0502020204030204" pitchFamily="34" charset="0"/>
                    <a:ea typeface="Calibri" panose="020F0502020204030204" pitchFamily="34" charset="0"/>
                    <a:cs typeface="Arial" panose="020B0604020202020204" pitchFamily="34" charset="0"/>
                  </a:rPr>
                  <a:t>Maintaining the Brain Functional Connectivity (BFC) in the gambling task using the HCP fMRI data-set.</a:t>
                </a:r>
              </a:p>
            </p:txBody>
          </p:sp>
        </p:grpSp>
      </p:grpSp>
      <p:grpSp>
        <p:nvGrpSpPr>
          <p:cNvPr id="45" name="Group 44">
            <a:extLst>
              <a:ext uri="{FF2B5EF4-FFF2-40B4-BE49-F238E27FC236}">
                <a16:creationId xmlns:a16="http://schemas.microsoft.com/office/drawing/2014/main" id="{8D134010-91B3-497E-BCB4-AB347C3C210D}"/>
              </a:ext>
            </a:extLst>
          </p:cNvPr>
          <p:cNvGrpSpPr/>
          <p:nvPr/>
        </p:nvGrpSpPr>
        <p:grpSpPr>
          <a:xfrm>
            <a:off x="211303" y="6162564"/>
            <a:ext cx="9483395" cy="613169"/>
            <a:chOff x="272338" y="6162564"/>
            <a:chExt cx="9483395" cy="613169"/>
          </a:xfrm>
        </p:grpSpPr>
        <p:pic>
          <p:nvPicPr>
            <p:cNvPr id="43" name="Picture 42">
              <a:extLst>
                <a:ext uri="{FF2B5EF4-FFF2-40B4-BE49-F238E27FC236}">
                  <a16:creationId xmlns:a16="http://schemas.microsoft.com/office/drawing/2014/main" id="{F0CDF732-6438-4127-BE81-41F033A20F4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72338" y="6162564"/>
              <a:ext cx="626686" cy="599652"/>
            </a:xfrm>
            <a:prstGeom prst="rect">
              <a:avLst/>
            </a:prstGeom>
          </p:spPr>
        </p:pic>
        <p:sp>
          <p:nvSpPr>
            <p:cNvPr id="7" name="TextBox 6">
              <a:extLst>
                <a:ext uri="{FF2B5EF4-FFF2-40B4-BE49-F238E27FC236}">
                  <a16:creationId xmlns:a16="http://schemas.microsoft.com/office/drawing/2014/main" id="{26D2FA7B-5209-4FAC-82FB-2051E7B8840A}"/>
                </a:ext>
              </a:extLst>
            </p:cNvPr>
            <p:cNvSpPr txBox="1"/>
            <p:nvPr/>
          </p:nvSpPr>
          <p:spPr>
            <a:xfrm>
              <a:off x="651970" y="6498734"/>
              <a:ext cx="2677121" cy="276999"/>
            </a:xfrm>
            <a:prstGeom prst="rect">
              <a:avLst/>
            </a:prstGeom>
            <a:noFill/>
          </p:spPr>
          <p:txBody>
            <a:bodyPr wrap="square" rtlCol="0">
              <a:spAutoFit/>
            </a:bodyPr>
            <a:lstStyle/>
            <a:p>
              <a:pPr algn="ctr"/>
              <a:r>
                <a:rPr lang="en-US" sz="1200" b="1" dirty="0">
                  <a:solidFill>
                    <a:srgbClr val="333333"/>
                  </a:solidFill>
                </a:rPr>
                <a:t>Colorful Snowshoes Pod – July 2021 </a:t>
              </a:r>
            </a:p>
          </p:txBody>
        </p:sp>
        <p:sp>
          <p:nvSpPr>
            <p:cNvPr id="44" name="TextBox 43">
              <a:extLst>
                <a:ext uri="{FF2B5EF4-FFF2-40B4-BE49-F238E27FC236}">
                  <a16:creationId xmlns:a16="http://schemas.microsoft.com/office/drawing/2014/main" id="{852336FF-A777-47F5-9244-0D0BFB88E76F}"/>
                </a:ext>
              </a:extLst>
            </p:cNvPr>
            <p:cNvSpPr txBox="1"/>
            <p:nvPr/>
          </p:nvSpPr>
          <p:spPr>
            <a:xfrm>
              <a:off x="9129048" y="6498734"/>
              <a:ext cx="626685" cy="276999"/>
            </a:xfrm>
            <a:prstGeom prst="rect">
              <a:avLst/>
            </a:prstGeom>
            <a:noFill/>
          </p:spPr>
          <p:txBody>
            <a:bodyPr wrap="square" rtlCol="0">
              <a:spAutoFit/>
            </a:bodyPr>
            <a:lstStyle/>
            <a:p>
              <a:pPr algn="ctr"/>
              <a:r>
                <a:rPr lang="en-US" sz="1200" b="1" dirty="0">
                  <a:solidFill>
                    <a:srgbClr val="333333"/>
                  </a:solidFill>
                </a:rPr>
                <a:t>2</a:t>
              </a:r>
            </a:p>
          </p:txBody>
        </p:sp>
      </p:grpSp>
      <p:sp>
        <p:nvSpPr>
          <p:cNvPr id="2" name="TextBox 1">
            <a:extLst>
              <a:ext uri="{FF2B5EF4-FFF2-40B4-BE49-F238E27FC236}">
                <a16:creationId xmlns:a16="http://schemas.microsoft.com/office/drawing/2014/main" id="{49494218-0455-46C5-BB50-0327846430B2}"/>
              </a:ext>
            </a:extLst>
          </p:cNvPr>
          <p:cNvSpPr txBox="1"/>
          <p:nvPr/>
        </p:nvSpPr>
        <p:spPr>
          <a:xfrm>
            <a:off x="272338" y="204576"/>
            <a:ext cx="2640195" cy="46166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Introduction:</a:t>
            </a:r>
          </a:p>
        </p:txBody>
      </p:sp>
      <p:sp>
        <p:nvSpPr>
          <p:cNvPr id="3" name="TextBox 2">
            <a:extLst>
              <a:ext uri="{FF2B5EF4-FFF2-40B4-BE49-F238E27FC236}">
                <a16:creationId xmlns:a16="http://schemas.microsoft.com/office/drawing/2014/main" id="{D404D086-BEB0-463D-AE0C-CD11C85F477D}"/>
              </a:ext>
            </a:extLst>
          </p:cNvPr>
          <p:cNvSpPr txBox="1"/>
          <p:nvPr/>
        </p:nvSpPr>
        <p:spPr>
          <a:xfrm>
            <a:off x="590935" y="848793"/>
            <a:ext cx="8724130" cy="3028650"/>
          </a:xfrm>
          <a:prstGeom prst="rect">
            <a:avLst/>
          </a:prstGeom>
          <a:noFill/>
        </p:spPr>
        <p:txBody>
          <a:bodyPr wrap="square" rtlCol="0">
            <a:spAutoFit/>
          </a:bodyPr>
          <a:lstStyle/>
          <a:p>
            <a:pPr algn="just">
              <a:lnSpc>
                <a:spcPct val="107000"/>
              </a:lnSpc>
              <a:spcAft>
                <a:spcPts val="800"/>
              </a:spcAft>
            </a:pPr>
            <a:r>
              <a:rPr lang="en-US" dirty="0">
                <a:effectLst/>
                <a:ea typeface="Calibri" panose="020F0502020204030204" pitchFamily="34" charset="0"/>
                <a:cs typeface="Arial" panose="020B0604020202020204" pitchFamily="34" charset="0"/>
              </a:rPr>
              <a:t>To analyze data-set being preprocessed by HCP</a:t>
            </a:r>
            <a:r>
              <a:rPr lang="en-US" baseline="-25000" dirty="0">
                <a:effectLst/>
                <a:ea typeface="Calibri" panose="020F0502020204030204" pitchFamily="34" charset="0"/>
                <a:cs typeface="Calibri" panose="020F0502020204030204" pitchFamily="34" charset="0"/>
              </a:rPr>
              <a:t>© </a:t>
            </a:r>
            <a:r>
              <a:rPr lang="en-US" dirty="0">
                <a:effectLst/>
                <a:ea typeface="Calibri" panose="020F0502020204030204" pitchFamily="34" charset="0"/>
                <a:cs typeface="Calibri" panose="020F0502020204030204" pitchFamily="34" charset="0"/>
              </a:rPr>
              <a:t>for NMA-2021</a:t>
            </a:r>
            <a:r>
              <a:rPr lang="en-US" dirty="0">
                <a:effectLst/>
                <a:ea typeface="Calibri" panose="020F0502020204030204" pitchFamily="34" charset="0"/>
                <a:cs typeface="Arial" panose="020B0604020202020204" pitchFamily="34" charset="0"/>
              </a:rPr>
              <a:t> that they recorded using fMRI is to analyze in this project to maintain connectivity and correlation of the areas which are involved in the task. What we did was make it inquiry what rate of connectivity and correlation are involved during the gambling task designed to evaluate reaction of participants to stimulus.</a:t>
            </a:r>
          </a:p>
          <a:p>
            <a:pPr algn="just">
              <a:lnSpc>
                <a:spcPct val="107000"/>
              </a:lnSpc>
              <a:spcAft>
                <a:spcPts val="800"/>
              </a:spcAft>
            </a:pPr>
            <a:endParaRPr lang="en-US" dirty="0">
              <a:ea typeface="Calibri" panose="020F0502020204030204" pitchFamily="34" charset="0"/>
              <a:cs typeface="Arial" panose="020B0604020202020204" pitchFamily="34" charset="0"/>
            </a:endParaRPr>
          </a:p>
          <a:p>
            <a:pPr algn="just">
              <a:lnSpc>
                <a:spcPct val="107000"/>
              </a:lnSpc>
              <a:spcAft>
                <a:spcPts val="800"/>
              </a:spcAft>
            </a:pPr>
            <a:r>
              <a:rPr lang="en-US" dirty="0">
                <a:effectLst/>
                <a:ea typeface="Calibri" panose="020F0502020204030204" pitchFamily="34" charset="0"/>
                <a:cs typeface="Arial" panose="020B0604020202020204" pitchFamily="34" charset="0"/>
              </a:rPr>
              <a:t>The test info:  </a:t>
            </a:r>
          </a:p>
          <a:p>
            <a:pPr algn="just" rtl="0" fontAlgn="base">
              <a:spcBef>
                <a:spcPts val="0"/>
              </a:spcBef>
              <a:spcAft>
                <a:spcPts val="0"/>
              </a:spcAft>
              <a:buFont typeface="Arial" panose="020B0604020202020204" pitchFamily="34" charset="0"/>
              <a:buChar char="•"/>
            </a:pPr>
            <a:r>
              <a:rPr lang="en-US" b="0" i="0" u="none" strike="noStrike" dirty="0">
                <a:effectLst/>
                <a:latin typeface="Nunito"/>
              </a:rPr>
              <a:t>339 subjects, aged 22-35</a:t>
            </a:r>
          </a:p>
          <a:p>
            <a:pPr algn="just" rtl="0" fontAlgn="base">
              <a:spcBef>
                <a:spcPts val="0"/>
              </a:spcBef>
              <a:spcAft>
                <a:spcPts val="1200"/>
              </a:spcAft>
              <a:buFont typeface="Arial" panose="020B0604020202020204" pitchFamily="34" charset="0"/>
              <a:buChar char="•"/>
            </a:pPr>
            <a:r>
              <a:rPr lang="en-US" b="0" i="0" u="none" strike="noStrike" dirty="0">
                <a:effectLst/>
                <a:latin typeface="Nunito"/>
              </a:rPr>
              <a:t>360 Parcellated cortical regions, 180/hemisphere</a:t>
            </a:r>
            <a:endParaRPr lang="en-US" dirty="0">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562003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Rounded Corners 29">
            <a:extLst>
              <a:ext uri="{FF2B5EF4-FFF2-40B4-BE49-F238E27FC236}">
                <a16:creationId xmlns:a16="http://schemas.microsoft.com/office/drawing/2014/main" id="{27B8F079-D26A-4D4A-AC62-24AEFC5F9018}"/>
              </a:ext>
            </a:extLst>
          </p:cNvPr>
          <p:cNvSpPr/>
          <p:nvPr/>
        </p:nvSpPr>
        <p:spPr>
          <a:xfrm>
            <a:off x="272338" y="204576"/>
            <a:ext cx="9361324" cy="5135811"/>
          </a:xfrm>
          <a:prstGeom prst="roundRect">
            <a:avLst>
              <a:gd name="adj" fmla="val 3877"/>
            </a:avLst>
          </a:prstGeom>
          <a:noFill/>
          <a:ln w="381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B4D75E15-FAB8-41E7-ABB0-594E508FB1AF}"/>
              </a:ext>
            </a:extLst>
          </p:cNvPr>
          <p:cNvGrpSpPr/>
          <p:nvPr/>
        </p:nvGrpSpPr>
        <p:grpSpPr>
          <a:xfrm>
            <a:off x="0" y="5585414"/>
            <a:ext cx="9906000" cy="580213"/>
            <a:chOff x="0" y="5574978"/>
            <a:chExt cx="9906000" cy="580213"/>
          </a:xfrm>
        </p:grpSpPr>
        <p:sp>
          <p:nvSpPr>
            <p:cNvPr id="6" name="Rectangle 5">
              <a:extLst>
                <a:ext uri="{FF2B5EF4-FFF2-40B4-BE49-F238E27FC236}">
                  <a16:creationId xmlns:a16="http://schemas.microsoft.com/office/drawing/2014/main" id="{9E75A76C-F3DA-4A1B-A5E2-BEDA29B548A1}"/>
                </a:ext>
              </a:extLst>
            </p:cNvPr>
            <p:cNvSpPr/>
            <p:nvPr/>
          </p:nvSpPr>
          <p:spPr>
            <a:xfrm>
              <a:off x="0" y="5574978"/>
              <a:ext cx="9906000" cy="580213"/>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00111D33-6909-4D22-9EE3-1423A676842C}"/>
                </a:ext>
              </a:extLst>
            </p:cNvPr>
            <p:cNvGrpSpPr/>
            <p:nvPr/>
          </p:nvGrpSpPr>
          <p:grpSpPr>
            <a:xfrm>
              <a:off x="150268" y="5661045"/>
              <a:ext cx="9605465" cy="408079"/>
              <a:chOff x="123013" y="5665670"/>
              <a:chExt cx="9605465" cy="408079"/>
            </a:xfrm>
          </p:grpSpPr>
          <p:pic>
            <p:nvPicPr>
              <p:cNvPr id="5" name="Picture 4">
                <a:extLst>
                  <a:ext uri="{FF2B5EF4-FFF2-40B4-BE49-F238E27FC236}">
                    <a16:creationId xmlns:a16="http://schemas.microsoft.com/office/drawing/2014/main" id="{CA4FEE24-9CBE-4121-A27E-253385A84585}"/>
                  </a:ext>
                </a:extLst>
              </p:cNvPr>
              <p:cNvPicPr>
                <a:picLocks noChangeAspect="1"/>
              </p:cNvPicPr>
              <p:nvPr/>
            </p:nvPicPr>
            <p:blipFill rotWithShape="1">
              <a:blip r:embed="rId2">
                <a:extLst>
                  <a:ext uri="{28A0092B-C50C-407E-A947-70E740481C1C}">
                    <a14:useLocalDpi xmlns:a14="http://schemas.microsoft.com/office/drawing/2010/main" val="0"/>
                  </a:ext>
                </a:extLst>
              </a:blip>
              <a:srcRect t="31452" b="31452"/>
              <a:stretch/>
            </p:blipFill>
            <p:spPr>
              <a:xfrm>
                <a:off x="123013" y="5665670"/>
                <a:ext cx="2095329" cy="408079"/>
              </a:xfrm>
              <a:prstGeom prst="rect">
                <a:avLst/>
              </a:prstGeom>
            </p:spPr>
          </p:pic>
          <p:sp>
            <p:nvSpPr>
              <p:cNvPr id="35" name="TextBox 34">
                <a:extLst>
                  <a:ext uri="{FF2B5EF4-FFF2-40B4-BE49-F238E27FC236}">
                    <a16:creationId xmlns:a16="http://schemas.microsoft.com/office/drawing/2014/main" id="{62D7EC68-B4C6-49BD-8C6E-2CC0304D9893}"/>
                  </a:ext>
                </a:extLst>
              </p:cNvPr>
              <p:cNvSpPr txBox="1"/>
              <p:nvPr/>
            </p:nvSpPr>
            <p:spPr>
              <a:xfrm>
                <a:off x="3047867" y="5729094"/>
                <a:ext cx="6680611" cy="281231"/>
              </a:xfrm>
              <a:prstGeom prst="rect">
                <a:avLst/>
              </a:prstGeom>
              <a:noFill/>
            </p:spPr>
            <p:txBody>
              <a:bodyPr wrap="none" rtlCol="0">
                <a:spAutoFit/>
              </a:bodyPr>
              <a:lstStyle/>
              <a:p>
                <a:pPr>
                  <a:lnSpc>
                    <a:spcPct val="107000"/>
                  </a:lnSpc>
                  <a:spcAft>
                    <a:spcPts val="800"/>
                  </a:spcAft>
                </a:pPr>
                <a:r>
                  <a:rPr lang="en-US" sz="1200" b="1" dirty="0">
                    <a:solidFill>
                      <a:srgbClr val="F2F2F2"/>
                    </a:solidFill>
                    <a:effectLst/>
                    <a:latin typeface="Calibri" panose="020F0502020204030204" pitchFamily="34" charset="0"/>
                    <a:ea typeface="Calibri" panose="020F0502020204030204" pitchFamily="34" charset="0"/>
                    <a:cs typeface="Arial" panose="020B0604020202020204" pitchFamily="34" charset="0"/>
                  </a:rPr>
                  <a:t>Maintaining the Brain Functional Connectivity (BFC) in the gambling task using the HCP fMRI data-set.</a:t>
                </a:r>
              </a:p>
            </p:txBody>
          </p:sp>
        </p:grpSp>
      </p:grpSp>
      <p:grpSp>
        <p:nvGrpSpPr>
          <p:cNvPr id="45" name="Group 44">
            <a:extLst>
              <a:ext uri="{FF2B5EF4-FFF2-40B4-BE49-F238E27FC236}">
                <a16:creationId xmlns:a16="http://schemas.microsoft.com/office/drawing/2014/main" id="{8D134010-91B3-497E-BCB4-AB347C3C210D}"/>
              </a:ext>
            </a:extLst>
          </p:cNvPr>
          <p:cNvGrpSpPr/>
          <p:nvPr/>
        </p:nvGrpSpPr>
        <p:grpSpPr>
          <a:xfrm>
            <a:off x="211303" y="6162564"/>
            <a:ext cx="9483395" cy="613169"/>
            <a:chOff x="272338" y="6162564"/>
            <a:chExt cx="9483395" cy="613169"/>
          </a:xfrm>
        </p:grpSpPr>
        <p:pic>
          <p:nvPicPr>
            <p:cNvPr id="43" name="Picture 42">
              <a:extLst>
                <a:ext uri="{FF2B5EF4-FFF2-40B4-BE49-F238E27FC236}">
                  <a16:creationId xmlns:a16="http://schemas.microsoft.com/office/drawing/2014/main" id="{F0CDF732-6438-4127-BE81-41F033A20F4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72338" y="6162564"/>
              <a:ext cx="626686" cy="599652"/>
            </a:xfrm>
            <a:prstGeom prst="rect">
              <a:avLst/>
            </a:prstGeom>
          </p:spPr>
        </p:pic>
        <p:sp>
          <p:nvSpPr>
            <p:cNvPr id="7" name="TextBox 6">
              <a:extLst>
                <a:ext uri="{FF2B5EF4-FFF2-40B4-BE49-F238E27FC236}">
                  <a16:creationId xmlns:a16="http://schemas.microsoft.com/office/drawing/2014/main" id="{26D2FA7B-5209-4FAC-82FB-2051E7B8840A}"/>
                </a:ext>
              </a:extLst>
            </p:cNvPr>
            <p:cNvSpPr txBox="1"/>
            <p:nvPr/>
          </p:nvSpPr>
          <p:spPr>
            <a:xfrm>
              <a:off x="651970" y="6498734"/>
              <a:ext cx="2677121" cy="276999"/>
            </a:xfrm>
            <a:prstGeom prst="rect">
              <a:avLst/>
            </a:prstGeom>
            <a:noFill/>
          </p:spPr>
          <p:txBody>
            <a:bodyPr wrap="square" rtlCol="0">
              <a:spAutoFit/>
            </a:bodyPr>
            <a:lstStyle/>
            <a:p>
              <a:pPr algn="ctr"/>
              <a:r>
                <a:rPr lang="en-US" sz="1200" b="1" dirty="0">
                  <a:solidFill>
                    <a:srgbClr val="333333"/>
                  </a:solidFill>
                </a:rPr>
                <a:t>Colorful Snowshoes Pod – July 2021 </a:t>
              </a:r>
            </a:p>
          </p:txBody>
        </p:sp>
        <p:sp>
          <p:nvSpPr>
            <p:cNvPr id="44" name="TextBox 43">
              <a:extLst>
                <a:ext uri="{FF2B5EF4-FFF2-40B4-BE49-F238E27FC236}">
                  <a16:creationId xmlns:a16="http://schemas.microsoft.com/office/drawing/2014/main" id="{852336FF-A777-47F5-9244-0D0BFB88E76F}"/>
                </a:ext>
              </a:extLst>
            </p:cNvPr>
            <p:cNvSpPr txBox="1"/>
            <p:nvPr/>
          </p:nvSpPr>
          <p:spPr>
            <a:xfrm>
              <a:off x="9129048" y="6498734"/>
              <a:ext cx="626685" cy="276999"/>
            </a:xfrm>
            <a:prstGeom prst="rect">
              <a:avLst/>
            </a:prstGeom>
            <a:noFill/>
          </p:spPr>
          <p:txBody>
            <a:bodyPr wrap="square" rtlCol="0">
              <a:spAutoFit/>
            </a:bodyPr>
            <a:lstStyle/>
            <a:p>
              <a:pPr algn="ctr"/>
              <a:r>
                <a:rPr lang="en-US" sz="1200" b="1" dirty="0">
                  <a:solidFill>
                    <a:srgbClr val="333333"/>
                  </a:solidFill>
                </a:rPr>
                <a:t>3</a:t>
              </a:r>
            </a:p>
          </p:txBody>
        </p:sp>
      </p:grpSp>
      <p:sp>
        <p:nvSpPr>
          <p:cNvPr id="15" name="TextBox 14">
            <a:extLst>
              <a:ext uri="{FF2B5EF4-FFF2-40B4-BE49-F238E27FC236}">
                <a16:creationId xmlns:a16="http://schemas.microsoft.com/office/drawing/2014/main" id="{946CFD77-B088-4327-ABBF-96E936340C8A}"/>
              </a:ext>
            </a:extLst>
          </p:cNvPr>
          <p:cNvSpPr txBox="1"/>
          <p:nvPr/>
        </p:nvSpPr>
        <p:spPr>
          <a:xfrm>
            <a:off x="590934" y="465667"/>
            <a:ext cx="9042727" cy="3508653"/>
          </a:xfrm>
          <a:prstGeom prst="rect">
            <a:avLst/>
          </a:prstGeom>
          <a:noFill/>
        </p:spPr>
        <p:txBody>
          <a:bodyPr wrap="square">
            <a:spAutoFit/>
          </a:bodyPr>
          <a:lstStyle/>
          <a:p>
            <a:pPr rtl="0">
              <a:spcBef>
                <a:spcPts val="0"/>
              </a:spcBef>
              <a:spcAft>
                <a:spcPts val="0"/>
              </a:spcAft>
            </a:pPr>
            <a:r>
              <a:rPr lang="en-US" sz="2000" b="1" i="0" u="none" strike="noStrike" dirty="0">
                <a:effectLst/>
                <a:latin typeface="Arial" panose="020B0604020202020204" pitchFamily="34" charset="0"/>
              </a:rPr>
              <a:t>Project Plan:</a:t>
            </a:r>
            <a:endParaRPr lang="en-US" sz="1600" b="0" dirty="0">
              <a:effectLst/>
            </a:endParaRPr>
          </a:p>
          <a:p>
            <a:pPr rtl="0" fontAlgn="base">
              <a:spcBef>
                <a:spcPts val="0"/>
              </a:spcBef>
              <a:spcAft>
                <a:spcPts val="0"/>
              </a:spcAft>
            </a:pPr>
            <a:endParaRPr lang="en-US" dirty="0"/>
          </a:p>
          <a:p>
            <a:pPr marL="285750" indent="-285750" rtl="0" fontAlgn="base">
              <a:spcBef>
                <a:spcPts val="0"/>
              </a:spcBef>
              <a:spcAft>
                <a:spcPts val="0"/>
              </a:spcAft>
              <a:buFont typeface="Arial" panose="020B0604020202020204" pitchFamily="34" charset="0"/>
              <a:buChar char="•"/>
            </a:pPr>
            <a:r>
              <a:rPr lang="en-US" sz="1800" b="0" i="0" u="none" strike="noStrike" dirty="0">
                <a:effectLst/>
                <a:latin typeface="Nunito"/>
              </a:rPr>
              <a:t>We use fMRI data of 339 subjects from Human Connectome Project’s gambling task. </a:t>
            </a:r>
          </a:p>
          <a:p>
            <a:pPr rtl="0" fontAlgn="base">
              <a:spcBef>
                <a:spcPts val="0"/>
              </a:spcBef>
              <a:spcAft>
                <a:spcPts val="0"/>
              </a:spcAft>
            </a:pPr>
            <a:endParaRPr lang="en-US" sz="1800" b="0" i="0" u="none" strike="noStrike" dirty="0">
              <a:effectLst/>
              <a:latin typeface="Nunito"/>
            </a:endParaRPr>
          </a:p>
          <a:p>
            <a:pPr marL="285750" indent="-285750" rtl="0" fontAlgn="base">
              <a:spcBef>
                <a:spcPts val="0"/>
              </a:spcBef>
              <a:spcAft>
                <a:spcPts val="0"/>
              </a:spcAft>
              <a:buFont typeface="Arial" panose="020B0604020202020204" pitchFamily="34" charset="0"/>
              <a:buChar char="•"/>
            </a:pPr>
            <a:r>
              <a:rPr lang="en-US" sz="1800" b="0" i="0" u="none" strike="noStrike" dirty="0">
                <a:effectLst/>
                <a:latin typeface="Nunito"/>
              </a:rPr>
              <a:t>A contrast of the brain's Parcells average activity in  reward and loss conditions will be computed for each subject </a:t>
            </a:r>
          </a:p>
          <a:p>
            <a:pPr marL="285750" indent="-285750" rtl="0" fontAlgn="base">
              <a:spcBef>
                <a:spcPts val="0"/>
              </a:spcBef>
              <a:spcAft>
                <a:spcPts val="0"/>
              </a:spcAft>
              <a:buFont typeface="Arial" panose="020B0604020202020204" pitchFamily="34" charset="0"/>
              <a:buChar char="•"/>
            </a:pPr>
            <a:endParaRPr lang="en-US" sz="1800" b="0" i="0" u="none" strike="noStrike" dirty="0">
              <a:effectLst/>
              <a:latin typeface="Nunito"/>
            </a:endParaRPr>
          </a:p>
          <a:p>
            <a:pPr marL="285750" indent="-285750" rtl="0" fontAlgn="base">
              <a:spcBef>
                <a:spcPts val="0"/>
              </a:spcBef>
              <a:spcAft>
                <a:spcPts val="0"/>
              </a:spcAft>
              <a:buFont typeface="Arial" panose="020B0604020202020204" pitchFamily="34" charset="0"/>
              <a:buChar char="•"/>
            </a:pPr>
            <a:r>
              <a:rPr lang="en-US" sz="1800" b="0" i="0" u="none" strike="noStrike" dirty="0">
                <a:effectLst/>
                <a:latin typeface="Nunito"/>
              </a:rPr>
              <a:t>we will do a parcel based GLM to identify the most sensitive areas of the brain to lose/win distinction. </a:t>
            </a:r>
          </a:p>
          <a:p>
            <a:pPr marL="285750" indent="-285750" rtl="0" fontAlgn="base">
              <a:spcBef>
                <a:spcPts val="0"/>
              </a:spcBef>
              <a:spcAft>
                <a:spcPts val="0"/>
              </a:spcAft>
              <a:buFont typeface="Arial" panose="020B0604020202020204" pitchFamily="34" charset="0"/>
              <a:buChar char="•"/>
            </a:pPr>
            <a:endParaRPr lang="en-US" sz="1800" b="0" i="0" u="none" strike="noStrike" dirty="0">
              <a:effectLst/>
              <a:latin typeface="Nunito"/>
            </a:endParaRPr>
          </a:p>
          <a:p>
            <a:pPr marL="285750" indent="-285750" rtl="0" fontAlgn="base">
              <a:spcBef>
                <a:spcPts val="0"/>
              </a:spcBef>
              <a:spcAft>
                <a:spcPts val="1200"/>
              </a:spcAft>
              <a:buFont typeface="Arial" panose="020B0604020202020204" pitchFamily="34" charset="0"/>
              <a:buChar char="•"/>
            </a:pPr>
            <a:r>
              <a:rPr lang="en-US" sz="1800" b="0" i="0" u="none" strike="noStrike" dirty="0">
                <a:effectLst/>
                <a:latin typeface="Nunito"/>
              </a:rPr>
              <a:t>Then we will make a correlation matrix of task-dependent functional connectivity of the whole brain to those ROIs we found and compare it for loss and win conditions.</a:t>
            </a:r>
          </a:p>
        </p:txBody>
      </p:sp>
    </p:spTree>
    <p:extLst>
      <p:ext uri="{BB962C8B-B14F-4D97-AF65-F5344CB8AC3E}">
        <p14:creationId xmlns:p14="http://schemas.microsoft.com/office/powerpoint/2010/main" val="2403185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Rounded Corners 29">
            <a:extLst>
              <a:ext uri="{FF2B5EF4-FFF2-40B4-BE49-F238E27FC236}">
                <a16:creationId xmlns:a16="http://schemas.microsoft.com/office/drawing/2014/main" id="{27B8F079-D26A-4D4A-AC62-24AEFC5F9018}"/>
              </a:ext>
            </a:extLst>
          </p:cNvPr>
          <p:cNvSpPr/>
          <p:nvPr/>
        </p:nvSpPr>
        <p:spPr>
          <a:xfrm>
            <a:off x="272338" y="204576"/>
            <a:ext cx="9361324" cy="5135811"/>
          </a:xfrm>
          <a:prstGeom prst="roundRect">
            <a:avLst>
              <a:gd name="adj" fmla="val 3877"/>
            </a:avLst>
          </a:prstGeom>
          <a:noFill/>
          <a:ln w="381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B4D75E15-FAB8-41E7-ABB0-594E508FB1AF}"/>
              </a:ext>
            </a:extLst>
          </p:cNvPr>
          <p:cNvGrpSpPr/>
          <p:nvPr/>
        </p:nvGrpSpPr>
        <p:grpSpPr>
          <a:xfrm>
            <a:off x="0" y="5585414"/>
            <a:ext cx="9906000" cy="580213"/>
            <a:chOff x="0" y="5574978"/>
            <a:chExt cx="9906000" cy="580213"/>
          </a:xfrm>
        </p:grpSpPr>
        <p:sp>
          <p:nvSpPr>
            <p:cNvPr id="6" name="Rectangle 5">
              <a:extLst>
                <a:ext uri="{FF2B5EF4-FFF2-40B4-BE49-F238E27FC236}">
                  <a16:creationId xmlns:a16="http://schemas.microsoft.com/office/drawing/2014/main" id="{9E75A76C-F3DA-4A1B-A5E2-BEDA29B548A1}"/>
                </a:ext>
              </a:extLst>
            </p:cNvPr>
            <p:cNvSpPr/>
            <p:nvPr/>
          </p:nvSpPr>
          <p:spPr>
            <a:xfrm>
              <a:off x="0" y="5574978"/>
              <a:ext cx="9906000" cy="580213"/>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00111D33-6909-4D22-9EE3-1423A676842C}"/>
                </a:ext>
              </a:extLst>
            </p:cNvPr>
            <p:cNvGrpSpPr/>
            <p:nvPr/>
          </p:nvGrpSpPr>
          <p:grpSpPr>
            <a:xfrm>
              <a:off x="150268" y="5661045"/>
              <a:ext cx="9605465" cy="408079"/>
              <a:chOff x="123013" y="5665670"/>
              <a:chExt cx="9605465" cy="408079"/>
            </a:xfrm>
          </p:grpSpPr>
          <p:pic>
            <p:nvPicPr>
              <p:cNvPr id="5" name="Picture 4">
                <a:extLst>
                  <a:ext uri="{FF2B5EF4-FFF2-40B4-BE49-F238E27FC236}">
                    <a16:creationId xmlns:a16="http://schemas.microsoft.com/office/drawing/2014/main" id="{CA4FEE24-9CBE-4121-A27E-253385A84585}"/>
                  </a:ext>
                </a:extLst>
              </p:cNvPr>
              <p:cNvPicPr>
                <a:picLocks noChangeAspect="1"/>
              </p:cNvPicPr>
              <p:nvPr/>
            </p:nvPicPr>
            <p:blipFill rotWithShape="1">
              <a:blip r:embed="rId2">
                <a:extLst>
                  <a:ext uri="{28A0092B-C50C-407E-A947-70E740481C1C}">
                    <a14:useLocalDpi xmlns:a14="http://schemas.microsoft.com/office/drawing/2010/main" val="0"/>
                  </a:ext>
                </a:extLst>
              </a:blip>
              <a:srcRect t="31452" b="31452"/>
              <a:stretch/>
            </p:blipFill>
            <p:spPr>
              <a:xfrm>
                <a:off x="123013" y="5665670"/>
                <a:ext cx="2095329" cy="408079"/>
              </a:xfrm>
              <a:prstGeom prst="rect">
                <a:avLst/>
              </a:prstGeom>
            </p:spPr>
          </p:pic>
          <p:sp>
            <p:nvSpPr>
              <p:cNvPr id="35" name="TextBox 34">
                <a:extLst>
                  <a:ext uri="{FF2B5EF4-FFF2-40B4-BE49-F238E27FC236}">
                    <a16:creationId xmlns:a16="http://schemas.microsoft.com/office/drawing/2014/main" id="{62D7EC68-B4C6-49BD-8C6E-2CC0304D9893}"/>
                  </a:ext>
                </a:extLst>
              </p:cNvPr>
              <p:cNvSpPr txBox="1"/>
              <p:nvPr/>
            </p:nvSpPr>
            <p:spPr>
              <a:xfrm>
                <a:off x="3047867" y="5729094"/>
                <a:ext cx="6680611" cy="281231"/>
              </a:xfrm>
              <a:prstGeom prst="rect">
                <a:avLst/>
              </a:prstGeom>
              <a:noFill/>
            </p:spPr>
            <p:txBody>
              <a:bodyPr wrap="none" rtlCol="0">
                <a:spAutoFit/>
              </a:bodyPr>
              <a:lstStyle/>
              <a:p>
                <a:pPr>
                  <a:lnSpc>
                    <a:spcPct val="107000"/>
                  </a:lnSpc>
                  <a:spcAft>
                    <a:spcPts val="800"/>
                  </a:spcAft>
                </a:pPr>
                <a:r>
                  <a:rPr lang="en-US" sz="1200" b="1" dirty="0">
                    <a:solidFill>
                      <a:srgbClr val="F2F2F2"/>
                    </a:solidFill>
                    <a:effectLst/>
                    <a:latin typeface="Calibri" panose="020F0502020204030204" pitchFamily="34" charset="0"/>
                    <a:ea typeface="Calibri" panose="020F0502020204030204" pitchFamily="34" charset="0"/>
                    <a:cs typeface="Arial" panose="020B0604020202020204" pitchFamily="34" charset="0"/>
                  </a:rPr>
                  <a:t>Maintaining the Brain Functional Connectivity (BFC) in the gambling task using the HCP fMRI data-set.</a:t>
                </a:r>
              </a:p>
            </p:txBody>
          </p:sp>
        </p:grpSp>
      </p:grpSp>
      <p:grpSp>
        <p:nvGrpSpPr>
          <p:cNvPr id="45" name="Group 44">
            <a:extLst>
              <a:ext uri="{FF2B5EF4-FFF2-40B4-BE49-F238E27FC236}">
                <a16:creationId xmlns:a16="http://schemas.microsoft.com/office/drawing/2014/main" id="{8D134010-91B3-497E-BCB4-AB347C3C210D}"/>
              </a:ext>
            </a:extLst>
          </p:cNvPr>
          <p:cNvGrpSpPr/>
          <p:nvPr/>
        </p:nvGrpSpPr>
        <p:grpSpPr>
          <a:xfrm>
            <a:off x="211303" y="6162564"/>
            <a:ext cx="9483395" cy="613169"/>
            <a:chOff x="272338" y="6162564"/>
            <a:chExt cx="9483395" cy="613169"/>
          </a:xfrm>
        </p:grpSpPr>
        <p:pic>
          <p:nvPicPr>
            <p:cNvPr id="43" name="Picture 42">
              <a:extLst>
                <a:ext uri="{FF2B5EF4-FFF2-40B4-BE49-F238E27FC236}">
                  <a16:creationId xmlns:a16="http://schemas.microsoft.com/office/drawing/2014/main" id="{F0CDF732-6438-4127-BE81-41F033A20F4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72338" y="6162564"/>
              <a:ext cx="626686" cy="599652"/>
            </a:xfrm>
            <a:prstGeom prst="rect">
              <a:avLst/>
            </a:prstGeom>
          </p:spPr>
        </p:pic>
        <p:sp>
          <p:nvSpPr>
            <p:cNvPr id="7" name="TextBox 6">
              <a:extLst>
                <a:ext uri="{FF2B5EF4-FFF2-40B4-BE49-F238E27FC236}">
                  <a16:creationId xmlns:a16="http://schemas.microsoft.com/office/drawing/2014/main" id="{26D2FA7B-5209-4FAC-82FB-2051E7B8840A}"/>
                </a:ext>
              </a:extLst>
            </p:cNvPr>
            <p:cNvSpPr txBox="1"/>
            <p:nvPr/>
          </p:nvSpPr>
          <p:spPr>
            <a:xfrm>
              <a:off x="651970" y="6498734"/>
              <a:ext cx="2677121" cy="276999"/>
            </a:xfrm>
            <a:prstGeom prst="rect">
              <a:avLst/>
            </a:prstGeom>
            <a:noFill/>
          </p:spPr>
          <p:txBody>
            <a:bodyPr wrap="square" rtlCol="0">
              <a:spAutoFit/>
            </a:bodyPr>
            <a:lstStyle/>
            <a:p>
              <a:pPr algn="ctr"/>
              <a:r>
                <a:rPr lang="en-US" sz="1200" b="1" dirty="0">
                  <a:solidFill>
                    <a:srgbClr val="333333"/>
                  </a:solidFill>
                </a:rPr>
                <a:t>Colorful Snowshoes Pod – July 2021 </a:t>
              </a:r>
            </a:p>
          </p:txBody>
        </p:sp>
        <p:sp>
          <p:nvSpPr>
            <p:cNvPr id="44" name="TextBox 43">
              <a:extLst>
                <a:ext uri="{FF2B5EF4-FFF2-40B4-BE49-F238E27FC236}">
                  <a16:creationId xmlns:a16="http://schemas.microsoft.com/office/drawing/2014/main" id="{852336FF-A777-47F5-9244-0D0BFB88E76F}"/>
                </a:ext>
              </a:extLst>
            </p:cNvPr>
            <p:cNvSpPr txBox="1"/>
            <p:nvPr/>
          </p:nvSpPr>
          <p:spPr>
            <a:xfrm>
              <a:off x="9129048" y="6498734"/>
              <a:ext cx="626685" cy="276999"/>
            </a:xfrm>
            <a:prstGeom prst="rect">
              <a:avLst/>
            </a:prstGeom>
            <a:noFill/>
          </p:spPr>
          <p:txBody>
            <a:bodyPr wrap="square" rtlCol="0">
              <a:spAutoFit/>
            </a:bodyPr>
            <a:lstStyle/>
            <a:p>
              <a:pPr algn="ctr"/>
              <a:r>
                <a:rPr lang="en-US" sz="1200" b="1" dirty="0">
                  <a:solidFill>
                    <a:srgbClr val="333333"/>
                  </a:solidFill>
                </a:rPr>
                <a:t>4</a:t>
              </a:r>
            </a:p>
          </p:txBody>
        </p:sp>
      </p:grpSp>
      <p:sp>
        <p:nvSpPr>
          <p:cNvPr id="12" name="TextBox 11">
            <a:extLst>
              <a:ext uri="{FF2B5EF4-FFF2-40B4-BE49-F238E27FC236}">
                <a16:creationId xmlns:a16="http://schemas.microsoft.com/office/drawing/2014/main" id="{CAAFDA67-7620-4365-ABB4-1945A268ED37}"/>
              </a:ext>
            </a:extLst>
          </p:cNvPr>
          <p:cNvSpPr txBox="1"/>
          <p:nvPr/>
        </p:nvSpPr>
        <p:spPr>
          <a:xfrm>
            <a:off x="272338" y="204576"/>
            <a:ext cx="3807608" cy="369332"/>
          </a:xfrm>
          <a:prstGeom prst="rect">
            <a:avLst/>
          </a:prstGeom>
          <a:noFill/>
        </p:spPr>
        <p:txBody>
          <a:bodyPr wrap="square" rtlCol="0">
            <a:spAutoFit/>
          </a:bodyPr>
          <a:lstStyle/>
          <a:p>
            <a:pPr marL="285750" indent="-285750">
              <a:buFont typeface="Wingdings" panose="05000000000000000000" pitchFamily="2" charset="2"/>
              <a:buChar char="Ø"/>
            </a:pPr>
            <a:r>
              <a:rPr lang="en-US" b="1" dirty="0"/>
              <a:t>Methodology:</a:t>
            </a:r>
          </a:p>
        </p:txBody>
      </p:sp>
      <p:grpSp>
        <p:nvGrpSpPr>
          <p:cNvPr id="52" name="Group 51">
            <a:extLst>
              <a:ext uri="{FF2B5EF4-FFF2-40B4-BE49-F238E27FC236}">
                <a16:creationId xmlns:a16="http://schemas.microsoft.com/office/drawing/2014/main" id="{16E8179D-056D-4027-BF02-E7D988BED9CD}"/>
              </a:ext>
            </a:extLst>
          </p:cNvPr>
          <p:cNvGrpSpPr/>
          <p:nvPr/>
        </p:nvGrpSpPr>
        <p:grpSpPr>
          <a:xfrm>
            <a:off x="1355681" y="544744"/>
            <a:ext cx="7194638" cy="4455475"/>
            <a:chOff x="590935" y="789302"/>
            <a:chExt cx="7194638" cy="4455475"/>
          </a:xfrm>
        </p:grpSpPr>
        <p:grpSp>
          <p:nvGrpSpPr>
            <p:cNvPr id="49" name="Group 48">
              <a:extLst>
                <a:ext uri="{FF2B5EF4-FFF2-40B4-BE49-F238E27FC236}">
                  <a16:creationId xmlns:a16="http://schemas.microsoft.com/office/drawing/2014/main" id="{9E45D7BA-B7E0-424B-B126-C219EC29A0FE}"/>
                </a:ext>
              </a:extLst>
            </p:cNvPr>
            <p:cNvGrpSpPr/>
            <p:nvPr/>
          </p:nvGrpSpPr>
          <p:grpSpPr>
            <a:xfrm>
              <a:off x="2025002" y="789302"/>
              <a:ext cx="4326505" cy="1383935"/>
              <a:chOff x="590935" y="789302"/>
              <a:chExt cx="4326505" cy="1383935"/>
            </a:xfrm>
          </p:grpSpPr>
          <p:grpSp>
            <p:nvGrpSpPr>
              <p:cNvPr id="47" name="Group 46">
                <a:extLst>
                  <a:ext uri="{FF2B5EF4-FFF2-40B4-BE49-F238E27FC236}">
                    <a16:creationId xmlns:a16="http://schemas.microsoft.com/office/drawing/2014/main" id="{243D1472-5063-4969-B9D5-A050785AE831}"/>
                  </a:ext>
                </a:extLst>
              </p:cNvPr>
              <p:cNvGrpSpPr/>
              <p:nvPr/>
            </p:nvGrpSpPr>
            <p:grpSpPr>
              <a:xfrm>
                <a:off x="590935" y="789302"/>
                <a:ext cx="3978932" cy="391658"/>
                <a:chOff x="590935" y="789302"/>
                <a:chExt cx="3978932" cy="391658"/>
              </a:xfrm>
            </p:grpSpPr>
            <p:sp>
              <p:nvSpPr>
                <p:cNvPr id="28" name="Rectangle: Rounded Corners 27">
                  <a:extLst>
                    <a:ext uri="{FF2B5EF4-FFF2-40B4-BE49-F238E27FC236}">
                      <a16:creationId xmlns:a16="http://schemas.microsoft.com/office/drawing/2014/main" id="{2A988526-6642-4F4B-9A29-FC1B1C40F9B1}"/>
                    </a:ext>
                  </a:extLst>
                </p:cNvPr>
                <p:cNvSpPr/>
                <p:nvPr/>
              </p:nvSpPr>
              <p:spPr>
                <a:xfrm>
                  <a:off x="590935" y="789302"/>
                  <a:ext cx="397393" cy="39165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b="1" dirty="0"/>
                    <a:t>? </a:t>
                  </a:r>
                </a:p>
              </p:txBody>
            </p:sp>
            <p:sp>
              <p:nvSpPr>
                <p:cNvPr id="29" name="Rectangle: Rounded Corners 28">
                  <a:extLst>
                    <a:ext uri="{FF2B5EF4-FFF2-40B4-BE49-F238E27FC236}">
                      <a16:creationId xmlns:a16="http://schemas.microsoft.com/office/drawing/2014/main" id="{FF526DE1-5CAA-4E08-9DFC-B12C6B4DBE1A}"/>
                    </a:ext>
                  </a:extLst>
                </p:cNvPr>
                <p:cNvSpPr/>
                <p:nvPr/>
              </p:nvSpPr>
              <p:spPr>
                <a:xfrm>
                  <a:off x="1567762" y="789302"/>
                  <a:ext cx="397393" cy="39165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b="1" dirty="0"/>
                    <a:t>7 </a:t>
                  </a:r>
                </a:p>
              </p:txBody>
            </p:sp>
            <p:sp>
              <p:nvSpPr>
                <p:cNvPr id="31" name="Arrow: Right 30">
                  <a:extLst>
                    <a:ext uri="{FF2B5EF4-FFF2-40B4-BE49-F238E27FC236}">
                      <a16:creationId xmlns:a16="http://schemas.microsoft.com/office/drawing/2014/main" id="{D1B35B34-1E27-47DD-8158-4C6D7D80F4E0}"/>
                    </a:ext>
                  </a:extLst>
                </p:cNvPr>
                <p:cNvSpPr/>
                <p:nvPr/>
              </p:nvSpPr>
              <p:spPr>
                <a:xfrm>
                  <a:off x="1078689" y="887809"/>
                  <a:ext cx="398712" cy="19464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a:p>
              </p:txBody>
            </p:sp>
            <p:sp>
              <p:nvSpPr>
                <p:cNvPr id="32" name="Arrow: Right 31">
                  <a:extLst>
                    <a:ext uri="{FF2B5EF4-FFF2-40B4-BE49-F238E27FC236}">
                      <a16:creationId xmlns:a16="http://schemas.microsoft.com/office/drawing/2014/main" id="{43C81669-58D5-43C9-BE9C-57CF2FB89DD4}"/>
                    </a:ext>
                  </a:extLst>
                </p:cNvPr>
                <p:cNvSpPr/>
                <p:nvPr/>
              </p:nvSpPr>
              <p:spPr>
                <a:xfrm rot="16200000">
                  <a:off x="2026430" y="886385"/>
                  <a:ext cx="255666" cy="19749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0582A892-9617-46C5-8759-13F859E2ABCA}"/>
                    </a:ext>
                  </a:extLst>
                </p:cNvPr>
                <p:cNvSpPr txBox="1"/>
                <p:nvPr/>
              </p:nvSpPr>
              <p:spPr>
                <a:xfrm>
                  <a:off x="2343370" y="831243"/>
                  <a:ext cx="2226497" cy="307777"/>
                </a:xfrm>
                <a:prstGeom prst="rect">
                  <a:avLst/>
                </a:prstGeom>
                <a:noFill/>
              </p:spPr>
              <p:txBody>
                <a:bodyPr wrap="square" rtlCol="0">
                  <a:spAutoFit/>
                </a:bodyPr>
                <a:lstStyle/>
                <a:p>
                  <a:r>
                    <a:rPr lang="en-US" sz="1400" b="1" dirty="0"/>
                    <a:t>Condition #1 ~ 1$ reward</a:t>
                  </a:r>
                </a:p>
              </p:txBody>
            </p:sp>
          </p:grpSp>
          <p:grpSp>
            <p:nvGrpSpPr>
              <p:cNvPr id="48" name="Group 47">
                <a:extLst>
                  <a:ext uri="{FF2B5EF4-FFF2-40B4-BE49-F238E27FC236}">
                    <a16:creationId xmlns:a16="http://schemas.microsoft.com/office/drawing/2014/main" id="{D49AF613-6043-464A-9B54-8DCC13E54F8B}"/>
                  </a:ext>
                </a:extLst>
              </p:cNvPr>
              <p:cNvGrpSpPr/>
              <p:nvPr/>
            </p:nvGrpSpPr>
            <p:grpSpPr>
              <a:xfrm>
                <a:off x="590935" y="1285440"/>
                <a:ext cx="4326505" cy="391658"/>
                <a:chOff x="590935" y="1285441"/>
                <a:chExt cx="4326505" cy="391658"/>
              </a:xfrm>
            </p:grpSpPr>
            <p:sp>
              <p:nvSpPr>
                <p:cNvPr id="23" name="Rectangle: Rounded Corners 22">
                  <a:extLst>
                    <a:ext uri="{FF2B5EF4-FFF2-40B4-BE49-F238E27FC236}">
                      <a16:creationId xmlns:a16="http://schemas.microsoft.com/office/drawing/2014/main" id="{4A794DD2-6D02-4585-83D4-CF3698538A18}"/>
                    </a:ext>
                  </a:extLst>
                </p:cNvPr>
                <p:cNvSpPr/>
                <p:nvPr/>
              </p:nvSpPr>
              <p:spPr>
                <a:xfrm>
                  <a:off x="590935" y="1285441"/>
                  <a:ext cx="397393" cy="39165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b="1" dirty="0"/>
                    <a:t>? </a:t>
                  </a:r>
                </a:p>
              </p:txBody>
            </p:sp>
            <p:sp>
              <p:nvSpPr>
                <p:cNvPr id="24" name="Rectangle: Rounded Corners 23">
                  <a:extLst>
                    <a:ext uri="{FF2B5EF4-FFF2-40B4-BE49-F238E27FC236}">
                      <a16:creationId xmlns:a16="http://schemas.microsoft.com/office/drawing/2014/main" id="{1113B842-99CE-4278-8136-4023AE6044D8}"/>
                    </a:ext>
                  </a:extLst>
                </p:cNvPr>
                <p:cNvSpPr/>
                <p:nvPr/>
              </p:nvSpPr>
              <p:spPr>
                <a:xfrm>
                  <a:off x="1567762" y="1285441"/>
                  <a:ext cx="397393" cy="39165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b="1" dirty="0"/>
                    <a:t>3 </a:t>
                  </a:r>
                </a:p>
              </p:txBody>
            </p:sp>
            <p:sp>
              <p:nvSpPr>
                <p:cNvPr id="25" name="Arrow: Right 24">
                  <a:extLst>
                    <a:ext uri="{FF2B5EF4-FFF2-40B4-BE49-F238E27FC236}">
                      <a16:creationId xmlns:a16="http://schemas.microsoft.com/office/drawing/2014/main" id="{19E2597E-5F58-4020-979E-08C6B3269D4A}"/>
                    </a:ext>
                  </a:extLst>
                </p:cNvPr>
                <p:cNvSpPr/>
                <p:nvPr/>
              </p:nvSpPr>
              <p:spPr>
                <a:xfrm>
                  <a:off x="1078689" y="1383948"/>
                  <a:ext cx="398712" cy="19464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a:p>
              </p:txBody>
            </p:sp>
            <p:sp>
              <p:nvSpPr>
                <p:cNvPr id="26" name="Arrow: Right 25">
                  <a:extLst>
                    <a:ext uri="{FF2B5EF4-FFF2-40B4-BE49-F238E27FC236}">
                      <a16:creationId xmlns:a16="http://schemas.microsoft.com/office/drawing/2014/main" id="{CFBE8B29-39BA-4021-ADF9-1D5D99B08148}"/>
                    </a:ext>
                  </a:extLst>
                </p:cNvPr>
                <p:cNvSpPr/>
                <p:nvPr/>
              </p:nvSpPr>
              <p:spPr>
                <a:xfrm rot="5400000">
                  <a:off x="2026430" y="1382524"/>
                  <a:ext cx="255666" cy="19749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101756AC-E2AB-4181-8BA9-D3ACCD43BC35}"/>
                    </a:ext>
                  </a:extLst>
                </p:cNvPr>
                <p:cNvSpPr txBox="1"/>
                <p:nvPr/>
              </p:nvSpPr>
              <p:spPr>
                <a:xfrm>
                  <a:off x="2343372" y="1327382"/>
                  <a:ext cx="2574068" cy="307777"/>
                </a:xfrm>
                <a:prstGeom prst="rect">
                  <a:avLst/>
                </a:prstGeom>
                <a:noFill/>
              </p:spPr>
              <p:txBody>
                <a:bodyPr wrap="square" rtlCol="0">
                  <a:spAutoFit/>
                </a:bodyPr>
                <a:lstStyle/>
                <a:p>
                  <a:r>
                    <a:rPr lang="en-US" sz="1400" b="1" dirty="0"/>
                    <a:t>Condition #2 ~ 0.5 c punishment</a:t>
                  </a:r>
                </a:p>
              </p:txBody>
            </p:sp>
          </p:grpSp>
          <p:grpSp>
            <p:nvGrpSpPr>
              <p:cNvPr id="42" name="Group 41">
                <a:extLst>
                  <a:ext uri="{FF2B5EF4-FFF2-40B4-BE49-F238E27FC236}">
                    <a16:creationId xmlns:a16="http://schemas.microsoft.com/office/drawing/2014/main" id="{1A6F4AD8-BEAD-4481-BDF6-10C50F70537A}"/>
                  </a:ext>
                </a:extLst>
              </p:cNvPr>
              <p:cNvGrpSpPr/>
              <p:nvPr/>
            </p:nvGrpSpPr>
            <p:grpSpPr>
              <a:xfrm>
                <a:off x="590935" y="1781579"/>
                <a:ext cx="3696585" cy="391658"/>
                <a:chOff x="590935" y="1781579"/>
                <a:chExt cx="3696585" cy="391658"/>
              </a:xfrm>
            </p:grpSpPr>
            <p:sp>
              <p:nvSpPr>
                <p:cNvPr id="18" name="Rectangle: Rounded Corners 17">
                  <a:extLst>
                    <a:ext uri="{FF2B5EF4-FFF2-40B4-BE49-F238E27FC236}">
                      <a16:creationId xmlns:a16="http://schemas.microsoft.com/office/drawing/2014/main" id="{841D8A1E-9360-45FB-8C5C-AF412594CD17}"/>
                    </a:ext>
                  </a:extLst>
                </p:cNvPr>
                <p:cNvSpPr/>
                <p:nvPr/>
              </p:nvSpPr>
              <p:spPr>
                <a:xfrm>
                  <a:off x="590935" y="1781579"/>
                  <a:ext cx="397392" cy="39165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b="1" dirty="0"/>
                    <a:t>? </a:t>
                  </a:r>
                </a:p>
              </p:txBody>
            </p:sp>
            <p:sp>
              <p:nvSpPr>
                <p:cNvPr id="19" name="Rectangle: Rounded Corners 18">
                  <a:extLst>
                    <a:ext uri="{FF2B5EF4-FFF2-40B4-BE49-F238E27FC236}">
                      <a16:creationId xmlns:a16="http://schemas.microsoft.com/office/drawing/2014/main" id="{9BB9367C-6967-4349-B97E-F1CB31721747}"/>
                    </a:ext>
                  </a:extLst>
                </p:cNvPr>
                <p:cNvSpPr/>
                <p:nvPr/>
              </p:nvSpPr>
              <p:spPr>
                <a:xfrm>
                  <a:off x="1569187" y="1781579"/>
                  <a:ext cx="397392" cy="39165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b="1" dirty="0"/>
                    <a:t>5 </a:t>
                  </a:r>
                </a:p>
              </p:txBody>
            </p:sp>
            <p:sp>
              <p:nvSpPr>
                <p:cNvPr id="20" name="Arrow: Right 19">
                  <a:extLst>
                    <a:ext uri="{FF2B5EF4-FFF2-40B4-BE49-F238E27FC236}">
                      <a16:creationId xmlns:a16="http://schemas.microsoft.com/office/drawing/2014/main" id="{8B1EB59E-F710-4218-9197-3AFC4E8BBF57}"/>
                    </a:ext>
                  </a:extLst>
                </p:cNvPr>
                <p:cNvSpPr/>
                <p:nvPr/>
              </p:nvSpPr>
              <p:spPr>
                <a:xfrm>
                  <a:off x="1079401" y="1880086"/>
                  <a:ext cx="398712" cy="19464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a:p>
              </p:txBody>
            </p:sp>
            <p:sp>
              <p:nvSpPr>
                <p:cNvPr id="22" name="TextBox 21">
                  <a:extLst>
                    <a:ext uri="{FF2B5EF4-FFF2-40B4-BE49-F238E27FC236}">
                      <a16:creationId xmlns:a16="http://schemas.microsoft.com/office/drawing/2014/main" id="{055F843F-336D-420A-8BDC-5855100F9E3B}"/>
                    </a:ext>
                  </a:extLst>
                </p:cNvPr>
                <p:cNvSpPr txBox="1"/>
                <p:nvPr/>
              </p:nvSpPr>
              <p:spPr>
                <a:xfrm>
                  <a:off x="2343372" y="1823520"/>
                  <a:ext cx="1944148" cy="307777"/>
                </a:xfrm>
                <a:prstGeom prst="rect">
                  <a:avLst/>
                </a:prstGeom>
                <a:noFill/>
              </p:spPr>
              <p:txBody>
                <a:bodyPr wrap="square" rtlCol="0">
                  <a:spAutoFit/>
                </a:bodyPr>
                <a:lstStyle/>
                <a:p>
                  <a:r>
                    <a:rPr lang="en-US" sz="1400" b="1" dirty="0"/>
                    <a:t>Condition #3 ~ neutral</a:t>
                  </a:r>
                </a:p>
              </p:txBody>
            </p:sp>
            <p:sp>
              <p:nvSpPr>
                <p:cNvPr id="41" name="Oval 40">
                  <a:extLst>
                    <a:ext uri="{FF2B5EF4-FFF2-40B4-BE49-F238E27FC236}">
                      <a16:creationId xmlns:a16="http://schemas.microsoft.com/office/drawing/2014/main" id="{B6901778-4492-44EB-B9AE-A89EAEEF59EB}"/>
                    </a:ext>
                  </a:extLst>
                </p:cNvPr>
                <p:cNvSpPr/>
                <p:nvPr/>
              </p:nvSpPr>
              <p:spPr>
                <a:xfrm>
                  <a:off x="2057653" y="1880086"/>
                  <a:ext cx="194644" cy="1946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pic>
          <p:nvPicPr>
            <p:cNvPr id="51" name="Picture 50">
              <a:extLst>
                <a:ext uri="{FF2B5EF4-FFF2-40B4-BE49-F238E27FC236}">
                  <a16:creationId xmlns:a16="http://schemas.microsoft.com/office/drawing/2014/main" id="{D8FC1477-1BF1-4E5C-A0AC-E9A3E9C973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935" y="2283473"/>
              <a:ext cx="7194638" cy="2961304"/>
            </a:xfrm>
            <a:prstGeom prst="rect">
              <a:avLst/>
            </a:prstGeom>
          </p:spPr>
        </p:pic>
      </p:grpSp>
    </p:spTree>
    <p:extLst>
      <p:ext uri="{BB962C8B-B14F-4D97-AF65-F5344CB8AC3E}">
        <p14:creationId xmlns:p14="http://schemas.microsoft.com/office/powerpoint/2010/main" val="2121477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Rounded Corners 29">
            <a:extLst>
              <a:ext uri="{FF2B5EF4-FFF2-40B4-BE49-F238E27FC236}">
                <a16:creationId xmlns:a16="http://schemas.microsoft.com/office/drawing/2014/main" id="{27B8F079-D26A-4D4A-AC62-24AEFC5F9018}"/>
              </a:ext>
            </a:extLst>
          </p:cNvPr>
          <p:cNvSpPr/>
          <p:nvPr/>
        </p:nvSpPr>
        <p:spPr>
          <a:xfrm>
            <a:off x="272338" y="204576"/>
            <a:ext cx="9361324" cy="5135811"/>
          </a:xfrm>
          <a:prstGeom prst="roundRect">
            <a:avLst>
              <a:gd name="adj" fmla="val 3877"/>
            </a:avLst>
          </a:prstGeom>
          <a:noFill/>
          <a:ln w="381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B4D75E15-FAB8-41E7-ABB0-594E508FB1AF}"/>
              </a:ext>
            </a:extLst>
          </p:cNvPr>
          <p:cNvGrpSpPr/>
          <p:nvPr/>
        </p:nvGrpSpPr>
        <p:grpSpPr>
          <a:xfrm>
            <a:off x="0" y="5585414"/>
            <a:ext cx="9906000" cy="580213"/>
            <a:chOff x="0" y="5574978"/>
            <a:chExt cx="9906000" cy="580213"/>
          </a:xfrm>
        </p:grpSpPr>
        <p:sp>
          <p:nvSpPr>
            <p:cNvPr id="6" name="Rectangle 5">
              <a:extLst>
                <a:ext uri="{FF2B5EF4-FFF2-40B4-BE49-F238E27FC236}">
                  <a16:creationId xmlns:a16="http://schemas.microsoft.com/office/drawing/2014/main" id="{9E75A76C-F3DA-4A1B-A5E2-BEDA29B548A1}"/>
                </a:ext>
              </a:extLst>
            </p:cNvPr>
            <p:cNvSpPr/>
            <p:nvPr/>
          </p:nvSpPr>
          <p:spPr>
            <a:xfrm>
              <a:off x="0" y="5574978"/>
              <a:ext cx="9906000" cy="580213"/>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00111D33-6909-4D22-9EE3-1423A676842C}"/>
                </a:ext>
              </a:extLst>
            </p:cNvPr>
            <p:cNvGrpSpPr/>
            <p:nvPr/>
          </p:nvGrpSpPr>
          <p:grpSpPr>
            <a:xfrm>
              <a:off x="150268" y="5661045"/>
              <a:ext cx="9605465" cy="408079"/>
              <a:chOff x="123013" y="5665670"/>
              <a:chExt cx="9605465" cy="408079"/>
            </a:xfrm>
          </p:grpSpPr>
          <p:pic>
            <p:nvPicPr>
              <p:cNvPr id="5" name="Picture 4">
                <a:extLst>
                  <a:ext uri="{FF2B5EF4-FFF2-40B4-BE49-F238E27FC236}">
                    <a16:creationId xmlns:a16="http://schemas.microsoft.com/office/drawing/2014/main" id="{CA4FEE24-9CBE-4121-A27E-253385A84585}"/>
                  </a:ext>
                </a:extLst>
              </p:cNvPr>
              <p:cNvPicPr>
                <a:picLocks noChangeAspect="1"/>
              </p:cNvPicPr>
              <p:nvPr/>
            </p:nvPicPr>
            <p:blipFill rotWithShape="1">
              <a:blip r:embed="rId2">
                <a:extLst>
                  <a:ext uri="{28A0092B-C50C-407E-A947-70E740481C1C}">
                    <a14:useLocalDpi xmlns:a14="http://schemas.microsoft.com/office/drawing/2010/main" val="0"/>
                  </a:ext>
                </a:extLst>
              </a:blip>
              <a:srcRect t="31452" b="31452"/>
              <a:stretch/>
            </p:blipFill>
            <p:spPr>
              <a:xfrm>
                <a:off x="123013" y="5665670"/>
                <a:ext cx="2095329" cy="408079"/>
              </a:xfrm>
              <a:prstGeom prst="rect">
                <a:avLst/>
              </a:prstGeom>
            </p:spPr>
          </p:pic>
          <p:sp>
            <p:nvSpPr>
              <p:cNvPr id="35" name="TextBox 34">
                <a:extLst>
                  <a:ext uri="{FF2B5EF4-FFF2-40B4-BE49-F238E27FC236}">
                    <a16:creationId xmlns:a16="http://schemas.microsoft.com/office/drawing/2014/main" id="{62D7EC68-B4C6-49BD-8C6E-2CC0304D9893}"/>
                  </a:ext>
                </a:extLst>
              </p:cNvPr>
              <p:cNvSpPr txBox="1"/>
              <p:nvPr/>
            </p:nvSpPr>
            <p:spPr>
              <a:xfrm>
                <a:off x="3047867" y="5729094"/>
                <a:ext cx="6680611" cy="281231"/>
              </a:xfrm>
              <a:prstGeom prst="rect">
                <a:avLst/>
              </a:prstGeom>
              <a:noFill/>
            </p:spPr>
            <p:txBody>
              <a:bodyPr wrap="none" rtlCol="0">
                <a:spAutoFit/>
              </a:bodyPr>
              <a:lstStyle/>
              <a:p>
                <a:pPr>
                  <a:lnSpc>
                    <a:spcPct val="107000"/>
                  </a:lnSpc>
                  <a:spcAft>
                    <a:spcPts val="800"/>
                  </a:spcAft>
                </a:pPr>
                <a:r>
                  <a:rPr lang="en-US" sz="1200" b="1" dirty="0">
                    <a:solidFill>
                      <a:srgbClr val="F2F2F2"/>
                    </a:solidFill>
                    <a:effectLst/>
                    <a:latin typeface="Calibri" panose="020F0502020204030204" pitchFamily="34" charset="0"/>
                    <a:ea typeface="Calibri" panose="020F0502020204030204" pitchFamily="34" charset="0"/>
                    <a:cs typeface="Arial" panose="020B0604020202020204" pitchFamily="34" charset="0"/>
                  </a:rPr>
                  <a:t>Maintaining the Brain Functional Connectivity (BFC) in the gambling task using the HCP fMRI data-set.</a:t>
                </a:r>
              </a:p>
            </p:txBody>
          </p:sp>
        </p:grpSp>
      </p:grpSp>
      <p:grpSp>
        <p:nvGrpSpPr>
          <p:cNvPr id="45" name="Group 44">
            <a:extLst>
              <a:ext uri="{FF2B5EF4-FFF2-40B4-BE49-F238E27FC236}">
                <a16:creationId xmlns:a16="http://schemas.microsoft.com/office/drawing/2014/main" id="{8D134010-91B3-497E-BCB4-AB347C3C210D}"/>
              </a:ext>
            </a:extLst>
          </p:cNvPr>
          <p:cNvGrpSpPr/>
          <p:nvPr/>
        </p:nvGrpSpPr>
        <p:grpSpPr>
          <a:xfrm>
            <a:off x="211303" y="6162564"/>
            <a:ext cx="9483395" cy="613169"/>
            <a:chOff x="272338" y="6162564"/>
            <a:chExt cx="9483395" cy="613169"/>
          </a:xfrm>
        </p:grpSpPr>
        <p:pic>
          <p:nvPicPr>
            <p:cNvPr id="43" name="Picture 42">
              <a:extLst>
                <a:ext uri="{FF2B5EF4-FFF2-40B4-BE49-F238E27FC236}">
                  <a16:creationId xmlns:a16="http://schemas.microsoft.com/office/drawing/2014/main" id="{F0CDF732-6438-4127-BE81-41F033A20F4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72338" y="6162564"/>
              <a:ext cx="626686" cy="599652"/>
            </a:xfrm>
            <a:prstGeom prst="rect">
              <a:avLst/>
            </a:prstGeom>
          </p:spPr>
        </p:pic>
        <p:sp>
          <p:nvSpPr>
            <p:cNvPr id="7" name="TextBox 6">
              <a:extLst>
                <a:ext uri="{FF2B5EF4-FFF2-40B4-BE49-F238E27FC236}">
                  <a16:creationId xmlns:a16="http://schemas.microsoft.com/office/drawing/2014/main" id="{26D2FA7B-5209-4FAC-82FB-2051E7B8840A}"/>
                </a:ext>
              </a:extLst>
            </p:cNvPr>
            <p:cNvSpPr txBox="1"/>
            <p:nvPr/>
          </p:nvSpPr>
          <p:spPr>
            <a:xfrm>
              <a:off x="651970" y="6498734"/>
              <a:ext cx="2677121" cy="276999"/>
            </a:xfrm>
            <a:prstGeom prst="rect">
              <a:avLst/>
            </a:prstGeom>
            <a:noFill/>
          </p:spPr>
          <p:txBody>
            <a:bodyPr wrap="square" rtlCol="0">
              <a:spAutoFit/>
            </a:bodyPr>
            <a:lstStyle/>
            <a:p>
              <a:pPr algn="ctr"/>
              <a:r>
                <a:rPr lang="en-US" sz="1200" b="1" dirty="0">
                  <a:solidFill>
                    <a:srgbClr val="333333"/>
                  </a:solidFill>
                </a:rPr>
                <a:t>Colorful Snowshoes Pod – July 2021 </a:t>
              </a:r>
            </a:p>
          </p:txBody>
        </p:sp>
        <p:sp>
          <p:nvSpPr>
            <p:cNvPr id="44" name="TextBox 43">
              <a:extLst>
                <a:ext uri="{FF2B5EF4-FFF2-40B4-BE49-F238E27FC236}">
                  <a16:creationId xmlns:a16="http://schemas.microsoft.com/office/drawing/2014/main" id="{852336FF-A777-47F5-9244-0D0BFB88E76F}"/>
                </a:ext>
              </a:extLst>
            </p:cNvPr>
            <p:cNvSpPr txBox="1"/>
            <p:nvPr/>
          </p:nvSpPr>
          <p:spPr>
            <a:xfrm>
              <a:off x="9129048" y="6498734"/>
              <a:ext cx="626685" cy="276999"/>
            </a:xfrm>
            <a:prstGeom prst="rect">
              <a:avLst/>
            </a:prstGeom>
            <a:noFill/>
          </p:spPr>
          <p:txBody>
            <a:bodyPr wrap="square" rtlCol="0">
              <a:spAutoFit/>
            </a:bodyPr>
            <a:lstStyle/>
            <a:p>
              <a:pPr algn="ctr"/>
              <a:r>
                <a:rPr lang="en-US" sz="1200" b="1" dirty="0">
                  <a:solidFill>
                    <a:srgbClr val="333333"/>
                  </a:solidFill>
                </a:rPr>
                <a:t>5</a:t>
              </a:r>
            </a:p>
          </p:txBody>
        </p:sp>
      </p:grpSp>
      <p:sp>
        <p:nvSpPr>
          <p:cNvPr id="12" name="TextBox 11">
            <a:extLst>
              <a:ext uri="{FF2B5EF4-FFF2-40B4-BE49-F238E27FC236}">
                <a16:creationId xmlns:a16="http://schemas.microsoft.com/office/drawing/2014/main" id="{238D6B3C-B91B-41EA-AFE9-3966851B9C9C}"/>
              </a:ext>
            </a:extLst>
          </p:cNvPr>
          <p:cNvSpPr txBox="1"/>
          <p:nvPr/>
        </p:nvSpPr>
        <p:spPr>
          <a:xfrm>
            <a:off x="272338" y="204576"/>
            <a:ext cx="3807608" cy="369332"/>
          </a:xfrm>
          <a:prstGeom prst="rect">
            <a:avLst/>
          </a:prstGeom>
          <a:noFill/>
        </p:spPr>
        <p:txBody>
          <a:bodyPr wrap="square" rtlCol="0">
            <a:spAutoFit/>
          </a:bodyPr>
          <a:lstStyle/>
          <a:p>
            <a:pPr marL="285750" indent="-285750">
              <a:buFont typeface="Wingdings" panose="05000000000000000000" pitchFamily="2" charset="2"/>
              <a:buChar char="Ø"/>
            </a:pPr>
            <a:r>
              <a:rPr lang="en-US" b="1" dirty="0"/>
              <a:t>Step by step into the gambling:</a:t>
            </a:r>
          </a:p>
        </p:txBody>
      </p:sp>
      <p:graphicFrame>
        <p:nvGraphicFramePr>
          <p:cNvPr id="3" name="Diagram 2">
            <a:extLst>
              <a:ext uri="{FF2B5EF4-FFF2-40B4-BE49-F238E27FC236}">
                <a16:creationId xmlns:a16="http://schemas.microsoft.com/office/drawing/2014/main" id="{70BDF806-D180-45E6-A95A-9050A1C163D4}"/>
              </a:ext>
            </a:extLst>
          </p:cNvPr>
          <p:cNvGraphicFramePr/>
          <p:nvPr>
            <p:extLst>
              <p:ext uri="{D42A27DB-BD31-4B8C-83A1-F6EECF244321}">
                <p14:modId xmlns:p14="http://schemas.microsoft.com/office/powerpoint/2010/main" val="1006065863"/>
              </p:ext>
            </p:extLst>
          </p:nvPr>
        </p:nvGraphicFramePr>
        <p:xfrm>
          <a:off x="1651000" y="881028"/>
          <a:ext cx="6604000" cy="4402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41084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Rounded Corners 29">
            <a:extLst>
              <a:ext uri="{FF2B5EF4-FFF2-40B4-BE49-F238E27FC236}">
                <a16:creationId xmlns:a16="http://schemas.microsoft.com/office/drawing/2014/main" id="{27B8F079-D26A-4D4A-AC62-24AEFC5F9018}"/>
              </a:ext>
            </a:extLst>
          </p:cNvPr>
          <p:cNvSpPr/>
          <p:nvPr/>
        </p:nvSpPr>
        <p:spPr>
          <a:xfrm>
            <a:off x="272338" y="204576"/>
            <a:ext cx="9361324" cy="5135811"/>
          </a:xfrm>
          <a:prstGeom prst="roundRect">
            <a:avLst>
              <a:gd name="adj" fmla="val 3877"/>
            </a:avLst>
          </a:prstGeom>
          <a:noFill/>
          <a:ln w="381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B4D75E15-FAB8-41E7-ABB0-594E508FB1AF}"/>
              </a:ext>
            </a:extLst>
          </p:cNvPr>
          <p:cNvGrpSpPr/>
          <p:nvPr/>
        </p:nvGrpSpPr>
        <p:grpSpPr>
          <a:xfrm>
            <a:off x="0" y="5585414"/>
            <a:ext cx="9906000" cy="580213"/>
            <a:chOff x="0" y="5574978"/>
            <a:chExt cx="9906000" cy="580213"/>
          </a:xfrm>
        </p:grpSpPr>
        <p:sp>
          <p:nvSpPr>
            <p:cNvPr id="6" name="Rectangle 5">
              <a:extLst>
                <a:ext uri="{FF2B5EF4-FFF2-40B4-BE49-F238E27FC236}">
                  <a16:creationId xmlns:a16="http://schemas.microsoft.com/office/drawing/2014/main" id="{9E75A76C-F3DA-4A1B-A5E2-BEDA29B548A1}"/>
                </a:ext>
              </a:extLst>
            </p:cNvPr>
            <p:cNvSpPr/>
            <p:nvPr/>
          </p:nvSpPr>
          <p:spPr>
            <a:xfrm>
              <a:off x="0" y="5574978"/>
              <a:ext cx="9906000" cy="580213"/>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00111D33-6909-4D22-9EE3-1423A676842C}"/>
                </a:ext>
              </a:extLst>
            </p:cNvPr>
            <p:cNvGrpSpPr/>
            <p:nvPr/>
          </p:nvGrpSpPr>
          <p:grpSpPr>
            <a:xfrm>
              <a:off x="150268" y="5661045"/>
              <a:ext cx="9605465" cy="408079"/>
              <a:chOff x="123013" y="5665670"/>
              <a:chExt cx="9605465" cy="408079"/>
            </a:xfrm>
          </p:grpSpPr>
          <p:pic>
            <p:nvPicPr>
              <p:cNvPr id="5" name="Picture 4">
                <a:extLst>
                  <a:ext uri="{FF2B5EF4-FFF2-40B4-BE49-F238E27FC236}">
                    <a16:creationId xmlns:a16="http://schemas.microsoft.com/office/drawing/2014/main" id="{CA4FEE24-9CBE-4121-A27E-253385A84585}"/>
                  </a:ext>
                </a:extLst>
              </p:cNvPr>
              <p:cNvPicPr>
                <a:picLocks noChangeAspect="1"/>
              </p:cNvPicPr>
              <p:nvPr/>
            </p:nvPicPr>
            <p:blipFill rotWithShape="1">
              <a:blip r:embed="rId2">
                <a:extLst>
                  <a:ext uri="{28A0092B-C50C-407E-A947-70E740481C1C}">
                    <a14:useLocalDpi xmlns:a14="http://schemas.microsoft.com/office/drawing/2010/main" val="0"/>
                  </a:ext>
                </a:extLst>
              </a:blip>
              <a:srcRect t="31452" b="31452"/>
              <a:stretch/>
            </p:blipFill>
            <p:spPr>
              <a:xfrm>
                <a:off x="123013" y="5665670"/>
                <a:ext cx="2095329" cy="408079"/>
              </a:xfrm>
              <a:prstGeom prst="rect">
                <a:avLst/>
              </a:prstGeom>
            </p:spPr>
          </p:pic>
          <p:sp>
            <p:nvSpPr>
              <p:cNvPr id="35" name="TextBox 34">
                <a:extLst>
                  <a:ext uri="{FF2B5EF4-FFF2-40B4-BE49-F238E27FC236}">
                    <a16:creationId xmlns:a16="http://schemas.microsoft.com/office/drawing/2014/main" id="{62D7EC68-B4C6-49BD-8C6E-2CC0304D9893}"/>
                  </a:ext>
                </a:extLst>
              </p:cNvPr>
              <p:cNvSpPr txBox="1"/>
              <p:nvPr/>
            </p:nvSpPr>
            <p:spPr>
              <a:xfrm>
                <a:off x="3047867" y="5729094"/>
                <a:ext cx="6680611" cy="281231"/>
              </a:xfrm>
              <a:prstGeom prst="rect">
                <a:avLst/>
              </a:prstGeom>
              <a:noFill/>
            </p:spPr>
            <p:txBody>
              <a:bodyPr wrap="none" rtlCol="0">
                <a:spAutoFit/>
              </a:bodyPr>
              <a:lstStyle/>
              <a:p>
                <a:pPr>
                  <a:lnSpc>
                    <a:spcPct val="107000"/>
                  </a:lnSpc>
                  <a:spcAft>
                    <a:spcPts val="800"/>
                  </a:spcAft>
                </a:pPr>
                <a:r>
                  <a:rPr lang="en-US" sz="1200" b="1" dirty="0">
                    <a:solidFill>
                      <a:srgbClr val="F2F2F2"/>
                    </a:solidFill>
                    <a:effectLst/>
                    <a:latin typeface="Calibri" panose="020F0502020204030204" pitchFamily="34" charset="0"/>
                    <a:ea typeface="Calibri" panose="020F0502020204030204" pitchFamily="34" charset="0"/>
                    <a:cs typeface="Arial" panose="020B0604020202020204" pitchFamily="34" charset="0"/>
                  </a:rPr>
                  <a:t>Maintaining the Brain Functional Connectivity (BFC) in the gambling task using the HCP fMRI data-set.</a:t>
                </a:r>
              </a:p>
            </p:txBody>
          </p:sp>
        </p:grpSp>
      </p:grpSp>
      <p:grpSp>
        <p:nvGrpSpPr>
          <p:cNvPr id="45" name="Group 44">
            <a:extLst>
              <a:ext uri="{FF2B5EF4-FFF2-40B4-BE49-F238E27FC236}">
                <a16:creationId xmlns:a16="http://schemas.microsoft.com/office/drawing/2014/main" id="{8D134010-91B3-497E-BCB4-AB347C3C210D}"/>
              </a:ext>
            </a:extLst>
          </p:cNvPr>
          <p:cNvGrpSpPr/>
          <p:nvPr/>
        </p:nvGrpSpPr>
        <p:grpSpPr>
          <a:xfrm>
            <a:off x="211303" y="6162564"/>
            <a:ext cx="9483395" cy="613169"/>
            <a:chOff x="272338" y="6162564"/>
            <a:chExt cx="9483395" cy="613169"/>
          </a:xfrm>
        </p:grpSpPr>
        <p:pic>
          <p:nvPicPr>
            <p:cNvPr id="43" name="Picture 42">
              <a:extLst>
                <a:ext uri="{FF2B5EF4-FFF2-40B4-BE49-F238E27FC236}">
                  <a16:creationId xmlns:a16="http://schemas.microsoft.com/office/drawing/2014/main" id="{F0CDF732-6438-4127-BE81-41F033A20F4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72338" y="6162564"/>
              <a:ext cx="626686" cy="599652"/>
            </a:xfrm>
            <a:prstGeom prst="rect">
              <a:avLst/>
            </a:prstGeom>
          </p:spPr>
        </p:pic>
        <p:sp>
          <p:nvSpPr>
            <p:cNvPr id="7" name="TextBox 6">
              <a:extLst>
                <a:ext uri="{FF2B5EF4-FFF2-40B4-BE49-F238E27FC236}">
                  <a16:creationId xmlns:a16="http://schemas.microsoft.com/office/drawing/2014/main" id="{26D2FA7B-5209-4FAC-82FB-2051E7B8840A}"/>
                </a:ext>
              </a:extLst>
            </p:cNvPr>
            <p:cNvSpPr txBox="1"/>
            <p:nvPr/>
          </p:nvSpPr>
          <p:spPr>
            <a:xfrm>
              <a:off x="651970" y="6498734"/>
              <a:ext cx="2677121" cy="276999"/>
            </a:xfrm>
            <a:prstGeom prst="rect">
              <a:avLst/>
            </a:prstGeom>
            <a:noFill/>
          </p:spPr>
          <p:txBody>
            <a:bodyPr wrap="square" rtlCol="0">
              <a:spAutoFit/>
            </a:bodyPr>
            <a:lstStyle/>
            <a:p>
              <a:pPr algn="ctr"/>
              <a:r>
                <a:rPr lang="en-US" sz="1200" b="1" dirty="0">
                  <a:solidFill>
                    <a:srgbClr val="333333"/>
                  </a:solidFill>
                </a:rPr>
                <a:t>Colorful Snowshoes Pod – July 2021 </a:t>
              </a:r>
            </a:p>
          </p:txBody>
        </p:sp>
        <p:sp>
          <p:nvSpPr>
            <p:cNvPr id="44" name="TextBox 43">
              <a:extLst>
                <a:ext uri="{FF2B5EF4-FFF2-40B4-BE49-F238E27FC236}">
                  <a16:creationId xmlns:a16="http://schemas.microsoft.com/office/drawing/2014/main" id="{852336FF-A777-47F5-9244-0D0BFB88E76F}"/>
                </a:ext>
              </a:extLst>
            </p:cNvPr>
            <p:cNvSpPr txBox="1"/>
            <p:nvPr/>
          </p:nvSpPr>
          <p:spPr>
            <a:xfrm>
              <a:off x="9129048" y="6498734"/>
              <a:ext cx="626685" cy="276999"/>
            </a:xfrm>
            <a:prstGeom prst="rect">
              <a:avLst/>
            </a:prstGeom>
            <a:noFill/>
          </p:spPr>
          <p:txBody>
            <a:bodyPr wrap="square" rtlCol="0">
              <a:spAutoFit/>
            </a:bodyPr>
            <a:lstStyle/>
            <a:p>
              <a:pPr algn="ctr"/>
              <a:r>
                <a:rPr lang="en-US" sz="1200" b="1" dirty="0">
                  <a:solidFill>
                    <a:srgbClr val="333333"/>
                  </a:solidFill>
                </a:rPr>
                <a:t>6</a:t>
              </a:r>
            </a:p>
          </p:txBody>
        </p:sp>
      </p:grpSp>
      <p:grpSp>
        <p:nvGrpSpPr>
          <p:cNvPr id="8" name="Group 7">
            <a:extLst>
              <a:ext uri="{FF2B5EF4-FFF2-40B4-BE49-F238E27FC236}">
                <a16:creationId xmlns:a16="http://schemas.microsoft.com/office/drawing/2014/main" id="{4007909D-804A-497F-BE5E-C2F593948873}"/>
              </a:ext>
            </a:extLst>
          </p:cNvPr>
          <p:cNvGrpSpPr/>
          <p:nvPr/>
        </p:nvGrpSpPr>
        <p:grpSpPr>
          <a:xfrm>
            <a:off x="569449" y="982133"/>
            <a:ext cx="8767103" cy="3890850"/>
            <a:chOff x="584431" y="1793833"/>
            <a:chExt cx="8767103" cy="3488806"/>
          </a:xfrm>
        </p:grpSpPr>
        <p:pic>
          <p:nvPicPr>
            <p:cNvPr id="4" name="Picture 3">
              <a:extLst>
                <a:ext uri="{FF2B5EF4-FFF2-40B4-BE49-F238E27FC236}">
                  <a16:creationId xmlns:a16="http://schemas.microsoft.com/office/drawing/2014/main" id="{29CF4904-D3D5-431A-9822-7AE1C0FDB3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5427" y="1793833"/>
              <a:ext cx="2936107" cy="2743200"/>
            </a:xfrm>
            <a:prstGeom prst="rect">
              <a:avLst/>
            </a:prstGeom>
          </p:spPr>
        </p:pic>
        <p:sp>
          <p:nvSpPr>
            <p:cNvPr id="2" name="TextBox 1">
              <a:extLst>
                <a:ext uri="{FF2B5EF4-FFF2-40B4-BE49-F238E27FC236}">
                  <a16:creationId xmlns:a16="http://schemas.microsoft.com/office/drawing/2014/main" id="{26BE2534-812C-4D0B-B31C-0E8BCAB5BB57}"/>
                </a:ext>
              </a:extLst>
            </p:cNvPr>
            <p:cNvSpPr txBox="1"/>
            <p:nvPr/>
          </p:nvSpPr>
          <p:spPr>
            <a:xfrm>
              <a:off x="584431" y="1888161"/>
              <a:ext cx="7252563" cy="3394478"/>
            </a:xfrm>
            <a:prstGeom prst="rect">
              <a:avLst/>
            </a:prstGeom>
            <a:noFill/>
          </p:spPr>
          <p:txBody>
            <a:bodyPr wrap="none" rtlCol="0">
              <a:spAutoFit/>
            </a:bodyPr>
            <a:lstStyle/>
            <a:p>
              <a:pPr rtl="0">
                <a:spcBef>
                  <a:spcPts val="0"/>
                </a:spcBef>
                <a:spcAft>
                  <a:spcPts val="0"/>
                </a:spcAft>
              </a:pPr>
              <a:r>
                <a:rPr lang="en-US" sz="1600" i="0" strike="noStrike" dirty="0">
                  <a:effectLst/>
                </a:rPr>
                <a:t>Our data: explanatory variables / condition time / regions.</a:t>
              </a:r>
              <a:endParaRPr lang="en-US" sz="1600" dirty="0">
                <a:effectLst/>
              </a:endParaRPr>
            </a:p>
            <a:p>
              <a:pPr rtl="0">
                <a:spcBef>
                  <a:spcPts val="0"/>
                </a:spcBef>
                <a:spcAft>
                  <a:spcPts val="0"/>
                </a:spcAft>
              </a:pPr>
              <a:br>
                <a:rPr lang="en-US" sz="1600" dirty="0">
                  <a:effectLst/>
                </a:rPr>
              </a:br>
              <a:r>
                <a:rPr lang="en-US" sz="1600" i="0" strike="noStrike" dirty="0">
                  <a:effectLst/>
                </a:rPr>
                <a:t>Our approach:</a:t>
              </a:r>
            </a:p>
            <a:p>
              <a:pPr rtl="0">
                <a:spcBef>
                  <a:spcPts val="0"/>
                </a:spcBef>
                <a:spcAft>
                  <a:spcPts val="0"/>
                </a:spcAft>
              </a:pPr>
              <a:endParaRPr lang="en-US" sz="1600" dirty="0">
                <a:effectLst/>
              </a:endParaRPr>
            </a:p>
            <a:p>
              <a:pPr rtl="0" fontAlgn="base">
                <a:spcBef>
                  <a:spcPts val="0"/>
                </a:spcBef>
                <a:spcAft>
                  <a:spcPts val="0"/>
                </a:spcAft>
                <a:buFont typeface="Arial" panose="020B0604020202020204" pitchFamily="34" charset="0"/>
                <a:buChar char="•"/>
              </a:pPr>
              <a:r>
                <a:rPr lang="en-US" sz="1600" i="0" strike="noStrike" dirty="0">
                  <a:effectLst/>
                </a:rPr>
                <a:t>Creating a data frame for the brain activity.  for each subject and run</a:t>
              </a:r>
            </a:p>
            <a:p>
              <a:pPr rtl="0" fontAlgn="base">
                <a:spcBef>
                  <a:spcPts val="0"/>
                </a:spcBef>
                <a:spcAft>
                  <a:spcPts val="0"/>
                </a:spcAft>
                <a:buFont typeface="Arial" panose="020B0604020202020204" pitchFamily="34" charset="0"/>
                <a:buChar char="•"/>
              </a:pPr>
              <a:endParaRPr lang="en-US" sz="1600" i="0" strike="noStrike" dirty="0">
                <a:effectLst/>
              </a:endParaRPr>
            </a:p>
            <a:p>
              <a:pPr rtl="0" fontAlgn="base">
                <a:spcBef>
                  <a:spcPts val="0"/>
                </a:spcBef>
                <a:spcAft>
                  <a:spcPts val="0"/>
                </a:spcAft>
                <a:buFont typeface="Arial" panose="020B0604020202020204" pitchFamily="34" charset="0"/>
                <a:buChar char="•"/>
              </a:pPr>
              <a:r>
                <a:rPr lang="en-US" sz="1600" i="0" strike="noStrike" dirty="0">
                  <a:effectLst/>
                </a:rPr>
                <a:t>Averaging the activity over the condition time.  </a:t>
              </a:r>
              <a:r>
                <a:rPr lang="en-US" sz="1600" dirty="0"/>
                <a:t>f</a:t>
              </a:r>
              <a:r>
                <a:rPr lang="en-US" sz="1600" i="0" strike="noStrike" dirty="0">
                  <a:effectLst/>
                </a:rPr>
                <a:t>or each parcel</a:t>
              </a:r>
            </a:p>
            <a:p>
              <a:pPr rtl="0" fontAlgn="base">
                <a:spcBef>
                  <a:spcPts val="0"/>
                </a:spcBef>
                <a:spcAft>
                  <a:spcPts val="0"/>
                </a:spcAft>
                <a:buFont typeface="Arial" panose="020B0604020202020204" pitchFamily="34" charset="0"/>
                <a:buChar char="•"/>
              </a:pPr>
              <a:endParaRPr lang="en-US" sz="1600" i="0" strike="noStrike" dirty="0">
                <a:effectLst/>
              </a:endParaRPr>
            </a:p>
            <a:p>
              <a:pPr rtl="0" fontAlgn="base">
                <a:spcBef>
                  <a:spcPts val="0"/>
                </a:spcBef>
                <a:spcAft>
                  <a:spcPts val="0"/>
                </a:spcAft>
                <a:buFont typeface="Arial" panose="020B0604020202020204" pitchFamily="34" charset="0"/>
                <a:buChar char="•"/>
              </a:pPr>
              <a:r>
                <a:rPr lang="en-US" sz="1600" i="0" strike="noStrike" dirty="0">
                  <a:effectLst/>
                </a:rPr>
                <a:t>Choosing the highest informative parcels. rate of activity in fMRI</a:t>
              </a:r>
            </a:p>
            <a:p>
              <a:pPr rtl="0" fontAlgn="base">
                <a:spcBef>
                  <a:spcPts val="0"/>
                </a:spcBef>
                <a:spcAft>
                  <a:spcPts val="0"/>
                </a:spcAft>
                <a:buFont typeface="Arial" panose="020B0604020202020204" pitchFamily="34" charset="0"/>
                <a:buChar char="•"/>
              </a:pPr>
              <a:endParaRPr lang="en-US" sz="1600" i="0" strike="noStrike" dirty="0">
                <a:effectLst/>
              </a:endParaRPr>
            </a:p>
            <a:p>
              <a:pPr rtl="0" fontAlgn="base">
                <a:spcBef>
                  <a:spcPts val="0"/>
                </a:spcBef>
                <a:spcAft>
                  <a:spcPts val="0"/>
                </a:spcAft>
                <a:buFont typeface="Arial" panose="020B0604020202020204" pitchFamily="34" charset="0"/>
                <a:buChar char="•"/>
              </a:pPr>
              <a:r>
                <a:rPr lang="en-US" sz="1600" i="0" strike="noStrike" dirty="0">
                  <a:effectLst/>
                </a:rPr>
                <a:t>Using GLM models.  to ensure that our findings are accurate  </a:t>
              </a:r>
            </a:p>
            <a:p>
              <a:pPr rtl="0" fontAlgn="base">
                <a:spcBef>
                  <a:spcPts val="0"/>
                </a:spcBef>
                <a:spcAft>
                  <a:spcPts val="0"/>
                </a:spcAft>
                <a:buFont typeface="Arial" panose="020B0604020202020204" pitchFamily="34" charset="0"/>
                <a:buChar char="•"/>
              </a:pPr>
              <a:endParaRPr lang="en-US" sz="1600" i="0" strike="noStrike" dirty="0">
                <a:effectLst/>
              </a:endParaRPr>
            </a:p>
            <a:p>
              <a:pPr rtl="0" fontAlgn="base">
                <a:spcBef>
                  <a:spcPts val="0"/>
                </a:spcBef>
                <a:spcAft>
                  <a:spcPts val="0"/>
                </a:spcAft>
                <a:buFont typeface="Arial" panose="020B0604020202020204" pitchFamily="34" charset="0"/>
                <a:buChar char="•"/>
              </a:pPr>
              <a:r>
                <a:rPr lang="en-US" sz="1600" i="0" strike="noStrike" dirty="0">
                  <a:effectLst/>
                </a:rPr>
                <a:t>Building the correlation matrix for win/loss conditions among all interested parcels.</a:t>
              </a:r>
            </a:p>
            <a:p>
              <a:pPr rtl="0" fontAlgn="base">
                <a:spcBef>
                  <a:spcPts val="0"/>
                </a:spcBef>
                <a:spcAft>
                  <a:spcPts val="0"/>
                </a:spcAft>
              </a:pPr>
              <a:r>
                <a:rPr lang="en-US" sz="1600" i="0" strike="noStrike" dirty="0">
                  <a:effectLst/>
                </a:rPr>
                <a:t> </a:t>
              </a:r>
            </a:p>
            <a:p>
              <a:pPr rtl="0" fontAlgn="base">
                <a:spcBef>
                  <a:spcPts val="0"/>
                </a:spcBef>
                <a:spcAft>
                  <a:spcPts val="0"/>
                </a:spcAft>
                <a:buFont typeface="Arial" panose="020B0604020202020204" pitchFamily="34" charset="0"/>
                <a:buChar char="•"/>
              </a:pPr>
              <a:r>
                <a:rPr lang="en-US" sz="1600" i="0" strike="noStrike" dirty="0">
                  <a:effectLst/>
                </a:rPr>
                <a:t>Visualizing the brain connectivity based on the correlations.</a:t>
              </a:r>
            </a:p>
          </p:txBody>
        </p:sp>
      </p:grpSp>
      <p:sp>
        <p:nvSpPr>
          <p:cNvPr id="13" name="TextBox 12">
            <a:extLst>
              <a:ext uri="{FF2B5EF4-FFF2-40B4-BE49-F238E27FC236}">
                <a16:creationId xmlns:a16="http://schemas.microsoft.com/office/drawing/2014/main" id="{AC41DD60-E7DC-4C5D-8174-3F565F460942}"/>
              </a:ext>
            </a:extLst>
          </p:cNvPr>
          <p:cNvSpPr txBox="1"/>
          <p:nvPr/>
        </p:nvSpPr>
        <p:spPr>
          <a:xfrm>
            <a:off x="272338" y="204576"/>
            <a:ext cx="3807608" cy="369332"/>
          </a:xfrm>
          <a:prstGeom prst="rect">
            <a:avLst/>
          </a:prstGeom>
          <a:noFill/>
        </p:spPr>
        <p:txBody>
          <a:bodyPr wrap="square" rtlCol="0">
            <a:spAutoFit/>
          </a:bodyPr>
          <a:lstStyle/>
          <a:p>
            <a:pPr marL="285750" indent="-285750">
              <a:buFont typeface="Wingdings" panose="05000000000000000000" pitchFamily="2" charset="2"/>
              <a:buChar char="Ø"/>
            </a:pPr>
            <a:r>
              <a:rPr lang="en-US" b="1" dirty="0"/>
              <a:t>Data Wrangling</a:t>
            </a:r>
          </a:p>
        </p:txBody>
      </p:sp>
    </p:spTree>
    <p:extLst>
      <p:ext uri="{BB962C8B-B14F-4D97-AF65-F5344CB8AC3E}">
        <p14:creationId xmlns:p14="http://schemas.microsoft.com/office/powerpoint/2010/main" val="2861475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Rounded Corners 29">
            <a:extLst>
              <a:ext uri="{FF2B5EF4-FFF2-40B4-BE49-F238E27FC236}">
                <a16:creationId xmlns:a16="http://schemas.microsoft.com/office/drawing/2014/main" id="{27B8F079-D26A-4D4A-AC62-24AEFC5F9018}"/>
              </a:ext>
            </a:extLst>
          </p:cNvPr>
          <p:cNvSpPr/>
          <p:nvPr/>
        </p:nvSpPr>
        <p:spPr>
          <a:xfrm>
            <a:off x="272338" y="204576"/>
            <a:ext cx="9361324" cy="5135811"/>
          </a:xfrm>
          <a:prstGeom prst="roundRect">
            <a:avLst>
              <a:gd name="adj" fmla="val 3877"/>
            </a:avLst>
          </a:prstGeom>
          <a:noFill/>
          <a:ln w="381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B4D75E15-FAB8-41E7-ABB0-594E508FB1AF}"/>
              </a:ext>
            </a:extLst>
          </p:cNvPr>
          <p:cNvGrpSpPr/>
          <p:nvPr/>
        </p:nvGrpSpPr>
        <p:grpSpPr>
          <a:xfrm>
            <a:off x="0" y="5585414"/>
            <a:ext cx="9906000" cy="580213"/>
            <a:chOff x="0" y="5574978"/>
            <a:chExt cx="9906000" cy="580213"/>
          </a:xfrm>
        </p:grpSpPr>
        <p:sp>
          <p:nvSpPr>
            <p:cNvPr id="6" name="Rectangle 5">
              <a:extLst>
                <a:ext uri="{FF2B5EF4-FFF2-40B4-BE49-F238E27FC236}">
                  <a16:creationId xmlns:a16="http://schemas.microsoft.com/office/drawing/2014/main" id="{9E75A76C-F3DA-4A1B-A5E2-BEDA29B548A1}"/>
                </a:ext>
              </a:extLst>
            </p:cNvPr>
            <p:cNvSpPr/>
            <p:nvPr/>
          </p:nvSpPr>
          <p:spPr>
            <a:xfrm>
              <a:off x="0" y="5574978"/>
              <a:ext cx="9906000" cy="580213"/>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00111D33-6909-4D22-9EE3-1423A676842C}"/>
                </a:ext>
              </a:extLst>
            </p:cNvPr>
            <p:cNvGrpSpPr/>
            <p:nvPr/>
          </p:nvGrpSpPr>
          <p:grpSpPr>
            <a:xfrm>
              <a:off x="150268" y="5661045"/>
              <a:ext cx="9605465" cy="408079"/>
              <a:chOff x="123013" y="5665670"/>
              <a:chExt cx="9605465" cy="408079"/>
            </a:xfrm>
          </p:grpSpPr>
          <p:pic>
            <p:nvPicPr>
              <p:cNvPr id="5" name="Picture 4">
                <a:extLst>
                  <a:ext uri="{FF2B5EF4-FFF2-40B4-BE49-F238E27FC236}">
                    <a16:creationId xmlns:a16="http://schemas.microsoft.com/office/drawing/2014/main" id="{CA4FEE24-9CBE-4121-A27E-253385A84585}"/>
                  </a:ext>
                </a:extLst>
              </p:cNvPr>
              <p:cNvPicPr>
                <a:picLocks noChangeAspect="1"/>
              </p:cNvPicPr>
              <p:nvPr/>
            </p:nvPicPr>
            <p:blipFill rotWithShape="1">
              <a:blip r:embed="rId2">
                <a:extLst>
                  <a:ext uri="{28A0092B-C50C-407E-A947-70E740481C1C}">
                    <a14:useLocalDpi xmlns:a14="http://schemas.microsoft.com/office/drawing/2010/main" val="0"/>
                  </a:ext>
                </a:extLst>
              </a:blip>
              <a:srcRect t="31452" b="31452"/>
              <a:stretch/>
            </p:blipFill>
            <p:spPr>
              <a:xfrm>
                <a:off x="123013" y="5665670"/>
                <a:ext cx="2095329" cy="408079"/>
              </a:xfrm>
              <a:prstGeom prst="rect">
                <a:avLst/>
              </a:prstGeom>
            </p:spPr>
          </p:pic>
          <p:sp>
            <p:nvSpPr>
              <p:cNvPr id="35" name="TextBox 34">
                <a:extLst>
                  <a:ext uri="{FF2B5EF4-FFF2-40B4-BE49-F238E27FC236}">
                    <a16:creationId xmlns:a16="http://schemas.microsoft.com/office/drawing/2014/main" id="{62D7EC68-B4C6-49BD-8C6E-2CC0304D9893}"/>
                  </a:ext>
                </a:extLst>
              </p:cNvPr>
              <p:cNvSpPr txBox="1"/>
              <p:nvPr/>
            </p:nvSpPr>
            <p:spPr>
              <a:xfrm>
                <a:off x="3047867" y="5729094"/>
                <a:ext cx="6680611" cy="281231"/>
              </a:xfrm>
              <a:prstGeom prst="rect">
                <a:avLst/>
              </a:prstGeom>
              <a:noFill/>
            </p:spPr>
            <p:txBody>
              <a:bodyPr wrap="none" rtlCol="0">
                <a:spAutoFit/>
              </a:bodyPr>
              <a:lstStyle/>
              <a:p>
                <a:pPr>
                  <a:lnSpc>
                    <a:spcPct val="107000"/>
                  </a:lnSpc>
                  <a:spcAft>
                    <a:spcPts val="800"/>
                  </a:spcAft>
                </a:pPr>
                <a:r>
                  <a:rPr lang="en-US" sz="1200" b="1" dirty="0">
                    <a:solidFill>
                      <a:srgbClr val="F2F2F2"/>
                    </a:solidFill>
                    <a:effectLst/>
                    <a:latin typeface="Calibri" panose="020F0502020204030204" pitchFamily="34" charset="0"/>
                    <a:ea typeface="Calibri" panose="020F0502020204030204" pitchFamily="34" charset="0"/>
                    <a:cs typeface="Arial" panose="020B0604020202020204" pitchFamily="34" charset="0"/>
                  </a:rPr>
                  <a:t>Maintaining the Brain Functional Connectivity (BFC) in the gambling task using the HCP fMRI data-set.</a:t>
                </a:r>
              </a:p>
            </p:txBody>
          </p:sp>
        </p:grpSp>
      </p:grpSp>
      <p:grpSp>
        <p:nvGrpSpPr>
          <p:cNvPr id="45" name="Group 44">
            <a:extLst>
              <a:ext uri="{FF2B5EF4-FFF2-40B4-BE49-F238E27FC236}">
                <a16:creationId xmlns:a16="http://schemas.microsoft.com/office/drawing/2014/main" id="{8D134010-91B3-497E-BCB4-AB347C3C210D}"/>
              </a:ext>
            </a:extLst>
          </p:cNvPr>
          <p:cNvGrpSpPr/>
          <p:nvPr/>
        </p:nvGrpSpPr>
        <p:grpSpPr>
          <a:xfrm>
            <a:off x="211303" y="6162564"/>
            <a:ext cx="9483395" cy="613169"/>
            <a:chOff x="272338" y="6162564"/>
            <a:chExt cx="9483395" cy="613169"/>
          </a:xfrm>
        </p:grpSpPr>
        <p:pic>
          <p:nvPicPr>
            <p:cNvPr id="43" name="Picture 42">
              <a:extLst>
                <a:ext uri="{FF2B5EF4-FFF2-40B4-BE49-F238E27FC236}">
                  <a16:creationId xmlns:a16="http://schemas.microsoft.com/office/drawing/2014/main" id="{F0CDF732-6438-4127-BE81-41F033A20F4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72338" y="6162564"/>
              <a:ext cx="626686" cy="599652"/>
            </a:xfrm>
            <a:prstGeom prst="rect">
              <a:avLst/>
            </a:prstGeom>
          </p:spPr>
        </p:pic>
        <p:sp>
          <p:nvSpPr>
            <p:cNvPr id="7" name="TextBox 6">
              <a:extLst>
                <a:ext uri="{FF2B5EF4-FFF2-40B4-BE49-F238E27FC236}">
                  <a16:creationId xmlns:a16="http://schemas.microsoft.com/office/drawing/2014/main" id="{26D2FA7B-5209-4FAC-82FB-2051E7B8840A}"/>
                </a:ext>
              </a:extLst>
            </p:cNvPr>
            <p:cNvSpPr txBox="1"/>
            <p:nvPr/>
          </p:nvSpPr>
          <p:spPr>
            <a:xfrm>
              <a:off x="651970" y="6498734"/>
              <a:ext cx="2677121" cy="276999"/>
            </a:xfrm>
            <a:prstGeom prst="rect">
              <a:avLst/>
            </a:prstGeom>
            <a:noFill/>
          </p:spPr>
          <p:txBody>
            <a:bodyPr wrap="square" rtlCol="0">
              <a:spAutoFit/>
            </a:bodyPr>
            <a:lstStyle/>
            <a:p>
              <a:pPr algn="ctr"/>
              <a:r>
                <a:rPr lang="en-US" sz="1200" b="1" dirty="0">
                  <a:solidFill>
                    <a:srgbClr val="333333"/>
                  </a:solidFill>
                </a:rPr>
                <a:t>Colorful Snowshoes Pod – July 2021 </a:t>
              </a:r>
            </a:p>
          </p:txBody>
        </p:sp>
        <p:sp>
          <p:nvSpPr>
            <p:cNvPr id="44" name="TextBox 43">
              <a:extLst>
                <a:ext uri="{FF2B5EF4-FFF2-40B4-BE49-F238E27FC236}">
                  <a16:creationId xmlns:a16="http://schemas.microsoft.com/office/drawing/2014/main" id="{852336FF-A777-47F5-9244-0D0BFB88E76F}"/>
                </a:ext>
              </a:extLst>
            </p:cNvPr>
            <p:cNvSpPr txBox="1"/>
            <p:nvPr/>
          </p:nvSpPr>
          <p:spPr>
            <a:xfrm>
              <a:off x="9129048" y="6498734"/>
              <a:ext cx="626685" cy="276999"/>
            </a:xfrm>
            <a:prstGeom prst="rect">
              <a:avLst/>
            </a:prstGeom>
            <a:noFill/>
          </p:spPr>
          <p:txBody>
            <a:bodyPr wrap="square" rtlCol="0">
              <a:spAutoFit/>
            </a:bodyPr>
            <a:lstStyle/>
            <a:p>
              <a:pPr algn="ctr"/>
              <a:r>
                <a:rPr lang="en-US" sz="1200" b="1" dirty="0">
                  <a:solidFill>
                    <a:srgbClr val="333333"/>
                  </a:solidFill>
                </a:rPr>
                <a:t>7</a:t>
              </a:r>
            </a:p>
          </p:txBody>
        </p:sp>
      </p:grpSp>
      <p:pic>
        <p:nvPicPr>
          <p:cNvPr id="1026" name="Picture 2">
            <a:extLst>
              <a:ext uri="{FF2B5EF4-FFF2-40B4-BE49-F238E27FC236}">
                <a16:creationId xmlns:a16="http://schemas.microsoft.com/office/drawing/2014/main" id="{C6989D41-BFF8-4463-B963-856D4DF313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707169"/>
            <a:ext cx="8229600" cy="413062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3F8501DE-133C-408D-8063-3003359601D2}"/>
              </a:ext>
            </a:extLst>
          </p:cNvPr>
          <p:cNvSpPr txBox="1"/>
          <p:nvPr/>
        </p:nvSpPr>
        <p:spPr>
          <a:xfrm>
            <a:off x="272338" y="204576"/>
            <a:ext cx="3807608" cy="369332"/>
          </a:xfrm>
          <a:prstGeom prst="rect">
            <a:avLst/>
          </a:prstGeom>
          <a:noFill/>
        </p:spPr>
        <p:txBody>
          <a:bodyPr wrap="square" rtlCol="0">
            <a:spAutoFit/>
          </a:bodyPr>
          <a:lstStyle/>
          <a:p>
            <a:pPr marL="285750" indent="-285750">
              <a:buFont typeface="Wingdings" panose="05000000000000000000" pitchFamily="2" charset="2"/>
              <a:buChar char="Ø"/>
            </a:pPr>
            <a:r>
              <a:rPr lang="en-US" b="1" dirty="0"/>
              <a:t>Correlation Matrix</a:t>
            </a:r>
          </a:p>
        </p:txBody>
      </p:sp>
    </p:spTree>
    <p:extLst>
      <p:ext uri="{BB962C8B-B14F-4D97-AF65-F5344CB8AC3E}">
        <p14:creationId xmlns:p14="http://schemas.microsoft.com/office/powerpoint/2010/main" val="492408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Rounded Corners 29">
            <a:extLst>
              <a:ext uri="{FF2B5EF4-FFF2-40B4-BE49-F238E27FC236}">
                <a16:creationId xmlns:a16="http://schemas.microsoft.com/office/drawing/2014/main" id="{27B8F079-D26A-4D4A-AC62-24AEFC5F9018}"/>
              </a:ext>
            </a:extLst>
          </p:cNvPr>
          <p:cNvSpPr/>
          <p:nvPr/>
        </p:nvSpPr>
        <p:spPr>
          <a:xfrm>
            <a:off x="272338" y="204576"/>
            <a:ext cx="9361324" cy="5135811"/>
          </a:xfrm>
          <a:prstGeom prst="roundRect">
            <a:avLst>
              <a:gd name="adj" fmla="val 3877"/>
            </a:avLst>
          </a:prstGeom>
          <a:noFill/>
          <a:ln w="38100">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B4D75E15-FAB8-41E7-ABB0-594E508FB1AF}"/>
              </a:ext>
            </a:extLst>
          </p:cNvPr>
          <p:cNvGrpSpPr/>
          <p:nvPr/>
        </p:nvGrpSpPr>
        <p:grpSpPr>
          <a:xfrm>
            <a:off x="0" y="5585414"/>
            <a:ext cx="9906000" cy="580213"/>
            <a:chOff x="0" y="5574978"/>
            <a:chExt cx="9906000" cy="580213"/>
          </a:xfrm>
        </p:grpSpPr>
        <p:sp>
          <p:nvSpPr>
            <p:cNvPr id="6" name="Rectangle 5">
              <a:extLst>
                <a:ext uri="{FF2B5EF4-FFF2-40B4-BE49-F238E27FC236}">
                  <a16:creationId xmlns:a16="http://schemas.microsoft.com/office/drawing/2014/main" id="{9E75A76C-F3DA-4A1B-A5E2-BEDA29B548A1}"/>
                </a:ext>
              </a:extLst>
            </p:cNvPr>
            <p:cNvSpPr/>
            <p:nvPr/>
          </p:nvSpPr>
          <p:spPr>
            <a:xfrm>
              <a:off x="0" y="5574978"/>
              <a:ext cx="9906000" cy="580213"/>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00111D33-6909-4D22-9EE3-1423A676842C}"/>
                </a:ext>
              </a:extLst>
            </p:cNvPr>
            <p:cNvGrpSpPr/>
            <p:nvPr/>
          </p:nvGrpSpPr>
          <p:grpSpPr>
            <a:xfrm>
              <a:off x="150268" y="5661045"/>
              <a:ext cx="9605465" cy="408079"/>
              <a:chOff x="123013" y="5665670"/>
              <a:chExt cx="9605465" cy="408079"/>
            </a:xfrm>
          </p:grpSpPr>
          <p:pic>
            <p:nvPicPr>
              <p:cNvPr id="5" name="Picture 4">
                <a:extLst>
                  <a:ext uri="{FF2B5EF4-FFF2-40B4-BE49-F238E27FC236}">
                    <a16:creationId xmlns:a16="http://schemas.microsoft.com/office/drawing/2014/main" id="{CA4FEE24-9CBE-4121-A27E-253385A84585}"/>
                  </a:ext>
                </a:extLst>
              </p:cNvPr>
              <p:cNvPicPr>
                <a:picLocks noChangeAspect="1"/>
              </p:cNvPicPr>
              <p:nvPr/>
            </p:nvPicPr>
            <p:blipFill rotWithShape="1">
              <a:blip r:embed="rId2">
                <a:extLst>
                  <a:ext uri="{28A0092B-C50C-407E-A947-70E740481C1C}">
                    <a14:useLocalDpi xmlns:a14="http://schemas.microsoft.com/office/drawing/2010/main" val="0"/>
                  </a:ext>
                </a:extLst>
              </a:blip>
              <a:srcRect t="31452" b="31452"/>
              <a:stretch/>
            </p:blipFill>
            <p:spPr>
              <a:xfrm>
                <a:off x="123013" y="5665670"/>
                <a:ext cx="2095329" cy="408079"/>
              </a:xfrm>
              <a:prstGeom prst="rect">
                <a:avLst/>
              </a:prstGeom>
            </p:spPr>
          </p:pic>
          <p:sp>
            <p:nvSpPr>
              <p:cNvPr id="35" name="TextBox 34">
                <a:extLst>
                  <a:ext uri="{FF2B5EF4-FFF2-40B4-BE49-F238E27FC236}">
                    <a16:creationId xmlns:a16="http://schemas.microsoft.com/office/drawing/2014/main" id="{62D7EC68-B4C6-49BD-8C6E-2CC0304D9893}"/>
                  </a:ext>
                </a:extLst>
              </p:cNvPr>
              <p:cNvSpPr txBox="1"/>
              <p:nvPr/>
            </p:nvSpPr>
            <p:spPr>
              <a:xfrm>
                <a:off x="3047867" y="5729094"/>
                <a:ext cx="6680611" cy="281231"/>
              </a:xfrm>
              <a:prstGeom prst="rect">
                <a:avLst/>
              </a:prstGeom>
              <a:noFill/>
            </p:spPr>
            <p:txBody>
              <a:bodyPr wrap="none" rtlCol="0">
                <a:spAutoFit/>
              </a:bodyPr>
              <a:lstStyle/>
              <a:p>
                <a:pPr>
                  <a:lnSpc>
                    <a:spcPct val="107000"/>
                  </a:lnSpc>
                  <a:spcAft>
                    <a:spcPts val="800"/>
                  </a:spcAft>
                </a:pPr>
                <a:r>
                  <a:rPr lang="en-US" sz="1200" b="1" dirty="0">
                    <a:solidFill>
                      <a:srgbClr val="F2F2F2"/>
                    </a:solidFill>
                    <a:effectLst/>
                    <a:latin typeface="Calibri" panose="020F0502020204030204" pitchFamily="34" charset="0"/>
                    <a:ea typeface="Calibri" panose="020F0502020204030204" pitchFamily="34" charset="0"/>
                    <a:cs typeface="Arial" panose="020B0604020202020204" pitchFamily="34" charset="0"/>
                  </a:rPr>
                  <a:t>Maintaining the Brain Functional Connectivity (BFC) in the gambling task using the HCP fMRI data-set.</a:t>
                </a:r>
              </a:p>
            </p:txBody>
          </p:sp>
        </p:grpSp>
      </p:grpSp>
      <p:grpSp>
        <p:nvGrpSpPr>
          <p:cNvPr id="45" name="Group 44">
            <a:extLst>
              <a:ext uri="{FF2B5EF4-FFF2-40B4-BE49-F238E27FC236}">
                <a16:creationId xmlns:a16="http://schemas.microsoft.com/office/drawing/2014/main" id="{8D134010-91B3-497E-BCB4-AB347C3C210D}"/>
              </a:ext>
            </a:extLst>
          </p:cNvPr>
          <p:cNvGrpSpPr/>
          <p:nvPr/>
        </p:nvGrpSpPr>
        <p:grpSpPr>
          <a:xfrm>
            <a:off x="211303" y="6162564"/>
            <a:ext cx="9483395" cy="613169"/>
            <a:chOff x="272338" y="6162564"/>
            <a:chExt cx="9483395" cy="613169"/>
          </a:xfrm>
        </p:grpSpPr>
        <p:pic>
          <p:nvPicPr>
            <p:cNvPr id="43" name="Picture 42">
              <a:extLst>
                <a:ext uri="{FF2B5EF4-FFF2-40B4-BE49-F238E27FC236}">
                  <a16:creationId xmlns:a16="http://schemas.microsoft.com/office/drawing/2014/main" id="{F0CDF732-6438-4127-BE81-41F033A20F4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72338" y="6162564"/>
              <a:ext cx="626686" cy="599652"/>
            </a:xfrm>
            <a:prstGeom prst="rect">
              <a:avLst/>
            </a:prstGeom>
          </p:spPr>
        </p:pic>
        <p:sp>
          <p:nvSpPr>
            <p:cNvPr id="7" name="TextBox 6">
              <a:extLst>
                <a:ext uri="{FF2B5EF4-FFF2-40B4-BE49-F238E27FC236}">
                  <a16:creationId xmlns:a16="http://schemas.microsoft.com/office/drawing/2014/main" id="{26D2FA7B-5209-4FAC-82FB-2051E7B8840A}"/>
                </a:ext>
              </a:extLst>
            </p:cNvPr>
            <p:cNvSpPr txBox="1"/>
            <p:nvPr/>
          </p:nvSpPr>
          <p:spPr>
            <a:xfrm>
              <a:off x="651970" y="6498734"/>
              <a:ext cx="2677121" cy="276999"/>
            </a:xfrm>
            <a:prstGeom prst="rect">
              <a:avLst/>
            </a:prstGeom>
            <a:noFill/>
          </p:spPr>
          <p:txBody>
            <a:bodyPr wrap="square" rtlCol="0">
              <a:spAutoFit/>
            </a:bodyPr>
            <a:lstStyle/>
            <a:p>
              <a:pPr algn="ctr"/>
              <a:r>
                <a:rPr lang="en-US" sz="1200" b="1" dirty="0">
                  <a:solidFill>
                    <a:srgbClr val="333333"/>
                  </a:solidFill>
                </a:rPr>
                <a:t>Colorful Snowshoes Pod – July 2021 </a:t>
              </a:r>
            </a:p>
          </p:txBody>
        </p:sp>
        <p:sp>
          <p:nvSpPr>
            <p:cNvPr id="44" name="TextBox 43">
              <a:extLst>
                <a:ext uri="{FF2B5EF4-FFF2-40B4-BE49-F238E27FC236}">
                  <a16:creationId xmlns:a16="http://schemas.microsoft.com/office/drawing/2014/main" id="{852336FF-A777-47F5-9244-0D0BFB88E76F}"/>
                </a:ext>
              </a:extLst>
            </p:cNvPr>
            <p:cNvSpPr txBox="1"/>
            <p:nvPr/>
          </p:nvSpPr>
          <p:spPr>
            <a:xfrm>
              <a:off x="9129048" y="6498734"/>
              <a:ext cx="626685" cy="276999"/>
            </a:xfrm>
            <a:prstGeom prst="rect">
              <a:avLst/>
            </a:prstGeom>
            <a:noFill/>
          </p:spPr>
          <p:txBody>
            <a:bodyPr wrap="square" rtlCol="0">
              <a:spAutoFit/>
            </a:bodyPr>
            <a:lstStyle/>
            <a:p>
              <a:pPr algn="ctr"/>
              <a:r>
                <a:rPr lang="en-US" sz="1200" b="1" dirty="0">
                  <a:solidFill>
                    <a:srgbClr val="333333"/>
                  </a:solidFill>
                </a:rPr>
                <a:t>8</a:t>
              </a:r>
            </a:p>
          </p:txBody>
        </p:sp>
      </p:grpSp>
      <p:sp>
        <p:nvSpPr>
          <p:cNvPr id="17" name="TextBox 16">
            <a:extLst>
              <a:ext uri="{FF2B5EF4-FFF2-40B4-BE49-F238E27FC236}">
                <a16:creationId xmlns:a16="http://schemas.microsoft.com/office/drawing/2014/main" id="{9622595A-EE3A-416B-B80E-BDD5180F4878}"/>
              </a:ext>
            </a:extLst>
          </p:cNvPr>
          <p:cNvSpPr txBox="1"/>
          <p:nvPr/>
        </p:nvSpPr>
        <p:spPr>
          <a:xfrm>
            <a:off x="272338" y="204576"/>
            <a:ext cx="3807608" cy="369332"/>
          </a:xfrm>
          <a:prstGeom prst="rect">
            <a:avLst/>
          </a:prstGeom>
          <a:noFill/>
        </p:spPr>
        <p:txBody>
          <a:bodyPr wrap="square" rtlCol="0">
            <a:spAutoFit/>
          </a:bodyPr>
          <a:lstStyle/>
          <a:p>
            <a:pPr marL="285750" indent="-285750">
              <a:buFont typeface="Wingdings" panose="05000000000000000000" pitchFamily="2" charset="2"/>
              <a:buChar char="Ø"/>
            </a:pPr>
            <a:r>
              <a:rPr lang="en-US" b="1" dirty="0"/>
              <a:t>True / Predication</a:t>
            </a:r>
          </a:p>
        </p:txBody>
      </p:sp>
      <p:grpSp>
        <p:nvGrpSpPr>
          <p:cNvPr id="9" name="Group 8">
            <a:extLst>
              <a:ext uri="{FF2B5EF4-FFF2-40B4-BE49-F238E27FC236}">
                <a16:creationId xmlns:a16="http://schemas.microsoft.com/office/drawing/2014/main" id="{787039ED-0739-4E11-A031-915F1057CB11}"/>
              </a:ext>
            </a:extLst>
          </p:cNvPr>
          <p:cNvGrpSpPr/>
          <p:nvPr/>
        </p:nvGrpSpPr>
        <p:grpSpPr>
          <a:xfrm>
            <a:off x="463009" y="580189"/>
            <a:ext cx="8979982" cy="4523985"/>
            <a:chOff x="471552" y="795487"/>
            <a:chExt cx="8979982" cy="4523985"/>
          </a:xfrm>
        </p:grpSpPr>
        <p:grpSp>
          <p:nvGrpSpPr>
            <p:cNvPr id="8" name="Group 7">
              <a:extLst>
                <a:ext uri="{FF2B5EF4-FFF2-40B4-BE49-F238E27FC236}">
                  <a16:creationId xmlns:a16="http://schemas.microsoft.com/office/drawing/2014/main" id="{BF57C97A-9F85-4269-89DA-FCB2F6680062}"/>
                </a:ext>
              </a:extLst>
            </p:cNvPr>
            <p:cNvGrpSpPr/>
            <p:nvPr/>
          </p:nvGrpSpPr>
          <p:grpSpPr>
            <a:xfrm>
              <a:off x="904155" y="2576272"/>
              <a:ext cx="8097690" cy="2743200"/>
              <a:chOff x="888433" y="2576272"/>
              <a:chExt cx="8097690" cy="2743200"/>
            </a:xfrm>
          </p:grpSpPr>
          <p:pic>
            <p:nvPicPr>
              <p:cNvPr id="2050" name="Picture 2">
                <a:extLst>
                  <a:ext uri="{FF2B5EF4-FFF2-40B4-BE49-F238E27FC236}">
                    <a16:creationId xmlns:a16="http://schemas.microsoft.com/office/drawing/2014/main" id="{7A917151-F2BC-4050-82E2-DEE8EB1992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8433" y="2576272"/>
                <a:ext cx="3234123" cy="27432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a:extLst>
                  <a:ext uri="{FF2B5EF4-FFF2-40B4-BE49-F238E27FC236}">
                    <a16:creationId xmlns:a16="http://schemas.microsoft.com/office/drawing/2014/main" id="{81BE0F56-6A8D-423A-A28D-10A2DFCADB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5268" y="2576272"/>
                <a:ext cx="3220855" cy="2743200"/>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TextBox 2">
              <a:extLst>
                <a:ext uri="{FF2B5EF4-FFF2-40B4-BE49-F238E27FC236}">
                  <a16:creationId xmlns:a16="http://schemas.microsoft.com/office/drawing/2014/main" id="{0DE3033F-B60A-4670-9E55-C30EB97AAC54}"/>
                </a:ext>
              </a:extLst>
            </p:cNvPr>
            <p:cNvSpPr txBox="1"/>
            <p:nvPr/>
          </p:nvSpPr>
          <p:spPr>
            <a:xfrm>
              <a:off x="3159865" y="2089276"/>
              <a:ext cx="4532812" cy="307777"/>
            </a:xfrm>
            <a:prstGeom prst="rect">
              <a:avLst/>
            </a:prstGeom>
            <a:noFill/>
          </p:spPr>
          <p:txBody>
            <a:bodyPr wrap="square" rtlCol="0">
              <a:spAutoFit/>
            </a:bodyPr>
            <a:lstStyle/>
            <a:p>
              <a:r>
                <a:rPr lang="en-US" sz="1400" dirty="0"/>
                <a:t>20 parcels modeling   Vs   360 parcels modeling</a:t>
              </a:r>
            </a:p>
          </p:txBody>
        </p:sp>
        <p:sp>
          <p:nvSpPr>
            <p:cNvPr id="4" name="TextBox 3">
              <a:extLst>
                <a:ext uri="{FF2B5EF4-FFF2-40B4-BE49-F238E27FC236}">
                  <a16:creationId xmlns:a16="http://schemas.microsoft.com/office/drawing/2014/main" id="{81898C2F-9250-4CC8-8572-8442A900C651}"/>
                </a:ext>
              </a:extLst>
            </p:cNvPr>
            <p:cNvSpPr txBox="1"/>
            <p:nvPr/>
          </p:nvSpPr>
          <p:spPr>
            <a:xfrm>
              <a:off x="471552" y="795487"/>
              <a:ext cx="8979982" cy="954107"/>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t>The 20 parcels give the accuracy of result in amount of 0.76, which is analyzed with Ridge Classifier with 20 cross-validation</a:t>
              </a:r>
            </a:p>
            <a:p>
              <a:pPr marL="285750" indent="-285750" algn="just">
                <a:buFont typeface="Arial" panose="020B0604020202020204" pitchFamily="34" charset="0"/>
                <a:buChar char="•"/>
              </a:pPr>
              <a:r>
                <a:rPr lang="en-US" sz="1400" dirty="0"/>
                <a:t>While using the whole 360 parcels with a Logistic Regression model and 20 cross-validation, gave us 0.82 accuracy.</a:t>
              </a:r>
            </a:p>
            <a:p>
              <a:pPr marL="285750" indent="-285750" algn="just">
                <a:buFont typeface="Arial" panose="020B0604020202020204" pitchFamily="34" charset="0"/>
                <a:buChar char="•"/>
              </a:pPr>
              <a:r>
                <a:rPr lang="en-US" sz="1400" dirty="0"/>
                <a:t>which is higher than our chosen 20 parcels by 6% only.</a:t>
              </a:r>
            </a:p>
          </p:txBody>
        </p:sp>
      </p:grpSp>
    </p:spTree>
    <p:extLst>
      <p:ext uri="{BB962C8B-B14F-4D97-AF65-F5344CB8AC3E}">
        <p14:creationId xmlns:p14="http://schemas.microsoft.com/office/powerpoint/2010/main" val="31186016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547</TotalTime>
  <Words>811</Words>
  <Application>Microsoft Office PowerPoint</Application>
  <PresentationFormat>A4 Paper (210x297 mm)</PresentationFormat>
  <Paragraphs>118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Nunito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Hussein Nasser Al Islami</dc:creator>
  <cp:lastModifiedBy>Moustafa Shomer</cp:lastModifiedBy>
  <cp:revision>71</cp:revision>
  <dcterms:created xsi:type="dcterms:W3CDTF">2021-07-22T15:51:39Z</dcterms:created>
  <dcterms:modified xsi:type="dcterms:W3CDTF">2021-07-23T13:22:05Z</dcterms:modified>
</cp:coreProperties>
</file>