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hGffmSnv4rNodZCd/WtHk7yzd6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988efc30_3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a988efc30_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everyone welcome to our presentation,in our project  we analyse convolutional neural networks for music genre classification.</a:t>
            </a:r>
            <a:endParaRPr sz="900">
              <a:solidFill>
                <a:srgbClr val="2A39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Rishabh lalla and Alex hernandez</a:t>
            </a:r>
            <a:endParaRPr sz="3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ea988efc30_3_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a9b9c7265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a9b9c726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my friend said we used a simple 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6 conv nets with batch norm and dropouts to increase the generalization of the model</a:t>
            </a:r>
            <a:endParaRPr sz="900">
              <a:solidFill>
                <a:srgbClr val="2A39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we took a data centric approach, so we fixed the model and started 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tweeking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data, taking different processing approaches like using the 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30sec audio file, or  dividing each file  into 3 files, each one is  10sec long. 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also used different features to train the model</a:t>
            </a:r>
            <a:endParaRPr sz="900">
              <a:solidFill>
                <a:srgbClr val="2A39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ea9b9c7265_0_2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8c7691b68_0_8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8c7691b68_0_8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as we can see here in the process of finding the best representative features, we trained our model on each of them one at a time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and we observed the performance of the model, surely the model was over fitting as it’s the case with small amount of data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ge8c7691b68_0_80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a95057cf8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a95057cf8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n we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tried every possible combination of 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the features and observed how the model was improving,so we tried combining 2 features 3 features and using all of them at once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gea95057cf8_0_4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a95057cf8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a95057cf8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found out that the most informative features were mel spectrogram and chroma freq. </a:t>
            </a:r>
            <a:endParaRPr sz="900">
              <a:solidFill>
                <a:srgbClr val="2A39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 we trained the model with and without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regularization </a:t>
            </a:r>
            <a:endParaRPr sz="900">
              <a:solidFill>
                <a:srgbClr val="2A39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finally with regularization we get over 84% val accuracy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ea95057cf8_0_6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a95d2e242_0_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a95d2e242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reaching the best performing model we con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ducted different analysis methods, like PCA and (representational similarity analysis)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RSM on the features of the last conv layer and we will refer to it as the representations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gea95d2e242_0_5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a95057cf8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a95057cf8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that doing pca with 2 components on all the outputs of that layer we get clusters for each genre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gea95057cf8_0_8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a95d2e242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a95d2e24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as with pca it’s not clear as to what it represents so you can see that it’s just noize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ea95d2e242_0_1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a95d2e242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a95d2e24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applying cluster maps which finds the patterns in the components and cluster them together, we can clearly see some similarities between the components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ea95d2e242_0_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a95d2e242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a95d2e24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Finally, conducting RSM on the representations, we can see similarities between certain genres where as it’s not that great for others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and that’s because the model’s performance isn’t that high, and with more data hopefully we would get much better results.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gea95d2e242_0_2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8c7691b68_0_4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e8c7691b6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and in the end we would like to than alex and rishab, without your support we wouldn’t be able to advance this far in the project, and also </a:t>
            </a:r>
            <a:r>
              <a:rPr lang="en-US" sz="1200"/>
              <a:t>thank you all for listening, and we would love to answer your questions if you have any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c7691b68_0_7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8c7691b68_0_7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GTZAn dataset. which consist of 10 musisc genres and each one have 100 music file.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then we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the audio features Training the model Analysing the model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e8c7691b68_0_78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9817323d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a9817323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.we aimed to conduct a comprehensive study on  music audio files ,extract features like (</a:t>
            </a:r>
            <a:r>
              <a:rPr b="1" lang="en-US" sz="1100">
                <a:solidFill>
                  <a:schemeClr val="dk1"/>
                </a:solidFill>
              </a:rPr>
              <a:t>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 frequencies, spectral centroid and spectral roll-off and mel spectogram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) and  classify them using a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approach.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ea9817323d_0_3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9b9c7265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9b9c7265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CNN?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data is becoming an important part of machine learning. We are using audio to interact with modern technology.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spectrogram is a visual representation of audio frequency through time dimension.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spectograms contains</a:t>
            </a:r>
            <a:r>
              <a:rPr lang="en-US" sz="900" u="sng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of the freq and value of the features</a:t>
            </a:r>
            <a:r>
              <a:rPr lang="en-US" sz="90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we can combine both of these values into 2d matrix and we can use it as an image.</a:t>
            </a:r>
            <a:endParaRPr sz="900">
              <a:solidFill>
                <a:srgbClr val="2A39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makes sense since spectograms of a song are kind of like an image, each with their own distinct patterns.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thiis is why we use this method instead of using raw audio files because raw audio files are expensive to train model on it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A399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A39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ea9b9c7265_0_3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9b9c7265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a9b9c726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we will now explore audio features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ea9b9c7265_0_2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8c7691b68_0_8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8c7691b68_0_8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indicates at which fre,the energy of spectrum is centered.</a:t>
            </a:r>
            <a:r>
              <a:rPr lang="en-US" sz="900">
                <a:solidFill>
                  <a:schemeClr val="dk1"/>
                </a:solidFill>
              </a:rPr>
              <a:t>. 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here for example It shows that the spectral centorid of pop/rock music samples seems higher than that of classical music samples.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e8c7691b68_0_82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8c7691b68_0_8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8c7691b68_0_8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Rolloff :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measure of the shape of the signal. It represents the frequency below which some amount of energy (typically 85%) is located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e8c7691b68_0_83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8c7691b68_0_8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8c7691b68_0_8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chroma feature i,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represents the tonal content of a musical audio signal in a condensed form. it can be considered as important for high-level semantic analysis, like chord recognition or harmonic similarity estimation.</a:t>
            </a:r>
            <a:endParaRPr/>
          </a:p>
        </p:txBody>
      </p:sp>
      <p:sp>
        <p:nvSpPr>
          <p:cNvPr id="186" name="Google Shape;186;ge8c7691b68_0_81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8c7691b68_0_8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8c7691b68_0_8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the mel-frequency cepstrum (MFC) is </a:t>
            </a:r>
            <a:r>
              <a:rPr b="1" lang="en-US" sz="1100">
                <a:solidFill>
                  <a:schemeClr val="dk1"/>
                </a:solidFill>
              </a:rPr>
              <a:t>a representation of the short-term power spectrum of a sound</a:t>
            </a:r>
            <a:r>
              <a:rPr lang="en-US" sz="1100">
                <a:solidFill>
                  <a:schemeClr val="dk1"/>
                </a:solidFill>
              </a:rPr>
              <a:t>, based on a linear cosine transform of a log power spectrum on a nonlinear mel scale of frequency</a:t>
            </a:r>
            <a:endParaRPr sz="900"/>
          </a:p>
        </p:txBody>
      </p:sp>
      <p:sp>
        <p:nvSpPr>
          <p:cNvPr id="199" name="Google Shape;199;ge8c7691b68_0_813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e8c7691b68_0_1119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5" name="Google Shape;15;ge8c7691b68_0_11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e8c7691b68_0_11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e8c7691b68_0_11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e8c7691b68_0_11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e8c7691b68_0_11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ge8c7691b68_0_1119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e8c7691b68_0_1119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e8c7691b68_0_11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e8c7691b68_0_1179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5" name="Google Shape;75;ge8c7691b68_0_117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e8c7691b68_0_117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e8c7691b68_0_117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e8c7691b68_0_117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e8c7691b68_0_117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ge8c7691b68_0_1179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e8c7691b68_0_1179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ge8c7691b68_0_117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c7691b68_0_118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c7691b68_0_1191"/>
          <p:cNvSpPr txBox="1"/>
          <p:nvPr>
            <p:ph type="title"/>
          </p:nvPr>
        </p:nvSpPr>
        <p:spPr>
          <a:xfrm>
            <a:off x="581200" y="4572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ge8c7691b68_0_119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ge8c7691b68_0_119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e8c7691b68_0_1191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e8c7691b68_0_1191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e8c7691b68_0_1129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5" name="Google Shape;25;ge8c7691b68_0_112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e8c7691b68_0_112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e8c7691b68_0_112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e8c7691b68_0_112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e8c7691b68_0_112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ge8c7691b68_0_1129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ge8c7691b68_0_112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e8c7691b68_0_1138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4" name="Google Shape;34;ge8c7691b68_0_113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e8c7691b68_0_113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e8c7691b68_0_113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e8c7691b68_0_113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e8c7691b68_0_113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e8c7691b68_0_113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e8c7691b68_0_113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ge8c7691b68_0_113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8c7691b68_0_114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ge8c7691b68_0_1148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ge8c7691b68_0_1148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ge8c7691b68_0_114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8c7691b68_0_115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ge8c7691b68_0_115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c7691b68_0_115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ge8c7691b68_0_1156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ge8c7691b68_0_115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e8c7691b68_0_116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6" name="Google Shape;56;ge8c7691b68_0_116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ge8c7691b68_0_116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e8c7691b68_0_116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e8c7691b68_0_116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ge8c7691b68_0_11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ge8c7691b68_0_116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ge8c7691b68_0_116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c7691b68_0_116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ge8c7691b68_0_116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e8c7691b68_0_116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ge8c7691b68_0_116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e8c7691b68_0_116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ge8c7691b68_0_116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c7691b68_0_1176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2" name="Google Shape;72;ge8c7691b68_0_117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8c7691b68_0_111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e8c7691b68_0_111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e8c7691b68_0_11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Relationship Id="rId4" Type="http://schemas.openxmlformats.org/officeDocument/2006/relationships/image" Target="../media/image1.png"/><Relationship Id="rId5" Type="http://schemas.openxmlformats.org/officeDocument/2006/relationships/hyperlink" Target="mailto:Shomerthesec@gmail.com" TargetMode="External"/><Relationship Id="rId6" Type="http://schemas.openxmlformats.org/officeDocument/2006/relationships/hyperlink" Target="mailto:shadi.bazazordeh94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61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a988efc30_3_5"/>
          <p:cNvSpPr txBox="1"/>
          <p:nvPr>
            <p:ph type="title"/>
          </p:nvPr>
        </p:nvSpPr>
        <p:spPr>
          <a:xfrm>
            <a:off x="311700" y="339256"/>
            <a:ext cx="8520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</a:t>
            </a:r>
            <a:r>
              <a:rPr lang="en-US" sz="3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Convolutional Neural Networks for Music Genre Classification</a:t>
            </a:r>
            <a:endParaRPr sz="3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ea988efc30_3_5"/>
          <p:cNvSpPr txBox="1"/>
          <p:nvPr>
            <p:ph idx="4294967295" type="subTitle"/>
          </p:nvPr>
        </p:nvSpPr>
        <p:spPr>
          <a:xfrm>
            <a:off x="2278200" y="1926850"/>
            <a:ext cx="45876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Shadi Bazazordeh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</a:t>
            </a:r>
            <a:r>
              <a:rPr lang="en-US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afa Shomer</a:t>
            </a:r>
            <a:endParaRPr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Tutorial TA: Rishabh lalla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TA: Alex Hernandez Garcia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2400"/>
              <a:buNone/>
            </a:pPr>
            <a:r>
              <a:t/>
            </a:r>
            <a:endParaRPr sz="3200"/>
          </a:p>
        </p:txBody>
      </p:sp>
      <p:pic>
        <p:nvPicPr>
          <p:cNvPr id="98" name="Google Shape;98;gea988efc30_3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325" y="5836845"/>
            <a:ext cx="2857500" cy="68826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a988efc30_3_5"/>
          <p:cNvSpPr txBox="1"/>
          <p:nvPr/>
        </p:nvSpPr>
        <p:spPr>
          <a:xfrm>
            <a:off x="3753900" y="5626875"/>
            <a:ext cx="507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Name: Lurking 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Butterflies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Name: Music Stars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gea988efc30_3_5"/>
          <p:cNvPicPr preferRelativeResize="0"/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493725" y="1986699"/>
            <a:ext cx="1847850" cy="22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ea988efc30_3_5"/>
          <p:cNvPicPr preferRelativeResize="0"/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6984450" y="1986699"/>
            <a:ext cx="1847850" cy="22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a9b9c7265_0_22"/>
          <p:cNvSpPr txBox="1"/>
          <p:nvPr/>
        </p:nvSpPr>
        <p:spPr>
          <a:xfrm>
            <a:off x="277525" y="2282400"/>
            <a:ext cx="8424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Training The Model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Analysing the different features effect on the model performance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gea9b9c7265_0_22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gea9b9c726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ea9b9c7265_0_22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8c7691b68_0_807"/>
          <p:cNvSpPr txBox="1"/>
          <p:nvPr>
            <p:ph idx="1" type="subTitle"/>
          </p:nvPr>
        </p:nvSpPr>
        <p:spPr>
          <a:xfrm>
            <a:off x="616426" y="3468342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ge8c7691b68_0_8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2375" y="61604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8c7691b68_0_807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e8c7691b68_0_807"/>
          <p:cNvSpPr txBox="1"/>
          <p:nvPr/>
        </p:nvSpPr>
        <p:spPr>
          <a:xfrm>
            <a:off x="234750" y="285100"/>
            <a:ext cx="52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Train a CNN model with each feature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ge8c7691b68_0_8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63" y="1363725"/>
            <a:ext cx="2952750" cy="22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e8c7691b68_0_8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738" y="1363717"/>
            <a:ext cx="28956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e8c7691b68_0_8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863" y="3872187"/>
            <a:ext cx="2847975" cy="21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e8c7691b68_0_8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6550" y="3934700"/>
            <a:ext cx="2847975" cy="20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e8c7691b68_0_807"/>
          <p:cNvSpPr txBox="1"/>
          <p:nvPr/>
        </p:nvSpPr>
        <p:spPr>
          <a:xfrm>
            <a:off x="947963" y="3556850"/>
            <a:ext cx="69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Mel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Spectrogram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                                                         		      Spectral Centroid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e8c7691b68_0_807"/>
          <p:cNvSpPr txBox="1"/>
          <p:nvPr/>
        </p:nvSpPr>
        <p:spPr>
          <a:xfrm>
            <a:off x="696875" y="6018175"/>
            <a:ext cx="6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       Spectral Rolloff                                                                                   Chroma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e8c7691b68_0_807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ea95057cf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50" y="1202175"/>
            <a:ext cx="30003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ea95057cf8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025" y="1258600"/>
            <a:ext cx="28860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ea95057cf8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100" y="3649375"/>
            <a:ext cx="2886075" cy="24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ea95057cf8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6500" y="3844725"/>
            <a:ext cx="29051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ea95057cf8_0_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ea95057cf8_0_40"/>
          <p:cNvSpPr txBox="1"/>
          <p:nvPr/>
        </p:nvSpPr>
        <p:spPr>
          <a:xfrm>
            <a:off x="178900" y="198550"/>
            <a:ext cx="613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Train a CNN model with concatenate  features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ea95057cf8_0_40"/>
          <p:cNvSpPr txBox="1"/>
          <p:nvPr>
            <p:ph idx="1" type="subTitle"/>
          </p:nvPr>
        </p:nvSpPr>
        <p:spPr>
          <a:xfrm>
            <a:off x="433100" y="6049700"/>
            <a:ext cx="86085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440">
                <a:solidFill>
                  <a:schemeClr val="dk2"/>
                </a:solidFill>
              </a:rPr>
              <a:t>Spectral Centroid &amp; Spectral RollOff                        		              Spectral Centroid &amp; Chroma</a:t>
            </a:r>
            <a:endParaRPr sz="1440">
              <a:solidFill>
                <a:schemeClr val="dk2"/>
              </a:solidFill>
            </a:endParaRPr>
          </a:p>
        </p:txBody>
      </p:sp>
      <p:sp>
        <p:nvSpPr>
          <p:cNvPr id="244" name="Google Shape;244;gea95057cf8_0_40"/>
          <p:cNvSpPr txBox="1"/>
          <p:nvPr>
            <p:ph idx="1" type="subTitle"/>
          </p:nvPr>
        </p:nvSpPr>
        <p:spPr>
          <a:xfrm>
            <a:off x="433100" y="3520650"/>
            <a:ext cx="8437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Mel </a:t>
            </a:r>
            <a:r>
              <a:rPr lang="en-US" sz="1400">
                <a:solidFill>
                  <a:srgbClr val="000000"/>
                </a:solidFill>
              </a:rPr>
              <a:t>Spectrogram &amp;</a:t>
            </a:r>
            <a:r>
              <a:rPr lang="en-US" sz="1400">
                <a:solidFill>
                  <a:srgbClr val="000000"/>
                </a:solidFill>
              </a:rPr>
              <a:t> Spectral Centroid                  		             Mel </a:t>
            </a:r>
            <a:r>
              <a:rPr lang="en-US" sz="1400">
                <a:solidFill>
                  <a:srgbClr val="000000"/>
                </a:solidFill>
              </a:rPr>
              <a:t>Spectrogram</a:t>
            </a:r>
            <a:r>
              <a:rPr lang="en-US" sz="1400">
                <a:solidFill>
                  <a:srgbClr val="000000"/>
                </a:solidFill>
              </a:rPr>
              <a:t> &amp; Chroma</a:t>
            </a:r>
            <a:endParaRPr/>
          </a:p>
        </p:txBody>
      </p:sp>
      <p:sp>
        <p:nvSpPr>
          <p:cNvPr id="245" name="Google Shape;245;gea95057cf8_0_40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gea95057cf8_0_40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a95057cf8_0_69"/>
          <p:cNvSpPr txBox="1"/>
          <p:nvPr/>
        </p:nvSpPr>
        <p:spPr>
          <a:xfrm>
            <a:off x="110350" y="390575"/>
            <a:ext cx="659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Training with the best combination of features and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L2 regularization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ea95057cf8_0_69"/>
          <p:cNvSpPr txBox="1"/>
          <p:nvPr/>
        </p:nvSpPr>
        <p:spPr>
          <a:xfrm>
            <a:off x="2330725" y="5523850"/>
            <a:ext cx="38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M</a:t>
            </a:r>
            <a:r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spectrogram &amp; Chroma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gea95057cf8_0_69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gea95057cf8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ea95057cf8_0_69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gea95057cf8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0" y="1424725"/>
            <a:ext cx="8342149" cy="39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a95d2e242_0_54"/>
          <p:cNvSpPr txBox="1"/>
          <p:nvPr/>
        </p:nvSpPr>
        <p:spPr>
          <a:xfrm>
            <a:off x="734700" y="2282400"/>
            <a:ext cx="7674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Model Analysis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Analysing the representations learned by the best model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ea95d2e242_0_54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gea95d2e24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ea95d2e242_0_54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a95057cf8_0_82"/>
          <p:cNvSpPr txBox="1"/>
          <p:nvPr/>
        </p:nvSpPr>
        <p:spPr>
          <a:xfrm>
            <a:off x="126700" y="756400"/>
            <a:ext cx="472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PCA visualization with 2 components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gea95057cf8_0_82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gea95057cf8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ea95057cf8_0_82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ea95057cf8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813" y="1423300"/>
            <a:ext cx="6458364" cy="46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a95d2e242_0_14"/>
          <p:cNvSpPr txBox="1"/>
          <p:nvPr/>
        </p:nvSpPr>
        <p:spPr>
          <a:xfrm>
            <a:off x="152400" y="611550"/>
            <a:ext cx="460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PCA heatmap with 10 components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gea95d2e24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1306912"/>
            <a:ext cx="7370625" cy="492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ea95d2e242_0_14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gea95d2e242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ea95d2e242_0_14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a95d2e242_0_7"/>
          <p:cNvSpPr txBox="1"/>
          <p:nvPr/>
        </p:nvSpPr>
        <p:spPr>
          <a:xfrm>
            <a:off x="152400" y="556975"/>
            <a:ext cx="470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PCA visualization using cluster maps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gea95d2e242_0_7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gea95d2e24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ea95d2e242_0_7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gea95d2e24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3075"/>
            <a:ext cx="7988175" cy="475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a95d2e242_0_21"/>
          <p:cNvSpPr txBox="1"/>
          <p:nvPr/>
        </p:nvSpPr>
        <p:spPr>
          <a:xfrm>
            <a:off x="282050" y="528350"/>
            <a:ext cx="551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Representational similarity analysis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ea95d2e242_0_21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gea95d2e242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ea95d2e242_0_21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gea95d2e242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100" y="1287800"/>
            <a:ext cx="6768549" cy="48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8c7691b68_0_428"/>
          <p:cNvSpPr txBox="1"/>
          <p:nvPr/>
        </p:nvSpPr>
        <p:spPr>
          <a:xfrm>
            <a:off x="1327950" y="2152225"/>
            <a:ext cx="648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Listening</a:t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ge8c7691b68_0_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825" y="6032333"/>
            <a:ext cx="2857500" cy="68826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e8c7691b68_0_428"/>
          <p:cNvSpPr txBox="1"/>
          <p:nvPr/>
        </p:nvSpPr>
        <p:spPr>
          <a:xfrm>
            <a:off x="4887900" y="5868571"/>
            <a:ext cx="409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homerthesec@gmail.com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shadi.bazazordeh94@gmail.com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c7691b68_0_789"/>
          <p:cNvSpPr txBox="1"/>
          <p:nvPr/>
        </p:nvSpPr>
        <p:spPr>
          <a:xfrm>
            <a:off x="346800" y="707350"/>
            <a:ext cx="54585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b="1" lang="en-US" sz="3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t/>
            </a:r>
            <a:endParaRPr b="1" sz="1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t/>
            </a:r>
            <a:endParaRPr b="1" sz="1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pipeline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architecture 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did: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○"/>
            </a:pPr>
            <a:r>
              <a:rPr lang="en-US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the audio features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○"/>
            </a:pPr>
            <a:r>
              <a:rPr lang="en-US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model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○"/>
            </a:pPr>
            <a:r>
              <a:rPr lang="en-US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the model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ge8c7691b68_0_7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425" y="63030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e8c7691b68_0_789"/>
          <p:cNvSpPr txBox="1"/>
          <p:nvPr/>
        </p:nvSpPr>
        <p:spPr>
          <a:xfrm>
            <a:off x="7195375" y="6368750"/>
            <a:ext cx="1873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8c7691b68_0_789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9817323d_0_3"/>
          <p:cNvSpPr txBox="1"/>
          <p:nvPr>
            <p:ph type="ctrTitle"/>
          </p:nvPr>
        </p:nvSpPr>
        <p:spPr>
          <a:xfrm>
            <a:off x="141875" y="589989"/>
            <a:ext cx="3539100" cy="7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pipeline</a:t>
            </a:r>
            <a:endParaRPr b="1"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gea9817323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5" y="3639423"/>
            <a:ext cx="813875" cy="105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a9817323d_0_3"/>
          <p:cNvSpPr/>
          <p:nvPr/>
        </p:nvSpPr>
        <p:spPr>
          <a:xfrm>
            <a:off x="1028125" y="3691340"/>
            <a:ext cx="486300" cy="951300"/>
          </a:xfrm>
          <a:prstGeom prst="rightArrow">
            <a:avLst>
              <a:gd fmla="val 50000" name="adj1"/>
              <a:gd fmla="val 41300" name="adj2"/>
            </a:avLst>
          </a:prstGeom>
          <a:gradFill>
            <a:gsLst>
              <a:gs pos="0">
                <a:srgbClr val="394EC3"/>
              </a:gs>
              <a:gs pos="100000">
                <a:srgbClr val="2029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a9817323d_0_3"/>
          <p:cNvSpPr/>
          <p:nvPr/>
        </p:nvSpPr>
        <p:spPr>
          <a:xfrm>
            <a:off x="2987713" y="3561386"/>
            <a:ext cx="941100" cy="1211400"/>
          </a:xfrm>
          <a:prstGeom prst="ellipse">
            <a:avLst/>
          </a:prstGeom>
          <a:gradFill>
            <a:gsLst>
              <a:gs pos="0">
                <a:srgbClr val="394EC3"/>
              </a:gs>
              <a:gs pos="100000">
                <a:srgbClr val="2029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Extractor</a:t>
            </a:r>
            <a:endParaRPr b="1"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ea9817323d_0_3"/>
          <p:cNvSpPr/>
          <p:nvPr/>
        </p:nvSpPr>
        <p:spPr>
          <a:xfrm>
            <a:off x="3993250" y="3691340"/>
            <a:ext cx="603600" cy="951300"/>
          </a:xfrm>
          <a:prstGeom prst="rightArrow">
            <a:avLst>
              <a:gd fmla="val 50000" name="adj1"/>
              <a:gd fmla="val 41300" name="adj2"/>
            </a:avLst>
          </a:prstGeom>
          <a:gradFill>
            <a:gsLst>
              <a:gs pos="0">
                <a:srgbClr val="394EC3"/>
              </a:gs>
              <a:gs pos="100000">
                <a:srgbClr val="2029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a9817323d_0_3"/>
          <p:cNvSpPr/>
          <p:nvPr/>
        </p:nvSpPr>
        <p:spPr>
          <a:xfrm>
            <a:off x="4661275" y="3483200"/>
            <a:ext cx="1006200" cy="1211400"/>
          </a:xfrm>
          <a:prstGeom prst="ellipse">
            <a:avLst/>
          </a:prstGeom>
          <a:gradFill>
            <a:gsLst>
              <a:gs pos="0">
                <a:srgbClr val="394EC3"/>
              </a:gs>
              <a:gs pos="100000">
                <a:srgbClr val="2029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</a:t>
            </a:r>
            <a:endParaRPr b="1"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ea9817323d_0_3"/>
          <p:cNvSpPr/>
          <p:nvPr/>
        </p:nvSpPr>
        <p:spPr>
          <a:xfrm>
            <a:off x="5731900" y="3691340"/>
            <a:ext cx="603600" cy="951300"/>
          </a:xfrm>
          <a:prstGeom prst="rightArrow">
            <a:avLst>
              <a:gd fmla="val 50000" name="adj1"/>
              <a:gd fmla="val 41300" name="adj2"/>
            </a:avLst>
          </a:prstGeom>
          <a:gradFill>
            <a:gsLst>
              <a:gs pos="0">
                <a:srgbClr val="394EC3"/>
              </a:gs>
              <a:gs pos="100000">
                <a:srgbClr val="20295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ea9817323d_0_3"/>
          <p:cNvPicPr preferRelativeResize="0"/>
          <p:nvPr/>
        </p:nvPicPr>
        <p:blipFill rotWithShape="1">
          <a:blip r:embed="rId4">
            <a:alphaModFix/>
          </a:blip>
          <a:srcRect b="0" l="-2562" r="-2468" t="0"/>
          <a:stretch/>
        </p:blipFill>
        <p:spPr>
          <a:xfrm>
            <a:off x="6243325" y="2814991"/>
            <a:ext cx="2877825" cy="270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ea9817323d_0_3"/>
          <p:cNvSpPr txBox="1"/>
          <p:nvPr/>
        </p:nvSpPr>
        <p:spPr>
          <a:xfrm>
            <a:off x="22850" y="4941950"/>
            <a:ext cx="10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File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gea9817323d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9425" y="63030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ea9817323d_0_3"/>
          <p:cNvSpPr txBox="1"/>
          <p:nvPr/>
        </p:nvSpPr>
        <p:spPr>
          <a:xfrm>
            <a:off x="5582050" y="6368750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ea9817323d_0_3"/>
          <p:cNvSpPr/>
          <p:nvPr/>
        </p:nvSpPr>
        <p:spPr>
          <a:xfrm>
            <a:off x="2513375" y="3691340"/>
            <a:ext cx="486300" cy="951300"/>
          </a:xfrm>
          <a:prstGeom prst="rightArrow">
            <a:avLst>
              <a:gd fmla="val 50000" name="adj1"/>
              <a:gd fmla="val 41300" name="adj2"/>
            </a:avLst>
          </a:prstGeom>
          <a:gradFill>
            <a:gsLst>
              <a:gs pos="0">
                <a:srgbClr val="394EC3"/>
              </a:gs>
              <a:gs pos="100000">
                <a:srgbClr val="2029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a9817323d_0_3"/>
          <p:cNvSpPr/>
          <p:nvPr/>
        </p:nvSpPr>
        <p:spPr>
          <a:xfrm>
            <a:off x="1606937" y="2749925"/>
            <a:ext cx="813900" cy="2834100"/>
          </a:xfrm>
          <a:prstGeom prst="rect">
            <a:avLst/>
          </a:prstGeom>
          <a:gradFill>
            <a:gsLst>
              <a:gs pos="0">
                <a:srgbClr val="394EC3"/>
              </a:gs>
              <a:gs pos="100000">
                <a:srgbClr val="2029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 </a:t>
            </a:r>
            <a:r>
              <a:rPr lang="en-US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spectrogram</a:t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</a:t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</a:t>
            </a:r>
            <a:r>
              <a:rPr lang="en-US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rolloff</a:t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</a:t>
            </a:r>
            <a:r>
              <a:rPr lang="en-US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centroid</a:t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ea9817323d_0_3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a9b9c7265_0_39"/>
          <p:cNvSpPr txBox="1"/>
          <p:nvPr/>
        </p:nvSpPr>
        <p:spPr>
          <a:xfrm>
            <a:off x="0" y="262575"/>
            <a:ext cx="591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Why using </a:t>
            </a: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Conv Nets</a:t>
            </a: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ea9b9c7265_0_39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ea9b9c7265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ea9b9c7265_0_39"/>
          <p:cNvPicPr preferRelativeResize="0"/>
          <p:nvPr/>
        </p:nvPicPr>
        <p:blipFill rotWithShape="1">
          <a:blip r:embed="rId4">
            <a:alphaModFix amt="87000"/>
          </a:blip>
          <a:srcRect b="0" l="0" r="3072" t="0"/>
          <a:stretch/>
        </p:blipFill>
        <p:spPr>
          <a:xfrm>
            <a:off x="55700" y="970575"/>
            <a:ext cx="7065976" cy="52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a9b9c7265_0_39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a9b9c7265_0_29"/>
          <p:cNvSpPr txBox="1"/>
          <p:nvPr/>
        </p:nvSpPr>
        <p:spPr>
          <a:xfrm>
            <a:off x="360000" y="2811775"/>
            <a:ext cx="84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Exploring the Audio Features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gea9b9c7265_0_29"/>
          <p:cNvSpPr txBox="1"/>
          <p:nvPr/>
        </p:nvSpPr>
        <p:spPr>
          <a:xfrm>
            <a:off x="7879075" y="6364175"/>
            <a:ext cx="11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gea9b9c726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00" y="62449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a9b9c7265_0_29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8c7691b68_0_825"/>
          <p:cNvSpPr txBox="1"/>
          <p:nvPr>
            <p:ph type="ctrTitle"/>
          </p:nvPr>
        </p:nvSpPr>
        <p:spPr>
          <a:xfrm>
            <a:off x="617850" y="2803738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8c7691b68_0_825"/>
          <p:cNvSpPr txBox="1"/>
          <p:nvPr>
            <p:ph idx="1" type="subTitle"/>
          </p:nvPr>
        </p:nvSpPr>
        <p:spPr>
          <a:xfrm>
            <a:off x="617838" y="4057992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e8c7691b68_0_8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425" y="63030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e8c7691b68_0_825"/>
          <p:cNvSpPr txBox="1"/>
          <p:nvPr/>
        </p:nvSpPr>
        <p:spPr>
          <a:xfrm>
            <a:off x="5529800" y="6368750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8c7691b68_0_825"/>
          <p:cNvSpPr txBox="1"/>
          <p:nvPr/>
        </p:nvSpPr>
        <p:spPr>
          <a:xfrm>
            <a:off x="133750" y="220625"/>
            <a:ext cx="396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pectral Centroid</a:t>
            </a:r>
            <a:r>
              <a:rPr b="1" lang="en-US" sz="34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e8c7691b68_0_825"/>
          <p:cNvSpPr txBox="1"/>
          <p:nvPr/>
        </p:nvSpPr>
        <p:spPr>
          <a:xfrm>
            <a:off x="271300" y="5130888"/>
            <a:ext cx="87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classic                                                         pop                                                             rock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ge8c7691b68_0_8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838" y="2955924"/>
            <a:ext cx="29146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e8c7691b68_0_8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9113" y="2998050"/>
            <a:ext cx="29051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e8c7691b68_0_8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513" y="2998050"/>
            <a:ext cx="2895600" cy="19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e8c7691b68_0_825"/>
          <p:cNvSpPr txBox="1"/>
          <p:nvPr/>
        </p:nvSpPr>
        <p:spPr>
          <a:xfrm>
            <a:off x="133750" y="928625"/>
            <a:ext cx="594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2061B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rgbClr val="0206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00">
                <a:solidFill>
                  <a:srgbClr val="0206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ndicates at which frequency, the energy of spectrum is centered</a:t>
            </a:r>
            <a:endParaRPr sz="1700">
              <a:solidFill>
                <a:srgbClr val="0206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e8c7691b68_0_825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e8c7691b68_0_8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1863" y="1925883"/>
            <a:ext cx="3419661" cy="8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c7691b68_0_831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8c7691b68_0_831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e8c7691b68_0_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425" y="63030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8c7691b68_0_831"/>
          <p:cNvSpPr txBox="1"/>
          <p:nvPr/>
        </p:nvSpPr>
        <p:spPr>
          <a:xfrm>
            <a:off x="5529800" y="6368750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8c7691b68_0_831"/>
          <p:cNvSpPr txBox="1"/>
          <p:nvPr/>
        </p:nvSpPr>
        <p:spPr>
          <a:xfrm>
            <a:off x="152475" y="340700"/>
            <a:ext cx="312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pectral Rolloff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ge8c7691b68_0_8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076875"/>
            <a:ext cx="28765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e8c7691b68_0_831"/>
          <p:cNvSpPr txBox="1"/>
          <p:nvPr/>
        </p:nvSpPr>
        <p:spPr>
          <a:xfrm>
            <a:off x="335350" y="5083488"/>
            <a:ext cx="83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classic                                                          pop                                                             rock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ge8c7691b68_0_8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8763" y="3095913"/>
            <a:ext cx="29337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e8c7691b68_0_8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2225" y="3086400"/>
            <a:ext cx="28765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e8c7691b68_0_8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3725" y="1902150"/>
            <a:ext cx="2876550" cy="86027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8c7691b68_0_831"/>
          <p:cNvSpPr txBox="1"/>
          <p:nvPr/>
        </p:nvSpPr>
        <p:spPr>
          <a:xfrm>
            <a:off x="152475" y="926250"/>
            <a:ext cx="6381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Spectral rolloff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is the frequency below which a specified percentage of the total spectral energy, e.g. 85%, lies.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e8c7691b68_0_831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8c7691b68_0_819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e8c7691b68_0_8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425" y="63030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e8c7691b68_0_819"/>
          <p:cNvSpPr txBox="1"/>
          <p:nvPr/>
        </p:nvSpPr>
        <p:spPr>
          <a:xfrm>
            <a:off x="7934350" y="6368750"/>
            <a:ext cx="1144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e8c7691b68_0_819"/>
          <p:cNvSpPr txBox="1"/>
          <p:nvPr/>
        </p:nvSpPr>
        <p:spPr>
          <a:xfrm>
            <a:off x="251500" y="385675"/>
            <a:ext cx="274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hroma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ge8c7691b68_0_8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25" y="2412050"/>
            <a:ext cx="7474600" cy="24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8c7691b68_0_819"/>
          <p:cNvSpPr txBox="1"/>
          <p:nvPr/>
        </p:nvSpPr>
        <p:spPr>
          <a:xfrm>
            <a:off x="4161150" y="5109975"/>
            <a:ext cx="8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e8c7691b68_0_819"/>
          <p:cNvSpPr txBox="1"/>
          <p:nvPr/>
        </p:nvSpPr>
        <p:spPr>
          <a:xfrm>
            <a:off x="405550" y="1093675"/>
            <a:ext cx="5885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 features indicate the energy of a discrete set of pitches (C, C#, D, D# …)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e8c7691b68_0_819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8c7691b68_0_813"/>
          <p:cNvSpPr txBox="1"/>
          <p:nvPr>
            <p:ph type="ctrTitle"/>
          </p:nvPr>
        </p:nvSpPr>
        <p:spPr>
          <a:xfrm>
            <a:off x="221725" y="1471075"/>
            <a:ext cx="80544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spectrogram is a representation of the short-term power spectrum of a sound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ge8c7691b68_0_8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425" y="6303050"/>
            <a:ext cx="6036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8c7691b68_0_813"/>
          <p:cNvSpPr txBox="1"/>
          <p:nvPr/>
        </p:nvSpPr>
        <p:spPr>
          <a:xfrm>
            <a:off x="5529800" y="6368750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Stars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e8c7691b68_0_813"/>
          <p:cNvSpPr txBox="1"/>
          <p:nvPr/>
        </p:nvSpPr>
        <p:spPr>
          <a:xfrm>
            <a:off x="221725" y="516050"/>
            <a:ext cx="361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el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Spectrogram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ge8c7691b68_0_8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50" y="2601375"/>
            <a:ext cx="774382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e8c7691b68_0_813"/>
          <p:cNvSpPr txBox="1"/>
          <p:nvPr/>
        </p:nvSpPr>
        <p:spPr>
          <a:xfrm>
            <a:off x="0" y="63359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Convolutional Neural Networks for music genre classification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4621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Free PPT Backgrounds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