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M:\Courses\Certified%20Udacity\Programming%20for%20Data%20Science\my%20work\Question%20set%201\results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M:\Courses\Certified%20Udacity\Programming%20for%20Data%20Science\my%20work\results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M:\Courses\Certified%20Udacity\Programming%20for%20Data%20Science\my%20work\results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M:\Courses\Certified%20Udacity\Programming%20for%20Data%20Science\my%20work\results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[results (1).csv]Sheet2!PivotTable5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Rent</a:t>
            </a:r>
            <a:r>
              <a:rPr lang="en-US" baseline="0" dirty="0"/>
              <a:t> Count</a:t>
            </a:r>
            <a:endParaRPr lang="en-US" dirty="0"/>
          </a:p>
        </c:rich>
      </c:tx>
      <c:layout>
        <c:manualLayout>
          <c:xMode val="edge"/>
          <c:yMode val="edge"/>
          <c:x val="0.37175773552268032"/>
          <c:y val="5.20245184318362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Sheet2!$A$2:$A$7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1166</c:v>
                </c:pt>
                <c:pt idx="1">
                  <c:v>945</c:v>
                </c:pt>
                <c:pt idx="2">
                  <c:v>939</c:v>
                </c:pt>
                <c:pt idx="3">
                  <c:v>941</c:v>
                </c:pt>
                <c:pt idx="4">
                  <c:v>1096</c:v>
                </c:pt>
                <c:pt idx="5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DA-46A0-8C91-2945AFE695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365215"/>
        <c:axId val="110980559"/>
      </c:barChart>
      <c:catAx>
        <c:axId val="53736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0559"/>
        <c:crosses val="autoZero"/>
        <c:auto val="1"/>
        <c:lblAlgn val="ctr"/>
        <c:lblOffset val="100"/>
        <c:noMultiLvlLbl val="0"/>
      </c:catAx>
      <c:valAx>
        <c:axId val="11098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36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Rental</a:t>
            </a:r>
            <a:r>
              <a:rPr lang="en-US" baseline="0" dirty="0"/>
              <a:t> Duration</a:t>
            </a:r>
            <a:endParaRPr lang="en-US" dirty="0"/>
          </a:p>
        </c:rich>
      </c:tx>
      <c:layout>
        <c:manualLayout>
          <c:xMode val="edge"/>
          <c:yMode val="edge"/>
          <c:x val="0.34972333926648647"/>
          <c:y val="3.3066458374015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results2!$B$1</c:f>
              <c:strCache>
                <c:ptCount val="1"/>
                <c:pt idx="0">
                  <c:v>total_rent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BDA-40CA-AB1B-897074AE8B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BDA-40CA-AB1B-897074AE8B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BDA-40CA-AB1B-897074AE8B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BDA-40CA-AB1B-897074AE8B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BDA-40CA-AB1B-897074AE8BA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BDA-40CA-AB1B-897074AE8BA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BDA-40CA-AB1B-897074AE8BA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BDA-40CA-AB1B-897074AE8BA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results2!$A$2:$A$9</c:f>
              <c:strCache>
                <c:ptCount val="6"/>
                <c:pt idx="0">
                  <c:v>Comedy</c:v>
                </c:pt>
                <c:pt idx="1">
                  <c:v>Animation</c:v>
                </c:pt>
                <c:pt idx="2">
                  <c:v>Music</c:v>
                </c:pt>
                <c:pt idx="3">
                  <c:v>Children</c:v>
                </c:pt>
                <c:pt idx="4">
                  <c:v>Classics</c:v>
                </c:pt>
                <c:pt idx="5">
                  <c:v>Family</c:v>
                </c:pt>
              </c:strCache>
            </c:strRef>
          </c:cat>
          <c:val>
            <c:numRef>
              <c:f>results2!$B$2:$B$9</c:f>
              <c:numCache>
                <c:formatCode>General</c:formatCode>
                <c:ptCount val="8"/>
                <c:pt idx="0">
                  <c:v>286</c:v>
                </c:pt>
                <c:pt idx="1">
                  <c:v>323</c:v>
                </c:pt>
                <c:pt idx="2">
                  <c:v>267</c:v>
                </c:pt>
                <c:pt idx="3">
                  <c:v>302</c:v>
                </c:pt>
                <c:pt idx="4">
                  <c:v>289</c:v>
                </c:pt>
                <c:pt idx="5">
                  <c:v>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0BDA-40CA-AB1B-897074AE8BA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</a:t>
            </a:r>
            <a:r>
              <a:rPr lang="en-US" baseline="0"/>
              <a:t> of payments per month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results3!$C$1</c:f>
              <c:strCache>
                <c:ptCount val="1"/>
                <c:pt idx="0">
                  <c:v>sum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results3!$A$2:$B$35</c15:sqref>
                  </c15:fullRef>
                  <c15:levelRef>
                    <c15:sqref>results3!$B$2:$B$35</c15:sqref>
                  </c15:levelRef>
                </c:ext>
              </c:extLst>
              <c:f>results3!$B$2:$B$35</c:f>
              <c:strCache>
                <c:ptCount val="34"/>
                <c:pt idx="0">
                  <c:v>Ana Bradley</c:v>
                </c:pt>
                <c:pt idx="1">
                  <c:v>Ana Bradley</c:v>
                </c:pt>
                <c:pt idx="2">
                  <c:v>Ana Bradley</c:v>
                </c:pt>
                <c:pt idx="3">
                  <c:v>Ana Bradley</c:v>
                </c:pt>
                <c:pt idx="4">
                  <c:v>Clara Shaw</c:v>
                </c:pt>
                <c:pt idx="5">
                  <c:v>Clara Shaw</c:v>
                </c:pt>
                <c:pt idx="6">
                  <c:v>Clara Shaw</c:v>
                </c:pt>
                <c:pt idx="7">
                  <c:v>Curtis Irby</c:v>
                </c:pt>
                <c:pt idx="8">
                  <c:v>Curtis Irby</c:v>
                </c:pt>
                <c:pt idx="9">
                  <c:v>Curtis Irby</c:v>
                </c:pt>
                <c:pt idx="10">
                  <c:v>Curtis Irby</c:v>
                </c:pt>
                <c:pt idx="11">
                  <c:v>Eleanor Hunt</c:v>
                </c:pt>
                <c:pt idx="12">
                  <c:v>Eleanor Hunt</c:v>
                </c:pt>
                <c:pt idx="13">
                  <c:v>Eleanor Hunt</c:v>
                </c:pt>
                <c:pt idx="14">
                  <c:v>Karl Seal</c:v>
                </c:pt>
                <c:pt idx="15">
                  <c:v>Karl Seal</c:v>
                </c:pt>
                <c:pt idx="16">
                  <c:v>Karl Seal</c:v>
                </c:pt>
                <c:pt idx="17">
                  <c:v>Marcia Dean</c:v>
                </c:pt>
                <c:pt idx="18">
                  <c:v>Marcia Dean</c:v>
                </c:pt>
                <c:pt idx="19">
                  <c:v>Marcia Dean</c:v>
                </c:pt>
                <c:pt idx="20">
                  <c:v>Marcia Dean</c:v>
                </c:pt>
                <c:pt idx="21">
                  <c:v>Marion Snyder</c:v>
                </c:pt>
                <c:pt idx="22">
                  <c:v>Marion Snyder</c:v>
                </c:pt>
                <c:pt idx="23">
                  <c:v>Marion Snyder</c:v>
                </c:pt>
                <c:pt idx="24">
                  <c:v>Marion Snyder</c:v>
                </c:pt>
                <c:pt idx="25">
                  <c:v>Mike Way</c:v>
                </c:pt>
                <c:pt idx="26">
                  <c:v>Mike Way</c:v>
                </c:pt>
                <c:pt idx="27">
                  <c:v>Mike Way</c:v>
                </c:pt>
                <c:pt idx="28">
                  <c:v>Rhonda Kennedy</c:v>
                </c:pt>
                <c:pt idx="29">
                  <c:v>Rhonda Kennedy</c:v>
                </c:pt>
                <c:pt idx="30">
                  <c:v>Rhonda Kennedy</c:v>
                </c:pt>
                <c:pt idx="31">
                  <c:v>Tommy Collazo</c:v>
                </c:pt>
                <c:pt idx="32">
                  <c:v>Tommy Collazo</c:v>
                </c:pt>
                <c:pt idx="33">
                  <c:v>Tommy Collazo</c:v>
                </c:pt>
              </c:strCache>
            </c:strRef>
          </c:cat>
          <c:val>
            <c:numRef>
              <c:f>results3!$C$2:$C$35</c:f>
              <c:numCache>
                <c:formatCode>General</c:formatCode>
                <c:ptCount val="34"/>
                <c:pt idx="0">
                  <c:v>19.96</c:v>
                </c:pt>
                <c:pt idx="1">
                  <c:v>71.84</c:v>
                </c:pt>
                <c:pt idx="2">
                  <c:v>72.88</c:v>
                </c:pt>
                <c:pt idx="3">
                  <c:v>2.99</c:v>
                </c:pt>
                <c:pt idx="4">
                  <c:v>22.94</c:v>
                </c:pt>
                <c:pt idx="5">
                  <c:v>72.84</c:v>
                </c:pt>
                <c:pt idx="6">
                  <c:v>93.82</c:v>
                </c:pt>
                <c:pt idx="7">
                  <c:v>22.94</c:v>
                </c:pt>
                <c:pt idx="8">
                  <c:v>86.83</c:v>
                </c:pt>
                <c:pt idx="9">
                  <c:v>54.86</c:v>
                </c:pt>
                <c:pt idx="10">
                  <c:v>2.99</c:v>
                </c:pt>
                <c:pt idx="11">
                  <c:v>22.95</c:v>
                </c:pt>
                <c:pt idx="12">
                  <c:v>87.82</c:v>
                </c:pt>
                <c:pt idx="13">
                  <c:v>100.78</c:v>
                </c:pt>
                <c:pt idx="14">
                  <c:v>41.91</c:v>
                </c:pt>
                <c:pt idx="15">
                  <c:v>76.87</c:v>
                </c:pt>
                <c:pt idx="16">
                  <c:v>89.8</c:v>
                </c:pt>
                <c:pt idx="17">
                  <c:v>37.92</c:v>
                </c:pt>
                <c:pt idx="18">
                  <c:v>53.9</c:v>
                </c:pt>
                <c:pt idx="19">
                  <c:v>73.8</c:v>
                </c:pt>
                <c:pt idx="20">
                  <c:v>0.99</c:v>
                </c:pt>
                <c:pt idx="21">
                  <c:v>44.92</c:v>
                </c:pt>
                <c:pt idx="22">
                  <c:v>58.88</c:v>
                </c:pt>
                <c:pt idx="23">
                  <c:v>85.82</c:v>
                </c:pt>
                <c:pt idx="24">
                  <c:v>4.99</c:v>
                </c:pt>
                <c:pt idx="25">
                  <c:v>35.94</c:v>
                </c:pt>
                <c:pt idx="26">
                  <c:v>64.849999999999994</c:v>
                </c:pt>
                <c:pt idx="27">
                  <c:v>61.88</c:v>
                </c:pt>
                <c:pt idx="28">
                  <c:v>19.96</c:v>
                </c:pt>
                <c:pt idx="29">
                  <c:v>74.849999999999994</c:v>
                </c:pt>
                <c:pt idx="30">
                  <c:v>96.81</c:v>
                </c:pt>
                <c:pt idx="31">
                  <c:v>25.93</c:v>
                </c:pt>
                <c:pt idx="32">
                  <c:v>67.88</c:v>
                </c:pt>
                <c:pt idx="33">
                  <c:v>89.82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D-40EA-A2CF-47509120A3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23685984"/>
        <c:axId val="1124433360"/>
      </c:barChart>
      <c:catAx>
        <c:axId val="1123685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433360"/>
        <c:crosses val="autoZero"/>
        <c:auto val="1"/>
        <c:lblAlgn val="ctr"/>
        <c:lblOffset val="100"/>
        <c:noMultiLvlLbl val="0"/>
      </c:catAx>
      <c:valAx>
        <c:axId val="1124433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 </a:t>
                </a:r>
              </a:p>
            </c:rich>
          </c:tx>
          <c:layout>
            <c:manualLayout>
              <c:xMode val="edge"/>
              <c:yMode val="edge"/>
              <c:x val="0.54168669362979749"/>
              <c:y val="0.92977785449668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68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Rental count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results4!$C$1</c:f>
              <c:strCache>
                <c:ptCount val="1"/>
                <c:pt idx="0">
                  <c:v>rental_count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results4!$A$2:$A$12</c:f>
              <c:strCache>
                <c:ptCount val="10"/>
                <c:pt idx="0">
                  <c:v>2005-05-01T00:00:00.000Z</c:v>
                </c:pt>
                <c:pt idx="1">
                  <c:v>2005-06-01T00:00:00.000Z</c:v>
                </c:pt>
                <c:pt idx="2">
                  <c:v>2005-07-01T00:00:00.000Z</c:v>
                </c:pt>
                <c:pt idx="3">
                  <c:v>2005-08-01T00:00:00.000Z</c:v>
                </c:pt>
                <c:pt idx="4">
                  <c:v>2006-02-01T00:00:00.000Z</c:v>
                </c:pt>
                <c:pt idx="5">
                  <c:v>2005-05-01T00:00:00.000Z</c:v>
                </c:pt>
                <c:pt idx="6">
                  <c:v>2005-06-01T00:00:00.000Z</c:v>
                </c:pt>
                <c:pt idx="7">
                  <c:v>2005-07-01T00:00:00.000Z</c:v>
                </c:pt>
                <c:pt idx="8">
                  <c:v>2005-08-01T00:00:00.000Z</c:v>
                </c:pt>
                <c:pt idx="9">
                  <c:v>2006-02-01T00:00:00.000Z</c:v>
                </c:pt>
              </c:strCache>
            </c:strRef>
          </c:cat>
          <c:val>
            <c:numRef>
              <c:f>results4!$C$2:$C$12</c:f>
              <c:numCache>
                <c:formatCode>General</c:formatCode>
                <c:ptCount val="11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  <c:pt idx="5">
                  <c:v>1156</c:v>
                </c:pt>
                <c:pt idx="6">
                  <c:v>2311</c:v>
                </c:pt>
                <c:pt idx="7">
                  <c:v>6709</c:v>
                </c:pt>
                <c:pt idx="8">
                  <c:v>5686</c:v>
                </c:pt>
                <c:pt idx="9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9-4D65-B0B8-8D1960A90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axId val="837089200"/>
        <c:axId val="835633456"/>
      </c:barChart>
      <c:scatterChart>
        <c:scatterStyle val="lineMarker"/>
        <c:varyColors val="0"/>
        <c:ser>
          <c:idx val="0"/>
          <c:order val="0"/>
          <c:tx>
            <c:strRef>
              <c:f>results4!$B$1</c:f>
              <c:strCache>
                <c:ptCount val="1"/>
                <c:pt idx="0">
                  <c:v>store_id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strRef>
              <c:f>results4!$A$2:$A$12</c:f>
              <c:strCache>
                <c:ptCount val="10"/>
                <c:pt idx="0">
                  <c:v>2005-05-01T00:00:00.000Z</c:v>
                </c:pt>
                <c:pt idx="1">
                  <c:v>2005-06-01T00:00:00.000Z</c:v>
                </c:pt>
                <c:pt idx="2">
                  <c:v>2005-07-01T00:00:00.000Z</c:v>
                </c:pt>
                <c:pt idx="3">
                  <c:v>2005-08-01T00:00:00.000Z</c:v>
                </c:pt>
                <c:pt idx="4">
                  <c:v>2006-02-01T00:00:00.000Z</c:v>
                </c:pt>
                <c:pt idx="5">
                  <c:v>2005-05-01T00:00:00.000Z</c:v>
                </c:pt>
                <c:pt idx="6">
                  <c:v>2005-06-01T00:00:00.000Z</c:v>
                </c:pt>
                <c:pt idx="7">
                  <c:v>2005-07-01T00:00:00.000Z</c:v>
                </c:pt>
                <c:pt idx="8">
                  <c:v>2005-08-01T00:00:00.000Z</c:v>
                </c:pt>
                <c:pt idx="9">
                  <c:v>2006-02-01T00:00:00.000Z</c:v>
                </c:pt>
              </c:strCache>
            </c:strRef>
          </c:xVal>
          <c:yVal>
            <c:numRef>
              <c:f>results4!$B$2:$B$12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39-4D65-B0B8-8D1960A90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617648"/>
        <c:axId val="835638448"/>
      </c:scatterChart>
      <c:catAx>
        <c:axId val="83708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633456"/>
        <c:crosses val="autoZero"/>
        <c:auto val="1"/>
        <c:lblAlgn val="ctr"/>
        <c:lblOffset val="100"/>
        <c:noMultiLvlLbl val="0"/>
      </c:catAx>
      <c:valAx>
        <c:axId val="83563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089200"/>
        <c:crosses val="autoZero"/>
        <c:crossBetween val="between"/>
      </c:valAx>
      <c:valAx>
        <c:axId val="835638448"/>
        <c:scaling>
          <c:orientation val="minMax"/>
          <c:max val="2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Store</a:t>
                </a:r>
              </a:p>
            </c:rich>
          </c:tx>
          <c:layout>
            <c:manualLayout>
              <c:xMode val="edge"/>
              <c:yMode val="edge"/>
              <c:x val="0.94649173621689664"/>
              <c:y val="0.483159476860264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617648"/>
        <c:crosses val="max"/>
        <c:crossBetween val="midCat"/>
        <c:majorUnit val="1"/>
        <c:minorUnit val="1"/>
      </c:valAx>
      <c:valAx>
        <c:axId val="835617648"/>
        <c:scaling>
          <c:orientation val="minMax"/>
        </c:scaling>
        <c:delete val="0"/>
        <c:axPos val="t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638448"/>
        <c:crosses val="max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18006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we can see from this bar chart, families are more into renting animation movies then family movies.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9401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movie category that families are watching the most?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E7F5CF-3427-43FF-A57E-83E6156DD7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428051"/>
              </p:ext>
            </p:extLst>
          </p:nvPr>
        </p:nvGraphicFramePr>
        <p:xfrm>
          <a:off x="638495" y="1561662"/>
          <a:ext cx="3861730" cy="2929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we can see here, the rent time of the family movies is the highest among all categories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945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total rent time for each of the family-friendly movies category?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B7F1B8-A472-4C22-A941-D7BB8D30E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626306"/>
              </p:ext>
            </p:extLst>
          </p:nvPr>
        </p:nvGraphicFramePr>
        <p:xfrm>
          <a:off x="394500" y="1418449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we can see for each month the total payments for each customer are around 40, with the top being 100.78 and lowest as 0.99.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total payments for top 10 customers per month 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29EB92-0160-4616-9224-0295375E7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612100"/>
              </p:ext>
            </p:extLst>
          </p:nvPr>
        </p:nvGraphicFramePr>
        <p:xfrm>
          <a:off x="354300" y="1418451"/>
          <a:ext cx="4550700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shows that store two has much more orders per month than store one.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24155" y="1408936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many Rents does every store fulfill every month?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AD91DA-1902-4E38-B25F-7DEDABF99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667737"/>
              </p:ext>
            </p:extLst>
          </p:nvPr>
        </p:nvGraphicFramePr>
        <p:xfrm>
          <a:off x="324156" y="1418450"/>
          <a:ext cx="4550700" cy="3063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152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  Which movie category that families are watching the most?</vt:lpstr>
      <vt:lpstr>What is the total rent time for each of the family-friendly movies category?</vt:lpstr>
      <vt:lpstr>What is the total payments for top 10 customers per month ?</vt:lpstr>
      <vt:lpstr>How many Rents does every store fulfill every month?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&lt;title&gt;</dc:title>
  <cp:lastModifiedBy>Moustafa Shomer</cp:lastModifiedBy>
  <cp:revision>8</cp:revision>
  <dcterms:modified xsi:type="dcterms:W3CDTF">2020-05-24T11:39:22Z</dcterms:modified>
</cp:coreProperties>
</file>