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Tahoma"/>
      <p:regular r:id="rId20"/>
      <p:bold r:id="rId21"/>
    </p:embeddedFont>
    <p:embeddedFont>
      <p:font typeface="Arial Black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ahoma-regular.fntdata"/><Relationship Id="rId11" Type="http://schemas.openxmlformats.org/officeDocument/2006/relationships/slide" Target="slides/slide5.xml"/><Relationship Id="rId22" Type="http://schemas.openxmlformats.org/officeDocument/2006/relationships/font" Target="fonts/ArialBlack-regular.fntdata"/><Relationship Id="rId10" Type="http://schemas.openxmlformats.org/officeDocument/2006/relationships/slide" Target="slides/slide4.xml"/><Relationship Id="rId21" Type="http://schemas.openxmlformats.org/officeDocument/2006/relationships/font" Target="fonts/Tahoma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8e1247533e_2_35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38e1247533e_2_35:notes"/>
          <p:cNvSpPr/>
          <p:nvPr>
            <p:ph idx="2" type="sldImg"/>
          </p:nvPr>
        </p:nvSpPr>
        <p:spPr>
          <a:xfrm>
            <a:off x="378372" y="685791"/>
            <a:ext cx="610189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8e1247533e_2_212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38e1247533e_2_212:notes"/>
          <p:cNvSpPr/>
          <p:nvPr>
            <p:ph idx="2" type="sldImg"/>
          </p:nvPr>
        </p:nvSpPr>
        <p:spPr>
          <a:xfrm>
            <a:off x="378372" y="685791"/>
            <a:ext cx="610189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8e1247533e_2_237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38e1247533e_2_237:notes"/>
          <p:cNvSpPr/>
          <p:nvPr>
            <p:ph idx="2" type="sldImg"/>
          </p:nvPr>
        </p:nvSpPr>
        <p:spPr>
          <a:xfrm>
            <a:off x="378372" y="685791"/>
            <a:ext cx="610189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8e1247533e_2_254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38e1247533e_2_254:notes"/>
          <p:cNvSpPr/>
          <p:nvPr>
            <p:ph idx="2" type="sldImg"/>
          </p:nvPr>
        </p:nvSpPr>
        <p:spPr>
          <a:xfrm>
            <a:off x="378372" y="685791"/>
            <a:ext cx="610189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8e1247533e_2_68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38e1247533e_2_68:notes"/>
          <p:cNvSpPr/>
          <p:nvPr>
            <p:ph idx="2" type="sldImg"/>
          </p:nvPr>
        </p:nvSpPr>
        <p:spPr>
          <a:xfrm>
            <a:off x="378372" y="685791"/>
            <a:ext cx="610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8e1247533e_2_53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38e1247533e_2_53:notes"/>
          <p:cNvSpPr/>
          <p:nvPr>
            <p:ph idx="2" type="sldImg"/>
          </p:nvPr>
        </p:nvSpPr>
        <p:spPr>
          <a:xfrm>
            <a:off x="378372" y="685791"/>
            <a:ext cx="610189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8e1247533e_2_60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8e1247533e_2_60:notes"/>
          <p:cNvSpPr/>
          <p:nvPr>
            <p:ph idx="2" type="sldImg"/>
          </p:nvPr>
        </p:nvSpPr>
        <p:spPr>
          <a:xfrm>
            <a:off x="378372" y="685791"/>
            <a:ext cx="610189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8e1247533e_2_95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8e1247533e_2_95:notes"/>
          <p:cNvSpPr/>
          <p:nvPr>
            <p:ph idx="2" type="sldImg"/>
          </p:nvPr>
        </p:nvSpPr>
        <p:spPr>
          <a:xfrm>
            <a:off x="378372" y="685791"/>
            <a:ext cx="610189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8e1247533e_2_112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8e1247533e_2_112:notes"/>
          <p:cNvSpPr/>
          <p:nvPr>
            <p:ph idx="2" type="sldImg"/>
          </p:nvPr>
        </p:nvSpPr>
        <p:spPr>
          <a:xfrm>
            <a:off x="378372" y="685791"/>
            <a:ext cx="610189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8e1247533e_2_129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38e1247533e_2_129:notes"/>
          <p:cNvSpPr/>
          <p:nvPr>
            <p:ph idx="2" type="sldImg"/>
          </p:nvPr>
        </p:nvSpPr>
        <p:spPr>
          <a:xfrm>
            <a:off x="378372" y="685791"/>
            <a:ext cx="610189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8e1247533e_2_145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38e1247533e_2_145:notes"/>
          <p:cNvSpPr/>
          <p:nvPr>
            <p:ph idx="2" type="sldImg"/>
          </p:nvPr>
        </p:nvSpPr>
        <p:spPr>
          <a:xfrm>
            <a:off x="378372" y="685791"/>
            <a:ext cx="610189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8e1247533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8e1247533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8e1247533e_2_64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38e1247533e_2_64:notes"/>
          <p:cNvSpPr/>
          <p:nvPr>
            <p:ph idx="2" type="sldImg"/>
          </p:nvPr>
        </p:nvSpPr>
        <p:spPr>
          <a:xfrm>
            <a:off x="378372" y="685791"/>
            <a:ext cx="610189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733329" y="4937403"/>
            <a:ext cx="1580192" cy="203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9pPr>
          </a:lstStyle>
          <a:p/>
        </p:txBody>
      </p:sp>
      <p:sp>
        <p:nvSpPr>
          <p:cNvPr id="53" name="Google Shape;53;p14"/>
          <p:cNvSpPr txBox="1"/>
          <p:nvPr>
            <p:ph idx="10" type="dt"/>
          </p:nvPr>
        </p:nvSpPr>
        <p:spPr>
          <a:xfrm>
            <a:off x="6780615" y="4937403"/>
            <a:ext cx="1221025" cy="203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8530750" y="4937403"/>
            <a:ext cx="500549" cy="203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10160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10160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10160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0160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0160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10160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10160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0160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0160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1016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12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4"/>
          <p:cNvSpPr txBox="1"/>
          <p:nvPr>
            <p:ph type="title"/>
          </p:nvPr>
        </p:nvSpPr>
        <p:spPr>
          <a:xfrm>
            <a:off x="456992" y="204923"/>
            <a:ext cx="8228707" cy="858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456992" y="1203318"/>
            <a:ext cx="8228707" cy="29823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0" y="0"/>
            <a:ext cx="9139835" cy="462815"/>
          </a:xfrm>
          <a:custGeom>
            <a:rect b="b" l="l" r="r" t="t"/>
            <a:pathLst>
              <a:path extrusionOk="0" h="311785" w="4608195">
                <a:moveTo>
                  <a:pt x="4608004" y="0"/>
                </a:moveTo>
                <a:lnTo>
                  <a:pt x="0" y="0"/>
                </a:lnTo>
                <a:lnTo>
                  <a:pt x="0" y="311454"/>
                </a:lnTo>
                <a:lnTo>
                  <a:pt x="4608004" y="311454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5"/>
          <p:cNvSpPr txBox="1"/>
          <p:nvPr>
            <p:ph type="title"/>
          </p:nvPr>
        </p:nvSpPr>
        <p:spPr>
          <a:xfrm>
            <a:off x="189223" y="79187"/>
            <a:ext cx="6000873" cy="308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799021" y="1601927"/>
            <a:ext cx="8057336" cy="17597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733329" y="4937403"/>
            <a:ext cx="1580192" cy="203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6780615" y="4937403"/>
            <a:ext cx="1221025" cy="203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530750" y="4937403"/>
            <a:ext cx="500549" cy="203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10160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10160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10160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0160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0160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10160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10160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0160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0160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1016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12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0"/>
            <a:ext cx="9139835" cy="462815"/>
          </a:xfrm>
          <a:custGeom>
            <a:rect b="b" l="l" r="r" t="t"/>
            <a:pathLst>
              <a:path extrusionOk="0" h="311785" w="4608195">
                <a:moveTo>
                  <a:pt x="4608004" y="0"/>
                </a:moveTo>
                <a:lnTo>
                  <a:pt x="0" y="0"/>
                </a:lnTo>
                <a:lnTo>
                  <a:pt x="0" y="311454"/>
                </a:lnTo>
                <a:lnTo>
                  <a:pt x="4608004" y="311454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189223" y="79187"/>
            <a:ext cx="4809124" cy="272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9pPr>
          </a:lstStyle>
          <a:p/>
        </p:txBody>
      </p:sp>
      <p:sp>
        <p:nvSpPr>
          <p:cNvPr id="67" name="Google Shape;67;p16"/>
          <p:cNvSpPr txBox="1"/>
          <p:nvPr>
            <p:ph idx="11" type="ftr"/>
          </p:nvPr>
        </p:nvSpPr>
        <p:spPr>
          <a:xfrm>
            <a:off x="733329" y="4937403"/>
            <a:ext cx="1580192" cy="203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9pPr>
          </a:lstStyle>
          <a:p/>
        </p:txBody>
      </p:sp>
      <p:sp>
        <p:nvSpPr>
          <p:cNvPr id="68" name="Google Shape;68;p16"/>
          <p:cNvSpPr txBox="1"/>
          <p:nvPr>
            <p:ph idx="10" type="dt"/>
          </p:nvPr>
        </p:nvSpPr>
        <p:spPr>
          <a:xfrm>
            <a:off x="6780615" y="4937403"/>
            <a:ext cx="1221025" cy="203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530750" y="4937403"/>
            <a:ext cx="500549" cy="203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10160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10160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10160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0160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0160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10160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10160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0160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0160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1016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12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456992" y="1203318"/>
            <a:ext cx="8228707" cy="29823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0" y="0"/>
            <a:ext cx="9139835" cy="462815"/>
          </a:xfrm>
          <a:custGeom>
            <a:rect b="b" l="l" r="r" t="t"/>
            <a:pathLst>
              <a:path extrusionOk="0" h="311785" w="4608195">
                <a:moveTo>
                  <a:pt x="4608004" y="0"/>
                </a:moveTo>
                <a:lnTo>
                  <a:pt x="0" y="0"/>
                </a:lnTo>
                <a:lnTo>
                  <a:pt x="0" y="311454"/>
                </a:lnTo>
                <a:lnTo>
                  <a:pt x="4608004" y="311454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189223" y="79187"/>
            <a:ext cx="6000873" cy="308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456992" y="1182986"/>
            <a:ext cx="3977256" cy="185944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709157" y="1182986"/>
            <a:ext cx="3977256" cy="185944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733329" y="4937403"/>
            <a:ext cx="1580192" cy="203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780615" y="4937403"/>
            <a:ext cx="1221025" cy="203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530750" y="4937403"/>
            <a:ext cx="500549" cy="203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10160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10160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10160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0160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0160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10160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10160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0160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0160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1016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12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/>
          <p:nvPr/>
        </p:nvSpPr>
        <p:spPr>
          <a:xfrm>
            <a:off x="0" y="0"/>
            <a:ext cx="9139835" cy="462815"/>
          </a:xfrm>
          <a:custGeom>
            <a:rect b="b" l="l" r="r" t="t"/>
            <a:pathLst>
              <a:path extrusionOk="0" h="311785" w="4608195">
                <a:moveTo>
                  <a:pt x="4608004" y="0"/>
                </a:moveTo>
                <a:lnTo>
                  <a:pt x="0" y="0"/>
                </a:lnTo>
                <a:lnTo>
                  <a:pt x="0" y="311454"/>
                </a:lnTo>
                <a:lnTo>
                  <a:pt x="4608004" y="311454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8"/>
          <p:cNvSpPr txBox="1"/>
          <p:nvPr>
            <p:ph type="title"/>
          </p:nvPr>
        </p:nvSpPr>
        <p:spPr>
          <a:xfrm>
            <a:off x="189223" y="79187"/>
            <a:ext cx="6000873" cy="308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733329" y="4937403"/>
            <a:ext cx="1580192" cy="203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6780615" y="4937403"/>
            <a:ext cx="1221025" cy="203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530750" y="4937403"/>
            <a:ext cx="500549" cy="203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10160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10160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10160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10160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10160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10160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10160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10160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101600" marR="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100"/>
              <a:buFont typeface="Tahoma"/>
              <a:buNone/>
              <a:defRPr b="0" i="0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1016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12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ppt/slides/slide16.xm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1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1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slide" Target="/ppt/slides/slide3.xml"/><Relationship Id="rId11" Type="http://schemas.openxmlformats.org/officeDocument/2006/relationships/hyperlink" Target="http://ppt/slides/slide16.xml" TargetMode="External"/><Relationship Id="rId10" Type="http://schemas.openxmlformats.org/officeDocument/2006/relationships/hyperlink" Target="http://ppt/slides/slide15.xml" TargetMode="External"/><Relationship Id="rId9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slide" Target="/ppt/slides/slide9.xml"/><Relationship Id="rId7" Type="http://schemas.openxmlformats.org/officeDocument/2006/relationships/image" Target="../media/image3.png"/><Relationship Id="rId8" Type="http://schemas.openxmlformats.org/officeDocument/2006/relationships/slide" Target="/ppt/slides/slide1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hyperlink" Target="http://ppt/slides/slide16.x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1.xml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1.xml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1.xml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9"/>
          <p:cNvGrpSpPr/>
          <p:nvPr/>
        </p:nvGrpSpPr>
        <p:grpSpPr>
          <a:xfrm>
            <a:off x="174228" y="1170680"/>
            <a:ext cx="8892774" cy="1061531"/>
            <a:chOff x="87840" y="787680"/>
            <a:chExt cx="4483440" cy="714240"/>
          </a:xfrm>
        </p:grpSpPr>
        <p:sp>
          <p:nvSpPr>
            <p:cNvPr id="90" name="Google Shape;90;p19"/>
            <p:cNvSpPr/>
            <p:nvPr/>
          </p:nvSpPr>
          <p:spPr>
            <a:xfrm>
              <a:off x="87840" y="787680"/>
              <a:ext cx="4432680" cy="82080"/>
            </a:xfrm>
            <a:custGeom>
              <a:rect b="b" l="l" r="r" t="t"/>
              <a:pathLst>
                <a:path extrusionOk="0" h="82550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7" y="82384"/>
                  </a:lnTo>
                  <a:lnTo>
                    <a:pt x="4432567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9"/>
            <p:cNvSpPr/>
            <p:nvPr/>
          </p:nvSpPr>
          <p:spPr>
            <a:xfrm>
              <a:off x="138600" y="850680"/>
              <a:ext cx="4432680" cy="651240"/>
            </a:xfrm>
            <a:custGeom>
              <a:rect b="b" l="l" r="r" t="t"/>
              <a:pathLst>
                <a:path extrusionOk="0" h="651510" w="4432935">
                  <a:moveTo>
                    <a:pt x="4432567" y="0"/>
                  </a:moveTo>
                  <a:lnTo>
                    <a:pt x="0" y="0"/>
                  </a:lnTo>
                  <a:lnTo>
                    <a:pt x="0" y="651137"/>
                  </a:lnTo>
                  <a:lnTo>
                    <a:pt x="4432567" y="651137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9"/>
            <p:cNvSpPr/>
            <p:nvPr/>
          </p:nvSpPr>
          <p:spPr>
            <a:xfrm>
              <a:off x="87840" y="831960"/>
              <a:ext cx="4432680" cy="619560"/>
            </a:xfrm>
            <a:custGeom>
              <a:rect b="b" l="l" r="r" t="t"/>
              <a:pathLst>
                <a:path extrusionOk="0" h="619760" w="4432935">
                  <a:moveTo>
                    <a:pt x="4432567" y="0"/>
                  </a:moveTo>
                  <a:lnTo>
                    <a:pt x="0" y="0"/>
                  </a:lnTo>
                  <a:lnTo>
                    <a:pt x="0" y="568372"/>
                  </a:lnTo>
                  <a:lnTo>
                    <a:pt x="4008" y="588097"/>
                  </a:lnTo>
                  <a:lnTo>
                    <a:pt x="14922" y="604250"/>
                  </a:lnTo>
                  <a:lnTo>
                    <a:pt x="31075" y="615164"/>
                  </a:lnTo>
                  <a:lnTo>
                    <a:pt x="50800" y="619173"/>
                  </a:lnTo>
                  <a:lnTo>
                    <a:pt x="4381766" y="619173"/>
                  </a:lnTo>
                  <a:lnTo>
                    <a:pt x="4401491" y="615164"/>
                  </a:lnTo>
                  <a:lnTo>
                    <a:pt x="4417644" y="604250"/>
                  </a:lnTo>
                  <a:lnTo>
                    <a:pt x="4428558" y="588097"/>
                  </a:lnTo>
                  <a:lnTo>
                    <a:pt x="4432567" y="568372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19"/>
          <p:cNvSpPr/>
          <p:nvPr/>
        </p:nvSpPr>
        <p:spPr>
          <a:xfrm>
            <a:off x="274909" y="1264313"/>
            <a:ext cx="8792093" cy="9678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Predicting Movie Genres from Plot Summaries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An Analysis of Film Data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3231074" y="2468702"/>
            <a:ext cx="2678400" cy="11139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Data Analysis Findings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October 17, 2025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19"/>
          <p:cNvGrpSpPr/>
          <p:nvPr/>
        </p:nvGrpSpPr>
        <p:grpSpPr>
          <a:xfrm>
            <a:off x="0" y="4973786"/>
            <a:ext cx="9139121" cy="162654"/>
            <a:chOff x="0" y="3346560"/>
            <a:chExt cx="4607640" cy="109440"/>
          </a:xfrm>
        </p:grpSpPr>
        <p:sp>
          <p:nvSpPr>
            <p:cNvPr id="96" name="Google Shape;96;p19"/>
            <p:cNvSpPr/>
            <p:nvPr/>
          </p:nvSpPr>
          <p:spPr>
            <a:xfrm>
              <a:off x="0" y="3346560"/>
              <a:ext cx="1535760" cy="109440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9"/>
            <p:cNvSpPr/>
            <p:nvPr/>
          </p:nvSpPr>
          <p:spPr>
            <a:xfrm>
              <a:off x="1536120" y="334656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9"/>
            <p:cNvSpPr/>
            <p:nvPr/>
          </p:nvSpPr>
          <p:spPr>
            <a:xfrm>
              <a:off x="3071880" y="334656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19"/>
          <p:cNvSpPr txBox="1"/>
          <p:nvPr>
            <p:ph idx="11" type="ftr"/>
          </p:nvPr>
        </p:nvSpPr>
        <p:spPr>
          <a:xfrm>
            <a:off x="733329" y="4937403"/>
            <a:ext cx="1580192" cy="204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ahoma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Data Analysis Findings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3985825" y="4937403"/>
            <a:ext cx="1168185" cy="203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3"/>
              </a:rPr>
              <a:t>Genre Prediction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9"/>
          <p:cNvSpPr txBox="1"/>
          <p:nvPr>
            <p:ph idx="10" type="dt"/>
          </p:nvPr>
        </p:nvSpPr>
        <p:spPr>
          <a:xfrm>
            <a:off x="6780615" y="4937403"/>
            <a:ext cx="1221025" cy="204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ahoma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October 17, 2025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530750" y="4937403"/>
            <a:ext cx="500549" cy="204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0" lvl="0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ahoma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/ 12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189223" y="79187"/>
            <a:ext cx="6000873" cy="308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ahoma"/>
              <a:buNone/>
            </a:pPr>
            <a:r>
              <a:rPr b="0" lang="en" sz="2200" u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Searching for the Best-Performing Model</a:t>
            </a:r>
            <a:endParaRPr b="0" sz="22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8"/>
          <p:cNvSpPr/>
          <p:nvPr/>
        </p:nvSpPr>
        <p:spPr>
          <a:xfrm>
            <a:off x="259542" y="703317"/>
            <a:ext cx="5590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000" u="none" cap="none" strike="noStrike">
                <a:solidFill>
                  <a:srgbClr val="000000"/>
                </a:solidFill>
              </a:rPr>
              <a:t>We tested three different classification methods:</a:t>
            </a:r>
            <a:endParaRPr i="0" sz="2000" u="none" cap="none" strike="noStrike">
              <a:solidFill>
                <a:srgbClr val="000000"/>
              </a:solidFill>
            </a:endParaRPr>
          </a:p>
        </p:txBody>
      </p:sp>
      <p:sp>
        <p:nvSpPr>
          <p:cNvPr id="232" name="Google Shape;232;p28"/>
          <p:cNvSpPr/>
          <p:nvPr/>
        </p:nvSpPr>
        <p:spPr>
          <a:xfrm>
            <a:off x="346325" y="1085751"/>
            <a:ext cx="79944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00">
            <a:noAutofit/>
          </a:bodyPr>
          <a:lstStyle/>
          <a:p>
            <a:pPr indent="-349250" lvl="0" marL="4572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i="0" lang="en" sz="1900" u="none" cap="none" strike="noStrike">
                <a:solidFill>
                  <a:srgbClr val="000000"/>
                </a:solidFill>
              </a:rPr>
              <a:t>Simple Machine Learning: A baseline model trained on the tokenized plot.</a:t>
            </a:r>
            <a:endParaRPr sz="1900"/>
          </a:p>
          <a:p>
            <a:pPr indent="-349250" lvl="0" marL="4572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i="0" lang="en" sz="1900" u="none" cap="none" strike="noStrike">
                <a:solidFill>
                  <a:srgbClr val="000000"/>
                </a:solidFill>
              </a:rPr>
              <a:t>Pretrained TinyBERT (Full Plot): A classifier trained using the full, tokenized plots.</a:t>
            </a:r>
            <a:endParaRPr sz="1900"/>
          </a:p>
          <a:p>
            <a:pPr indent="-349250" lvl="0" marL="4572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i="0" lang="en" sz="1900" u="none" cap="none" strike="noStrike">
                <a:solidFill>
                  <a:srgbClr val="000000"/>
                </a:solidFill>
              </a:rPr>
              <a:t>Pretrained TinyBERT (Summarized Plot): A classifier trained on the tokens from the summarized plots.</a:t>
            </a:r>
            <a:endParaRPr i="0" sz="19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233" name="Google Shape;233;p28"/>
          <p:cNvGrpSpPr/>
          <p:nvPr/>
        </p:nvGrpSpPr>
        <p:grpSpPr>
          <a:xfrm>
            <a:off x="125556" y="3386185"/>
            <a:ext cx="8892903" cy="697682"/>
            <a:chOff x="87840" y="2414520"/>
            <a:chExt cx="4483440" cy="469440"/>
          </a:xfrm>
        </p:grpSpPr>
        <p:sp>
          <p:nvSpPr>
            <p:cNvPr id="234" name="Google Shape;234;p28"/>
            <p:cNvSpPr/>
            <p:nvPr/>
          </p:nvSpPr>
          <p:spPr>
            <a:xfrm>
              <a:off x="87840" y="2414520"/>
              <a:ext cx="4432680" cy="82080"/>
            </a:xfrm>
            <a:custGeom>
              <a:rect b="b" l="l" r="r" t="t"/>
              <a:pathLst>
                <a:path extrusionOk="0" h="82550" w="4432935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7" y="82384"/>
                  </a:lnTo>
                  <a:lnTo>
                    <a:pt x="4432567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E9E9F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138600" y="2477880"/>
              <a:ext cx="4432680" cy="406080"/>
            </a:xfrm>
            <a:custGeom>
              <a:rect b="b" l="l" r="r" t="t"/>
              <a:pathLst>
                <a:path extrusionOk="0" h="406400" w="4432935">
                  <a:moveTo>
                    <a:pt x="4432567" y="0"/>
                  </a:moveTo>
                  <a:lnTo>
                    <a:pt x="0" y="0"/>
                  </a:lnTo>
                  <a:lnTo>
                    <a:pt x="0" y="406224"/>
                  </a:lnTo>
                  <a:lnTo>
                    <a:pt x="4432567" y="406224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87840" y="2459160"/>
              <a:ext cx="4432680" cy="374400"/>
            </a:xfrm>
            <a:custGeom>
              <a:rect b="b" l="l" r="r" t="t"/>
              <a:pathLst>
                <a:path extrusionOk="0" h="374650" w="4432935">
                  <a:moveTo>
                    <a:pt x="4432567" y="0"/>
                  </a:moveTo>
                  <a:lnTo>
                    <a:pt x="0" y="0"/>
                  </a:lnTo>
                  <a:lnTo>
                    <a:pt x="0" y="323459"/>
                  </a:lnTo>
                  <a:lnTo>
                    <a:pt x="4008" y="343184"/>
                  </a:lnTo>
                  <a:lnTo>
                    <a:pt x="14922" y="359337"/>
                  </a:lnTo>
                  <a:lnTo>
                    <a:pt x="31075" y="370251"/>
                  </a:lnTo>
                  <a:lnTo>
                    <a:pt x="50800" y="374260"/>
                  </a:lnTo>
                  <a:lnTo>
                    <a:pt x="4381766" y="374260"/>
                  </a:lnTo>
                  <a:lnTo>
                    <a:pt x="4401491" y="370251"/>
                  </a:lnTo>
                  <a:lnTo>
                    <a:pt x="4417644" y="359337"/>
                  </a:lnTo>
                  <a:lnTo>
                    <a:pt x="4428558" y="343184"/>
                  </a:lnTo>
                  <a:lnTo>
                    <a:pt x="4432567" y="323459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9E9F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7" name="Google Shape;237;p28"/>
          <p:cNvSpPr/>
          <p:nvPr/>
        </p:nvSpPr>
        <p:spPr>
          <a:xfrm>
            <a:off x="343338" y="3419451"/>
            <a:ext cx="83559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00">
            <a:noAutofit/>
          </a:bodyPr>
          <a:lstStyle/>
          <a:p>
            <a:pPr indent="-2146300" lvl="0" marL="21717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Result: </a:t>
            </a:r>
            <a:r>
              <a:rPr b="0" i="0" lang="en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All three models achieved a similar accuracy of around 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40% </a:t>
            </a:r>
            <a:r>
              <a:rPr b="0" i="0" lang="en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on the 25-genre classification task.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p28"/>
          <p:cNvGrpSpPr/>
          <p:nvPr/>
        </p:nvGrpSpPr>
        <p:grpSpPr>
          <a:xfrm>
            <a:off x="0" y="4973786"/>
            <a:ext cx="9139121" cy="162654"/>
            <a:chOff x="0" y="3346560"/>
            <a:chExt cx="4607640" cy="109440"/>
          </a:xfrm>
        </p:grpSpPr>
        <p:sp>
          <p:nvSpPr>
            <p:cNvPr id="239" name="Google Shape;239;p28"/>
            <p:cNvSpPr/>
            <p:nvPr/>
          </p:nvSpPr>
          <p:spPr>
            <a:xfrm>
              <a:off x="0" y="3346560"/>
              <a:ext cx="1535760" cy="109440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1536120" y="334656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3071880" y="334656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2" name="Google Shape;242;p28"/>
          <p:cNvSpPr txBox="1"/>
          <p:nvPr>
            <p:ph idx="11" type="ftr"/>
          </p:nvPr>
        </p:nvSpPr>
        <p:spPr>
          <a:xfrm>
            <a:off x="733329" y="4937403"/>
            <a:ext cx="1580192" cy="204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ahoma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Data Analysis Findings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28"/>
          <p:cNvSpPr/>
          <p:nvPr/>
        </p:nvSpPr>
        <p:spPr>
          <a:xfrm>
            <a:off x="3985825" y="4937403"/>
            <a:ext cx="1168185" cy="203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action="ppaction://hlinksldjump" r:id="rId3"/>
              </a:rPr>
              <a:t>Genre Prediction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8"/>
          <p:cNvSpPr txBox="1"/>
          <p:nvPr>
            <p:ph idx="10" type="dt"/>
          </p:nvPr>
        </p:nvSpPr>
        <p:spPr>
          <a:xfrm>
            <a:off x="6780615" y="4937403"/>
            <a:ext cx="1221025" cy="204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ahoma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October 17, 2025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8"/>
          <p:cNvSpPr txBox="1"/>
          <p:nvPr>
            <p:ph idx="12" type="sldNum"/>
          </p:nvPr>
        </p:nvSpPr>
        <p:spPr>
          <a:xfrm>
            <a:off x="8530750" y="4937403"/>
            <a:ext cx="500549" cy="204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ahoma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 / 12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189223" y="79187"/>
            <a:ext cx="6000873" cy="308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ahoma"/>
              <a:buNone/>
            </a:pPr>
            <a:r>
              <a:rPr b="0" lang="en" sz="2200" u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 Practical Application: Spoiler-Free Summaries</a:t>
            </a:r>
            <a:endParaRPr b="0" sz="22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9"/>
          <p:cNvSpPr/>
          <p:nvPr/>
        </p:nvSpPr>
        <p:spPr>
          <a:xfrm>
            <a:off x="189225" y="732375"/>
            <a:ext cx="8596200" cy="20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100">
            <a:no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i="0" lang="en" sz="1900" u="none" cap="none" strike="noStrike">
                <a:solidFill>
                  <a:srgbClr val="000000"/>
                </a:solidFill>
              </a:rPr>
              <a:t>We leveraged a local language model to create a value-added feature.</a:t>
            </a:r>
            <a:endParaRPr i="0" sz="19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i="0" lang="en" sz="1900" u="none" cap="none" strike="noStrike">
                <a:solidFill>
                  <a:srgbClr val="000000"/>
                </a:solidFill>
              </a:rPr>
              <a:t>Technology: Ran the Qwen2.5 (3B) model locally using OLLAMA.</a:t>
            </a:r>
            <a:endParaRPr i="0" sz="19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marR="0" rtl="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i="0" lang="en" sz="1900" u="none" cap="none" strike="noStrike">
                <a:solidFill>
                  <a:srgbClr val="000000"/>
                </a:solidFill>
              </a:rPr>
              <a:t>Method: By engineering a specific prompt, we could instruct the model to generate concise plot summaries while strictly avoiding any spoilers.</a:t>
            </a:r>
            <a:endParaRPr sz="1900"/>
          </a:p>
          <a:p>
            <a:pPr indent="0" lvl="0" marL="0" marR="0" rtl="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marR="0" rtl="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i="0" lang="en" sz="1900" u="none" cap="none" strike="noStrike">
                <a:solidFill>
                  <a:srgbClr val="000000"/>
                </a:solidFill>
              </a:rPr>
              <a:t>This shows a powerful, practical use-case for LLMs in media applications.</a:t>
            </a:r>
            <a:endParaRPr i="0" sz="19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252" name="Google Shape;252;p29"/>
          <p:cNvGrpSpPr/>
          <p:nvPr/>
        </p:nvGrpSpPr>
        <p:grpSpPr>
          <a:xfrm>
            <a:off x="0" y="4973786"/>
            <a:ext cx="9139121" cy="162654"/>
            <a:chOff x="0" y="3346560"/>
            <a:chExt cx="4607640" cy="109440"/>
          </a:xfrm>
        </p:grpSpPr>
        <p:sp>
          <p:nvSpPr>
            <p:cNvPr id="253" name="Google Shape;253;p29"/>
            <p:cNvSpPr/>
            <p:nvPr/>
          </p:nvSpPr>
          <p:spPr>
            <a:xfrm>
              <a:off x="0" y="3346560"/>
              <a:ext cx="1535760" cy="109440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536120" y="334656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3071880" y="334656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29"/>
          <p:cNvSpPr txBox="1"/>
          <p:nvPr>
            <p:ph idx="11" type="ftr"/>
          </p:nvPr>
        </p:nvSpPr>
        <p:spPr>
          <a:xfrm>
            <a:off x="733329" y="4937403"/>
            <a:ext cx="1580192" cy="204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ahoma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Data Analysis Findings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29"/>
          <p:cNvSpPr/>
          <p:nvPr/>
        </p:nvSpPr>
        <p:spPr>
          <a:xfrm>
            <a:off x="3985825" y="4937403"/>
            <a:ext cx="1168185" cy="203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action="ppaction://hlinksldjump" r:id="rId3"/>
              </a:rPr>
              <a:t>Genre Prediction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9"/>
          <p:cNvSpPr txBox="1"/>
          <p:nvPr>
            <p:ph idx="10" type="dt"/>
          </p:nvPr>
        </p:nvSpPr>
        <p:spPr>
          <a:xfrm>
            <a:off x="6780615" y="4937403"/>
            <a:ext cx="1221025" cy="204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ahoma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October 17, 2025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29"/>
          <p:cNvSpPr txBox="1"/>
          <p:nvPr>
            <p:ph idx="12" type="sldNum"/>
          </p:nvPr>
        </p:nvSpPr>
        <p:spPr>
          <a:xfrm>
            <a:off x="8530750" y="4937403"/>
            <a:ext cx="500549" cy="204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ahoma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 / 12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/>
          <p:nvPr>
            <p:ph type="title"/>
          </p:nvPr>
        </p:nvSpPr>
        <p:spPr>
          <a:xfrm>
            <a:off x="189223" y="79187"/>
            <a:ext cx="6000873" cy="308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ahoma"/>
              <a:buNone/>
            </a:pPr>
            <a:r>
              <a:rPr b="0" lang="en" sz="2200" u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Conclusion &amp; Key Takeaways</a:t>
            </a:r>
            <a:endParaRPr b="0" sz="22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0"/>
          <p:cNvSpPr/>
          <p:nvPr/>
        </p:nvSpPr>
        <p:spPr>
          <a:xfrm>
            <a:off x="189225" y="616800"/>
            <a:ext cx="8432400" cy="3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00">
            <a:noAutofit/>
          </a:bodyPr>
          <a:lstStyle/>
          <a:p>
            <a:pPr indent="-349250" lvl="0" marL="4572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i="0" lang="en" sz="1900" u="none" cap="none" strike="noStrike">
                <a:solidFill>
                  <a:srgbClr val="000000"/>
                </a:solidFill>
              </a:rPr>
              <a:t>EDA Insights: The movie dataset is heavily dominated by US-made Drama and Comedy films, with production booming since the 1970s.</a:t>
            </a:r>
            <a:endParaRPr i="0" sz="19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marR="0" rtl="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i="0" lang="en" sz="1900" u="none" cap="none" strike="noStrike">
                <a:solidFill>
                  <a:srgbClr val="000000"/>
                </a:solidFill>
              </a:rPr>
              <a:t>Modeling Challenge: Predicting one of 25 genres from plot alone is a complex task, with our models achieving around 40% accuracy.</a:t>
            </a:r>
            <a:endParaRPr i="0" sz="19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i="0" lang="en" sz="1900" u="none" cap="none" strike="noStrike">
                <a:solidFill>
                  <a:srgbClr val="000000"/>
                </a:solidFill>
              </a:rPr>
              <a:t>Summarizing plots first did not significantly impact performance, although it increased the epochs speed dramatically.</a:t>
            </a:r>
            <a:endParaRPr i="0" sz="19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marR="0" rtl="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i="0" lang="en" sz="1900" u="none" cap="none" strike="noStrike">
                <a:solidFill>
                  <a:srgbClr val="000000"/>
                </a:solidFill>
              </a:rPr>
              <a:t>LLM Potential: Modern LLMs show great promise for related tasks, such as generating high-quality, spoiler-free summaries for viewers.</a:t>
            </a:r>
            <a:endParaRPr i="0" sz="19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266" name="Google Shape;266;p30"/>
          <p:cNvGrpSpPr/>
          <p:nvPr/>
        </p:nvGrpSpPr>
        <p:grpSpPr>
          <a:xfrm>
            <a:off x="0" y="4973786"/>
            <a:ext cx="9139121" cy="162654"/>
            <a:chOff x="0" y="3346560"/>
            <a:chExt cx="4607640" cy="109440"/>
          </a:xfrm>
        </p:grpSpPr>
        <p:sp>
          <p:nvSpPr>
            <p:cNvPr id="267" name="Google Shape;267;p30"/>
            <p:cNvSpPr/>
            <p:nvPr/>
          </p:nvSpPr>
          <p:spPr>
            <a:xfrm>
              <a:off x="0" y="3346560"/>
              <a:ext cx="1535760" cy="109440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1536120" y="334656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3071880" y="334656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0" name="Google Shape;270;p30"/>
          <p:cNvSpPr txBox="1"/>
          <p:nvPr>
            <p:ph idx="11" type="ftr"/>
          </p:nvPr>
        </p:nvSpPr>
        <p:spPr>
          <a:xfrm>
            <a:off x="733329" y="4937403"/>
            <a:ext cx="1580192" cy="204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ahoma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Data Analysis Findings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30"/>
          <p:cNvSpPr/>
          <p:nvPr/>
        </p:nvSpPr>
        <p:spPr>
          <a:xfrm>
            <a:off x="3985825" y="4937403"/>
            <a:ext cx="1168185" cy="203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action="ppaction://hlinksldjump" r:id="rId3"/>
              </a:rPr>
              <a:t>Genre Prediction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0"/>
          <p:cNvSpPr txBox="1"/>
          <p:nvPr>
            <p:ph idx="10" type="dt"/>
          </p:nvPr>
        </p:nvSpPr>
        <p:spPr>
          <a:xfrm>
            <a:off x="6780615" y="4937403"/>
            <a:ext cx="1221025" cy="204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ahoma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October 17, 2025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30"/>
          <p:cNvSpPr txBox="1"/>
          <p:nvPr>
            <p:ph idx="12" type="sldNum"/>
          </p:nvPr>
        </p:nvSpPr>
        <p:spPr>
          <a:xfrm>
            <a:off x="8530750" y="4937403"/>
            <a:ext cx="500549" cy="204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ahoma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11 / 12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/>
          <p:nvPr/>
        </p:nvSpPr>
        <p:spPr>
          <a:xfrm>
            <a:off x="2352075" y="2236774"/>
            <a:ext cx="44364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0"/>
              </a:spcBef>
              <a:spcAft>
                <a:spcPts val="0"/>
              </a:spcAft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Thank you.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9" name="Google Shape;279;p31"/>
          <p:cNvGrpSpPr/>
          <p:nvPr/>
        </p:nvGrpSpPr>
        <p:grpSpPr>
          <a:xfrm>
            <a:off x="0" y="4973657"/>
            <a:ext cx="9139857" cy="162449"/>
            <a:chOff x="0" y="3346560"/>
            <a:chExt cx="4607944" cy="109305"/>
          </a:xfrm>
        </p:grpSpPr>
        <p:sp>
          <p:nvSpPr>
            <p:cNvPr id="280" name="Google Shape;280;p31"/>
            <p:cNvSpPr/>
            <p:nvPr/>
          </p:nvSpPr>
          <p:spPr>
            <a:xfrm>
              <a:off x="0" y="3346560"/>
              <a:ext cx="1536065" cy="109305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36120" y="3346560"/>
              <a:ext cx="1536064" cy="109305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3071880" y="3346560"/>
              <a:ext cx="1536064" cy="109305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3" name="Google Shape;283;p31"/>
          <p:cNvSpPr txBox="1"/>
          <p:nvPr>
            <p:ph idx="11" type="ftr"/>
          </p:nvPr>
        </p:nvSpPr>
        <p:spPr>
          <a:xfrm>
            <a:off x="733329" y="4937403"/>
            <a:ext cx="1580100" cy="2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ahoma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Data Analysis Findings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31"/>
          <p:cNvSpPr/>
          <p:nvPr/>
        </p:nvSpPr>
        <p:spPr>
          <a:xfrm>
            <a:off x="3985825" y="4937403"/>
            <a:ext cx="11682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action="ppaction://hlinksldjump" r:id="rId3"/>
              </a:rPr>
              <a:t>Genre Prediction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1"/>
          <p:cNvSpPr txBox="1"/>
          <p:nvPr>
            <p:ph idx="10" type="dt"/>
          </p:nvPr>
        </p:nvSpPr>
        <p:spPr>
          <a:xfrm>
            <a:off x="6780615" y="4937403"/>
            <a:ext cx="1221000" cy="2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ahoma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October 17, 2025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31"/>
          <p:cNvSpPr txBox="1"/>
          <p:nvPr>
            <p:ph idx="12" type="sldNum"/>
          </p:nvPr>
        </p:nvSpPr>
        <p:spPr>
          <a:xfrm>
            <a:off x="8530750" y="4937403"/>
            <a:ext cx="500400" cy="2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ahoma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 / 12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189223" y="79187"/>
            <a:ext cx="967537" cy="834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ahoma"/>
              <a:buNone/>
            </a:pPr>
            <a:r>
              <a:rPr b="0" lang="en" sz="2200" u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Agenda</a:t>
            </a:r>
            <a:endParaRPr b="0" sz="22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084" y="1407706"/>
            <a:ext cx="316324" cy="23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/>
          <p:nvPr/>
        </p:nvSpPr>
        <p:spPr>
          <a:xfrm>
            <a:off x="257058" y="1407706"/>
            <a:ext cx="156377" cy="218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22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EAEAF7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584807" y="1365437"/>
            <a:ext cx="3868721" cy="284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sng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action="ppaction://hlinksldjump" r:id="rId4"/>
              </a:rPr>
              <a:t>Exploratory Data Analysis (EDA)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7084" y="2124667"/>
            <a:ext cx="237025" cy="23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/>
        </p:nvSpPr>
        <p:spPr>
          <a:xfrm>
            <a:off x="257058" y="2125202"/>
            <a:ext cx="156377" cy="218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22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EAEAF7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584807" y="2082934"/>
            <a:ext cx="1110347" cy="284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sng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action="ppaction://hlinksldjump" r:id="rId6"/>
              </a:rPr>
              <a:t>Modeling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7084" y="2842164"/>
            <a:ext cx="237025" cy="23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/>
          <p:nvPr/>
        </p:nvSpPr>
        <p:spPr>
          <a:xfrm>
            <a:off x="257058" y="2841094"/>
            <a:ext cx="156377" cy="218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22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EAEAF7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584807" y="2799895"/>
            <a:ext cx="4277871" cy="284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sng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action="ppaction://hlinksldjump" r:id="rId8"/>
              </a:rPr>
              <a:t>Feature: Spoiler-Free Summarization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77084" y="3559125"/>
            <a:ext cx="316324" cy="23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/>
          <p:nvPr/>
        </p:nvSpPr>
        <p:spPr>
          <a:xfrm>
            <a:off x="257058" y="3558055"/>
            <a:ext cx="156377" cy="218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22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EAEAF7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584807" y="3517392"/>
            <a:ext cx="1285289" cy="284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9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sng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10"/>
              </a:rPr>
              <a:t>Conclusion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20"/>
          <p:cNvGrpSpPr/>
          <p:nvPr/>
        </p:nvGrpSpPr>
        <p:grpSpPr>
          <a:xfrm>
            <a:off x="0" y="4973786"/>
            <a:ext cx="9139121" cy="162654"/>
            <a:chOff x="0" y="3346560"/>
            <a:chExt cx="4607640" cy="109440"/>
          </a:xfrm>
        </p:grpSpPr>
        <p:sp>
          <p:nvSpPr>
            <p:cNvPr id="121" name="Google Shape;121;p20"/>
            <p:cNvSpPr/>
            <p:nvPr/>
          </p:nvSpPr>
          <p:spPr>
            <a:xfrm>
              <a:off x="0" y="3346560"/>
              <a:ext cx="1535760" cy="109440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1536120" y="334656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3071880" y="334656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20"/>
          <p:cNvSpPr txBox="1"/>
          <p:nvPr>
            <p:ph idx="11" type="ftr"/>
          </p:nvPr>
        </p:nvSpPr>
        <p:spPr>
          <a:xfrm>
            <a:off x="733329" y="4937403"/>
            <a:ext cx="1580192" cy="204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ahoma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Data Analysis Findings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3985825" y="4937403"/>
            <a:ext cx="1168185" cy="203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11"/>
              </a:rPr>
              <a:t>Genre Prediction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0"/>
          <p:cNvSpPr txBox="1"/>
          <p:nvPr>
            <p:ph idx="10" type="dt"/>
          </p:nvPr>
        </p:nvSpPr>
        <p:spPr>
          <a:xfrm>
            <a:off x="6780615" y="4937403"/>
            <a:ext cx="1221025" cy="204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ahoma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October 17, 2025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530750" y="4937403"/>
            <a:ext cx="500549" cy="204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0" lvl="0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ahoma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/ 12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189223" y="79187"/>
            <a:ext cx="6000873" cy="308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ahoma"/>
              <a:buNone/>
            </a:pPr>
            <a:r>
              <a:rPr b="0" lang="en" sz="2200" u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EDA: Key Findings Overview</a:t>
            </a:r>
            <a:endParaRPr b="0" sz="22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673" y="1758696"/>
            <a:ext cx="128529" cy="9630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/>
          <p:nvPr/>
        </p:nvSpPr>
        <p:spPr>
          <a:xfrm>
            <a:off x="799021" y="1634565"/>
            <a:ext cx="8083041" cy="16490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00">
            <a:noAutofit/>
          </a:bodyPr>
          <a:lstStyle/>
          <a:p>
            <a:pPr indent="0" lvl="0" marL="254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 started by analyzing the dataset to understand its underlying patterns and characteristics.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This exploration guided the data cleaning, preprocessing, and modeling strategies.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Key areas of interest included the origin of films, release trends, genre distribution, and recurring elements like titles and cast.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673" y="2326379"/>
            <a:ext cx="96308" cy="9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7673" y="2894063"/>
            <a:ext cx="96308" cy="963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oogle Shape;137;p21"/>
          <p:cNvGrpSpPr/>
          <p:nvPr/>
        </p:nvGrpSpPr>
        <p:grpSpPr>
          <a:xfrm>
            <a:off x="0" y="4973786"/>
            <a:ext cx="9139121" cy="162654"/>
            <a:chOff x="0" y="3346560"/>
            <a:chExt cx="4607640" cy="109440"/>
          </a:xfrm>
        </p:grpSpPr>
        <p:sp>
          <p:nvSpPr>
            <p:cNvPr id="138" name="Google Shape;138;p21"/>
            <p:cNvSpPr/>
            <p:nvPr/>
          </p:nvSpPr>
          <p:spPr>
            <a:xfrm>
              <a:off x="0" y="3346560"/>
              <a:ext cx="1535760" cy="109440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1536120" y="334656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3071880" y="334656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21"/>
          <p:cNvSpPr txBox="1"/>
          <p:nvPr>
            <p:ph idx="11" type="ftr"/>
          </p:nvPr>
        </p:nvSpPr>
        <p:spPr>
          <a:xfrm>
            <a:off x="733329" y="4937403"/>
            <a:ext cx="1580192" cy="204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ahoma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Data Analysis Findings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3985825" y="4937403"/>
            <a:ext cx="1168185" cy="203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6"/>
              </a:rPr>
              <a:t>Genre Prediction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1"/>
          <p:cNvSpPr txBox="1"/>
          <p:nvPr>
            <p:ph idx="10" type="dt"/>
          </p:nvPr>
        </p:nvSpPr>
        <p:spPr>
          <a:xfrm>
            <a:off x="6780615" y="4937403"/>
            <a:ext cx="1221025" cy="204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ahoma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October 17, 2025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8530750" y="4937403"/>
            <a:ext cx="500549" cy="204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0" lvl="0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ahoma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b="0" i="0" lang="en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/ 12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189223" y="79187"/>
            <a:ext cx="6000873" cy="308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ahoma"/>
              <a:buNone/>
            </a:pPr>
            <a:r>
              <a:rPr b="0" lang="en" sz="2200" u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Ethnecity / Origin: A US-Dominated Landscape</a:t>
            </a:r>
            <a:endParaRPr b="0" sz="22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0" y="790675"/>
            <a:ext cx="3255000" cy="27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575">
            <a:noAutofit/>
          </a:bodyPr>
          <a:lstStyle/>
          <a:p>
            <a:pPr indent="-346232" lvl="0" marL="4572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2"/>
              <a:buFont typeface="Tahoma"/>
              <a:buChar char="●"/>
            </a:pPr>
            <a:r>
              <a:rPr b="0" i="0" lang="en" sz="1852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American movies overwhelmingly dominate the dataset.</a:t>
            </a:r>
            <a:endParaRPr b="0" i="0" sz="1852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2">
              <a:latin typeface="Tahoma"/>
              <a:ea typeface="Tahoma"/>
              <a:cs typeface="Tahoma"/>
              <a:sym typeface="Tahoma"/>
            </a:endParaRPr>
          </a:p>
          <a:p>
            <a:pPr indent="-346232" lvl="0" marL="457200" marR="0" rtl="0" algn="l">
              <a:lnSpc>
                <a:spcPct val="102000"/>
              </a:lnSpc>
              <a:spcBef>
                <a:spcPts val="588"/>
              </a:spcBef>
              <a:spcAft>
                <a:spcPts val="0"/>
              </a:spcAft>
              <a:buClr>
                <a:srgbClr val="000000"/>
              </a:buClr>
              <a:buSzPts val="1852"/>
              <a:buFont typeface="Tahoma"/>
              <a:buChar char="●"/>
            </a:pPr>
            <a:r>
              <a:rPr b="0" i="0" lang="en" sz="1852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Followed by productions from Great Britain and India.</a:t>
            </a:r>
            <a:endParaRPr b="0" i="0" sz="1852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2000"/>
              </a:lnSpc>
              <a:spcBef>
                <a:spcPts val="588"/>
              </a:spcBef>
              <a:spcAft>
                <a:spcPts val="0"/>
              </a:spcAft>
              <a:buNone/>
            </a:pPr>
            <a:r>
              <a:t/>
            </a:r>
            <a:endParaRPr sz="1852">
              <a:latin typeface="Tahoma"/>
              <a:ea typeface="Tahoma"/>
              <a:cs typeface="Tahoma"/>
              <a:sym typeface="Tahoma"/>
            </a:endParaRPr>
          </a:p>
          <a:p>
            <a:pPr indent="-346232" lvl="0" marL="457200" marR="0" rtl="0" algn="l">
              <a:lnSpc>
                <a:spcPct val="102000"/>
              </a:lnSpc>
              <a:spcBef>
                <a:spcPts val="588"/>
              </a:spcBef>
              <a:spcAft>
                <a:spcPts val="0"/>
              </a:spcAft>
              <a:buClr>
                <a:srgbClr val="000000"/>
              </a:buClr>
              <a:buSzPts val="1852"/>
              <a:buFont typeface="Tahoma"/>
              <a:buChar char="●"/>
            </a:pPr>
            <a:r>
              <a:rPr b="0" i="0" lang="en" sz="1852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This reflects the global footprint of Hollywood and the English-language film industry.</a:t>
            </a:r>
            <a:endParaRPr b="0" i="0" sz="185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p22"/>
          <p:cNvGrpSpPr/>
          <p:nvPr/>
        </p:nvGrpSpPr>
        <p:grpSpPr>
          <a:xfrm>
            <a:off x="0" y="4973786"/>
            <a:ext cx="9139121" cy="162654"/>
            <a:chOff x="0" y="3346560"/>
            <a:chExt cx="4607640" cy="109440"/>
          </a:xfrm>
        </p:grpSpPr>
        <p:sp>
          <p:nvSpPr>
            <p:cNvPr id="152" name="Google Shape;152;p22"/>
            <p:cNvSpPr/>
            <p:nvPr/>
          </p:nvSpPr>
          <p:spPr>
            <a:xfrm>
              <a:off x="0" y="3346560"/>
              <a:ext cx="1535760" cy="109440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1536120" y="334656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3071880" y="334656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22"/>
          <p:cNvSpPr txBox="1"/>
          <p:nvPr>
            <p:ph idx="11" type="ftr"/>
          </p:nvPr>
        </p:nvSpPr>
        <p:spPr>
          <a:xfrm>
            <a:off x="733329" y="4937403"/>
            <a:ext cx="1580192" cy="204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ahoma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Data Analysis Findings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2"/>
          <p:cNvSpPr/>
          <p:nvPr/>
        </p:nvSpPr>
        <p:spPr>
          <a:xfrm>
            <a:off x="3985825" y="4937403"/>
            <a:ext cx="1168185" cy="203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action="ppaction://hlinksldjump" r:id="rId3"/>
              </a:rPr>
              <a:t>Genre Prediction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2"/>
          <p:cNvSpPr txBox="1"/>
          <p:nvPr>
            <p:ph idx="10" type="dt"/>
          </p:nvPr>
        </p:nvSpPr>
        <p:spPr>
          <a:xfrm>
            <a:off x="6780615" y="4937403"/>
            <a:ext cx="1221025" cy="204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ahoma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October 17, 2025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2"/>
          <p:cNvSpPr/>
          <p:nvPr/>
        </p:nvSpPr>
        <p:spPr>
          <a:xfrm>
            <a:off x="8610724" y="4937403"/>
            <a:ext cx="419861" cy="203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4 / 12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2" title="Movies_by_Origin_Ethnicity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1900" y="712550"/>
            <a:ext cx="5687700" cy="417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189223" y="79187"/>
            <a:ext cx="6000873" cy="308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ahoma"/>
              <a:buNone/>
            </a:pPr>
            <a:r>
              <a:rPr b="0" lang="en" sz="2200" u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Historical Trends in Movie Production</a:t>
            </a:r>
            <a:endParaRPr b="0" sz="22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3"/>
          <p:cNvSpPr/>
          <p:nvPr/>
        </p:nvSpPr>
        <p:spPr>
          <a:xfrm>
            <a:off x="189225" y="639750"/>
            <a:ext cx="85752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00">
            <a:noAutofit/>
          </a:bodyPr>
          <a:lstStyle/>
          <a:p>
            <a:pPr indent="-342900" lvl="0" marL="4572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</a:rPr>
              <a:t>Exponential Growth: A significant surge in movie production began in the 1970s.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</a:rPr>
              <a:t>Cold War Slowdown: A noticeable dip in production occurred during the Cold War period.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</a:rPr>
              <a:t>Post-WWI Boom: Production increased heavily after the First World War, likely due to technological advances and the US’s relative distance from the conflict.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166" name="Google Shape;166;p23"/>
          <p:cNvGrpSpPr/>
          <p:nvPr/>
        </p:nvGrpSpPr>
        <p:grpSpPr>
          <a:xfrm>
            <a:off x="0" y="4973786"/>
            <a:ext cx="9139121" cy="162654"/>
            <a:chOff x="0" y="3346560"/>
            <a:chExt cx="4607640" cy="109440"/>
          </a:xfrm>
        </p:grpSpPr>
        <p:sp>
          <p:nvSpPr>
            <p:cNvPr id="167" name="Google Shape;167;p23"/>
            <p:cNvSpPr/>
            <p:nvPr/>
          </p:nvSpPr>
          <p:spPr>
            <a:xfrm>
              <a:off x="0" y="3346560"/>
              <a:ext cx="1535760" cy="109440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1536120" y="334656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3071880" y="334656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Google Shape;170;p23"/>
          <p:cNvSpPr txBox="1"/>
          <p:nvPr>
            <p:ph idx="11" type="ftr"/>
          </p:nvPr>
        </p:nvSpPr>
        <p:spPr>
          <a:xfrm>
            <a:off x="733329" y="4937403"/>
            <a:ext cx="1580192" cy="204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ahoma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Data Analysis Findings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3985825" y="4937403"/>
            <a:ext cx="1168185" cy="203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action="ppaction://hlinksldjump" r:id="rId3"/>
              </a:rPr>
              <a:t>Genre Prediction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"/>
          <p:cNvSpPr txBox="1"/>
          <p:nvPr>
            <p:ph idx="10" type="dt"/>
          </p:nvPr>
        </p:nvSpPr>
        <p:spPr>
          <a:xfrm>
            <a:off x="6780615" y="4937403"/>
            <a:ext cx="1221025" cy="204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ahoma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October 17, 2025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3"/>
          <p:cNvSpPr txBox="1"/>
          <p:nvPr>
            <p:ph idx="12" type="sldNum"/>
          </p:nvPr>
        </p:nvSpPr>
        <p:spPr>
          <a:xfrm>
            <a:off x="8530750" y="4937403"/>
            <a:ext cx="500549" cy="204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0" lvl="0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ahoma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 / 12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4" name="Google Shape;174;p23" title="Movies_Released_by_Yea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225" y="2111550"/>
            <a:ext cx="8802375" cy="282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189223" y="79187"/>
            <a:ext cx="4442817" cy="308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ahoma"/>
              <a:buNone/>
            </a:pPr>
            <a:r>
              <a:rPr b="0" lang="en" sz="2200" u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Drama and Comedy Reign Supreme</a:t>
            </a:r>
            <a:endParaRPr b="0" sz="22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4"/>
          <p:cNvSpPr/>
          <p:nvPr/>
        </p:nvSpPr>
        <p:spPr>
          <a:xfrm>
            <a:off x="189225" y="652750"/>
            <a:ext cx="8451900" cy="14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1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</a:rPr>
              <a:t>The distribution of genres is highly skewed.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</a:rPr>
              <a:t>Drama and Comedy are the most frequent genres, suggesting broad, cross-cultural appeal.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</a:rPr>
              <a:t>Many genres appeared only once. To ensure meaningful analysis, we decided to focus on the top 25 most common genres.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181" name="Google Shape;181;p24"/>
          <p:cNvGrpSpPr/>
          <p:nvPr/>
        </p:nvGrpSpPr>
        <p:grpSpPr>
          <a:xfrm>
            <a:off x="0" y="4973786"/>
            <a:ext cx="9139121" cy="162654"/>
            <a:chOff x="0" y="3346560"/>
            <a:chExt cx="4607640" cy="109440"/>
          </a:xfrm>
        </p:grpSpPr>
        <p:sp>
          <p:nvSpPr>
            <p:cNvPr id="182" name="Google Shape;182;p24"/>
            <p:cNvSpPr/>
            <p:nvPr/>
          </p:nvSpPr>
          <p:spPr>
            <a:xfrm>
              <a:off x="0" y="3346560"/>
              <a:ext cx="1535760" cy="109440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536120" y="334656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071880" y="334656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p24"/>
          <p:cNvSpPr txBox="1"/>
          <p:nvPr>
            <p:ph idx="11" type="ftr"/>
          </p:nvPr>
        </p:nvSpPr>
        <p:spPr>
          <a:xfrm>
            <a:off x="733329" y="4937403"/>
            <a:ext cx="1580192" cy="204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ahoma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Data Analysis Findings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24"/>
          <p:cNvSpPr/>
          <p:nvPr/>
        </p:nvSpPr>
        <p:spPr>
          <a:xfrm>
            <a:off x="3985825" y="4937403"/>
            <a:ext cx="1168185" cy="203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action="ppaction://hlinksldjump" r:id="rId3"/>
              </a:rPr>
              <a:t>Genre Prediction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4"/>
          <p:cNvSpPr txBox="1"/>
          <p:nvPr>
            <p:ph idx="10" type="dt"/>
          </p:nvPr>
        </p:nvSpPr>
        <p:spPr>
          <a:xfrm>
            <a:off x="6780615" y="4937403"/>
            <a:ext cx="1221025" cy="204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ahoma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October 17, 2025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4"/>
          <p:cNvSpPr txBox="1"/>
          <p:nvPr>
            <p:ph idx="12" type="sldNum"/>
          </p:nvPr>
        </p:nvSpPr>
        <p:spPr>
          <a:xfrm>
            <a:off x="8530750" y="4937403"/>
            <a:ext cx="500549" cy="204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0" lvl="0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ahoma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 / 12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9" name="Google Shape;189;p24" title="Top_15_Movie_Genre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225" y="2159600"/>
            <a:ext cx="8802375" cy="27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89223" y="79187"/>
            <a:ext cx="6000873" cy="308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ahoma"/>
              <a:buNone/>
            </a:pPr>
            <a:r>
              <a:rPr b="0" lang="en" sz="2200" u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Recurring Titles, Cast, and Directors</a:t>
            </a:r>
            <a:endParaRPr b="0" sz="22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189225" y="669250"/>
            <a:ext cx="8798400" cy="21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00">
            <a:noAutofit/>
          </a:bodyPr>
          <a:lstStyle/>
          <a:p>
            <a:pPr indent="-342900" lvl="0" marL="457200" marR="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</a:rPr>
              <a:t>Movie Titles: Sequels and remakes are common. </a:t>
            </a:r>
            <a:r>
              <a:rPr i="1" lang="en" sz="1800" u="none" cap="none" strike="noStrike">
                <a:solidFill>
                  <a:srgbClr val="000000"/>
                </a:solidFill>
              </a:rPr>
              <a:t>Cinderella </a:t>
            </a:r>
            <a:r>
              <a:rPr i="0" lang="en" sz="1800" u="none" cap="none" strike="noStrike">
                <a:solidFill>
                  <a:srgbClr val="000000"/>
                </a:solidFill>
              </a:rPr>
              <a:t>was the most remade film. Common titles like ”Love” also appeared multiple times.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</a:rPr>
              <a:t>Cast Members: Sequels, especially in animation, led to high mention counts for characters. </a:t>
            </a:r>
            <a:r>
              <a:rPr i="1" lang="en" sz="1800" u="none" cap="none" strike="noStrike">
                <a:solidFill>
                  <a:srgbClr val="000000"/>
                </a:solidFill>
              </a:rPr>
              <a:t>Tom and Jerry </a:t>
            </a:r>
            <a:r>
              <a:rPr i="0" lang="en" sz="1800" u="none" cap="none" strike="noStrike">
                <a:solidFill>
                  <a:srgbClr val="000000"/>
                </a:solidFill>
              </a:rPr>
              <a:t>appeared in over 80 films.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</a:rPr>
              <a:t>Directors: The same directors often worked on multiple films within a series or for a specific studio. The top 10 directors in the dataset directed 50+ films each.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196" name="Google Shape;196;p25"/>
          <p:cNvGrpSpPr/>
          <p:nvPr/>
        </p:nvGrpSpPr>
        <p:grpSpPr>
          <a:xfrm>
            <a:off x="0" y="4973786"/>
            <a:ext cx="9139121" cy="162654"/>
            <a:chOff x="0" y="3346560"/>
            <a:chExt cx="4607640" cy="109440"/>
          </a:xfrm>
        </p:grpSpPr>
        <p:sp>
          <p:nvSpPr>
            <p:cNvPr id="197" name="Google Shape;197;p25"/>
            <p:cNvSpPr/>
            <p:nvPr/>
          </p:nvSpPr>
          <p:spPr>
            <a:xfrm>
              <a:off x="0" y="3346560"/>
              <a:ext cx="1535760" cy="109440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1536120" y="334656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3071880" y="334656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25"/>
          <p:cNvSpPr txBox="1"/>
          <p:nvPr>
            <p:ph idx="11" type="ftr"/>
          </p:nvPr>
        </p:nvSpPr>
        <p:spPr>
          <a:xfrm>
            <a:off x="733329" y="4937403"/>
            <a:ext cx="1580192" cy="204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ahoma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Data Analysis Findings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3985825" y="4937403"/>
            <a:ext cx="1168185" cy="203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action="ppaction://hlinksldjump" r:id="rId3"/>
              </a:rPr>
              <a:t>Genre Prediction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5"/>
          <p:cNvSpPr txBox="1"/>
          <p:nvPr>
            <p:ph idx="10" type="dt"/>
          </p:nvPr>
        </p:nvSpPr>
        <p:spPr>
          <a:xfrm>
            <a:off x="6780615" y="4937403"/>
            <a:ext cx="1221025" cy="204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ahoma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October 17, 2025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25"/>
          <p:cNvSpPr txBox="1"/>
          <p:nvPr>
            <p:ph idx="12" type="sldNum"/>
          </p:nvPr>
        </p:nvSpPr>
        <p:spPr>
          <a:xfrm>
            <a:off x="8530750" y="4937403"/>
            <a:ext cx="500549" cy="204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0" lvl="0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ahoma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 / 12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251500" y="300725"/>
            <a:ext cx="55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6" title="Top_15_Movie_Titl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325" y="1173400"/>
            <a:ext cx="4490675" cy="335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6" title="Top_20_Director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34850"/>
            <a:ext cx="4490676" cy="339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6"/>
          <p:cNvSpPr txBox="1"/>
          <p:nvPr/>
        </p:nvSpPr>
        <p:spPr>
          <a:xfrm>
            <a:off x="0" y="0"/>
            <a:ext cx="5674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Recurring </a:t>
            </a:r>
            <a:r>
              <a:rPr lang="en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distribution</a:t>
            </a:r>
            <a:r>
              <a:rPr lang="en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in </a:t>
            </a:r>
            <a:r>
              <a:rPr lang="en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Titles, </a:t>
            </a:r>
            <a:r>
              <a:rPr lang="en" sz="2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and Directors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189223" y="79187"/>
            <a:ext cx="4809124" cy="308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ahoma"/>
              <a:buNone/>
            </a:pPr>
            <a:r>
              <a:rPr b="0" lang="en" sz="2200" u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From Raw Data to Model-Ready Input</a:t>
            </a:r>
            <a:endParaRPr b="0" sz="22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189225" y="718550"/>
            <a:ext cx="8057400" cy="23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00">
            <a:spAutoFit/>
          </a:bodyPr>
          <a:lstStyle/>
          <a:p>
            <a:pPr indent="-349250" lvl="0" marL="45720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i="0" lang="en" sz="1900" u="none" cap="none" strike="noStrike">
                <a:solidFill>
                  <a:schemeClr val="dk1"/>
                </a:solidFill>
              </a:rPr>
              <a:t>Data Cleaning: The first step was to remove duplicates, missing values, and records with ”Unknown” genres to create a clean dataset.</a:t>
            </a:r>
            <a:endParaRPr i="0" sz="19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i="0" lang="en" sz="1900" u="none" cap="none" strike="noStrike">
                <a:solidFill>
                  <a:schemeClr val="dk1"/>
                </a:solidFill>
              </a:rPr>
              <a:t>Preprocessing - Two Approaches Tested:</a:t>
            </a:r>
            <a:endParaRPr i="0" sz="1900" u="none" cap="none" strike="noStrike">
              <a:solidFill>
                <a:srgbClr val="000000"/>
              </a:solidFill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i="0" lang="en" sz="1700" u="none" cap="none" strike="noStrike">
                <a:solidFill>
                  <a:schemeClr val="dk1"/>
                </a:solidFill>
              </a:rPr>
              <a:t>Approach A (Direct): Used a BERT tokenizer to convert the full movie plots directly into tokens.</a:t>
            </a:r>
            <a:endParaRPr i="0" sz="1700" u="none" cap="none" strike="noStrike">
              <a:solidFill>
                <a:srgbClr val="000000"/>
              </a:solidFill>
            </a:endParaRPr>
          </a:p>
          <a:p>
            <a:pPr indent="-336550" lvl="1" marL="914400" marR="0" rtl="0" algn="l">
              <a:lnSpc>
                <a:spcPct val="1199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i="0" lang="en" sz="1700" u="none" cap="none" strike="noStrike">
                <a:solidFill>
                  <a:schemeClr val="dk1"/>
                </a:solidFill>
              </a:rPr>
              <a:t>Approach B (Summarize First): Used a Qwen2.5 model to summarize the plots </a:t>
            </a:r>
            <a:r>
              <a:rPr i="1" lang="en" sz="1700" u="none" cap="none" strike="noStrike">
                <a:solidFill>
                  <a:schemeClr val="dk1"/>
                </a:solidFill>
              </a:rPr>
              <a:t>before </a:t>
            </a:r>
            <a:r>
              <a:rPr i="0" lang="en" sz="1700" u="none" cap="none" strike="noStrike">
                <a:solidFill>
                  <a:schemeClr val="dk1"/>
                </a:solidFill>
              </a:rPr>
              <a:t>tokenization to reduce the token count.</a:t>
            </a:r>
            <a:endParaRPr i="0" sz="17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218" name="Google Shape;218;p27"/>
          <p:cNvGrpSpPr/>
          <p:nvPr/>
        </p:nvGrpSpPr>
        <p:grpSpPr>
          <a:xfrm>
            <a:off x="0" y="4973786"/>
            <a:ext cx="9139121" cy="162654"/>
            <a:chOff x="0" y="3346560"/>
            <a:chExt cx="4607640" cy="109440"/>
          </a:xfrm>
        </p:grpSpPr>
        <p:sp>
          <p:nvSpPr>
            <p:cNvPr id="219" name="Google Shape;219;p27"/>
            <p:cNvSpPr/>
            <p:nvPr/>
          </p:nvSpPr>
          <p:spPr>
            <a:xfrm>
              <a:off x="0" y="3346560"/>
              <a:ext cx="1535760" cy="109440"/>
            </a:xfrm>
            <a:custGeom>
              <a:rect b="b" l="l" r="r" t="t"/>
              <a:pathLst>
                <a:path extrusionOk="0" h="109854" w="1536065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1536120" y="334656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3071880" y="3346560"/>
              <a:ext cx="1535760" cy="109440"/>
            </a:xfrm>
            <a:custGeom>
              <a:rect b="b" l="l" r="r" t="t"/>
              <a:pathLst>
                <a:path extrusionOk="0" h="109854" w="153606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Google Shape;222;p27"/>
          <p:cNvSpPr txBox="1"/>
          <p:nvPr>
            <p:ph idx="11" type="ftr"/>
          </p:nvPr>
        </p:nvSpPr>
        <p:spPr>
          <a:xfrm>
            <a:off x="733329" y="4937403"/>
            <a:ext cx="1580192" cy="204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ahoma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Data Analysis Findings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27"/>
          <p:cNvSpPr/>
          <p:nvPr/>
        </p:nvSpPr>
        <p:spPr>
          <a:xfrm>
            <a:off x="3985825" y="4937403"/>
            <a:ext cx="1168185" cy="203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sng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action="ppaction://hlinksldjump" r:id="rId3"/>
              </a:rPr>
              <a:t>Genre Prediction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7"/>
          <p:cNvSpPr txBox="1"/>
          <p:nvPr>
            <p:ph idx="10" type="dt"/>
          </p:nvPr>
        </p:nvSpPr>
        <p:spPr>
          <a:xfrm>
            <a:off x="6780615" y="4937403"/>
            <a:ext cx="1221025" cy="204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ahoma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October 17, 2025</a:t>
            </a:r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27"/>
          <p:cNvSpPr/>
          <p:nvPr/>
        </p:nvSpPr>
        <p:spPr>
          <a:xfrm>
            <a:off x="8610724" y="4937403"/>
            <a:ext cx="419861" cy="203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8 / 12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