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19">
  <p:sldMasterIdLst>
    <p:sldMasterId id="2147483840" r:id="rId1"/>
  </p:sldMasterIdLst>
  <p:notesMasterIdLst>
    <p:notesMasterId r:id="rId66"/>
  </p:notesMasterIdLst>
  <p:handoutMasterIdLst>
    <p:handoutMasterId r:id="rId67"/>
  </p:handoutMasterIdLst>
  <p:sldIdLst>
    <p:sldId id="331" r:id="rId2"/>
    <p:sldId id="257" r:id="rId3"/>
    <p:sldId id="324" r:id="rId4"/>
    <p:sldId id="258" r:id="rId5"/>
    <p:sldId id="267" r:id="rId6"/>
    <p:sldId id="266" r:id="rId7"/>
    <p:sldId id="268" r:id="rId8"/>
    <p:sldId id="332" r:id="rId9"/>
    <p:sldId id="270" r:id="rId10"/>
    <p:sldId id="271" r:id="rId11"/>
    <p:sldId id="272" r:id="rId12"/>
    <p:sldId id="328" r:id="rId13"/>
    <p:sldId id="293" r:id="rId14"/>
    <p:sldId id="333" r:id="rId15"/>
    <p:sldId id="294" r:id="rId16"/>
    <p:sldId id="295" r:id="rId17"/>
    <p:sldId id="395" r:id="rId18"/>
    <p:sldId id="394" r:id="rId19"/>
    <p:sldId id="396" r:id="rId20"/>
    <p:sldId id="398" r:id="rId21"/>
    <p:sldId id="399" r:id="rId22"/>
    <p:sldId id="400" r:id="rId23"/>
    <p:sldId id="401" r:id="rId24"/>
    <p:sldId id="402" r:id="rId25"/>
    <p:sldId id="404" r:id="rId26"/>
    <p:sldId id="405" r:id="rId27"/>
    <p:sldId id="403" r:id="rId28"/>
    <p:sldId id="406" r:id="rId29"/>
    <p:sldId id="444" r:id="rId30"/>
    <p:sldId id="408" r:id="rId31"/>
    <p:sldId id="409" r:id="rId32"/>
    <p:sldId id="410" r:id="rId33"/>
    <p:sldId id="411" r:id="rId34"/>
    <p:sldId id="412" r:id="rId35"/>
    <p:sldId id="413" r:id="rId36"/>
    <p:sldId id="414" r:id="rId37"/>
    <p:sldId id="415" r:id="rId38"/>
    <p:sldId id="416" r:id="rId39"/>
    <p:sldId id="417" r:id="rId40"/>
    <p:sldId id="418" r:id="rId41"/>
    <p:sldId id="419" r:id="rId42"/>
    <p:sldId id="420" r:id="rId43"/>
    <p:sldId id="421" r:id="rId44"/>
    <p:sldId id="422" r:id="rId45"/>
    <p:sldId id="423" r:id="rId46"/>
    <p:sldId id="445" r:id="rId47"/>
    <p:sldId id="425" r:id="rId48"/>
    <p:sldId id="426" r:id="rId49"/>
    <p:sldId id="427" r:id="rId50"/>
    <p:sldId id="429" r:id="rId51"/>
    <p:sldId id="430" r:id="rId52"/>
    <p:sldId id="431" r:id="rId53"/>
    <p:sldId id="432" r:id="rId54"/>
    <p:sldId id="433" r:id="rId55"/>
    <p:sldId id="434" r:id="rId56"/>
    <p:sldId id="435" r:id="rId57"/>
    <p:sldId id="436" r:id="rId58"/>
    <p:sldId id="437" r:id="rId59"/>
    <p:sldId id="438" r:id="rId60"/>
    <p:sldId id="439" r:id="rId61"/>
    <p:sldId id="440" r:id="rId62"/>
    <p:sldId id="441" r:id="rId63"/>
    <p:sldId id="442" r:id="rId64"/>
    <p:sldId id="44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C9D599-6B03-44D6-A5E9-95E9FABC4044}">
          <p14:sldIdLst>
            <p14:sldId id="331"/>
            <p14:sldId id="257"/>
            <p14:sldId id="324"/>
            <p14:sldId id="258"/>
            <p14:sldId id="267"/>
            <p14:sldId id="266"/>
            <p14:sldId id="268"/>
            <p14:sldId id="332"/>
            <p14:sldId id="270"/>
            <p14:sldId id="271"/>
            <p14:sldId id="272"/>
            <p14:sldId id="328"/>
            <p14:sldId id="293"/>
            <p14:sldId id="333"/>
            <p14:sldId id="294"/>
            <p14:sldId id="295"/>
            <p14:sldId id="395"/>
            <p14:sldId id="394"/>
            <p14:sldId id="396"/>
            <p14:sldId id="398"/>
            <p14:sldId id="399"/>
            <p14:sldId id="400"/>
            <p14:sldId id="401"/>
            <p14:sldId id="402"/>
            <p14:sldId id="404"/>
            <p14:sldId id="405"/>
            <p14:sldId id="403"/>
            <p14:sldId id="406"/>
            <p14:sldId id="444"/>
            <p14:sldId id="408"/>
            <p14:sldId id="409"/>
            <p14:sldId id="410"/>
            <p14:sldId id="411"/>
            <p14:sldId id="412"/>
            <p14:sldId id="413"/>
            <p14:sldId id="414"/>
            <p14:sldId id="415"/>
            <p14:sldId id="416"/>
            <p14:sldId id="417"/>
            <p14:sldId id="418"/>
            <p14:sldId id="419"/>
            <p14:sldId id="420"/>
            <p14:sldId id="421"/>
            <p14:sldId id="422"/>
            <p14:sldId id="423"/>
            <p14:sldId id="445"/>
            <p14:sldId id="425"/>
            <p14:sldId id="426"/>
            <p14:sldId id="427"/>
            <p14:sldId id="429"/>
            <p14:sldId id="430"/>
            <p14:sldId id="431"/>
            <p14:sldId id="432"/>
            <p14:sldId id="433"/>
            <p14:sldId id="434"/>
            <p14:sldId id="435"/>
            <p14:sldId id="436"/>
            <p14:sldId id="437"/>
            <p14:sldId id="438"/>
            <p14:sldId id="439"/>
            <p14:sldId id="440"/>
            <p14:sldId id="441"/>
            <p14:sldId id="442"/>
            <p14:sldId id="44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399" autoAdjust="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6/28/2024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dirty="0"/>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6/28/2024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dirty="0"/>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39446-6953-447E-A4E3-E7CFBF870046}" type="slidenum">
              <a:rPr lang="en-US" smtClean="0"/>
              <a:t>3</a:t>
            </a:fld>
            <a:endParaRPr lang="en-US"/>
          </a:p>
        </p:txBody>
      </p:sp>
    </p:spTree>
    <p:extLst>
      <p:ext uri="{BB962C8B-B14F-4D97-AF65-F5344CB8AC3E}">
        <p14:creationId xmlns:p14="http://schemas.microsoft.com/office/powerpoint/2010/main" val="5170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39446-6953-447E-A4E3-E7CFBF870046}" type="slidenum">
              <a:rPr lang="en-US" smtClean="0"/>
              <a:t>12</a:t>
            </a:fld>
            <a:endParaRPr lang="en-US"/>
          </a:p>
        </p:txBody>
      </p:sp>
    </p:spTree>
    <p:extLst>
      <p:ext uri="{BB962C8B-B14F-4D97-AF65-F5344CB8AC3E}">
        <p14:creationId xmlns:p14="http://schemas.microsoft.com/office/powerpoint/2010/main" val="25574322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6/28/2024</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6/28/2024</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6/28/2024</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dirty="0"/>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6/28/2024</a:t>
            </a:fld>
            <a:endParaRPr dirty="0"/>
          </a:p>
        </p:txBody>
      </p:sp>
      <p:sp>
        <p:nvSpPr>
          <p:cNvPr id="6" name="Slide Number Placeholder 5"/>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6/28/2024</a:t>
            </a:fld>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6/28/2024</a:t>
            </a:fld>
            <a:endParaRPr dirty="0"/>
          </a:p>
        </p:txBody>
      </p:sp>
      <p:sp>
        <p:nvSpPr>
          <p:cNvPr id="9" name="Slide Number Placeholder 8"/>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6/28/2024</a:t>
            </a:fld>
            <a:endParaRPr dirty="0"/>
          </a:p>
        </p:txBody>
      </p:sp>
      <p:sp>
        <p:nvSpPr>
          <p:cNvPr id="5" name="Slide Number Placeholder 4"/>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dirty="0"/>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6/28/2024</a:t>
            </a:fld>
            <a:endParaRPr dirty="0"/>
          </a:p>
        </p:txBody>
      </p:sp>
      <p:sp>
        <p:nvSpPr>
          <p:cNvPr id="4" name="Slide Number Placeholder 3"/>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6/28/2024</a:t>
            </a:fld>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6/28/2024</a:t>
            </a:fld>
            <a:endParaRPr dirty="0"/>
          </a:p>
        </p:txBody>
      </p:sp>
      <p:sp>
        <p:nvSpPr>
          <p:cNvPr id="7" name="Slide Number Placeholder 6"/>
          <p:cNvSpPr>
            <a:spLocks noGrp="1"/>
          </p:cNvSpPr>
          <p:nvPr>
            <p:ph type="sldNum" sz="quarter" idx="12"/>
          </p:nvPr>
        </p:nvSpPr>
        <p:spPr/>
        <p:txBody>
          <a:bodyPr/>
          <a:lstStyle/>
          <a:p>
            <a:fld id="{4FAB73BC-B049-4115-A692-8D63A059BFB8}" type="slidenum">
              <a:rPr/>
              <a:t>‹#›</a:t>
            </a:fld>
            <a:endParaRPr dirty="0"/>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dirty="0"/>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6/28/2024</a:t>
            </a:fld>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hyperlink" Target="https://www.ipcc.ch/sr15/" TargetMode="Externa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ipcc.ch/sr15/" TargetMode="Externa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hyperlink" Target="https://www.ipcc.ch/sr15/" TargetMode="Externa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hyperlink" Target="#_bookmark130"/><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960037C-8FB1-4427-82C5-6CCE464D95CE}"/>
              </a:ext>
            </a:extLst>
          </p:cNvPr>
          <p:cNvSpPr>
            <a:spLocks noGrp="1"/>
          </p:cNvSpPr>
          <p:nvPr>
            <p:ph idx="1"/>
          </p:nvPr>
        </p:nvSpPr>
        <p:spPr>
          <a:xfrm>
            <a:off x="226243" y="726831"/>
            <a:ext cx="11510128" cy="1906954"/>
          </a:xfrm>
        </p:spPr>
        <p:txBody>
          <a:bodyPr>
            <a:normAutofit/>
          </a:bodyPr>
          <a:lstStyle/>
          <a:p>
            <a:pPr marL="45720" indent="0">
              <a:buNone/>
            </a:pPr>
            <a:r>
              <a:rPr lang="en-US" sz="1500" b="1" dirty="0">
                <a:latin typeface="Times New Roman" panose="02020603050405020304" pitchFamily="18" charset="0"/>
                <a:cs typeface="Times New Roman" panose="02020603050405020304" pitchFamily="18" charset="0"/>
              </a:rPr>
              <a:t>A MACHINE LEARNING-BASED NUMERICAL MODEL TO ASSESS FUTURE EXTREME HEAT SCENARIOS IN BANGLADESH AND ITS IMPACT ON PUBLIC HEALTH</a:t>
            </a:r>
          </a:p>
          <a:p>
            <a:pPr marL="45720" indent="0">
              <a:buNone/>
            </a:pPr>
            <a:r>
              <a:rPr lang="en-US" sz="1400" dirty="0">
                <a:latin typeface="Times New Roman" panose="02020603050405020304" pitchFamily="18" charset="0"/>
                <a:cs typeface="Times New Roman" panose="02020603050405020304" pitchFamily="18" charset="0"/>
              </a:rPr>
              <a:t>A dissertation submitted to the Department of Department of Statistics and Data Science, Jahangirnagar University in partial fulfillment of the curriculum Masters in Applied Statistics and Data Science</a:t>
            </a:r>
          </a:p>
          <a:p>
            <a:pPr marL="45720" indent="0">
              <a:buNone/>
            </a:pPr>
            <a:endParaRPr lang="en-US" sz="2400" b="1" dirty="0">
              <a:latin typeface="Times New Roman" panose="02020603050405020304" pitchFamily="18" charset="0"/>
              <a:cs typeface="Times New Roman" panose="02020603050405020304" pitchFamily="18" charset="0"/>
            </a:endParaRPr>
          </a:p>
          <a:p>
            <a:pPr marL="4572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4" descr="E:\ss.jpg">
            <a:extLst>
              <a:ext uri="{FF2B5EF4-FFF2-40B4-BE49-F238E27FC236}">
                <a16:creationId xmlns:a16="http://schemas.microsoft.com/office/drawing/2014/main" id="{0636E4BF-6C1E-4994-B7C9-227214D4BA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1225" y="1875692"/>
            <a:ext cx="819150" cy="758093"/>
          </a:xfrm>
          <a:prstGeom prst="rect">
            <a:avLst/>
          </a:prstGeom>
          <a:noFill/>
          <a:ln>
            <a:noFill/>
          </a:ln>
        </p:spPr>
      </p:pic>
      <p:sp>
        <p:nvSpPr>
          <p:cNvPr id="2" name="Rectangle 1">
            <a:extLst>
              <a:ext uri="{FF2B5EF4-FFF2-40B4-BE49-F238E27FC236}">
                <a16:creationId xmlns:a16="http://schemas.microsoft.com/office/drawing/2014/main" id="{CF100E5E-2069-4B22-AB54-38F9B0857A94}"/>
              </a:ext>
            </a:extLst>
          </p:cNvPr>
          <p:cNvSpPr/>
          <p:nvPr/>
        </p:nvSpPr>
        <p:spPr>
          <a:xfrm>
            <a:off x="2008554" y="2696308"/>
            <a:ext cx="6244492" cy="3535520"/>
          </a:xfrm>
          <a:prstGeom prst="rect">
            <a:avLst/>
          </a:prstGeom>
        </p:spPr>
        <p:txBody>
          <a:bodyPr wrap="square">
            <a:spAutoFit/>
          </a:bodyPr>
          <a:lstStyle/>
          <a:p>
            <a:pPr algn="ctr">
              <a:lnSpc>
                <a:spcPct val="107000"/>
              </a:lnSpc>
              <a:spcAft>
                <a:spcPts val="800"/>
              </a:spcAft>
            </a:pPr>
            <a:r>
              <a:rPr lang="en-US" sz="1050" b="1" dirty="0">
                <a:latin typeface="Times New Roman" panose="02020603050405020304" pitchFamily="18" charset="0"/>
                <a:ea typeface="DengXian" panose="02010600030101010101" pitchFamily="2" charset="-122"/>
                <a:cs typeface="Vrinda" panose="020B0502040204020203" pitchFamily="34" charset="0"/>
              </a:rPr>
              <a:t>Submitted by</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 New Roman" panose="02020603050405020304" pitchFamily="18" charset="0"/>
                <a:ea typeface="DengXian" panose="02010600030101010101" pitchFamily="2" charset="-122"/>
                <a:cs typeface="Vrinda" panose="020B0502040204020203" pitchFamily="34" charset="0"/>
              </a:rPr>
              <a:t>Tanvir Ehsan</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 New Roman" panose="02020603050405020304" pitchFamily="18" charset="0"/>
                <a:ea typeface="DengXian" panose="02010600030101010101" pitchFamily="2" charset="-122"/>
                <a:cs typeface="Vrinda" panose="020B0502040204020203" pitchFamily="34" charset="0"/>
              </a:rPr>
              <a:t>Roll: 20231063</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solidFill>
                  <a:srgbClr val="000000"/>
                </a:solidFill>
                <a:latin typeface="TimesNewRomanPS-BoldMT"/>
                <a:ea typeface="Calibri" panose="020F0502020204030204" pitchFamily="34" charset="0"/>
                <a:cs typeface="TimesNewRomanPS-BoldMT"/>
              </a:rPr>
              <a:t>Section: B</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spcAft>
                <a:spcPts val="800"/>
              </a:spcAft>
            </a:pPr>
            <a:r>
              <a:rPr lang="en-US" sz="1050" dirty="0">
                <a:solidFill>
                  <a:srgbClr val="000000"/>
                </a:solidFill>
                <a:latin typeface="TimesNewRomanPS-BoldMT"/>
                <a:ea typeface="Calibri" panose="020F0502020204030204" pitchFamily="34" charset="0"/>
                <a:cs typeface="TimesNewRomanPS-BoldMT"/>
              </a:rPr>
              <a:t>Batch: </a:t>
            </a:r>
            <a:r>
              <a:rPr lang="en-US" sz="1050" dirty="0">
                <a:solidFill>
                  <a:srgbClr val="0C0D0E"/>
                </a:solidFill>
                <a:latin typeface="Georgia-Bold"/>
                <a:ea typeface="Calibri" panose="020F0502020204030204" pitchFamily="34" charset="0"/>
                <a:cs typeface="Georgia-Bold"/>
              </a:rPr>
              <a:t>10</a:t>
            </a:r>
            <a:r>
              <a:rPr lang="en-US" sz="1050" baseline="30000" dirty="0">
                <a:solidFill>
                  <a:srgbClr val="0C0D0E"/>
                </a:solidFill>
                <a:latin typeface="Georgia-Bold"/>
                <a:ea typeface="Calibri" panose="020F0502020204030204" pitchFamily="34" charset="0"/>
                <a:cs typeface="Georgia-Bold"/>
              </a:rPr>
              <a:t>th</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spcAft>
                <a:spcPts val="800"/>
              </a:spcAft>
            </a:pPr>
            <a:r>
              <a:rPr lang="en-US" sz="1050" b="1" dirty="0">
                <a:latin typeface="Times New Roman" panose="02020603050405020304" pitchFamily="18" charset="0"/>
                <a:ea typeface="DengXian" panose="02010600030101010101" pitchFamily="2" charset="-122"/>
                <a:cs typeface="Vrinda" panose="020B0502040204020203" pitchFamily="34" charset="0"/>
              </a:rPr>
              <a:t> </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spcAft>
                <a:spcPts val="800"/>
              </a:spcAft>
            </a:pPr>
            <a:r>
              <a:rPr lang="en-US" sz="1050" b="1" dirty="0">
                <a:latin typeface="Times New Roman" panose="02020603050405020304" pitchFamily="18" charset="0"/>
                <a:ea typeface="DengXian" panose="02010600030101010101" pitchFamily="2" charset="-122"/>
                <a:cs typeface="Vrinda" panose="020B0502040204020203" pitchFamily="34" charset="0"/>
              </a:rPr>
              <a:t>Submitted to</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 New Roman" panose="02020603050405020304" pitchFamily="18" charset="0"/>
                <a:ea typeface="DengXian" panose="02010600030101010101" pitchFamily="2" charset="-122"/>
                <a:cs typeface="Vrinda" panose="020B0502040204020203" pitchFamily="34" charset="0"/>
              </a:rPr>
              <a:t>Farhana </a:t>
            </a:r>
            <a:r>
              <a:rPr lang="en-US" sz="1050" dirty="0" err="1">
                <a:latin typeface="Times New Roman" panose="02020603050405020304" pitchFamily="18" charset="0"/>
                <a:ea typeface="DengXian" panose="02010600030101010101" pitchFamily="2" charset="-122"/>
                <a:cs typeface="Vrinda" panose="020B0502040204020203" pitchFamily="34" charset="0"/>
              </a:rPr>
              <a:t>Akter</a:t>
            </a:r>
            <a:r>
              <a:rPr lang="en-US" sz="1050" dirty="0">
                <a:latin typeface="Times New Roman" panose="02020603050405020304" pitchFamily="18" charset="0"/>
                <a:ea typeface="DengXian" panose="02010600030101010101" pitchFamily="2" charset="-122"/>
                <a:cs typeface="Vrinda" panose="020B0502040204020203" pitchFamily="34" charset="0"/>
              </a:rPr>
              <a:t> Bina</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 New Roman" panose="02020603050405020304" pitchFamily="18" charset="0"/>
                <a:ea typeface="DengXian" panose="02010600030101010101" pitchFamily="2" charset="-122"/>
                <a:cs typeface="Vrinda" panose="020B0502040204020203" pitchFamily="34" charset="0"/>
              </a:rPr>
              <a:t>Assistant Professor</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 New Roman" panose="02020603050405020304" pitchFamily="18" charset="0"/>
                <a:ea typeface="DengXian" panose="02010600030101010101" pitchFamily="2" charset="-122"/>
                <a:cs typeface="Vrinda" panose="020B0502040204020203" pitchFamily="34" charset="0"/>
              </a:rPr>
              <a:t> </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b="1" dirty="0">
                <a:latin typeface="TimesNewRomanPS-BoldMT"/>
                <a:ea typeface="Calibri" panose="020F0502020204030204" pitchFamily="34" charset="0"/>
                <a:cs typeface="TimesNewRomanPS-BoldMT"/>
              </a:rPr>
              <a:t>Department of Statistics and Data Science</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NewRomanPS-BoldMT"/>
                <a:ea typeface="Calibri" panose="020F0502020204030204" pitchFamily="34" charset="0"/>
                <a:cs typeface="TimesNewRomanPS-BoldMT"/>
              </a:rPr>
              <a:t>Jahangirnagar University,</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err="1">
                <a:latin typeface="TimesNewRomanPS-BoldMT"/>
                <a:ea typeface="Calibri" panose="020F0502020204030204" pitchFamily="34" charset="0"/>
                <a:cs typeface="TimesNewRomanPS-BoldMT"/>
              </a:rPr>
              <a:t>Savar</a:t>
            </a:r>
            <a:r>
              <a:rPr lang="en-US" sz="1050" dirty="0">
                <a:latin typeface="TimesNewRomanPS-BoldMT"/>
                <a:ea typeface="Calibri" panose="020F0502020204030204" pitchFamily="34" charset="0"/>
                <a:cs typeface="TimesNewRomanPS-BoldMT"/>
              </a:rPr>
              <a:t>, Dhaka – 1342, Bangladesh</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dirty="0">
                <a:latin typeface="Times New Roman" panose="02020603050405020304" pitchFamily="18" charset="0"/>
                <a:ea typeface="DengXian" panose="02010600030101010101" pitchFamily="2" charset="-122"/>
                <a:cs typeface="Vrinda" panose="020B0502040204020203" pitchFamily="34" charset="0"/>
              </a:rPr>
              <a:t>under </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pPr>
            <a:r>
              <a:rPr lang="en-US" sz="1050" b="1" dirty="0">
                <a:latin typeface="Times New Roman" panose="02020603050405020304" pitchFamily="18" charset="0"/>
                <a:ea typeface="DengXian" panose="02010600030101010101" pitchFamily="2" charset="-122"/>
                <a:cs typeface="Vrinda" panose="020B0502040204020203" pitchFamily="34" charset="0"/>
              </a:rPr>
              <a:t>______________________________________</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spcAft>
                <a:spcPts val="800"/>
              </a:spcAft>
            </a:pPr>
            <a:r>
              <a:rPr lang="en-US" sz="1050" b="1" dirty="0">
                <a:latin typeface="Times New Roman" panose="02020603050405020304" pitchFamily="18" charset="0"/>
                <a:ea typeface="DengXian" panose="02010600030101010101" pitchFamily="2" charset="-122"/>
                <a:cs typeface="Vrinda" panose="020B0502040204020203" pitchFamily="34" charset="0"/>
              </a:rPr>
              <a:t>Date of Submission</a:t>
            </a:r>
            <a:endParaRPr lang="en-US" sz="1050" dirty="0">
              <a:latin typeface="Calibri" panose="020F0502020204030204" pitchFamily="34" charset="0"/>
              <a:ea typeface="Calibri" panose="020F0502020204030204" pitchFamily="34" charset="0"/>
              <a:cs typeface="Vrinda" panose="020B0502040204020203" pitchFamily="34" charset="0"/>
            </a:endParaRPr>
          </a:p>
          <a:p>
            <a:pPr algn="ctr">
              <a:lnSpc>
                <a:spcPct val="107000"/>
              </a:lnSpc>
              <a:spcAft>
                <a:spcPts val="800"/>
              </a:spcAft>
            </a:pPr>
            <a:r>
              <a:rPr lang="en-US" sz="1050" b="1" dirty="0">
                <a:latin typeface="Times New Roman" panose="02020603050405020304" pitchFamily="18" charset="0"/>
                <a:ea typeface="DengXian" panose="02010600030101010101" pitchFamily="2" charset="-122"/>
                <a:cs typeface="Vrinda" panose="020B0502040204020203" pitchFamily="34" charset="0"/>
              </a:rPr>
              <a:t>June 2024</a:t>
            </a:r>
            <a:endParaRPr lang="en-US" sz="1050" dirty="0">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34910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E6C516-399C-40F9-9520-7B8986BE072F}"/>
              </a:ext>
            </a:extLst>
          </p:cNvPr>
          <p:cNvSpPr txBox="1">
            <a:spLocks/>
          </p:cNvSpPr>
          <p:nvPr/>
        </p:nvSpPr>
        <p:spPr>
          <a:xfrm>
            <a:off x="87550" y="485190"/>
            <a:ext cx="10889915" cy="69955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Research gap:</a:t>
            </a:r>
          </a:p>
          <a:p>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B70053-3123-4868-AB50-15697487E6AC}"/>
              </a:ext>
            </a:extLst>
          </p:cNvPr>
          <p:cNvSpPr txBox="1">
            <a:spLocks/>
          </p:cNvSpPr>
          <p:nvPr/>
        </p:nvSpPr>
        <p:spPr>
          <a:xfrm>
            <a:off x="87549" y="1050588"/>
            <a:ext cx="12276305" cy="52334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R="0" lvl="0" algn="l" defTabSz="914400" rtl="0" eaLnBrk="1" fontAlgn="auto" latinLnBrk="0" hangingPunct="1">
              <a:lnSpc>
                <a:spcPct val="90000"/>
              </a:lnSpc>
              <a:spcBef>
                <a:spcPts val="1200"/>
              </a:spcBef>
              <a:spcAft>
                <a:spcPts val="200"/>
              </a:spcAft>
              <a:buClrTx/>
              <a:buSzPct val="100000"/>
              <a:buFont typeface="Wingdings" panose="05000000000000000000" pitchFamily="2" charset="2"/>
              <a:buChar char="v"/>
              <a:tabLst/>
              <a:defRPr/>
            </a:pPr>
            <a:r>
              <a:rPr kumimoji="0" lang="en-US" sz="2000" b="1" i="0" u="none" strike="noStrike" kern="1200" cap="none" spc="0" normalizeH="0" baseline="0" noProof="0" dirty="0">
                <a:ln>
                  <a:noFill/>
                </a:ln>
                <a:solidFill>
                  <a:srgbClr val="000000">
                    <a:lumMod val="75000"/>
                    <a:lumOff val="25000"/>
                  </a:srgbClr>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Comprehensive, </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as well as </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significant study</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has been </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found</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hardly</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regarding this matter in Bangladesh.</a:t>
            </a:r>
          </a:p>
          <a:p>
            <a:pPr lvl="0">
              <a:buClr>
                <a:srgbClr val="E48312"/>
              </a:buClr>
              <a:buFont typeface="Wingdings" panose="05000000000000000000" pitchFamily="2" charset="2"/>
              <a:buChar char="v"/>
              <a:defRPr/>
            </a:pPr>
            <a:r>
              <a:rPr lang="en-US" sz="2400" dirty="0">
                <a:latin typeface="Times New Roman" panose="02020603050405020304" pitchFamily="18" charset="0"/>
                <a:cs typeface="Times New Roman" panose="02020603050405020304" pitchFamily="18" charset="0"/>
              </a:rPr>
              <a:t>The study addresses a crucial gap in research by focusing on Bangladesh's specific context regarding extreme heat and its impact on public health.</a:t>
            </a:r>
          </a:p>
          <a:p>
            <a:pPr lvl="0">
              <a:buClr>
                <a:srgbClr val="E48312"/>
              </a:buClr>
              <a:buFont typeface="Wingdings" panose="05000000000000000000" pitchFamily="2" charset="2"/>
              <a:buChar char="v"/>
              <a:defRPr/>
            </a:pPr>
            <a:r>
              <a:rPr lang="en-US" sz="2400" b="1" dirty="0">
                <a:latin typeface="Times New Roman" panose="02020603050405020304" pitchFamily="18" charset="0"/>
                <a:cs typeface="Times New Roman" panose="02020603050405020304" pitchFamily="18" charset="0"/>
              </a:rPr>
              <a:t>Research Focus</a:t>
            </a:r>
            <a:r>
              <a:rPr lang="en-US" sz="2400" dirty="0">
                <a:latin typeface="Times New Roman" panose="02020603050405020304" pitchFamily="18" charset="0"/>
                <a:cs typeface="Times New Roman" panose="02020603050405020304" pitchFamily="18" charset="0"/>
              </a:rPr>
              <a:t>: Investigating </a:t>
            </a:r>
            <a:r>
              <a:rPr lang="en-US" sz="2400" dirty="0" err="1">
                <a:latin typeface="Times New Roman" panose="02020603050405020304" pitchFamily="18" charset="0"/>
                <a:cs typeface="Times New Roman" panose="02020603050405020304" pitchFamily="18" charset="0"/>
              </a:rPr>
              <a:t>spatio</a:t>
            </a:r>
            <a:r>
              <a:rPr lang="en-US" sz="2400" dirty="0">
                <a:latin typeface="Times New Roman" panose="02020603050405020304" pitchFamily="18" charset="0"/>
                <a:cs typeface="Times New Roman" panose="02020603050405020304" pitchFamily="18" charset="0"/>
              </a:rPr>
              <a:t>-temporal variations in mean temperatures from 2000 to 2022 in Bangladesh.</a:t>
            </a:r>
          </a:p>
          <a:p>
            <a:pPr lvl="0">
              <a:buClr>
                <a:srgbClr val="E48312"/>
              </a:buClr>
              <a:buFont typeface="Wingdings" panose="05000000000000000000" pitchFamily="2" charset="2"/>
              <a:buChar char="v"/>
              <a:defRPr/>
            </a:pPr>
            <a:r>
              <a:rPr lang="en-US" sz="2400" b="1" dirty="0">
                <a:latin typeface="Times New Roman" panose="02020603050405020304" pitchFamily="18" charset="0"/>
                <a:cs typeface="Times New Roman" panose="02020603050405020304" pitchFamily="18" charset="0"/>
              </a:rPr>
              <a:t>Importance</a:t>
            </a:r>
            <a:r>
              <a:rPr lang="en-US" sz="2400" dirty="0">
                <a:latin typeface="Times New Roman" panose="02020603050405020304" pitchFamily="18" charset="0"/>
                <a:cs typeface="Times New Roman" panose="02020603050405020304" pitchFamily="18" charset="0"/>
              </a:rPr>
              <a:t>: Provides essential data to develop targeted interventions and adaptation strategies, crucial for mitigating adverse health effects of extreme heat in Bangladesh.</a:t>
            </a:r>
          </a:p>
          <a:p>
            <a:pPr lvl="0">
              <a:buClr>
                <a:srgbClr val="E48312"/>
              </a:buClr>
              <a:buFont typeface="Wingdings" panose="05000000000000000000" pitchFamily="2" charset="2"/>
              <a:buChar char="v"/>
              <a:defRPr/>
            </a:pPr>
            <a:r>
              <a:rPr lang="en-US" sz="2400" b="1" dirty="0">
                <a:latin typeface="Times New Roman" panose="02020603050405020304" pitchFamily="18" charset="0"/>
                <a:cs typeface="Times New Roman" panose="02020603050405020304" pitchFamily="18" charset="0"/>
              </a:rPr>
              <a:t>Practical Implications</a:t>
            </a:r>
            <a:r>
              <a:rPr lang="en-US" sz="2400" dirty="0">
                <a:latin typeface="Times New Roman" panose="02020603050405020304" pitchFamily="18" charset="0"/>
                <a:cs typeface="Times New Roman" panose="02020603050405020304" pitchFamily="18" charset="0"/>
              </a:rPr>
              <a:t>: Informs policymakers, urban planners, and healthcare professionals to implement effective measures tailored to local climate conditions and population </a:t>
            </a:r>
            <a:r>
              <a:rPr lang="en-US" sz="2400" dirty="0"/>
              <a:t>vulnerabilities.</a:t>
            </a:r>
          </a:p>
          <a:p>
            <a:pPr lvl="0">
              <a:buClr>
                <a:srgbClr val="E48312"/>
              </a:buClr>
              <a:buFont typeface="Wingdings" panose="05000000000000000000" pitchFamily="2" charset="2"/>
              <a:buChar char="§"/>
              <a:defRPr/>
            </a:pP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mn-cs"/>
            </a:endParaRP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Char char=" "/>
              <a:tabLst/>
              <a:defRPr/>
            </a:pPr>
            <a:endPar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10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E6C516-399C-40F9-9520-7B8986BE072F}"/>
              </a:ext>
            </a:extLst>
          </p:cNvPr>
          <p:cNvSpPr txBox="1">
            <a:spLocks/>
          </p:cNvSpPr>
          <p:nvPr/>
        </p:nvSpPr>
        <p:spPr>
          <a:xfrm>
            <a:off x="342900" y="27991"/>
            <a:ext cx="10515600" cy="6574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Methodology of the Study:</a:t>
            </a:r>
          </a:p>
        </p:txBody>
      </p:sp>
      <p:sp>
        <p:nvSpPr>
          <p:cNvPr id="4" name="TextBox 3">
            <a:extLst>
              <a:ext uri="{FF2B5EF4-FFF2-40B4-BE49-F238E27FC236}">
                <a16:creationId xmlns:a16="http://schemas.microsoft.com/office/drawing/2014/main" id="{CB2EAF47-1131-4A5D-8F0D-95390CA54078}"/>
              </a:ext>
            </a:extLst>
          </p:cNvPr>
          <p:cNvSpPr txBox="1"/>
          <p:nvPr/>
        </p:nvSpPr>
        <p:spPr>
          <a:xfrm>
            <a:off x="0" y="1229485"/>
            <a:ext cx="11819106" cy="7217360"/>
          </a:xfrm>
          <a:prstGeom prst="rect">
            <a:avLst/>
          </a:prstGeom>
          <a:noFill/>
        </p:spPr>
        <p:txBody>
          <a:bodyPr wrap="square">
            <a:spAutoFit/>
          </a:bodyPr>
          <a:lstStyle/>
          <a:p>
            <a:pPr marL="342900" marR="0" indent="-342900" algn="just">
              <a:lnSpc>
                <a:spcPct val="150000"/>
              </a:lnSpc>
              <a:spcBef>
                <a:spcPts val="0"/>
              </a:spcBef>
              <a:spcAft>
                <a:spcPts val="800"/>
              </a:spcAft>
              <a:buFont typeface="Wingdings" panose="05000000000000000000" pitchFamily="2" charset="2"/>
              <a:buChar char="v"/>
            </a:pPr>
            <a:r>
              <a:rPr lang="en-US" sz="2400" dirty="0">
                <a:solidFill>
                  <a:srgbClr val="000000"/>
                </a:solidFill>
                <a:effectLst/>
                <a:latin typeface="Times New Roman" panose="02020603050405020304" pitchFamily="18" charset="0"/>
                <a:ea typeface="Times New Roman" panose="02020603050405020304" pitchFamily="18" charset="0"/>
              </a:rPr>
              <a:t>This study has been initiated by collecting primary data from Researchers and government and private employee from relevant sectors and associated organization reviewing previous research reports, newspaper articles, and online document reports from the </a:t>
            </a:r>
            <a:r>
              <a:rPr lang="en-US" sz="2400" dirty="0">
                <a:solidFill>
                  <a:srgbClr val="000000"/>
                </a:solidFill>
                <a:latin typeface="Times New Roman" panose="02020603050405020304" pitchFamily="18" charset="0"/>
                <a:ea typeface="Times New Roman" panose="02020603050405020304" pitchFamily="18" charset="0"/>
              </a:rPr>
              <a:t>various Organization</a:t>
            </a:r>
            <a:r>
              <a:rPr lang="en-US" sz="2400" dirty="0">
                <a:solidFill>
                  <a:srgbClr val="000000"/>
                </a:solidFill>
                <a:effectLst/>
                <a:latin typeface="Times New Roman" panose="02020603050405020304" pitchFamily="18" charset="0"/>
                <a:ea typeface="Times New Roman" panose="02020603050405020304" pitchFamily="18" charset="0"/>
              </a:rPr>
              <a:t> of Bangladesh.</a:t>
            </a:r>
          </a:p>
          <a:p>
            <a:pPr marL="342900" marR="0" indent="-342900" algn="just">
              <a:lnSpc>
                <a:spcPct val="150000"/>
              </a:lnSpc>
              <a:spcBef>
                <a:spcPts val="0"/>
              </a:spcBef>
              <a:spcAft>
                <a:spcPts val="800"/>
              </a:spcAft>
              <a:buFont typeface="Wingdings" panose="05000000000000000000" pitchFamily="2" charset="2"/>
              <a:buChar char="v"/>
            </a:pPr>
            <a:r>
              <a:rPr lang="en-US" sz="2400" b="1" dirty="0">
                <a:solidFill>
                  <a:srgbClr val="000000"/>
                </a:solidFill>
                <a:effectLst/>
                <a:latin typeface="Times New Roman" panose="02020603050405020304" pitchFamily="18" charset="0"/>
                <a:ea typeface="Times New Roman" panose="02020603050405020304" pitchFamily="18" charset="0"/>
              </a:rPr>
              <a:t>Mixed-method research methodology </a:t>
            </a:r>
            <a:r>
              <a:rPr lang="en-US" sz="2400" dirty="0">
                <a:solidFill>
                  <a:srgbClr val="000000"/>
                </a:solidFill>
                <a:effectLst/>
                <a:latin typeface="Times New Roman" panose="02020603050405020304" pitchFamily="18" charset="0"/>
                <a:ea typeface="Times New Roman" panose="02020603050405020304" pitchFamily="18" charset="0"/>
              </a:rPr>
              <a:t>has been used which includes both </a:t>
            </a:r>
            <a:r>
              <a:rPr lang="en-US" sz="2400" b="1" dirty="0">
                <a:solidFill>
                  <a:srgbClr val="000000"/>
                </a:solidFill>
                <a:effectLst/>
                <a:latin typeface="Times New Roman" panose="02020603050405020304" pitchFamily="18" charset="0"/>
                <a:ea typeface="Times New Roman" panose="02020603050405020304" pitchFamily="18" charset="0"/>
              </a:rPr>
              <a:t>quantitative </a:t>
            </a:r>
            <a:r>
              <a:rPr lang="en-US" sz="2400" dirty="0">
                <a:solidFill>
                  <a:srgbClr val="000000"/>
                </a:solidFill>
                <a:effectLst/>
                <a:latin typeface="Times New Roman" panose="02020603050405020304" pitchFamily="18" charset="0"/>
                <a:ea typeface="Times New Roman" panose="02020603050405020304" pitchFamily="18" charset="0"/>
              </a:rPr>
              <a:t>and</a:t>
            </a:r>
            <a:r>
              <a:rPr lang="en-US" sz="2400" b="1" dirty="0">
                <a:solidFill>
                  <a:srgbClr val="000000"/>
                </a:solidFill>
                <a:effectLst/>
                <a:latin typeface="Times New Roman" panose="02020603050405020304" pitchFamily="18" charset="0"/>
                <a:ea typeface="Times New Roman" panose="02020603050405020304" pitchFamily="18" charset="0"/>
              </a:rPr>
              <a:t> qualitative </a:t>
            </a:r>
            <a:r>
              <a:rPr lang="en-US" sz="2400" dirty="0">
                <a:solidFill>
                  <a:srgbClr val="000000"/>
                </a:solidFill>
                <a:effectLst/>
                <a:latin typeface="Times New Roman" panose="02020603050405020304" pitchFamily="18" charset="0"/>
                <a:ea typeface="Times New Roman" panose="02020603050405020304" pitchFamily="18" charset="0"/>
              </a:rPr>
              <a:t>approaches.</a:t>
            </a:r>
          </a:p>
          <a:p>
            <a:pPr marL="342900" marR="0" indent="-342900" algn="just">
              <a:lnSpc>
                <a:spcPct val="150000"/>
              </a:lnSpc>
              <a:spcBef>
                <a:spcPts val="0"/>
              </a:spcBef>
              <a:spcAft>
                <a:spcPts val="800"/>
              </a:spcAft>
              <a:buFont typeface="Wingdings" panose="05000000000000000000" pitchFamily="2" charset="2"/>
              <a:buChar char="v"/>
            </a:pPr>
            <a:r>
              <a:rPr lang="en-US" sz="2400" dirty="0">
                <a:solidFill>
                  <a:srgbClr val="000000"/>
                </a:solidFill>
                <a:effectLst/>
                <a:latin typeface="Times New Roman" panose="02020603050405020304" pitchFamily="18" charset="0"/>
                <a:ea typeface="Calibri" panose="020F0502020204030204" pitchFamily="34" charset="0"/>
              </a:rPr>
              <a:t>Quantitative data shows the </a:t>
            </a:r>
            <a:r>
              <a:rPr lang="en-US" sz="2400" b="1" dirty="0">
                <a:effectLst/>
                <a:latin typeface="Times New Roman" panose="02020603050405020304" pitchFamily="18" charset="0"/>
                <a:ea typeface="Calibri" panose="020F0502020204030204" pitchFamily="34" charset="0"/>
              </a:rPr>
              <a:t>numerical presentation </a:t>
            </a:r>
            <a:r>
              <a:rPr lang="en-US" sz="2400" dirty="0">
                <a:solidFill>
                  <a:srgbClr val="000000"/>
                </a:solidFill>
                <a:effectLst/>
                <a:latin typeface="Times New Roman" panose="02020603050405020304" pitchFamily="18" charset="0"/>
                <a:ea typeface="Calibri" panose="020F0502020204030204" pitchFamily="34" charset="0"/>
              </a:rPr>
              <a:t>of data along with necessary </a:t>
            </a:r>
            <a:r>
              <a:rPr lang="en-US" sz="2400" b="1" dirty="0">
                <a:effectLst/>
                <a:latin typeface="Times New Roman" panose="02020603050405020304" pitchFamily="18" charset="0"/>
                <a:ea typeface="Calibri" panose="020F0502020204030204" pitchFamily="34" charset="0"/>
              </a:rPr>
              <a:t>tables &amp; charts.</a:t>
            </a:r>
          </a:p>
          <a:p>
            <a:pPr marL="342900" marR="0" indent="-342900" algn="just">
              <a:lnSpc>
                <a:spcPct val="150000"/>
              </a:lnSpc>
              <a:spcBef>
                <a:spcPts val="0"/>
              </a:spcBef>
              <a:spcAft>
                <a:spcPts val="800"/>
              </a:spcAft>
              <a:buFont typeface="Wingdings" panose="05000000000000000000" pitchFamily="2" charset="2"/>
              <a:buChar char="v"/>
            </a:pPr>
            <a:r>
              <a:rPr lang="en-US" sz="2400" dirty="0">
                <a:solidFill>
                  <a:srgbClr val="000000"/>
                </a:solidFill>
                <a:effectLst/>
                <a:latin typeface="Times New Roman" panose="02020603050405020304" pitchFamily="18" charset="0"/>
                <a:ea typeface="Times New Roman" panose="02020603050405020304" pitchFamily="18" charset="0"/>
              </a:rPr>
              <a:t>On the other hand, </a:t>
            </a:r>
            <a:r>
              <a:rPr lang="en-US" sz="2400" b="1" dirty="0">
                <a:solidFill>
                  <a:srgbClr val="000000"/>
                </a:solidFill>
                <a:effectLst/>
                <a:latin typeface="Times New Roman" panose="02020603050405020304" pitchFamily="18" charset="0"/>
                <a:ea typeface="Times New Roman" panose="02020603050405020304" pitchFamily="18" charset="0"/>
              </a:rPr>
              <a:t>qualitative data </a:t>
            </a:r>
            <a:r>
              <a:rPr lang="en-US" sz="2400" dirty="0">
                <a:solidFill>
                  <a:srgbClr val="000000"/>
                </a:solidFill>
                <a:effectLst/>
                <a:latin typeface="Times New Roman" panose="02020603050405020304" pitchFamily="18" charset="0"/>
                <a:ea typeface="Times New Roman" panose="02020603050405020304" pitchFamily="18" charset="0"/>
              </a:rPr>
              <a:t>has been illustrated through </a:t>
            </a:r>
            <a:r>
              <a:rPr lang="en-US" sz="2400" b="1" dirty="0">
                <a:solidFill>
                  <a:srgbClr val="000000"/>
                </a:solidFill>
                <a:effectLst/>
                <a:latin typeface="Times New Roman" panose="02020603050405020304" pitchFamily="18" charset="0"/>
                <a:ea typeface="Times New Roman" panose="02020603050405020304" pitchFamily="18" charset="0"/>
              </a:rPr>
              <a:t>descriptive presentation.</a:t>
            </a:r>
          </a:p>
          <a:p>
            <a:pPr marL="285750" marR="0" indent="-285750" algn="just">
              <a:lnSpc>
                <a:spcPct val="150000"/>
              </a:lnSpc>
              <a:spcBef>
                <a:spcPts val="0"/>
              </a:spcBef>
              <a:spcAft>
                <a:spcPts val="800"/>
              </a:spcAft>
              <a:buFont typeface="Arial" panose="020B0604020202020204" pitchFamily="34" charset="0"/>
              <a:buChar char="•"/>
            </a:pPr>
            <a:endParaRPr lang="en-US" b="1" dirty="0">
              <a:effectLst/>
              <a:latin typeface="Times New Roman" panose="02020603050405020304" pitchFamily="18" charset="0"/>
              <a:ea typeface="Calibri" panose="020F0502020204030204" pitchFamily="34" charset="0"/>
            </a:endParaRPr>
          </a:p>
          <a:p>
            <a:pPr algn="just">
              <a:lnSpc>
                <a:spcPct val="150000"/>
              </a:lnSpc>
            </a:pPr>
            <a:endParaRPr lang="en-US" dirty="0">
              <a:solidFill>
                <a:srgbClr val="000000"/>
              </a:solidFill>
              <a:effectLst/>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800"/>
              </a:spcAft>
              <a:buFont typeface="Arial" panose="020B0604020202020204" pitchFamily="34" charset="0"/>
              <a:buChar char="•"/>
            </a:pPr>
            <a:endParaRPr lang="en-US" dirty="0">
              <a:effectLst/>
              <a:latin typeface="Times New Roman" panose="02020603050405020304" pitchFamily="18" charset="0"/>
              <a:ea typeface="Calibri" panose="020F0502020204030204" pitchFamily="34" charset="0"/>
            </a:endParaRPr>
          </a:p>
          <a:p>
            <a:pPr marR="0" algn="just">
              <a:spcBef>
                <a:spcPts val="0"/>
              </a:spcBef>
              <a:spcAft>
                <a:spcPts val="800"/>
              </a:spcAft>
            </a:pPr>
            <a:endParaRPr lang="en-US"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41FA23A6-3BB7-4727-8BD4-6FA5FC4109C1}"/>
              </a:ext>
            </a:extLst>
          </p:cNvPr>
          <p:cNvSpPr txBox="1"/>
          <p:nvPr/>
        </p:nvSpPr>
        <p:spPr>
          <a:xfrm>
            <a:off x="342900" y="764758"/>
            <a:ext cx="6097554" cy="461665"/>
          </a:xfrm>
          <a:prstGeom prst="rect">
            <a:avLst/>
          </a:prstGeom>
          <a:noFill/>
        </p:spPr>
        <p:txBody>
          <a:bodyPr wrap="square">
            <a:spAutoFit/>
          </a:bodyPr>
          <a:lstStyle/>
          <a:p>
            <a:pPr marL="0" marR="0">
              <a:spcBef>
                <a:spcPts val="0"/>
              </a:spcBef>
              <a:spcAft>
                <a:spcPts val="0"/>
              </a:spcAft>
            </a:pPr>
            <a:r>
              <a:rPr lang="en-US" sz="2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Research Approach and Types of Data</a:t>
            </a:r>
            <a:endParaRPr lang="en-US" sz="2400"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74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0B7F76-D4E8-C56B-7C54-65E9B7D78C4D}"/>
              </a:ext>
            </a:extLst>
          </p:cNvPr>
          <p:cNvPicPr>
            <a:picLocks noChangeAspect="1"/>
          </p:cNvPicPr>
          <p:nvPr/>
        </p:nvPicPr>
        <p:blipFill>
          <a:blip r:embed="rId3"/>
          <a:stretch>
            <a:fillRect/>
          </a:stretch>
        </p:blipFill>
        <p:spPr>
          <a:xfrm>
            <a:off x="1873188" y="1207363"/>
            <a:ext cx="7927760" cy="3059909"/>
          </a:xfrm>
          <a:prstGeom prst="rect">
            <a:avLst/>
          </a:prstGeom>
        </p:spPr>
      </p:pic>
      <p:sp>
        <p:nvSpPr>
          <p:cNvPr id="7" name="Title 6">
            <a:extLst>
              <a:ext uri="{FF2B5EF4-FFF2-40B4-BE49-F238E27FC236}">
                <a16:creationId xmlns:a16="http://schemas.microsoft.com/office/drawing/2014/main" id="{8C603102-2001-A798-6950-3B4234E23FFF}"/>
              </a:ext>
            </a:extLst>
          </p:cNvPr>
          <p:cNvSpPr>
            <a:spLocks noGrp="1"/>
          </p:cNvSpPr>
          <p:nvPr>
            <p:ph type="title"/>
          </p:nvPr>
        </p:nvSpPr>
        <p:spPr>
          <a:xfrm>
            <a:off x="186430" y="265176"/>
            <a:ext cx="10664449" cy="1088136"/>
          </a:xfrm>
        </p:spPr>
        <p:txBody>
          <a:bodyPr>
            <a:normAutofit/>
          </a:bodyPr>
          <a:lstStyle/>
          <a:p>
            <a:r>
              <a:rPr lang="en-US" sz="3600" dirty="0">
                <a:latin typeface="+mn-lt"/>
                <a:cs typeface="Times New Roman" panose="02020603050405020304" pitchFamily="18" charset="0"/>
              </a:rPr>
              <a:t>Hypothesis</a:t>
            </a:r>
            <a:r>
              <a:rPr lang="en-US" sz="3600" dirty="0">
                <a:latin typeface="+mn-lt"/>
              </a:rPr>
              <a:t> of the Study </a:t>
            </a:r>
          </a:p>
        </p:txBody>
      </p:sp>
      <p:sp>
        <p:nvSpPr>
          <p:cNvPr id="8" name="Content Placeholder 7">
            <a:extLst>
              <a:ext uri="{FF2B5EF4-FFF2-40B4-BE49-F238E27FC236}">
                <a16:creationId xmlns:a16="http://schemas.microsoft.com/office/drawing/2014/main" id="{BF712DA1-92DF-8AD9-2B38-63A38830E732}"/>
              </a:ext>
            </a:extLst>
          </p:cNvPr>
          <p:cNvSpPr>
            <a:spLocks noGrp="1"/>
          </p:cNvSpPr>
          <p:nvPr>
            <p:ph idx="1"/>
          </p:nvPr>
        </p:nvSpPr>
        <p:spPr>
          <a:xfrm>
            <a:off x="186431" y="1449421"/>
            <a:ext cx="11887200" cy="5233481"/>
          </a:xfrm>
        </p:spPr>
        <p:txBody>
          <a:bodyPr/>
          <a:lstStyle/>
          <a:p>
            <a:r>
              <a:rPr lang="en-US" sz="2400" dirty="0"/>
              <a:t>The study has been conducted on the basis of the following hypothesis.</a:t>
            </a:r>
          </a:p>
          <a:p>
            <a:r>
              <a:rPr lang="en-US" sz="2400" b="1" dirty="0"/>
              <a:t>Null Hypothesis (H0)</a:t>
            </a:r>
            <a:endParaRPr lang="en-US" sz="2400" dirty="0"/>
          </a:p>
          <a:p>
            <a:r>
              <a:rPr lang="en-US" sz="2400" dirty="0"/>
              <a:t>There is no significant relationship between extreme heat events and the incidence of heat-related illnesses in Bangladesh.</a:t>
            </a:r>
          </a:p>
          <a:p>
            <a:r>
              <a:rPr lang="en-US" sz="2400" b="1" dirty="0"/>
              <a:t>Alternative Hypothesis (H1)</a:t>
            </a:r>
            <a:endParaRPr lang="en-US" sz="2400" dirty="0"/>
          </a:p>
          <a:p>
            <a:r>
              <a:rPr lang="en-US" sz="2400" dirty="0"/>
              <a:t>There is a significant relationship between extreme heat events and the incidence of heat-related illnesses in Bangladesh.</a:t>
            </a:r>
          </a:p>
          <a:p>
            <a:endParaRPr lang="en-US" sz="2400" dirty="0"/>
          </a:p>
          <a:p>
            <a:pPr marL="45720" indent="0">
              <a:buNone/>
            </a:pPr>
            <a:r>
              <a:rPr lang="en-US" sz="1800" dirty="0"/>
              <a:t> </a:t>
            </a:r>
          </a:p>
          <a:p>
            <a:pPr marL="45720" indent="0">
              <a:buNone/>
            </a:pPr>
            <a:endParaRPr lang="en-US" dirty="0"/>
          </a:p>
        </p:txBody>
      </p:sp>
    </p:spTree>
    <p:extLst>
      <p:ext uri="{BB962C8B-B14F-4D97-AF65-F5344CB8AC3E}">
        <p14:creationId xmlns:p14="http://schemas.microsoft.com/office/powerpoint/2010/main" val="2426512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7D12561-B1D5-1514-4AB2-D846CB3D9A2D}"/>
              </a:ext>
            </a:extLst>
          </p:cNvPr>
          <p:cNvSpPr txBox="1"/>
          <p:nvPr/>
        </p:nvSpPr>
        <p:spPr>
          <a:xfrm>
            <a:off x="186612" y="158620"/>
            <a:ext cx="11496402" cy="4457054"/>
          </a:xfrm>
          <a:prstGeom prst="rect">
            <a:avLst/>
          </a:prstGeom>
          <a:noFill/>
        </p:spPr>
        <p:txBody>
          <a:bodyPr wrap="square">
            <a:spAutoFit/>
          </a:bodyPr>
          <a:lstStyle/>
          <a:p>
            <a:pPr>
              <a:lnSpc>
                <a:spcPct val="150000"/>
              </a:lnSpc>
            </a:pPr>
            <a:r>
              <a:rPr lang="en-US" b="1" dirty="0"/>
              <a:t> </a:t>
            </a:r>
            <a:r>
              <a:rPr lang="en-US" sz="2400" b="1" dirty="0"/>
              <a:t>Primary Data: </a:t>
            </a:r>
            <a:r>
              <a:rPr lang="en-US" sz="2400" dirty="0"/>
              <a:t>Primary source information has been gathered from the farmers from the selected regions. Researchers, </a:t>
            </a:r>
            <a:r>
              <a:rPr lang="en-US" sz="2400" dirty="0">
                <a:latin typeface="Times New Roman" panose="02020603050405020304" pitchFamily="18" charset="0"/>
                <a:cs typeface="Times New Roman" panose="02020603050405020304" pitchFamily="18" charset="0"/>
              </a:rPr>
              <a:t>Private</a:t>
            </a:r>
            <a:r>
              <a:rPr lang="en-US" sz="2400" dirty="0"/>
              <a:t> and govt. officers of relevant sectors and associated organizations have also been consulted for their expert opinion. </a:t>
            </a:r>
          </a:p>
          <a:p>
            <a:pPr>
              <a:lnSpc>
                <a:spcPct val="150000"/>
              </a:lnSpc>
            </a:pPr>
            <a:endParaRPr lang="en-US" sz="2400" dirty="0"/>
          </a:p>
          <a:p>
            <a:pPr>
              <a:lnSpc>
                <a:spcPct val="150000"/>
              </a:lnSpc>
            </a:pPr>
            <a:r>
              <a:rPr lang="en-US" sz="2400" b="1" dirty="0"/>
              <a:t> Secondary Data:</a:t>
            </a:r>
            <a:r>
              <a:rPr lang="en-US" sz="2400" dirty="0"/>
              <a:t> Secondary data of the related issues have been collected from various books, policies, journal articles, </a:t>
            </a:r>
            <a:r>
              <a:rPr lang="en-US" sz="2400" dirty="0">
                <a:latin typeface="Times New Roman" panose="02020603050405020304" pitchFamily="18" charset="0"/>
                <a:cs typeface="Times New Roman" panose="02020603050405020304" pitchFamily="18" charset="0"/>
              </a:rPr>
              <a:t>newspaper</a:t>
            </a:r>
            <a:r>
              <a:rPr lang="en-US" sz="2400" dirty="0"/>
              <a:t> articles and presentations. </a:t>
            </a:r>
            <a:r>
              <a:rPr lang="en-US" sz="2400" dirty="0">
                <a:latin typeface="Times New Roman" panose="02020603050405020304" pitchFamily="18" charset="0"/>
                <a:cs typeface="Times New Roman" panose="02020603050405020304" pitchFamily="18" charset="0"/>
              </a:rPr>
              <a:t>Relevant</a:t>
            </a:r>
            <a:r>
              <a:rPr lang="en-US" sz="2400" dirty="0"/>
              <a:t> content will be analyzed to critically and objectively review published and printed facts, opinions and observations too.</a:t>
            </a:r>
          </a:p>
        </p:txBody>
      </p:sp>
    </p:spTree>
    <p:extLst>
      <p:ext uri="{BB962C8B-B14F-4D97-AF65-F5344CB8AC3E}">
        <p14:creationId xmlns:p14="http://schemas.microsoft.com/office/powerpoint/2010/main" val="2000850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F033-BD15-44C1-8E23-F603B6663718}"/>
              </a:ext>
            </a:extLst>
          </p:cNvPr>
          <p:cNvSpPr>
            <a:spLocks noGrp="1"/>
          </p:cNvSpPr>
          <p:nvPr>
            <p:ph type="title"/>
          </p:nvPr>
        </p:nvSpPr>
        <p:spPr>
          <a:xfrm>
            <a:off x="612843" y="408562"/>
            <a:ext cx="10891769" cy="1079770"/>
          </a:xfrm>
        </p:spPr>
        <p:txBody>
          <a:bodyPr>
            <a:normAutofit/>
          </a:bodyPr>
          <a:lstStyle/>
          <a:p>
            <a:r>
              <a:rPr lang="en-US" sz="3600" b="1" dirty="0">
                <a:latin typeface="Times New Roman" panose="02020603050405020304" pitchFamily="18" charset="0"/>
                <a:cs typeface="Times New Roman" panose="02020603050405020304" pitchFamily="18" charset="0"/>
              </a:rPr>
              <a:t>Data Collection </a:t>
            </a:r>
            <a:br>
              <a:rPr lang="en-US" b="1" dirty="0"/>
            </a:br>
            <a:endParaRPr lang="en-US" dirty="0"/>
          </a:p>
        </p:txBody>
      </p:sp>
      <p:sp>
        <p:nvSpPr>
          <p:cNvPr id="5" name="Picture Placeholder 2">
            <a:extLst>
              <a:ext uri="{FF2B5EF4-FFF2-40B4-BE49-F238E27FC236}">
                <a16:creationId xmlns:a16="http://schemas.microsoft.com/office/drawing/2014/main" id="{F9B2AFB4-E4A5-42B5-96B4-B19088DF24D5}"/>
              </a:ext>
            </a:extLst>
          </p:cNvPr>
          <p:cNvSpPr>
            <a:spLocks noGrp="1"/>
          </p:cNvSpPr>
          <p:nvPr>
            <p:ph type="body" sz="half" idx="2"/>
          </p:nvPr>
        </p:nvSpPr>
        <p:spPr>
          <a:xfrm>
            <a:off x="668465" y="1224855"/>
            <a:ext cx="11546732" cy="4675762"/>
          </a:xfrm>
        </p:spPr>
        <p:txBody>
          <a:bodyPr>
            <a:normAutofit fontScale="92500"/>
          </a:bodyPr>
          <a:lstStyle/>
          <a:p>
            <a:r>
              <a:rPr lang="en-US" sz="2800" dirty="0">
                <a:latin typeface="Times New Roman" panose="02020603050405020304" pitchFamily="18" charset="0"/>
                <a:cs typeface="Times New Roman" panose="02020603050405020304" pitchFamily="18" charset="0"/>
              </a:rPr>
              <a:t>Sampling is a statistical technique that involves selecting a limited number of elements from a larger population in order to make inferences about that population. Probability sampling operates on the principle of random selection, employing a carefully controlled process to ensure that every element in the population has a discernible, non-zero likelihood of being chosen. Random Sampling has been used for data collection. Both primary and secondary data have been used in this study and findings would have been developed on the basis of collected data. Primary cross-sectional data would have been collected in different sampling methods, including- direct/telephonic interview, emailing by using semi-structured questionnaire, FGDs. Qualitative data have been gathered by informal discussion/interview conducted on farmers, govt. officers, researchers, and so on. </a:t>
            </a:r>
            <a:endParaRPr lang="en-US" sz="28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7257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7C09-FDBC-6AD6-FA8B-D264EDA2DFAA}"/>
              </a:ext>
            </a:extLst>
          </p:cNvPr>
          <p:cNvSpPr>
            <a:spLocks noGrp="1"/>
          </p:cNvSpPr>
          <p:nvPr>
            <p:ph type="title"/>
          </p:nvPr>
        </p:nvSpPr>
        <p:spPr>
          <a:xfrm>
            <a:off x="-142043" y="270345"/>
            <a:ext cx="8735538" cy="675127"/>
          </a:xfrm>
        </p:spPr>
        <p:txBody>
          <a:bodyPr>
            <a:noAutofit/>
          </a:bodyPr>
          <a:lstStyle/>
          <a:p>
            <a:r>
              <a:rPr lang="en-US" sz="3600" b="1" dirty="0">
                <a:effectLst/>
                <a:latin typeface="Times New Roman" panose="02020603050405020304" pitchFamily="18" charset="0"/>
                <a:ea typeface="Times New Roman" panose="02020603050405020304" pitchFamily="18" charset="0"/>
              </a:rPr>
              <a:t>Questionnaire Design</a:t>
            </a:r>
            <a:endParaRPr lang="en-US" sz="3600" dirty="0"/>
          </a:p>
        </p:txBody>
      </p:sp>
      <p:sp>
        <p:nvSpPr>
          <p:cNvPr id="4" name="Text Placeholder 3">
            <a:extLst>
              <a:ext uri="{FF2B5EF4-FFF2-40B4-BE49-F238E27FC236}">
                <a16:creationId xmlns:a16="http://schemas.microsoft.com/office/drawing/2014/main" id="{FF63750D-925D-1501-1255-F3361473F0D3}"/>
              </a:ext>
            </a:extLst>
          </p:cNvPr>
          <p:cNvSpPr>
            <a:spLocks noGrp="1"/>
          </p:cNvSpPr>
          <p:nvPr>
            <p:ph type="body" sz="half" idx="2"/>
          </p:nvPr>
        </p:nvSpPr>
        <p:spPr>
          <a:xfrm>
            <a:off x="88777" y="1240403"/>
            <a:ext cx="12103223" cy="4672125"/>
          </a:xfrm>
        </p:spPr>
        <p:txBody>
          <a:bodyPr/>
          <a:lstStyle/>
          <a:p>
            <a:r>
              <a:rPr lang="en-US" sz="2800" dirty="0">
                <a:effectLst/>
                <a:latin typeface="Times New Roman" panose="02020603050405020304" pitchFamily="18" charset="0"/>
                <a:ea typeface="Times New Roman" panose="02020603050405020304" pitchFamily="18" charset="0"/>
              </a:rPr>
              <a:t>The questionnaire for the survey is comprised of two parts; the first part includes name, designation and organization about respondents’ age and profession. All the questions are </a:t>
            </a:r>
            <a:r>
              <a:rPr lang="en-US" sz="2800" b="1" dirty="0">
                <a:effectLst/>
                <a:latin typeface="Times New Roman" panose="02020603050405020304" pitchFamily="18" charset="0"/>
                <a:ea typeface="Times New Roman" panose="02020603050405020304" pitchFamily="18" charset="0"/>
              </a:rPr>
              <a:t>multiple-choice and close-ended questions. </a:t>
            </a:r>
            <a:r>
              <a:rPr lang="en-US" sz="2800" dirty="0">
                <a:effectLst/>
                <a:latin typeface="Times New Roman" panose="02020603050405020304" pitchFamily="18" charset="0"/>
                <a:ea typeface="Times New Roman" panose="02020603050405020304" pitchFamily="18" charset="0"/>
              </a:rPr>
              <a:t>Because of being closed- ended and multiple-choice in nature. The results of the questions are easy to compare, tabulate and analyze. In the questions </a:t>
            </a:r>
            <a:r>
              <a:rPr lang="en-US" sz="2800" b="1" dirty="0">
                <a:effectLst/>
                <a:latin typeface="Times New Roman" panose="02020603050405020304" pitchFamily="18" charset="0"/>
                <a:ea typeface="Times New Roman" panose="02020603050405020304" pitchFamily="18" charset="0"/>
              </a:rPr>
              <a:t>5-point Likert-scale </a:t>
            </a:r>
            <a:r>
              <a:rPr lang="en-US" sz="2800" dirty="0">
                <a:effectLst/>
                <a:latin typeface="Times New Roman" panose="02020603050405020304" pitchFamily="18" charset="0"/>
                <a:ea typeface="Times New Roman" panose="02020603050405020304" pitchFamily="18" charset="0"/>
              </a:rPr>
              <a:t>was used where the respondents are asked to select the most appropriate number those correspondents to extent to which they agree with a statement. The scales in our survey questions are 1 to 5 with “1” denoting “strongly disagree” and “5” denoting “strongly agree”. A five-point Likert scale is used to determine the importance and acceptance of each question. </a:t>
            </a:r>
          </a:p>
          <a:p>
            <a:endParaRPr lang="en-US" dirty="0"/>
          </a:p>
        </p:txBody>
      </p:sp>
    </p:spTree>
    <p:extLst>
      <p:ext uri="{BB962C8B-B14F-4D97-AF65-F5344CB8AC3E}">
        <p14:creationId xmlns:p14="http://schemas.microsoft.com/office/powerpoint/2010/main" val="16205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A62A-F43A-B124-70C9-F15C3E2D59DD}"/>
              </a:ext>
            </a:extLst>
          </p:cNvPr>
          <p:cNvSpPr>
            <a:spLocks noGrp="1"/>
          </p:cNvSpPr>
          <p:nvPr>
            <p:ph type="title"/>
          </p:nvPr>
        </p:nvSpPr>
        <p:spPr>
          <a:xfrm>
            <a:off x="1054360" y="344508"/>
            <a:ext cx="7448092" cy="998376"/>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Processing</a:t>
            </a:r>
            <a:r>
              <a:rPr lang="en-US" sz="40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40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Analysis</a:t>
            </a:r>
            <a:r>
              <a:rPr lang="en-US" sz="40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40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a:effectLst/>
                <a:latin typeface="Times New Roman" panose="02020603050405020304" pitchFamily="18" charset="0"/>
                <a:ea typeface="Times New Roman" panose="02020603050405020304" pitchFamily="18" charset="0"/>
                <a:cs typeface="Times New Roman" panose="02020603050405020304" pitchFamily="18" charset="0"/>
              </a:rPr>
              <a:t>Data</a:t>
            </a:r>
            <a:b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600" dirty="0"/>
          </a:p>
        </p:txBody>
      </p:sp>
      <p:sp>
        <p:nvSpPr>
          <p:cNvPr id="4" name="Text Placeholder 3">
            <a:extLst>
              <a:ext uri="{FF2B5EF4-FFF2-40B4-BE49-F238E27FC236}">
                <a16:creationId xmlns:a16="http://schemas.microsoft.com/office/drawing/2014/main" id="{0E3B99EB-1F57-80C7-DAF0-8BFCEE720822}"/>
              </a:ext>
            </a:extLst>
          </p:cNvPr>
          <p:cNvSpPr>
            <a:spLocks noGrp="1"/>
          </p:cNvSpPr>
          <p:nvPr>
            <p:ph type="body" sz="half" idx="2"/>
          </p:nvPr>
        </p:nvSpPr>
        <p:spPr>
          <a:xfrm>
            <a:off x="885217" y="1258277"/>
            <a:ext cx="10885251" cy="4556597"/>
          </a:xfrm>
        </p:spPr>
        <p:txBody>
          <a:bodyPr/>
          <a:lstStyle/>
          <a:p>
            <a:r>
              <a:rPr lang="en-US" sz="2800" dirty="0">
                <a:latin typeface="Times New Roman" panose="02020603050405020304" pitchFamily="18" charset="0"/>
                <a:cs typeface="Times New Roman" panose="02020603050405020304" pitchFamily="18" charset="0"/>
              </a:rPr>
              <a:t>Data collected from primary as well as secondary sources will be analyzed to understand the present condition, Different figures, tables will be produced through various analytical tools, techniques. Furthermore, statistic software R, Minitab, Python software has been used to analyses the data.</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64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6AEA-44DF-4982-B9F0-4E60C5065CA2}"/>
              </a:ext>
            </a:extLst>
          </p:cNvPr>
          <p:cNvSpPr>
            <a:spLocks noGrp="1"/>
          </p:cNvSpPr>
          <p:nvPr>
            <p:ph type="title"/>
          </p:nvPr>
        </p:nvSpPr>
        <p:spPr>
          <a:xfrm>
            <a:off x="2393005" y="500186"/>
            <a:ext cx="9111608" cy="958964"/>
          </a:xfrm>
        </p:spPr>
        <p:txBody>
          <a:bodyPr>
            <a:normAutofit fontScale="90000"/>
          </a:bodyPr>
          <a:lstStyle/>
          <a:p>
            <a:r>
              <a:rPr lang="en-US" b="1" dirty="0"/>
              <a:t>Conceptual Framework</a:t>
            </a:r>
            <a:br>
              <a:rPr lang="en-US" b="1" dirty="0"/>
            </a:br>
            <a:endParaRPr lang="en-US" dirty="0"/>
          </a:p>
        </p:txBody>
      </p:sp>
      <p:pic>
        <p:nvPicPr>
          <p:cNvPr id="5" name="Picture 4">
            <a:extLst>
              <a:ext uri="{FF2B5EF4-FFF2-40B4-BE49-F238E27FC236}">
                <a16:creationId xmlns:a16="http://schemas.microsoft.com/office/drawing/2014/main" id="{C5FE78A2-6E17-4F17-A735-7A44034D5B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851877" y="1180124"/>
            <a:ext cx="10269415" cy="4694262"/>
          </a:xfrm>
          <a:prstGeom prst="rect">
            <a:avLst/>
          </a:prstGeom>
          <a:noFill/>
          <a:ln>
            <a:noFill/>
          </a:ln>
        </p:spPr>
      </p:pic>
    </p:spTree>
    <p:extLst>
      <p:ext uri="{BB962C8B-B14F-4D97-AF65-F5344CB8AC3E}">
        <p14:creationId xmlns:p14="http://schemas.microsoft.com/office/powerpoint/2010/main" val="1917659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3C12768-7A62-4C36-BBC0-9043573E2C10}"/>
              </a:ext>
            </a:extLst>
          </p:cNvPr>
          <p:cNvPicPr>
            <a:picLocks noChangeAspect="1"/>
          </p:cNvPicPr>
          <p:nvPr/>
        </p:nvPicPr>
        <p:blipFill>
          <a:blip r:embed="rId2"/>
          <a:stretch>
            <a:fillRect/>
          </a:stretch>
        </p:blipFill>
        <p:spPr>
          <a:xfrm>
            <a:off x="836246" y="664308"/>
            <a:ext cx="10747650" cy="4876800"/>
          </a:xfrm>
          <a:prstGeom prst="rect">
            <a:avLst/>
          </a:prstGeom>
        </p:spPr>
      </p:pic>
      <p:sp>
        <p:nvSpPr>
          <p:cNvPr id="4" name="Title 3">
            <a:extLst>
              <a:ext uri="{FF2B5EF4-FFF2-40B4-BE49-F238E27FC236}">
                <a16:creationId xmlns:a16="http://schemas.microsoft.com/office/drawing/2014/main" id="{B2BB2856-1223-4BA1-91FE-1F360EA2BB73}"/>
              </a:ext>
            </a:extLst>
          </p:cNvPr>
          <p:cNvSpPr>
            <a:spLocks noGrp="1"/>
          </p:cNvSpPr>
          <p:nvPr>
            <p:ph type="title"/>
          </p:nvPr>
        </p:nvSpPr>
        <p:spPr>
          <a:xfrm>
            <a:off x="1341121" y="265176"/>
            <a:ext cx="8998634" cy="399132"/>
          </a:xfrm>
        </p:spPr>
        <p:txBody>
          <a:bodyPr>
            <a:normAutofit/>
          </a:bodyPr>
          <a:lstStyle/>
          <a:p>
            <a:pPr algn="ctr"/>
            <a:r>
              <a:rPr lang="en-US" sz="1600" dirty="0">
                <a:latin typeface="Calibri" panose="020F0502020204030204" pitchFamily="34" charset="0"/>
                <a:ea typeface="Calibri" panose="020F0502020204030204" pitchFamily="34" charset="0"/>
                <a:cs typeface="Times New Roman" panose="02020603050405020304" pitchFamily="18" charset="0"/>
              </a:rPr>
              <a:t>Maximum and Mean temperature of Bangladesh in the past years from 1971 to 2020 (Source (BMD)</a:t>
            </a:r>
            <a:endParaRPr lang="en-US" sz="1600" dirty="0"/>
          </a:p>
        </p:txBody>
      </p:sp>
      <p:sp>
        <p:nvSpPr>
          <p:cNvPr id="2" name="Rectangle 1">
            <a:extLst>
              <a:ext uri="{FF2B5EF4-FFF2-40B4-BE49-F238E27FC236}">
                <a16:creationId xmlns:a16="http://schemas.microsoft.com/office/drawing/2014/main" id="{2085667D-9EC5-4684-8B5E-0DE5B79B4A05}"/>
              </a:ext>
            </a:extLst>
          </p:cNvPr>
          <p:cNvSpPr/>
          <p:nvPr/>
        </p:nvSpPr>
        <p:spPr>
          <a:xfrm>
            <a:off x="1008185" y="5691157"/>
            <a:ext cx="9620737" cy="646331"/>
          </a:xfrm>
          <a:prstGeom prst="rect">
            <a:avLst/>
          </a:prstGeom>
        </p:spPr>
        <p:txBody>
          <a:bodyPr wrap="square">
            <a:spAutoFit/>
          </a:bodyPr>
          <a:lstStyle/>
          <a:p>
            <a:pPr>
              <a:spcAft>
                <a:spcPts val="1000"/>
              </a:spcAft>
            </a:pPr>
            <a:r>
              <a:rPr lang="en-US"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From the above table it exhibits Maximum and Mean temperature of Bangladesh during the period from 1971 to 2020</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012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2506ED5-A86D-41BD-BE05-F7F8EA3639A4}"/>
              </a:ext>
            </a:extLst>
          </p:cNvPr>
          <p:cNvSpPr>
            <a:spLocks noGrp="1"/>
          </p:cNvSpPr>
          <p:nvPr>
            <p:ph type="body" sz="half" idx="2"/>
          </p:nvPr>
        </p:nvSpPr>
        <p:spPr>
          <a:xfrm>
            <a:off x="1546699" y="3939289"/>
            <a:ext cx="9027268" cy="413880"/>
          </a:xfrm>
        </p:spPr>
        <p:txBody>
          <a:bodyPr>
            <a:normAutofit/>
          </a:bodyPr>
          <a:lstStyle/>
          <a:p>
            <a:r>
              <a:rPr lang="en-US" i="1" dirty="0"/>
              <a:t>Figure 4.1:Variation in maximum and mean temperature (1971-2020)  Source(BMD)</a:t>
            </a:r>
          </a:p>
          <a:p>
            <a:endParaRPr lang="en-US" dirty="0"/>
          </a:p>
        </p:txBody>
      </p:sp>
      <p:sp>
        <p:nvSpPr>
          <p:cNvPr id="5" name="Title 1">
            <a:extLst>
              <a:ext uri="{FF2B5EF4-FFF2-40B4-BE49-F238E27FC236}">
                <a16:creationId xmlns:a16="http://schemas.microsoft.com/office/drawing/2014/main" id="{A3F6F720-AEA7-47B0-AF45-9249F29DE067}"/>
              </a:ext>
            </a:extLst>
          </p:cNvPr>
          <p:cNvSpPr>
            <a:spLocks noGrp="1"/>
          </p:cNvSpPr>
          <p:nvPr>
            <p:ph type="title"/>
          </p:nvPr>
        </p:nvSpPr>
        <p:spPr>
          <a:xfrm>
            <a:off x="729574" y="150781"/>
            <a:ext cx="10775039" cy="992220"/>
          </a:xfrm>
        </p:spPr>
        <p:txBody>
          <a:bodyPr>
            <a:normAutofit fontScale="90000"/>
          </a:bodyPr>
          <a:lstStyle/>
          <a:p>
            <a:r>
              <a:rPr lang="en-US" b="1" dirty="0"/>
              <a:t>Data Analysis and Findings:</a:t>
            </a:r>
            <a:br>
              <a:rPr lang="en-US" b="1" dirty="0"/>
            </a:br>
            <a:endParaRPr lang="en-US" dirty="0"/>
          </a:p>
        </p:txBody>
      </p:sp>
      <p:pic>
        <p:nvPicPr>
          <p:cNvPr id="6" name="Picture 5">
            <a:extLst>
              <a:ext uri="{FF2B5EF4-FFF2-40B4-BE49-F238E27FC236}">
                <a16:creationId xmlns:a16="http://schemas.microsoft.com/office/drawing/2014/main" id="{60B9ADB9-8AB7-4EA6-8ABE-1401B753D392}"/>
              </a:ext>
            </a:extLst>
          </p:cNvPr>
          <p:cNvPicPr/>
          <p:nvPr/>
        </p:nvPicPr>
        <p:blipFill>
          <a:blip r:embed="rId2">
            <a:extLst>
              <a:ext uri="{28A0092B-C50C-407E-A947-70E740481C1C}">
                <a14:useLocalDpi xmlns:a14="http://schemas.microsoft.com/office/drawing/2010/main" val="0"/>
              </a:ext>
            </a:extLst>
          </a:blip>
          <a:stretch>
            <a:fillRect/>
          </a:stretch>
        </p:blipFill>
        <p:spPr>
          <a:xfrm>
            <a:off x="1264596" y="992554"/>
            <a:ext cx="8910536" cy="3048000"/>
          </a:xfrm>
          <a:prstGeom prst="rect">
            <a:avLst/>
          </a:prstGeom>
          <a:ln>
            <a:solidFill>
              <a:schemeClr val="tx1"/>
            </a:solidFill>
          </a:ln>
        </p:spPr>
      </p:pic>
      <p:sp>
        <p:nvSpPr>
          <p:cNvPr id="2" name="Rectangle 1">
            <a:extLst>
              <a:ext uri="{FF2B5EF4-FFF2-40B4-BE49-F238E27FC236}">
                <a16:creationId xmlns:a16="http://schemas.microsoft.com/office/drawing/2014/main" id="{C9ADE46C-080D-4956-813B-889B3596602C}"/>
              </a:ext>
            </a:extLst>
          </p:cNvPr>
          <p:cNvSpPr/>
          <p:nvPr/>
        </p:nvSpPr>
        <p:spPr>
          <a:xfrm>
            <a:off x="320432" y="4704862"/>
            <a:ext cx="11387014" cy="2125390"/>
          </a:xfrm>
          <a:prstGeom prst="rect">
            <a:avLst/>
          </a:prstGeom>
        </p:spPr>
        <p:txBody>
          <a:bodyPr wrap="square">
            <a:spAutoFit/>
          </a:bodyPr>
          <a:lstStyle/>
          <a:p>
            <a:pPr algn="just">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above time series plot exhibits maximum and mean temperature from 1971 to 2020. In 2020, maximum temperature was 31.5 °C which was the highest temperature from 1971 to 2020. On the other hand, in 1971, maximum temperature was 29.59°C which was the lowest maximum temperature from 1971 to 2020. In the event of mean temperature, maximum mean temperature was 26.8 °C in 2020 which was the highest mean temperature from 1971 to 2020. However, in 1971, mean temperature was 25.1°C which was the lowest mean temperature from 1971 to 2020.</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236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607" y="438539"/>
            <a:ext cx="5542540" cy="565248"/>
          </a:xfrm>
        </p:spPr>
        <p:txBody>
          <a:bodyPr>
            <a:normAutofit fontScale="90000"/>
          </a:bodyPr>
          <a:lstStyle/>
          <a:p>
            <a:r>
              <a:rPr lang="en-US" sz="4000" b="1" dirty="0">
                <a:latin typeface="Times New Roman" panose="02020603050405020304" pitchFamily="18" charset="0"/>
                <a:cs typeface="Times New Roman" panose="02020603050405020304" pitchFamily="18" charset="0"/>
              </a:rPr>
              <a:t>Topics to be covered:</a:t>
            </a:r>
            <a:endParaRPr lang="en-US" dirty="0"/>
          </a:p>
        </p:txBody>
      </p:sp>
      <p:sp>
        <p:nvSpPr>
          <p:cNvPr id="3" name="Content Placeholder 2"/>
          <p:cNvSpPr>
            <a:spLocks noGrp="1"/>
          </p:cNvSpPr>
          <p:nvPr>
            <p:ph idx="1"/>
          </p:nvPr>
        </p:nvSpPr>
        <p:spPr>
          <a:xfrm>
            <a:off x="1152641" y="1233666"/>
            <a:ext cx="3618412" cy="5831632"/>
          </a:xfrm>
        </p:spPr>
        <p:txBody>
          <a:bodyPr>
            <a:noAutofit/>
          </a:bodyPr>
          <a:lstStyle/>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Background of the study</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Problem statement</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Research questions</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Research objectives</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Rationale of the study</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Research gaps</a:t>
            </a:r>
          </a:p>
          <a:p>
            <a:pPr>
              <a:lnSpc>
                <a:spcPct val="100000"/>
              </a:lnSpc>
            </a:pPr>
            <a:r>
              <a:rPr lang="en-US" sz="2400" dirty="0">
                <a:solidFill>
                  <a:schemeClr val="tx1"/>
                </a:solidFill>
                <a:latin typeface="Times New Roman" panose="02020603050405020304" pitchFamily="18" charset="0"/>
                <a:cs typeface="Times New Roman" panose="02020603050405020304" pitchFamily="18" charset="0"/>
              </a:rPr>
              <a:t>Methodology</a:t>
            </a:r>
          </a:p>
        </p:txBody>
      </p:sp>
      <p:sp>
        <p:nvSpPr>
          <p:cNvPr id="5" name="TextBox 4">
            <a:extLst>
              <a:ext uri="{FF2B5EF4-FFF2-40B4-BE49-F238E27FC236}">
                <a16:creationId xmlns:a16="http://schemas.microsoft.com/office/drawing/2014/main" id="{C2782ACC-29DB-498D-A044-63ACF885C7B8}"/>
              </a:ext>
            </a:extLst>
          </p:cNvPr>
          <p:cNvSpPr txBox="1"/>
          <p:nvPr/>
        </p:nvSpPr>
        <p:spPr>
          <a:xfrm>
            <a:off x="6239848" y="1142385"/>
            <a:ext cx="6097554" cy="33499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Analysis and findings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Challenges</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Limitations of the study and scope of the further research</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59C21-E293-4D92-AE8A-75F990A5C17C}"/>
              </a:ext>
            </a:extLst>
          </p:cNvPr>
          <p:cNvSpPr>
            <a:spLocks noGrp="1"/>
          </p:cNvSpPr>
          <p:nvPr>
            <p:ph type="title"/>
          </p:nvPr>
        </p:nvSpPr>
        <p:spPr>
          <a:xfrm>
            <a:off x="1079771" y="367324"/>
            <a:ext cx="10424842" cy="734646"/>
          </a:xfrm>
        </p:spPr>
        <p:txBody>
          <a:bodyPr>
            <a:noAutofit/>
          </a:bodyPr>
          <a:lstStyle/>
          <a:p>
            <a:r>
              <a:rPr lang="en-US" sz="2400" b="1" dirty="0"/>
              <a:t>Data Analysis and Findings:</a:t>
            </a:r>
            <a:br>
              <a:rPr lang="en-US" sz="2400" b="1" dirty="0"/>
            </a:br>
            <a:endParaRPr lang="en-US" sz="2400" dirty="0"/>
          </a:p>
        </p:txBody>
      </p:sp>
      <p:sp>
        <p:nvSpPr>
          <p:cNvPr id="4" name="Text Placeholder 3">
            <a:extLst>
              <a:ext uri="{FF2B5EF4-FFF2-40B4-BE49-F238E27FC236}">
                <a16:creationId xmlns:a16="http://schemas.microsoft.com/office/drawing/2014/main" id="{ED4CC96E-40C6-482D-BB8D-DE1211360771}"/>
              </a:ext>
            </a:extLst>
          </p:cNvPr>
          <p:cNvSpPr>
            <a:spLocks noGrp="1"/>
          </p:cNvSpPr>
          <p:nvPr>
            <p:ph type="body" sz="half" idx="2"/>
          </p:nvPr>
        </p:nvSpPr>
        <p:spPr>
          <a:xfrm>
            <a:off x="1079771" y="1789889"/>
            <a:ext cx="10424841" cy="461091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Figure 4.5:Trend Analysis plot for Mean temperature(°C)</a:t>
            </a:r>
          </a:p>
          <a:p>
            <a:r>
              <a:rPr lang="en-US" sz="2400" dirty="0"/>
              <a:t>The above trend analysis of time series plot shows fluctuation in temperature from the mean and exhibits a clear increasing trend in the temperature of Bangladesh from 1971 to 2019.</a:t>
            </a:r>
          </a:p>
          <a:p>
            <a:endParaRPr lang="en-US" dirty="0"/>
          </a:p>
        </p:txBody>
      </p:sp>
      <p:pic>
        <p:nvPicPr>
          <p:cNvPr id="5" name="Picture 4">
            <a:extLst>
              <a:ext uri="{FF2B5EF4-FFF2-40B4-BE49-F238E27FC236}">
                <a16:creationId xmlns:a16="http://schemas.microsoft.com/office/drawing/2014/main" id="{D5CC7FD6-6D5C-433D-93A0-7898301122E5}"/>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079771" y="906586"/>
            <a:ext cx="6945548" cy="3337168"/>
          </a:xfrm>
          <a:prstGeom prst="rect">
            <a:avLst/>
          </a:prstGeom>
          <a:noFill/>
          <a:ln>
            <a:solidFill>
              <a:schemeClr val="tx1"/>
            </a:solidFill>
          </a:ln>
        </p:spPr>
      </p:pic>
    </p:spTree>
    <p:extLst>
      <p:ext uri="{BB962C8B-B14F-4D97-AF65-F5344CB8AC3E}">
        <p14:creationId xmlns:p14="http://schemas.microsoft.com/office/powerpoint/2010/main" val="65414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22C3-5DE9-4F31-BB37-CBCE4F32BB12}"/>
              </a:ext>
            </a:extLst>
          </p:cNvPr>
          <p:cNvSpPr>
            <a:spLocks noGrp="1"/>
          </p:cNvSpPr>
          <p:nvPr>
            <p:ph type="title"/>
          </p:nvPr>
        </p:nvSpPr>
        <p:spPr>
          <a:xfrm>
            <a:off x="564205" y="762000"/>
            <a:ext cx="10940408" cy="473413"/>
          </a:xfrm>
        </p:spPr>
        <p:txBody>
          <a:bodyPr>
            <a:normAutofit fontScale="90000"/>
          </a:bodyPr>
          <a:lstStyle/>
          <a:p>
            <a:r>
              <a:rPr lang="en-US" b="1" dirty="0"/>
              <a:t>Data Analysis and Findings:</a:t>
            </a:r>
            <a:br>
              <a:rPr lang="en-US" b="1" dirty="0"/>
            </a:br>
            <a:endParaRPr lang="en-US" dirty="0"/>
          </a:p>
        </p:txBody>
      </p:sp>
      <p:sp>
        <p:nvSpPr>
          <p:cNvPr id="4" name="Text Placeholder 3">
            <a:extLst>
              <a:ext uri="{FF2B5EF4-FFF2-40B4-BE49-F238E27FC236}">
                <a16:creationId xmlns:a16="http://schemas.microsoft.com/office/drawing/2014/main" id="{96E310A9-D36F-4B1C-B07E-DC26B605B05E}"/>
              </a:ext>
            </a:extLst>
          </p:cNvPr>
          <p:cNvSpPr>
            <a:spLocks noGrp="1"/>
          </p:cNvSpPr>
          <p:nvPr>
            <p:ph type="body" sz="half" idx="2"/>
          </p:nvPr>
        </p:nvSpPr>
        <p:spPr>
          <a:xfrm>
            <a:off x="687387" y="1322962"/>
            <a:ext cx="10817226" cy="5311301"/>
          </a:xfrm>
        </p:spPr>
        <p:txBody>
          <a:bodyPr/>
          <a:lstStyle/>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pPr algn="ctr"/>
            <a:r>
              <a:rPr lang="en-US" b="1" i="1" dirty="0"/>
              <a:t>Figure 4.6:Forcasting Analysis plot for Mean temperature(°C)</a:t>
            </a:r>
            <a:endParaRPr lang="en-US" b="1" dirty="0"/>
          </a:p>
          <a:p>
            <a:endParaRPr lang="en-US" dirty="0"/>
          </a:p>
        </p:txBody>
      </p:sp>
      <p:pic>
        <p:nvPicPr>
          <p:cNvPr id="5" name="Picture 4">
            <a:extLst>
              <a:ext uri="{FF2B5EF4-FFF2-40B4-BE49-F238E27FC236}">
                <a16:creationId xmlns:a16="http://schemas.microsoft.com/office/drawing/2014/main" id="{A010F049-F853-4270-8887-E766E6182703}"/>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235198" y="1439694"/>
            <a:ext cx="7283939" cy="3122578"/>
          </a:xfrm>
          <a:prstGeom prst="rect">
            <a:avLst/>
          </a:prstGeom>
          <a:noFill/>
          <a:ln>
            <a:solidFill>
              <a:schemeClr val="tx1"/>
            </a:solidFill>
          </a:ln>
        </p:spPr>
      </p:pic>
    </p:spTree>
    <p:extLst>
      <p:ext uri="{BB962C8B-B14F-4D97-AF65-F5344CB8AC3E}">
        <p14:creationId xmlns:p14="http://schemas.microsoft.com/office/powerpoint/2010/main" val="528955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1A9D-5280-4BBF-9C6E-87972A2E80C2}"/>
              </a:ext>
            </a:extLst>
          </p:cNvPr>
          <p:cNvSpPr>
            <a:spLocks noGrp="1"/>
          </p:cNvSpPr>
          <p:nvPr>
            <p:ph type="title"/>
          </p:nvPr>
        </p:nvSpPr>
        <p:spPr>
          <a:xfrm>
            <a:off x="1410511" y="762000"/>
            <a:ext cx="10094101" cy="415047"/>
          </a:xfrm>
        </p:spPr>
        <p:txBody>
          <a:bodyPr>
            <a:normAutofit fontScale="90000"/>
          </a:bodyPr>
          <a:lstStyle/>
          <a:p>
            <a:r>
              <a:rPr lang="en-US" i="1" dirty="0"/>
              <a:t>Table 2:Forecasts of Mean temperature</a:t>
            </a:r>
            <a:br>
              <a:rPr lang="en-US" i="1" dirty="0"/>
            </a:br>
            <a:endParaRPr lang="en-US" dirty="0"/>
          </a:p>
        </p:txBody>
      </p:sp>
      <p:pic>
        <p:nvPicPr>
          <p:cNvPr id="9" name="Picture 8">
            <a:extLst>
              <a:ext uri="{FF2B5EF4-FFF2-40B4-BE49-F238E27FC236}">
                <a16:creationId xmlns:a16="http://schemas.microsoft.com/office/drawing/2014/main" id="{FC4124BE-3EF4-49CE-A9BC-32F964CFD6A6}"/>
              </a:ext>
            </a:extLst>
          </p:cNvPr>
          <p:cNvPicPr>
            <a:picLocks noChangeAspect="1"/>
          </p:cNvPicPr>
          <p:nvPr/>
        </p:nvPicPr>
        <p:blipFill>
          <a:blip r:embed="rId2"/>
          <a:stretch>
            <a:fillRect/>
          </a:stretch>
        </p:blipFill>
        <p:spPr>
          <a:xfrm>
            <a:off x="3008923" y="876300"/>
            <a:ext cx="4978400" cy="4063023"/>
          </a:xfrm>
          <a:prstGeom prst="rect">
            <a:avLst/>
          </a:prstGeom>
        </p:spPr>
      </p:pic>
      <p:sp>
        <p:nvSpPr>
          <p:cNvPr id="3" name="Rectangle 2">
            <a:extLst>
              <a:ext uri="{FF2B5EF4-FFF2-40B4-BE49-F238E27FC236}">
                <a16:creationId xmlns:a16="http://schemas.microsoft.com/office/drawing/2014/main" id="{FF620B22-6AAF-4511-BE7B-0AB33051A378}"/>
              </a:ext>
            </a:extLst>
          </p:cNvPr>
          <p:cNvSpPr/>
          <p:nvPr/>
        </p:nvSpPr>
        <p:spPr>
          <a:xfrm>
            <a:off x="2164863" y="5431692"/>
            <a:ext cx="8417168" cy="878895"/>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temperature data shown above reveals that there is temperature will rise in the upcoming years.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49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A313-AD6B-4487-904A-099F0BB3A68B}"/>
              </a:ext>
            </a:extLst>
          </p:cNvPr>
          <p:cNvSpPr>
            <a:spLocks noGrp="1"/>
          </p:cNvSpPr>
          <p:nvPr>
            <p:ph type="title"/>
          </p:nvPr>
        </p:nvSpPr>
        <p:spPr>
          <a:xfrm>
            <a:off x="1341120" y="265176"/>
            <a:ext cx="9509759" cy="461655"/>
          </a:xfrm>
        </p:spPr>
        <p:txBody>
          <a:bodyPr>
            <a:noAutofit/>
          </a:bodyPr>
          <a:lstStyle/>
          <a:p>
            <a:r>
              <a:rPr lang="en-US" sz="2400" i="1" dirty="0">
                <a:latin typeface="Times New Roman" panose="02020603050405020304" pitchFamily="18" charset="0"/>
                <a:cs typeface="Times New Roman" panose="02020603050405020304" pitchFamily="18" charset="0"/>
              </a:rPr>
              <a:t>Time series plot for maximum temperature(°C)</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628B39-1BCC-4DCE-AD97-C7316411A65F}"/>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039815" y="1023817"/>
            <a:ext cx="6721231" cy="2891692"/>
          </a:xfrm>
          <a:prstGeom prst="rect">
            <a:avLst/>
          </a:prstGeom>
          <a:noFill/>
          <a:ln>
            <a:solidFill>
              <a:schemeClr val="tx1"/>
            </a:solidFill>
          </a:ln>
        </p:spPr>
      </p:pic>
      <p:sp>
        <p:nvSpPr>
          <p:cNvPr id="3" name="Rectangle 2">
            <a:extLst>
              <a:ext uri="{FF2B5EF4-FFF2-40B4-BE49-F238E27FC236}">
                <a16:creationId xmlns:a16="http://schemas.microsoft.com/office/drawing/2014/main" id="{E6CA0C3C-6EBF-4815-B249-723F666A5F6E}"/>
              </a:ext>
            </a:extLst>
          </p:cNvPr>
          <p:cNvSpPr/>
          <p:nvPr/>
        </p:nvSpPr>
        <p:spPr>
          <a:xfrm>
            <a:off x="1250461" y="4056185"/>
            <a:ext cx="9600417" cy="1147686"/>
          </a:xfrm>
          <a:prstGeom prst="rect">
            <a:avLst/>
          </a:prstGeom>
        </p:spPr>
        <p:txBody>
          <a:bodyPr wrap="square">
            <a:spAutoFit/>
          </a:bodyPr>
          <a:lstStyle/>
          <a:p>
            <a:pPr algn="just">
              <a:lnSpc>
                <a:spcPct val="200000"/>
              </a:lnSpc>
              <a:spcAft>
                <a:spcPts val="1000"/>
              </a:spcAft>
            </a:pPr>
            <a:r>
              <a:rPr lang="en-US" sz="12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The above time series plot exhibits maximum temperature from 1971 to 2020. In 2020, maximum temperature was 31.5 °C which was the highest temperature from 1971 to 2020. On the other hand, in 1971, maximum temperature was 29.59°C which was the lowest maximum temperature from 1971 to 2020</a:t>
            </a:r>
            <a:endParaRPr lang="en-US"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75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7F04-C328-43BC-9098-40C7F93C7737}"/>
              </a:ext>
            </a:extLst>
          </p:cNvPr>
          <p:cNvSpPr>
            <a:spLocks noGrp="1"/>
          </p:cNvSpPr>
          <p:nvPr>
            <p:ph type="title"/>
          </p:nvPr>
        </p:nvSpPr>
        <p:spPr>
          <a:xfrm>
            <a:off x="1848255" y="6381343"/>
            <a:ext cx="9523379" cy="476656"/>
          </a:xfrm>
        </p:spPr>
        <p:txBody>
          <a:bodyPr>
            <a:normAutofit/>
          </a:bodyPr>
          <a:lstStyle/>
          <a:p>
            <a:pPr algn="ctr"/>
            <a:r>
              <a:rPr lang="en-US" sz="1200" i="1" dirty="0"/>
              <a:t>Figure 4.8:Trend Analysis plot for maximum temperature(°C)</a:t>
            </a:r>
            <a:br>
              <a:rPr lang="en-US" sz="1200" dirty="0"/>
            </a:br>
            <a:endParaRPr lang="en-US" sz="1200" dirty="0"/>
          </a:p>
        </p:txBody>
      </p:sp>
      <p:pic>
        <p:nvPicPr>
          <p:cNvPr id="5" name="Picture 4">
            <a:extLst>
              <a:ext uri="{FF2B5EF4-FFF2-40B4-BE49-F238E27FC236}">
                <a16:creationId xmlns:a16="http://schemas.microsoft.com/office/drawing/2014/main" id="{7E3118B0-5F03-408B-B80F-6B6DA19D6291}"/>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422186" y="924128"/>
            <a:ext cx="7509753" cy="3749791"/>
          </a:xfrm>
          <a:prstGeom prst="rect">
            <a:avLst/>
          </a:prstGeom>
          <a:noFill/>
          <a:ln>
            <a:solidFill>
              <a:schemeClr val="tx1"/>
            </a:solidFill>
          </a:ln>
        </p:spPr>
      </p:pic>
      <p:sp>
        <p:nvSpPr>
          <p:cNvPr id="6" name="Rectangle 5">
            <a:extLst>
              <a:ext uri="{FF2B5EF4-FFF2-40B4-BE49-F238E27FC236}">
                <a16:creationId xmlns:a16="http://schemas.microsoft.com/office/drawing/2014/main" id="{157304D8-3853-4EE8-8699-6C2EE9654E68}"/>
              </a:ext>
            </a:extLst>
          </p:cNvPr>
          <p:cNvSpPr/>
          <p:nvPr/>
        </p:nvSpPr>
        <p:spPr>
          <a:xfrm>
            <a:off x="1070043" y="4955091"/>
            <a:ext cx="10000033" cy="1141146"/>
          </a:xfrm>
          <a:prstGeom prst="rect">
            <a:avLst/>
          </a:prstGeom>
        </p:spPr>
        <p:txBody>
          <a:bodyPr wrap="square">
            <a:spAutoFit/>
          </a:bodyPr>
          <a:lstStyle/>
          <a:p>
            <a:pPr algn="just">
              <a:lnSpc>
                <a:spcPct val="150000"/>
              </a:lnSpc>
              <a:spcBef>
                <a:spcPts val="1200"/>
              </a:spcBef>
              <a:spcAft>
                <a:spcPts val="12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above time series analysis for maximum temperature from the past years indicate a clear upward trend in the temperature of Bangladesh.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421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A0B6-0F91-43C3-81C7-6BA3153F8644}"/>
              </a:ext>
            </a:extLst>
          </p:cNvPr>
          <p:cNvSpPr>
            <a:spLocks noGrp="1"/>
          </p:cNvSpPr>
          <p:nvPr>
            <p:ph type="title"/>
          </p:nvPr>
        </p:nvSpPr>
        <p:spPr>
          <a:xfrm>
            <a:off x="1461113" y="762000"/>
            <a:ext cx="10043499" cy="699477"/>
          </a:xfrm>
        </p:spPr>
        <p:txBody>
          <a:bodyPr>
            <a:normAutofit fontScale="90000"/>
          </a:bodyPr>
          <a:lstStyle/>
          <a:p>
            <a:r>
              <a:rPr lang="en-US" dirty="0"/>
              <a:t>Trend Analysis Plot for Maximum Temperature </a:t>
            </a:r>
            <a:r>
              <a:rPr lang="en-US" sz="3600" dirty="0">
                <a:latin typeface="Times New Roman" panose="02020603050405020304" pitchFamily="18" charset="0"/>
                <a:ea typeface="Calibri" panose="020F0502020204030204" pitchFamily="34" charset="0"/>
              </a:rPr>
              <a:t>(°C) </a:t>
            </a:r>
            <a:endParaRPr lang="en-US" dirty="0"/>
          </a:p>
        </p:txBody>
      </p:sp>
      <p:sp>
        <p:nvSpPr>
          <p:cNvPr id="4" name="Text Placeholder 3">
            <a:extLst>
              <a:ext uri="{FF2B5EF4-FFF2-40B4-BE49-F238E27FC236}">
                <a16:creationId xmlns:a16="http://schemas.microsoft.com/office/drawing/2014/main" id="{BB482175-2BFB-4A75-9901-CEF115F24BE9}"/>
              </a:ext>
            </a:extLst>
          </p:cNvPr>
          <p:cNvSpPr>
            <a:spLocks noGrp="1"/>
          </p:cNvSpPr>
          <p:nvPr>
            <p:ph type="body" sz="half" idx="2"/>
          </p:nvPr>
        </p:nvSpPr>
        <p:spPr>
          <a:xfrm>
            <a:off x="2024185" y="4624754"/>
            <a:ext cx="8847015" cy="1354015"/>
          </a:xfrm>
        </p:spPr>
        <p:txBody>
          <a:bodyPr>
            <a:normAutofit lnSpcReduction="10000"/>
          </a:bodyPr>
          <a:lstStyle/>
          <a:p>
            <a:pPr algn="ctr"/>
            <a:endParaRPr lang="en-US" b="1" i="1" dirty="0"/>
          </a:p>
          <a:p>
            <a:pPr algn="ctr"/>
            <a:r>
              <a:rPr lang="en-US" b="1" i="1" dirty="0"/>
              <a:t>Figure 4.9:Forcasting Analysis plot for Maximum temperature(°C)</a:t>
            </a:r>
            <a:endParaRPr lang="en-US" b="1" dirty="0"/>
          </a:p>
          <a:p>
            <a:r>
              <a:rPr lang="en-US" sz="2400" dirty="0"/>
              <a:t>The above time series analysis shows increasing trend of temperature in the upcoming years.</a:t>
            </a:r>
          </a:p>
          <a:p>
            <a:endParaRPr lang="en-US" dirty="0"/>
          </a:p>
        </p:txBody>
      </p:sp>
      <p:pic>
        <p:nvPicPr>
          <p:cNvPr id="5" name="Picture 4">
            <a:extLst>
              <a:ext uri="{FF2B5EF4-FFF2-40B4-BE49-F238E27FC236}">
                <a16:creationId xmlns:a16="http://schemas.microsoft.com/office/drawing/2014/main" id="{12804CF4-733A-4F59-8FDD-AA0DC104E2D9}"/>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461113" y="1600201"/>
            <a:ext cx="9480426" cy="3229707"/>
          </a:xfrm>
          <a:prstGeom prst="rect">
            <a:avLst/>
          </a:prstGeom>
          <a:noFill/>
          <a:ln>
            <a:solidFill>
              <a:schemeClr val="tx1"/>
            </a:solidFill>
          </a:ln>
        </p:spPr>
      </p:pic>
    </p:spTree>
    <p:extLst>
      <p:ext uri="{BB962C8B-B14F-4D97-AF65-F5344CB8AC3E}">
        <p14:creationId xmlns:p14="http://schemas.microsoft.com/office/powerpoint/2010/main" val="120375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A5D7-7EFA-44C2-9C14-4A278EF3FC3F}"/>
              </a:ext>
            </a:extLst>
          </p:cNvPr>
          <p:cNvSpPr>
            <a:spLocks noGrp="1"/>
          </p:cNvSpPr>
          <p:nvPr>
            <p:ph type="title"/>
          </p:nvPr>
        </p:nvSpPr>
        <p:spPr>
          <a:xfrm>
            <a:off x="1367693" y="461108"/>
            <a:ext cx="10136919" cy="554892"/>
          </a:xfrm>
        </p:spPr>
        <p:txBody>
          <a:bodyPr>
            <a:normAutofit fontScale="90000"/>
          </a:bodyPr>
          <a:lstStyle/>
          <a:p>
            <a:pPr algn="ctr"/>
            <a:r>
              <a:rPr lang="en-US" sz="2000" i="1" dirty="0"/>
              <a:t>Table 3:Forecasts for Maximum temperature(°C)</a:t>
            </a:r>
            <a:br>
              <a:rPr lang="en-US" sz="2000" i="1" dirty="0"/>
            </a:br>
            <a:endParaRPr lang="en-US" sz="2000" dirty="0"/>
          </a:p>
        </p:txBody>
      </p:sp>
      <p:graphicFrame>
        <p:nvGraphicFramePr>
          <p:cNvPr id="8" name="Table 7">
            <a:extLst>
              <a:ext uri="{FF2B5EF4-FFF2-40B4-BE49-F238E27FC236}">
                <a16:creationId xmlns:a16="http://schemas.microsoft.com/office/drawing/2014/main" id="{9791DB6A-706F-43C2-B2B6-4F9450C152F4}"/>
              </a:ext>
            </a:extLst>
          </p:cNvPr>
          <p:cNvGraphicFramePr>
            <a:graphicFrameLocks noGrp="1"/>
          </p:cNvGraphicFramePr>
          <p:nvPr>
            <p:extLst>
              <p:ext uri="{D42A27DB-BD31-4B8C-83A1-F6EECF244321}">
                <p14:modId xmlns:p14="http://schemas.microsoft.com/office/powerpoint/2010/main" val="3960658136"/>
              </p:ext>
            </p:extLst>
          </p:nvPr>
        </p:nvGraphicFramePr>
        <p:xfrm>
          <a:off x="4131658" y="937846"/>
          <a:ext cx="3928685" cy="4392137"/>
        </p:xfrm>
        <a:graphic>
          <a:graphicData uri="http://schemas.openxmlformats.org/drawingml/2006/table">
            <a:tbl>
              <a:tblPr firstRow="1" firstCol="1" bandRow="1">
                <a:tableStyleId>{5DA37D80-6434-44D0-A028-1B22A696006F}</a:tableStyleId>
              </a:tblPr>
              <a:tblGrid>
                <a:gridCol w="1259947">
                  <a:extLst>
                    <a:ext uri="{9D8B030D-6E8A-4147-A177-3AD203B41FA5}">
                      <a16:colId xmlns:a16="http://schemas.microsoft.com/office/drawing/2014/main" val="1722794595"/>
                    </a:ext>
                  </a:extLst>
                </a:gridCol>
                <a:gridCol w="2668738">
                  <a:extLst>
                    <a:ext uri="{9D8B030D-6E8A-4147-A177-3AD203B41FA5}">
                      <a16:colId xmlns:a16="http://schemas.microsoft.com/office/drawing/2014/main" val="1135990325"/>
                    </a:ext>
                  </a:extLst>
                </a:gridCol>
              </a:tblGrid>
              <a:tr h="812669">
                <a:tc>
                  <a:txBody>
                    <a:bodyPr/>
                    <a:lstStyle/>
                    <a:p>
                      <a:pPr marL="0" marR="0" algn="ctr">
                        <a:lnSpc>
                          <a:spcPct val="107000"/>
                        </a:lnSpc>
                        <a:spcBef>
                          <a:spcPts val="0"/>
                        </a:spcBef>
                        <a:spcAft>
                          <a:spcPts val="0"/>
                        </a:spcAft>
                      </a:pPr>
                      <a:r>
                        <a:rPr lang="en-US" sz="1100" dirty="0">
                          <a:effectLst/>
                        </a:rPr>
                        <a:t>Year</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nchor="b"/>
                </a:tc>
                <a:tc>
                  <a:txBody>
                    <a:bodyPr/>
                    <a:lstStyle/>
                    <a:p>
                      <a:pPr marL="0" marR="0" algn="ctr">
                        <a:lnSpc>
                          <a:spcPct val="107000"/>
                        </a:lnSpc>
                        <a:spcBef>
                          <a:spcPts val="0"/>
                        </a:spcBef>
                        <a:spcAft>
                          <a:spcPts val="480"/>
                        </a:spcAft>
                      </a:pPr>
                      <a:br>
                        <a:rPr lang="en-US" sz="1100" dirty="0">
                          <a:effectLst/>
                        </a:rPr>
                      </a:br>
                      <a:r>
                        <a:rPr lang="en-US" sz="1100" dirty="0">
                          <a:effectLst/>
                        </a:rPr>
                        <a:t>Forecasts for Maximum</a:t>
                      </a:r>
                    </a:p>
                    <a:p>
                      <a:pPr marL="0" marR="0" algn="ctr">
                        <a:lnSpc>
                          <a:spcPct val="107000"/>
                        </a:lnSpc>
                        <a:spcBef>
                          <a:spcPts val="0"/>
                        </a:spcBef>
                        <a:spcAft>
                          <a:spcPts val="480"/>
                        </a:spcAft>
                      </a:pPr>
                      <a:r>
                        <a:rPr lang="en-US" sz="1100" dirty="0">
                          <a:effectLst/>
                        </a:rPr>
                        <a:t> temperature(°C)</a:t>
                      </a:r>
                      <a:endParaRPr lang="en-US" sz="1000" dirty="0">
                        <a:effectLst/>
                      </a:endParaRPr>
                    </a:p>
                    <a:p>
                      <a:pPr marL="0" marR="0" algn="ctr">
                        <a:lnSpc>
                          <a:spcPct val="107000"/>
                        </a:lnSpc>
                        <a:spcBef>
                          <a:spcPts val="0"/>
                        </a:spcBef>
                        <a:spcAft>
                          <a:spcPts val="0"/>
                        </a:spcAft>
                      </a:pPr>
                      <a:r>
                        <a:rPr lang="en-US" sz="11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nchor="b"/>
                </a:tc>
                <a:extLst>
                  <a:ext uri="{0D108BD9-81ED-4DB2-BD59-A6C34878D82A}">
                    <a16:rowId xmlns:a16="http://schemas.microsoft.com/office/drawing/2014/main" val="1376517143"/>
                  </a:ext>
                </a:extLst>
              </a:tr>
              <a:tr h="171163">
                <a:tc>
                  <a:txBody>
                    <a:bodyPr/>
                    <a:lstStyle/>
                    <a:p>
                      <a:pPr marL="0" marR="0" algn="ctr">
                        <a:lnSpc>
                          <a:spcPct val="107000"/>
                        </a:lnSpc>
                        <a:spcBef>
                          <a:spcPts val="0"/>
                        </a:spcBef>
                        <a:spcAft>
                          <a:spcPts val="0"/>
                        </a:spcAft>
                      </a:pPr>
                      <a:r>
                        <a:rPr lang="en-US" sz="1100">
                          <a:effectLst/>
                        </a:rPr>
                        <a:t>2021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dirty="0">
                          <a:effectLst/>
                        </a:rPr>
                        <a:t>31.6811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521560907"/>
                  </a:ext>
                </a:extLst>
              </a:tr>
              <a:tr h="171163">
                <a:tc>
                  <a:txBody>
                    <a:bodyPr/>
                    <a:lstStyle/>
                    <a:p>
                      <a:pPr marL="0" marR="0" algn="ctr">
                        <a:lnSpc>
                          <a:spcPct val="107000"/>
                        </a:lnSpc>
                        <a:spcBef>
                          <a:spcPts val="0"/>
                        </a:spcBef>
                        <a:spcAft>
                          <a:spcPts val="0"/>
                        </a:spcAft>
                      </a:pPr>
                      <a:r>
                        <a:rPr lang="en-US" sz="1100">
                          <a:effectLst/>
                        </a:rPr>
                        <a:t>2022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31.7170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3205146944"/>
                  </a:ext>
                </a:extLst>
              </a:tr>
              <a:tr h="171163">
                <a:tc>
                  <a:txBody>
                    <a:bodyPr/>
                    <a:lstStyle/>
                    <a:p>
                      <a:pPr marL="0" marR="0" algn="ctr">
                        <a:lnSpc>
                          <a:spcPct val="107000"/>
                        </a:lnSpc>
                        <a:spcBef>
                          <a:spcPts val="0"/>
                        </a:spcBef>
                        <a:spcAft>
                          <a:spcPts val="0"/>
                        </a:spcAft>
                      </a:pPr>
                      <a:r>
                        <a:rPr lang="en-US" sz="1100">
                          <a:effectLst/>
                        </a:rPr>
                        <a:t>2023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31.7530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2178418802"/>
                  </a:ext>
                </a:extLst>
              </a:tr>
              <a:tr h="171163">
                <a:tc>
                  <a:txBody>
                    <a:bodyPr/>
                    <a:lstStyle/>
                    <a:p>
                      <a:pPr marL="0" marR="0" algn="ctr">
                        <a:lnSpc>
                          <a:spcPct val="107000"/>
                        </a:lnSpc>
                        <a:spcBef>
                          <a:spcPts val="0"/>
                        </a:spcBef>
                        <a:spcAft>
                          <a:spcPts val="0"/>
                        </a:spcAft>
                      </a:pPr>
                      <a:r>
                        <a:rPr lang="en-US" sz="1100">
                          <a:effectLst/>
                        </a:rPr>
                        <a:t>2024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31.7890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2884395906"/>
                  </a:ext>
                </a:extLst>
              </a:tr>
              <a:tr h="171163">
                <a:tc>
                  <a:txBody>
                    <a:bodyPr/>
                    <a:lstStyle/>
                    <a:p>
                      <a:pPr marL="0" marR="0" algn="ctr">
                        <a:lnSpc>
                          <a:spcPct val="107000"/>
                        </a:lnSpc>
                        <a:spcBef>
                          <a:spcPts val="0"/>
                        </a:spcBef>
                        <a:spcAft>
                          <a:spcPts val="0"/>
                        </a:spcAft>
                      </a:pPr>
                      <a:r>
                        <a:rPr lang="en-US" sz="1100">
                          <a:effectLst/>
                        </a:rPr>
                        <a:t>2025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31.8250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3466884845"/>
                  </a:ext>
                </a:extLst>
              </a:tr>
              <a:tr h="171163">
                <a:tc>
                  <a:txBody>
                    <a:bodyPr/>
                    <a:lstStyle/>
                    <a:p>
                      <a:pPr marL="0" marR="0" algn="ctr">
                        <a:lnSpc>
                          <a:spcPct val="107000"/>
                        </a:lnSpc>
                        <a:spcBef>
                          <a:spcPts val="0"/>
                        </a:spcBef>
                        <a:spcAft>
                          <a:spcPts val="0"/>
                        </a:spcAft>
                      </a:pPr>
                      <a:r>
                        <a:rPr lang="en-US" sz="1100">
                          <a:effectLst/>
                        </a:rPr>
                        <a:t>2026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31.8610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1603317227"/>
                  </a:ext>
                </a:extLst>
              </a:tr>
              <a:tr h="171163">
                <a:tc>
                  <a:txBody>
                    <a:bodyPr/>
                    <a:lstStyle/>
                    <a:p>
                      <a:pPr marL="0" marR="0" algn="ctr">
                        <a:lnSpc>
                          <a:spcPct val="107000"/>
                        </a:lnSpc>
                        <a:spcBef>
                          <a:spcPts val="0"/>
                        </a:spcBef>
                        <a:spcAft>
                          <a:spcPts val="0"/>
                        </a:spcAft>
                      </a:pPr>
                      <a:r>
                        <a:rPr lang="en-US" sz="1100">
                          <a:effectLst/>
                        </a:rPr>
                        <a:t>2027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dirty="0">
                          <a:effectLst/>
                        </a:rPr>
                        <a:t>31.8970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3936226435"/>
                  </a:ext>
                </a:extLst>
              </a:tr>
              <a:tr h="171163">
                <a:tc>
                  <a:txBody>
                    <a:bodyPr/>
                    <a:lstStyle/>
                    <a:p>
                      <a:pPr marL="0" marR="0" algn="ctr">
                        <a:lnSpc>
                          <a:spcPct val="107000"/>
                        </a:lnSpc>
                        <a:spcBef>
                          <a:spcPts val="0"/>
                        </a:spcBef>
                        <a:spcAft>
                          <a:spcPts val="0"/>
                        </a:spcAft>
                      </a:pPr>
                      <a:r>
                        <a:rPr lang="en-US" sz="1100">
                          <a:effectLst/>
                        </a:rPr>
                        <a:t>2028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31.9330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411674483"/>
                  </a:ext>
                </a:extLst>
              </a:tr>
              <a:tr h="171163">
                <a:tc>
                  <a:txBody>
                    <a:bodyPr/>
                    <a:lstStyle/>
                    <a:p>
                      <a:pPr marL="0" marR="0" algn="ctr">
                        <a:lnSpc>
                          <a:spcPct val="107000"/>
                        </a:lnSpc>
                        <a:spcBef>
                          <a:spcPts val="0"/>
                        </a:spcBef>
                        <a:spcAft>
                          <a:spcPts val="0"/>
                        </a:spcAft>
                      </a:pPr>
                      <a:r>
                        <a:rPr lang="en-US" sz="1100">
                          <a:effectLst/>
                        </a:rPr>
                        <a:t>2029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31.9690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4018071639"/>
                  </a:ext>
                </a:extLst>
              </a:tr>
              <a:tr h="171163">
                <a:tc>
                  <a:txBody>
                    <a:bodyPr/>
                    <a:lstStyle/>
                    <a:p>
                      <a:pPr marL="0" marR="0" algn="ctr">
                        <a:lnSpc>
                          <a:spcPct val="107000"/>
                        </a:lnSpc>
                        <a:spcBef>
                          <a:spcPts val="0"/>
                        </a:spcBef>
                        <a:spcAft>
                          <a:spcPts val="0"/>
                        </a:spcAft>
                      </a:pPr>
                      <a:r>
                        <a:rPr lang="en-US" sz="1100">
                          <a:effectLst/>
                        </a:rPr>
                        <a:t>2030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32.0050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4103085186"/>
                  </a:ext>
                </a:extLst>
              </a:tr>
              <a:tr h="171163">
                <a:tc>
                  <a:txBody>
                    <a:bodyPr/>
                    <a:lstStyle/>
                    <a:p>
                      <a:pPr marL="0" marR="0" algn="ctr">
                        <a:lnSpc>
                          <a:spcPct val="107000"/>
                        </a:lnSpc>
                        <a:spcBef>
                          <a:spcPts val="0"/>
                        </a:spcBef>
                        <a:spcAft>
                          <a:spcPts val="0"/>
                        </a:spcAft>
                      </a:pPr>
                      <a:r>
                        <a:rPr lang="en-US" sz="1100">
                          <a:effectLst/>
                        </a:rPr>
                        <a:t>2031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32.0410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1233917504"/>
                  </a:ext>
                </a:extLst>
              </a:tr>
              <a:tr h="171163">
                <a:tc>
                  <a:txBody>
                    <a:bodyPr/>
                    <a:lstStyle/>
                    <a:p>
                      <a:pPr marL="0" marR="0" algn="ctr">
                        <a:lnSpc>
                          <a:spcPct val="107000"/>
                        </a:lnSpc>
                        <a:spcBef>
                          <a:spcPts val="0"/>
                        </a:spcBef>
                        <a:spcAft>
                          <a:spcPts val="0"/>
                        </a:spcAft>
                      </a:pPr>
                      <a:r>
                        <a:rPr lang="en-US" sz="1100">
                          <a:effectLst/>
                        </a:rPr>
                        <a:t>2032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32.0770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321999599"/>
                  </a:ext>
                </a:extLst>
              </a:tr>
              <a:tr h="171163">
                <a:tc>
                  <a:txBody>
                    <a:bodyPr/>
                    <a:lstStyle/>
                    <a:p>
                      <a:pPr marL="0" marR="0" algn="ctr">
                        <a:lnSpc>
                          <a:spcPct val="107000"/>
                        </a:lnSpc>
                        <a:spcBef>
                          <a:spcPts val="0"/>
                        </a:spcBef>
                        <a:spcAft>
                          <a:spcPts val="0"/>
                        </a:spcAft>
                      </a:pPr>
                      <a:r>
                        <a:rPr lang="en-US" sz="1100">
                          <a:effectLst/>
                        </a:rPr>
                        <a:t>2033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32.1130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2956964771"/>
                  </a:ext>
                </a:extLst>
              </a:tr>
              <a:tr h="171163">
                <a:tc>
                  <a:txBody>
                    <a:bodyPr/>
                    <a:lstStyle/>
                    <a:p>
                      <a:pPr marL="0" marR="0" algn="ctr">
                        <a:lnSpc>
                          <a:spcPct val="107000"/>
                        </a:lnSpc>
                        <a:spcBef>
                          <a:spcPts val="0"/>
                        </a:spcBef>
                        <a:spcAft>
                          <a:spcPts val="0"/>
                        </a:spcAft>
                      </a:pPr>
                      <a:r>
                        <a:rPr lang="en-US" sz="1100">
                          <a:effectLst/>
                        </a:rPr>
                        <a:t>2034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32.1490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1587286954"/>
                  </a:ext>
                </a:extLst>
              </a:tr>
              <a:tr h="171163">
                <a:tc>
                  <a:txBody>
                    <a:bodyPr/>
                    <a:lstStyle/>
                    <a:p>
                      <a:pPr marL="0" marR="0" algn="ctr">
                        <a:lnSpc>
                          <a:spcPct val="107000"/>
                        </a:lnSpc>
                        <a:spcBef>
                          <a:spcPts val="0"/>
                        </a:spcBef>
                        <a:spcAft>
                          <a:spcPts val="0"/>
                        </a:spcAft>
                      </a:pPr>
                      <a:r>
                        <a:rPr lang="en-US" sz="1100">
                          <a:effectLst/>
                        </a:rPr>
                        <a:t>2035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32.1850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3934938326"/>
                  </a:ext>
                </a:extLst>
              </a:tr>
              <a:tr h="171163">
                <a:tc>
                  <a:txBody>
                    <a:bodyPr/>
                    <a:lstStyle/>
                    <a:p>
                      <a:pPr marL="0" marR="0" algn="ctr">
                        <a:lnSpc>
                          <a:spcPct val="107000"/>
                        </a:lnSpc>
                        <a:spcBef>
                          <a:spcPts val="0"/>
                        </a:spcBef>
                        <a:spcAft>
                          <a:spcPts val="0"/>
                        </a:spcAft>
                      </a:pPr>
                      <a:r>
                        <a:rPr lang="en-US" sz="1100">
                          <a:effectLst/>
                        </a:rPr>
                        <a:t>2036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32.2210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1097602014"/>
                  </a:ext>
                </a:extLst>
              </a:tr>
              <a:tr h="171163">
                <a:tc>
                  <a:txBody>
                    <a:bodyPr/>
                    <a:lstStyle/>
                    <a:p>
                      <a:pPr marL="0" marR="0" algn="ctr">
                        <a:lnSpc>
                          <a:spcPct val="107000"/>
                        </a:lnSpc>
                        <a:spcBef>
                          <a:spcPts val="0"/>
                        </a:spcBef>
                        <a:spcAft>
                          <a:spcPts val="0"/>
                        </a:spcAft>
                      </a:pPr>
                      <a:r>
                        <a:rPr lang="en-US" sz="1100">
                          <a:effectLst/>
                        </a:rPr>
                        <a:t>2037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dirty="0">
                          <a:effectLst/>
                        </a:rPr>
                        <a:t>32.2570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2456041495"/>
                  </a:ext>
                </a:extLst>
              </a:tr>
              <a:tr h="171163">
                <a:tc>
                  <a:txBody>
                    <a:bodyPr/>
                    <a:lstStyle/>
                    <a:p>
                      <a:pPr marL="0" marR="0" algn="ctr">
                        <a:lnSpc>
                          <a:spcPct val="107000"/>
                        </a:lnSpc>
                        <a:spcBef>
                          <a:spcPts val="0"/>
                        </a:spcBef>
                        <a:spcAft>
                          <a:spcPts val="0"/>
                        </a:spcAft>
                      </a:pPr>
                      <a:r>
                        <a:rPr lang="en-US" sz="1100">
                          <a:effectLst/>
                        </a:rPr>
                        <a:t>2038</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a:effectLst/>
                        </a:rPr>
                        <a:t>32.2930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1308296780"/>
                  </a:ext>
                </a:extLst>
              </a:tr>
              <a:tr h="171163">
                <a:tc>
                  <a:txBody>
                    <a:bodyPr/>
                    <a:lstStyle/>
                    <a:p>
                      <a:pPr marL="0" marR="0" algn="ctr">
                        <a:lnSpc>
                          <a:spcPct val="107000"/>
                        </a:lnSpc>
                        <a:spcBef>
                          <a:spcPts val="0"/>
                        </a:spcBef>
                        <a:spcAft>
                          <a:spcPts val="0"/>
                        </a:spcAft>
                      </a:pPr>
                      <a:r>
                        <a:rPr lang="en-US" sz="1100">
                          <a:effectLst/>
                        </a:rPr>
                        <a:t>2039</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dirty="0">
                          <a:effectLst/>
                        </a:rPr>
                        <a:t>32.3289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31553419"/>
                  </a:ext>
                </a:extLst>
              </a:tr>
              <a:tr h="171163">
                <a:tc>
                  <a:txBody>
                    <a:bodyPr/>
                    <a:lstStyle/>
                    <a:p>
                      <a:pPr marL="0" marR="0" algn="ctr">
                        <a:lnSpc>
                          <a:spcPct val="107000"/>
                        </a:lnSpc>
                        <a:spcBef>
                          <a:spcPts val="0"/>
                        </a:spcBef>
                        <a:spcAft>
                          <a:spcPts val="0"/>
                        </a:spcAft>
                      </a:pPr>
                      <a:r>
                        <a:rPr lang="en-US" sz="1100">
                          <a:effectLst/>
                        </a:rPr>
                        <a:t>2040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tc>
                  <a:txBody>
                    <a:bodyPr/>
                    <a:lstStyle/>
                    <a:p>
                      <a:pPr marL="0" marR="0" algn="ctr">
                        <a:lnSpc>
                          <a:spcPct val="107000"/>
                        </a:lnSpc>
                        <a:spcBef>
                          <a:spcPts val="0"/>
                        </a:spcBef>
                        <a:spcAft>
                          <a:spcPts val="0"/>
                        </a:spcAft>
                      </a:pPr>
                      <a:r>
                        <a:rPr lang="en-US" sz="1100" dirty="0">
                          <a:effectLst/>
                        </a:rPr>
                        <a:t>32.3649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13954" marR="13954" marT="6977" marB="0"/>
                </a:tc>
                <a:extLst>
                  <a:ext uri="{0D108BD9-81ED-4DB2-BD59-A6C34878D82A}">
                    <a16:rowId xmlns:a16="http://schemas.microsoft.com/office/drawing/2014/main" val="2201871709"/>
                  </a:ext>
                </a:extLst>
              </a:tr>
            </a:tbl>
          </a:graphicData>
        </a:graphic>
      </p:graphicFrame>
      <p:sp>
        <p:nvSpPr>
          <p:cNvPr id="9" name="Rectangle 8">
            <a:extLst>
              <a:ext uri="{FF2B5EF4-FFF2-40B4-BE49-F238E27FC236}">
                <a16:creationId xmlns:a16="http://schemas.microsoft.com/office/drawing/2014/main" id="{6324F92E-3ACA-4290-93D7-DCD10E2E9B4F}"/>
              </a:ext>
            </a:extLst>
          </p:cNvPr>
          <p:cNvSpPr/>
          <p:nvPr/>
        </p:nvSpPr>
        <p:spPr>
          <a:xfrm>
            <a:off x="1062892" y="5621993"/>
            <a:ext cx="9737969" cy="579967"/>
          </a:xfrm>
          <a:prstGeom prst="rect">
            <a:avLst/>
          </a:prstGeom>
        </p:spPr>
        <p:txBody>
          <a:bodyPr wrap="square">
            <a:spAutoFit/>
          </a:bodyPr>
          <a:lstStyle/>
          <a:p>
            <a:pPr>
              <a:lnSpc>
                <a:spcPct val="150000"/>
              </a:lnSpc>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above table shows increasing trend of temperature in the upcoming years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643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F5779D-4663-4083-BD47-1B29E5E7AE18}"/>
              </a:ext>
            </a:extLst>
          </p:cNvPr>
          <p:cNvPicPr/>
          <p:nvPr/>
        </p:nvPicPr>
        <p:blipFill>
          <a:blip r:embed="rId2">
            <a:extLst>
              <a:ext uri="{28A0092B-C50C-407E-A947-70E740481C1C}">
                <a14:useLocalDpi xmlns:a14="http://schemas.microsoft.com/office/drawing/2010/main" val="0"/>
              </a:ext>
            </a:extLst>
          </a:blip>
          <a:srcRect/>
          <a:stretch>
            <a:fillRect/>
          </a:stretch>
        </p:blipFill>
        <p:spPr>
          <a:xfrm>
            <a:off x="2250830" y="812801"/>
            <a:ext cx="7534031" cy="2360246"/>
          </a:xfrm>
          <a:prstGeom prst="rect">
            <a:avLst/>
          </a:prstGeom>
          <a:noFill/>
          <a:ln>
            <a:solidFill>
              <a:schemeClr val="tx1"/>
            </a:solidFill>
          </a:ln>
        </p:spPr>
      </p:pic>
      <p:sp>
        <p:nvSpPr>
          <p:cNvPr id="6" name="Title 5">
            <a:extLst>
              <a:ext uri="{FF2B5EF4-FFF2-40B4-BE49-F238E27FC236}">
                <a16:creationId xmlns:a16="http://schemas.microsoft.com/office/drawing/2014/main" id="{39ABE2E7-9328-458A-9F3C-1E2EECE949FB}"/>
              </a:ext>
            </a:extLst>
          </p:cNvPr>
          <p:cNvSpPr>
            <a:spLocks noGrp="1"/>
          </p:cNvSpPr>
          <p:nvPr>
            <p:ph type="title"/>
          </p:nvPr>
        </p:nvSpPr>
        <p:spPr>
          <a:xfrm>
            <a:off x="2688492" y="3684954"/>
            <a:ext cx="9675445" cy="296984"/>
          </a:xfrm>
        </p:spPr>
        <p:txBody>
          <a:bodyPr>
            <a:normAutofit fontScale="90000"/>
          </a:bodyPr>
          <a:lstStyle/>
          <a:p>
            <a:r>
              <a:rPr lang="en-US" sz="1300" i="1" dirty="0"/>
              <a:t>Figure 4.10:ETS  forecasting Analysis plot for Maximum temperature(°C)</a:t>
            </a:r>
            <a:br>
              <a:rPr lang="en-US" i="1" dirty="0"/>
            </a:br>
            <a:endParaRPr lang="en-US" dirty="0"/>
          </a:p>
        </p:txBody>
      </p:sp>
      <p:sp>
        <p:nvSpPr>
          <p:cNvPr id="7" name="Rectangle 6">
            <a:extLst>
              <a:ext uri="{FF2B5EF4-FFF2-40B4-BE49-F238E27FC236}">
                <a16:creationId xmlns:a16="http://schemas.microsoft.com/office/drawing/2014/main" id="{72890128-AFF8-4B52-B908-60C7A2CAFFB2}"/>
              </a:ext>
            </a:extLst>
          </p:cNvPr>
          <p:cNvSpPr/>
          <p:nvPr/>
        </p:nvSpPr>
        <p:spPr>
          <a:xfrm>
            <a:off x="992554" y="4493845"/>
            <a:ext cx="10660183" cy="463397"/>
          </a:xfrm>
          <a:prstGeom prst="rect">
            <a:avLst/>
          </a:prstGeom>
        </p:spPr>
        <p:txBody>
          <a:bodyPr wrap="square">
            <a:spAutoFit/>
          </a:bodyPr>
          <a:lstStyle/>
          <a:p>
            <a:pPr algn="ctr">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above figure  reveals that  temperature will rise in the future.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803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D972A-D26A-45E3-9FEB-75FE318E7CB7}"/>
              </a:ext>
            </a:extLst>
          </p:cNvPr>
          <p:cNvSpPr>
            <a:spLocks noGrp="1"/>
          </p:cNvSpPr>
          <p:nvPr>
            <p:ph type="title"/>
          </p:nvPr>
        </p:nvSpPr>
        <p:spPr>
          <a:xfrm>
            <a:off x="2219569" y="250093"/>
            <a:ext cx="7135446" cy="772152"/>
          </a:xfrm>
        </p:spPr>
        <p:txBody>
          <a:bodyPr>
            <a:normAutofit/>
          </a:bodyPr>
          <a:lstStyle/>
          <a:p>
            <a:r>
              <a:rPr lang="en-US" sz="2000" i="1" dirty="0"/>
              <a:t>Table 4:ETS forecasting for Maximum temperature(°C)</a:t>
            </a:r>
            <a:br>
              <a:rPr lang="en-US" sz="2000" i="1" dirty="0"/>
            </a:br>
            <a:endParaRPr lang="en-US" sz="2000" dirty="0"/>
          </a:p>
        </p:txBody>
      </p:sp>
      <p:pic>
        <p:nvPicPr>
          <p:cNvPr id="10" name="Picture 9">
            <a:extLst>
              <a:ext uri="{FF2B5EF4-FFF2-40B4-BE49-F238E27FC236}">
                <a16:creationId xmlns:a16="http://schemas.microsoft.com/office/drawing/2014/main" id="{90DBFD31-45A7-4C6F-9603-5BE1F1903A59}"/>
              </a:ext>
            </a:extLst>
          </p:cNvPr>
          <p:cNvPicPr>
            <a:picLocks noChangeAspect="1"/>
          </p:cNvPicPr>
          <p:nvPr/>
        </p:nvPicPr>
        <p:blipFill>
          <a:blip r:embed="rId2"/>
          <a:stretch>
            <a:fillRect/>
          </a:stretch>
        </p:blipFill>
        <p:spPr>
          <a:xfrm>
            <a:off x="2579077" y="1022245"/>
            <a:ext cx="6408615" cy="5644278"/>
          </a:xfrm>
          <a:prstGeom prst="rect">
            <a:avLst/>
          </a:prstGeom>
        </p:spPr>
      </p:pic>
      <p:sp>
        <p:nvSpPr>
          <p:cNvPr id="11" name="Rectangle 10">
            <a:extLst>
              <a:ext uri="{FF2B5EF4-FFF2-40B4-BE49-F238E27FC236}">
                <a16:creationId xmlns:a16="http://schemas.microsoft.com/office/drawing/2014/main" id="{744DEC14-C371-4F09-9A17-A3923D8435FA}"/>
              </a:ext>
            </a:extLst>
          </p:cNvPr>
          <p:cNvSpPr/>
          <p:nvPr/>
        </p:nvSpPr>
        <p:spPr>
          <a:xfrm>
            <a:off x="1078523" y="6350612"/>
            <a:ext cx="8776678" cy="40011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2000" dirty="0">
                <a:latin typeface="Times New Roman" panose="02020603050405020304" pitchFamily="18" charset="0"/>
                <a:ea typeface="Calibri" panose="020F0502020204030204" pitchFamily="34" charset="0"/>
                <a:cs typeface="Times New Roman" panose="02020603050405020304" pitchFamily="18" charset="0"/>
              </a:rPr>
              <a:t>he above table shows increasing trend of temperature in the upcoming years</a:t>
            </a:r>
            <a:endParaRPr lang="en-US" sz="2000" dirty="0"/>
          </a:p>
        </p:txBody>
      </p:sp>
    </p:spTree>
    <p:extLst>
      <p:ext uri="{BB962C8B-B14F-4D97-AF65-F5344CB8AC3E}">
        <p14:creationId xmlns:p14="http://schemas.microsoft.com/office/powerpoint/2010/main" val="388443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7530B-8629-4816-A366-F0FB33C51F39}"/>
              </a:ext>
            </a:extLst>
          </p:cNvPr>
          <p:cNvSpPr>
            <a:spLocks noGrp="1"/>
          </p:cNvSpPr>
          <p:nvPr>
            <p:ph type="title"/>
          </p:nvPr>
        </p:nvSpPr>
        <p:spPr>
          <a:xfrm>
            <a:off x="547077" y="441569"/>
            <a:ext cx="9816123" cy="1387231"/>
          </a:xfrm>
        </p:spPr>
        <p:txBody>
          <a:bodyPr>
            <a:normAutofit/>
          </a:bodyPr>
          <a:lstStyle/>
          <a:p>
            <a:pPr algn="ctr"/>
            <a:r>
              <a:rPr lang="en-US" sz="2400" i="1" dirty="0"/>
              <a:t>Forecasts for Maximum temperature(°C) Double Exponential Method</a:t>
            </a:r>
            <a:br>
              <a:rPr lang="en-US" sz="2400" i="1" dirty="0"/>
            </a:br>
            <a:endParaRPr lang="en-US" sz="2400" dirty="0"/>
          </a:p>
        </p:txBody>
      </p:sp>
      <p:sp>
        <p:nvSpPr>
          <p:cNvPr id="4" name="Text Placeholder 3">
            <a:extLst>
              <a:ext uri="{FF2B5EF4-FFF2-40B4-BE49-F238E27FC236}">
                <a16:creationId xmlns:a16="http://schemas.microsoft.com/office/drawing/2014/main" id="{B419561B-3780-4E0C-8E32-7E73B4B1FC69}"/>
              </a:ext>
            </a:extLst>
          </p:cNvPr>
          <p:cNvSpPr>
            <a:spLocks noGrp="1"/>
          </p:cNvSpPr>
          <p:nvPr>
            <p:ph type="body" sz="half" idx="2"/>
          </p:nvPr>
        </p:nvSpPr>
        <p:spPr>
          <a:xfrm>
            <a:off x="3360616" y="4900246"/>
            <a:ext cx="6893170" cy="357554"/>
          </a:xfrm>
        </p:spPr>
        <p:txBody>
          <a:bodyPr/>
          <a:lstStyle/>
          <a:p>
            <a:r>
              <a:rPr lang="en-US" dirty="0"/>
              <a:t>Figure 4.11</a:t>
            </a:r>
            <a:r>
              <a:rPr lang="en-US" i="1" dirty="0"/>
              <a:t>:Forecasts for Maximum temperature(°C) Double Exponential Method</a:t>
            </a:r>
          </a:p>
          <a:p>
            <a:endParaRPr lang="en-US" dirty="0"/>
          </a:p>
        </p:txBody>
      </p:sp>
      <p:pic>
        <p:nvPicPr>
          <p:cNvPr id="6" name="Picture 5" descr="Double Exponential Smoothing Plot for Maximum temperature(&amp;#176;C)">
            <a:extLst>
              <a:ext uri="{FF2B5EF4-FFF2-40B4-BE49-F238E27FC236}">
                <a16:creationId xmlns:a16="http://schemas.microsoft.com/office/drawing/2014/main" id="{1F4C3DE2-ED54-4342-ACFB-3CD1C9A20CDF}"/>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438031" y="1828800"/>
            <a:ext cx="9011137" cy="3071446"/>
          </a:xfrm>
          <a:prstGeom prst="rect">
            <a:avLst/>
          </a:prstGeom>
          <a:noFill/>
          <a:ln>
            <a:noFill/>
          </a:ln>
        </p:spPr>
      </p:pic>
      <p:pic>
        <p:nvPicPr>
          <p:cNvPr id="8" name="Picture 7">
            <a:extLst>
              <a:ext uri="{FF2B5EF4-FFF2-40B4-BE49-F238E27FC236}">
                <a16:creationId xmlns:a16="http://schemas.microsoft.com/office/drawing/2014/main" id="{435A8D12-BC54-4F33-9D1D-37940E8FA38C}"/>
              </a:ext>
            </a:extLst>
          </p:cNvPr>
          <p:cNvPicPr>
            <a:picLocks noChangeAspect="1"/>
          </p:cNvPicPr>
          <p:nvPr/>
        </p:nvPicPr>
        <p:blipFill>
          <a:blip r:embed="rId3"/>
          <a:stretch>
            <a:fillRect/>
          </a:stretch>
        </p:blipFill>
        <p:spPr>
          <a:xfrm>
            <a:off x="386601" y="5455589"/>
            <a:ext cx="11418798" cy="432854"/>
          </a:xfrm>
          <a:prstGeom prst="rect">
            <a:avLst/>
          </a:prstGeom>
        </p:spPr>
      </p:pic>
    </p:spTree>
    <p:extLst>
      <p:ext uri="{BB962C8B-B14F-4D97-AF65-F5344CB8AC3E}">
        <p14:creationId xmlns:p14="http://schemas.microsoft.com/office/powerpoint/2010/main" val="209030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D062-852F-6998-12EC-413FF0B78FFD}"/>
              </a:ext>
            </a:extLst>
          </p:cNvPr>
          <p:cNvSpPr>
            <a:spLocks noGrp="1"/>
          </p:cNvSpPr>
          <p:nvPr>
            <p:ph type="title"/>
          </p:nvPr>
        </p:nvSpPr>
        <p:spPr>
          <a:xfrm>
            <a:off x="1341120" y="265176"/>
            <a:ext cx="9509759" cy="707590"/>
          </a:xfrm>
        </p:spPr>
        <p:txBody>
          <a:bodyPr>
            <a:normAutofit/>
          </a:bodyPr>
          <a:lstStyle/>
          <a:p>
            <a:r>
              <a:rPr lang="en-US" sz="3600" b="1" dirty="0">
                <a:latin typeface="Times New Roman" panose="02020603050405020304" pitchFamily="18" charset="0"/>
                <a:cs typeface="Times New Roman" panose="02020603050405020304" pitchFamily="18" charset="0"/>
              </a:rPr>
              <a:t>Abstract and Keywords</a:t>
            </a:r>
          </a:p>
        </p:txBody>
      </p:sp>
      <p:sp>
        <p:nvSpPr>
          <p:cNvPr id="3" name="Content Placeholder 2">
            <a:extLst>
              <a:ext uri="{FF2B5EF4-FFF2-40B4-BE49-F238E27FC236}">
                <a16:creationId xmlns:a16="http://schemas.microsoft.com/office/drawing/2014/main" id="{371A1847-538F-6496-3BD0-B7C590FEF778}"/>
              </a:ext>
            </a:extLst>
          </p:cNvPr>
          <p:cNvSpPr>
            <a:spLocks noGrp="1"/>
          </p:cNvSpPr>
          <p:nvPr>
            <p:ph idx="1"/>
          </p:nvPr>
        </p:nvSpPr>
        <p:spPr>
          <a:xfrm>
            <a:off x="321013" y="844061"/>
            <a:ext cx="11753756" cy="5644287"/>
          </a:xfrm>
        </p:spPr>
        <p:txBody>
          <a:bodyPr>
            <a:normAutofit fontScale="32500" lnSpcReduction="20000"/>
          </a:bodyPr>
          <a:lstStyle/>
          <a:p>
            <a:pPr marL="1143000" marR="0" indent="-1143000" algn="just">
              <a:lnSpc>
                <a:spcPct val="200000"/>
              </a:lnSpc>
              <a:spcBef>
                <a:spcPts val="0"/>
              </a:spcBef>
              <a:spcAft>
                <a:spcPts val="0"/>
              </a:spcAft>
              <a:buFont typeface="Wingdings" panose="05000000000000000000" pitchFamily="2" charset="2"/>
              <a:buChar char="v"/>
            </a:pPr>
            <a:r>
              <a:rPr lang="en-US" sz="7400" dirty="0">
                <a:solidFill>
                  <a:srgbClr val="000000"/>
                </a:solidFill>
                <a:latin typeface="Times New Roman" panose="02020603050405020304" pitchFamily="18" charset="0"/>
                <a:ea typeface="Times New Roman" panose="02020603050405020304" pitchFamily="18" charset="0"/>
              </a:rPr>
              <a:t>Bangladesh is highly vulnerable to climate change, impacting public health.</a:t>
            </a:r>
          </a:p>
          <a:p>
            <a:pPr marL="1143000" marR="0" indent="-1143000" algn="just">
              <a:lnSpc>
                <a:spcPct val="200000"/>
              </a:lnSpc>
              <a:spcBef>
                <a:spcPts val="0"/>
              </a:spcBef>
              <a:spcAft>
                <a:spcPts val="0"/>
              </a:spcAft>
              <a:buFont typeface="Wingdings" panose="05000000000000000000" pitchFamily="2" charset="2"/>
              <a:buChar char="v"/>
            </a:pPr>
            <a:r>
              <a:rPr lang="en-US" sz="7400" dirty="0">
                <a:solidFill>
                  <a:srgbClr val="000000"/>
                </a:solidFill>
                <a:latin typeface="Times New Roman" panose="02020603050405020304" pitchFamily="18" charset="0"/>
                <a:ea typeface="Times New Roman" panose="02020603050405020304" pitchFamily="18" charset="0"/>
              </a:rPr>
              <a:t>This study forecasts future temperature scenarios using time series analysis.</a:t>
            </a:r>
          </a:p>
          <a:p>
            <a:pPr marL="1143000" marR="0" indent="-1143000">
              <a:lnSpc>
                <a:spcPct val="200000"/>
              </a:lnSpc>
              <a:spcBef>
                <a:spcPts val="0"/>
              </a:spcBef>
              <a:spcAft>
                <a:spcPts val="0"/>
              </a:spcAft>
              <a:buFont typeface="Wingdings" panose="05000000000000000000" pitchFamily="2" charset="2"/>
              <a:buChar char="v"/>
            </a:pPr>
            <a:r>
              <a:rPr lang="en-US" sz="7400" dirty="0">
                <a:solidFill>
                  <a:srgbClr val="000000"/>
                </a:solidFill>
                <a:latin typeface="Times New Roman" panose="02020603050405020304" pitchFamily="18" charset="0"/>
                <a:ea typeface="Times New Roman" panose="02020603050405020304" pitchFamily="18" charset="0"/>
              </a:rPr>
              <a:t>Models used: ARIMA, ETS, and Double Exponential. Accurate forecasting aids in understanding and mitigating health impacts.</a:t>
            </a:r>
          </a:p>
          <a:p>
            <a:pPr marL="1143000" marR="0" indent="-1143000" algn="just">
              <a:lnSpc>
                <a:spcPct val="200000"/>
              </a:lnSpc>
              <a:spcBef>
                <a:spcPts val="0"/>
              </a:spcBef>
              <a:spcAft>
                <a:spcPts val="0"/>
              </a:spcAft>
              <a:buFont typeface="Wingdings" panose="05000000000000000000" pitchFamily="2" charset="2"/>
              <a:buChar char="v"/>
            </a:pPr>
            <a:r>
              <a:rPr lang="en-US" sz="7400" kern="1200" dirty="0">
                <a:solidFill>
                  <a:srgbClr val="000000"/>
                </a:solidFill>
                <a:effectLst/>
                <a:latin typeface="Times New Roman" panose="02020603050405020304" pitchFamily="18" charset="0"/>
                <a:ea typeface="Times New Roman" panose="02020603050405020304" pitchFamily="18" charset="0"/>
              </a:rPr>
              <a:t>reviewing previous research reports</a:t>
            </a:r>
          </a:p>
          <a:p>
            <a:pPr marL="1143000" marR="0" indent="-1143000" algn="just">
              <a:lnSpc>
                <a:spcPct val="200000"/>
              </a:lnSpc>
              <a:spcBef>
                <a:spcPts val="0"/>
              </a:spcBef>
              <a:spcAft>
                <a:spcPts val="0"/>
              </a:spcAft>
              <a:buFont typeface="Wingdings" panose="05000000000000000000" pitchFamily="2" charset="2"/>
              <a:buChar char="v"/>
            </a:pPr>
            <a:r>
              <a:rPr lang="en-US" sz="7400" kern="1200" dirty="0">
                <a:solidFill>
                  <a:srgbClr val="000000"/>
                </a:solidFill>
                <a:effectLst/>
                <a:latin typeface="Times New Roman" panose="02020603050405020304" pitchFamily="18" charset="0"/>
                <a:ea typeface="Times New Roman" panose="02020603050405020304" pitchFamily="18" charset="0"/>
              </a:rPr>
              <a:t>Mixed-method research methodology </a:t>
            </a:r>
          </a:p>
          <a:p>
            <a:pPr marL="45720" indent="0">
              <a:buNone/>
            </a:pPr>
            <a:endParaRPr lang="en-US" sz="6400" b="1" dirty="0"/>
          </a:p>
          <a:p>
            <a:pPr marL="45720" indent="0">
              <a:buNone/>
            </a:pPr>
            <a:r>
              <a:rPr lang="en-US" sz="4800" b="1" dirty="0"/>
              <a:t>Keywords: </a:t>
            </a:r>
            <a:r>
              <a:rPr lang="en-US" sz="4800" dirty="0"/>
              <a:t>Climate, Forecast, Forecast Accuracy, Climate Change, Public Health, Bangladesh</a:t>
            </a:r>
          </a:p>
          <a:p>
            <a:pPr marL="45720" indent="0">
              <a:buNone/>
            </a:pPr>
            <a:endParaRPr lang="en-US" sz="2000" dirty="0">
              <a:solidFill>
                <a:schemeClr val="tx1"/>
              </a:solidFill>
            </a:endParaRPr>
          </a:p>
          <a:p>
            <a:endParaRPr lang="en-US" dirty="0"/>
          </a:p>
        </p:txBody>
      </p:sp>
    </p:spTree>
    <p:extLst>
      <p:ext uri="{BB962C8B-B14F-4D97-AF65-F5344CB8AC3E}">
        <p14:creationId xmlns:p14="http://schemas.microsoft.com/office/powerpoint/2010/main" val="229612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5F19-1D76-4C46-879F-31A98F2A661D}"/>
              </a:ext>
            </a:extLst>
          </p:cNvPr>
          <p:cNvSpPr>
            <a:spLocks noGrp="1"/>
          </p:cNvSpPr>
          <p:nvPr>
            <p:ph type="title"/>
          </p:nvPr>
        </p:nvSpPr>
        <p:spPr>
          <a:xfrm>
            <a:off x="1141047" y="101600"/>
            <a:ext cx="10363566" cy="1258277"/>
          </a:xfrm>
        </p:spPr>
        <p:txBody>
          <a:bodyPr>
            <a:normAutofit/>
          </a:bodyPr>
          <a:lstStyle/>
          <a:p>
            <a:r>
              <a:rPr lang="en-US" sz="2200" i="1" dirty="0"/>
              <a:t>Table 5:Forecasts for Maximum temperature(°C) Double Exponential Method</a:t>
            </a:r>
            <a:br>
              <a:rPr lang="en-US" i="1" dirty="0"/>
            </a:br>
            <a:endParaRPr lang="en-US" dirty="0"/>
          </a:p>
        </p:txBody>
      </p:sp>
      <p:sp>
        <p:nvSpPr>
          <p:cNvPr id="4" name="Text Placeholder 3">
            <a:extLst>
              <a:ext uri="{FF2B5EF4-FFF2-40B4-BE49-F238E27FC236}">
                <a16:creationId xmlns:a16="http://schemas.microsoft.com/office/drawing/2014/main" id="{711B3211-4E35-4371-8520-C09F3F4DA1D1}"/>
              </a:ext>
            </a:extLst>
          </p:cNvPr>
          <p:cNvSpPr>
            <a:spLocks noGrp="1"/>
          </p:cNvSpPr>
          <p:nvPr>
            <p:ph type="body" sz="half" idx="2"/>
          </p:nvPr>
        </p:nvSpPr>
        <p:spPr>
          <a:xfrm>
            <a:off x="687754" y="6338276"/>
            <a:ext cx="11402646" cy="418123"/>
          </a:xfrm>
        </p:spPr>
        <p:txBody>
          <a:bodyPr>
            <a:normAutofit/>
          </a:bodyPr>
          <a:lstStyle/>
          <a:p>
            <a:r>
              <a:rPr lang="en-US" dirty="0"/>
              <a:t>The above time series analysis using double exponential method shows maximum temperature(°C) rise considerably in the future years.</a:t>
            </a:r>
          </a:p>
          <a:p>
            <a:endParaRPr lang="en-US" dirty="0"/>
          </a:p>
        </p:txBody>
      </p:sp>
      <p:graphicFrame>
        <p:nvGraphicFramePr>
          <p:cNvPr id="5" name="Table 4">
            <a:extLst>
              <a:ext uri="{FF2B5EF4-FFF2-40B4-BE49-F238E27FC236}">
                <a16:creationId xmlns:a16="http://schemas.microsoft.com/office/drawing/2014/main" id="{E18D04F9-B377-4A06-983D-0CD91C348A4F}"/>
              </a:ext>
            </a:extLst>
          </p:cNvPr>
          <p:cNvGraphicFramePr>
            <a:graphicFrameLocks noGrp="1"/>
          </p:cNvGraphicFramePr>
          <p:nvPr/>
        </p:nvGraphicFramePr>
        <p:xfrm>
          <a:off x="3527743" y="1609847"/>
          <a:ext cx="5136515" cy="4068519"/>
        </p:xfrm>
        <a:graphic>
          <a:graphicData uri="http://schemas.openxmlformats.org/drawingml/2006/table">
            <a:tbl>
              <a:tblPr firstRow="1" firstCol="1" bandRow="1"/>
              <a:tblGrid>
                <a:gridCol w="723265">
                  <a:extLst>
                    <a:ext uri="{9D8B030D-6E8A-4147-A177-3AD203B41FA5}">
                      <a16:colId xmlns:a16="http://schemas.microsoft.com/office/drawing/2014/main" val="806808278"/>
                    </a:ext>
                  </a:extLst>
                </a:gridCol>
                <a:gridCol w="1216660">
                  <a:extLst>
                    <a:ext uri="{9D8B030D-6E8A-4147-A177-3AD203B41FA5}">
                      <a16:colId xmlns:a16="http://schemas.microsoft.com/office/drawing/2014/main" val="1744485103"/>
                    </a:ext>
                  </a:extLst>
                </a:gridCol>
                <a:gridCol w="1287145">
                  <a:extLst>
                    <a:ext uri="{9D8B030D-6E8A-4147-A177-3AD203B41FA5}">
                      <a16:colId xmlns:a16="http://schemas.microsoft.com/office/drawing/2014/main" val="3391634120"/>
                    </a:ext>
                  </a:extLst>
                </a:gridCol>
                <a:gridCol w="1909445">
                  <a:extLst>
                    <a:ext uri="{9D8B030D-6E8A-4147-A177-3AD203B41FA5}">
                      <a16:colId xmlns:a16="http://schemas.microsoft.com/office/drawing/2014/main" val="1500795630"/>
                    </a:ext>
                  </a:extLst>
                </a:gridCol>
              </a:tblGrid>
              <a:tr h="186055">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Forecast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Upper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9623676"/>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31.8455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31.5617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32.1294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9351366"/>
                  </a:ext>
                </a:extLst>
              </a:tr>
              <a:tr h="17780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31.8793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31.4788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32.2799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3245471"/>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31.3883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32.4378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4939498"/>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31.9468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31.2946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32.5991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8207578"/>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31.9806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31.1992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32.7620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4240939"/>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32.0144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31.1029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32.9258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3689309"/>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32.0481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31.0059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33.0903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907717"/>
                  </a:ext>
                </a:extLst>
              </a:tr>
              <a:tr h="17780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32.0819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30.9086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33.2552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4976574"/>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32.1156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30.8110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33.4203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661776"/>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32.1494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30.7131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33.5857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6065443"/>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32.1832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30.6152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33.7511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1853578"/>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32.2169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30.5171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33.9168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6745436"/>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32.2507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30.4189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34.0824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32501"/>
                  </a:ext>
                </a:extLst>
              </a:tr>
              <a:tr h="17780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32.2844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30.3207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34.2482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0051780"/>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32.3182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30.2224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34.4141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9410018"/>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32.3520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30.1240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34.5799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1914551"/>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32.3857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30.0256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34.7459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0667996"/>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32.4195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29.9272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34.9118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7479163"/>
                  </a:ext>
                </a:extLst>
              </a:tr>
              <a:tr h="186055">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2039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32.4533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29.8287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35.0778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169314"/>
                  </a:ext>
                </a:extLst>
              </a:tr>
              <a:tr h="177800">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32.4870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29.7302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35.2438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5240" marR="15240" marT="762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8190682"/>
                  </a:ext>
                </a:extLst>
              </a:tr>
            </a:tbl>
          </a:graphicData>
        </a:graphic>
      </p:graphicFrame>
    </p:spTree>
    <p:extLst>
      <p:ext uri="{BB962C8B-B14F-4D97-AF65-F5344CB8AC3E}">
        <p14:creationId xmlns:p14="http://schemas.microsoft.com/office/powerpoint/2010/main" val="2832973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8B4295-08EA-4982-82AE-2FC525D1E4CC}"/>
              </a:ext>
            </a:extLst>
          </p:cNvPr>
          <p:cNvSpPr>
            <a:spLocks noGrp="1"/>
          </p:cNvSpPr>
          <p:nvPr>
            <p:ph type="body" sz="half" idx="2"/>
          </p:nvPr>
        </p:nvSpPr>
        <p:spPr>
          <a:xfrm>
            <a:off x="1891323" y="3540369"/>
            <a:ext cx="9613289" cy="578339"/>
          </a:xfrm>
        </p:spPr>
        <p:txBody>
          <a:bodyPr/>
          <a:lstStyle/>
          <a:p>
            <a:r>
              <a:rPr lang="en-US" i="1" dirty="0"/>
              <a:t>Figure 4.12:ARIMA Forecasting Analysis plot for Maximum temperature(°C)</a:t>
            </a:r>
          </a:p>
          <a:p>
            <a:endParaRPr lang="en-US" dirty="0"/>
          </a:p>
        </p:txBody>
      </p:sp>
      <p:pic>
        <p:nvPicPr>
          <p:cNvPr id="5" name="Picture 4">
            <a:extLst>
              <a:ext uri="{FF2B5EF4-FFF2-40B4-BE49-F238E27FC236}">
                <a16:creationId xmlns:a16="http://schemas.microsoft.com/office/drawing/2014/main" id="{9D51A7EC-12FA-40CB-BE7E-318C30D34AE5}"/>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262239" y="582978"/>
            <a:ext cx="5229860" cy="2543175"/>
          </a:xfrm>
          <a:prstGeom prst="rect">
            <a:avLst/>
          </a:prstGeom>
          <a:noFill/>
          <a:ln>
            <a:solidFill>
              <a:schemeClr val="tx1"/>
            </a:solidFill>
          </a:ln>
        </p:spPr>
      </p:pic>
      <p:sp>
        <p:nvSpPr>
          <p:cNvPr id="2" name="Rectangle 1">
            <a:extLst>
              <a:ext uri="{FF2B5EF4-FFF2-40B4-BE49-F238E27FC236}">
                <a16:creationId xmlns:a16="http://schemas.microsoft.com/office/drawing/2014/main" id="{BDF8D35E-261D-4101-ABC1-0A163295F7B6}"/>
              </a:ext>
            </a:extLst>
          </p:cNvPr>
          <p:cNvSpPr/>
          <p:nvPr/>
        </p:nvSpPr>
        <p:spPr>
          <a:xfrm>
            <a:off x="797169" y="4879204"/>
            <a:ext cx="9878646" cy="670440"/>
          </a:xfrm>
          <a:prstGeom prst="rect">
            <a:avLst/>
          </a:prstGeom>
        </p:spPr>
        <p:txBody>
          <a:bodyPr wrap="square">
            <a:spAutoFit/>
          </a:bodyPr>
          <a:lstStyle/>
          <a:p>
            <a:pPr marL="15240" marR="365760" algn="just">
              <a:lnSpc>
                <a:spcPct val="107000"/>
              </a:lnSpc>
              <a:spcBef>
                <a:spcPts val="960"/>
              </a:spcBef>
              <a:spcAft>
                <a:spcPts val="960"/>
              </a:spcAft>
            </a:pPr>
            <a:r>
              <a:rPr lang="en-US" dirty="0">
                <a:latin typeface="Times New Roman" panose="02020603050405020304" pitchFamily="18" charset="0"/>
                <a:ea typeface="Calibri" panose="020F0502020204030204" pitchFamily="34" charset="0"/>
                <a:cs typeface="Times New Roman" panose="02020603050405020304" pitchFamily="18" charset="0"/>
              </a:rPr>
              <a:t>From the above time series analysis using Arima method shows maximum temperature(°C) rise considerably in the future years.</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9511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A686-3ED6-444F-ABC6-345753781B5D}"/>
              </a:ext>
            </a:extLst>
          </p:cNvPr>
          <p:cNvSpPr>
            <a:spLocks noGrp="1"/>
          </p:cNvSpPr>
          <p:nvPr>
            <p:ph type="title"/>
          </p:nvPr>
        </p:nvSpPr>
        <p:spPr>
          <a:xfrm>
            <a:off x="1254185" y="-578339"/>
            <a:ext cx="10074398" cy="1344247"/>
          </a:xfrm>
        </p:spPr>
        <p:txBody>
          <a:bodyPr>
            <a:normAutofit/>
          </a:bodyPr>
          <a:lstStyle/>
          <a:p>
            <a:r>
              <a:rPr lang="en-US" sz="1400" i="1" dirty="0"/>
              <a:t>Table 6:ARIMA Forecasting Analysis plot for Maximum temperature(°C)</a:t>
            </a:r>
            <a:br>
              <a:rPr lang="en-US" sz="1400" i="1" dirty="0"/>
            </a:br>
            <a:r>
              <a:rPr lang="en-US" sz="1400" b="1" dirty="0">
                <a:latin typeface="Times New Roman" panose="02020603050405020304" pitchFamily="18" charset="0"/>
                <a:ea typeface="Calibri" panose="020F0502020204030204" pitchFamily="34" charset="0"/>
                <a:cs typeface="Times New Roman" panose="02020603050405020304" pitchFamily="18" charset="0"/>
              </a:rPr>
              <a:t>Source</a:t>
            </a:r>
            <a:r>
              <a:rPr lang="en-US" sz="1400" dirty="0">
                <a:latin typeface="Calibri" panose="020F0502020204030204" pitchFamily="34" charset="0"/>
                <a:ea typeface="Calibri" panose="020F0502020204030204" pitchFamily="34" charset="0"/>
                <a:cs typeface="Times New Roman" panose="02020603050405020304" pitchFamily="18" charset="0"/>
              </a:rPr>
              <a:t> (DG Health, 2015-17)</a:t>
            </a:r>
            <a:br>
              <a:rPr lang="en-US" sz="1400" dirty="0">
                <a:latin typeface="Calibri" panose="020F0502020204030204" pitchFamily="34" charset="0"/>
                <a:ea typeface="Calibri" panose="020F0502020204030204" pitchFamily="34" charset="0"/>
                <a:cs typeface="Times New Roman" panose="02020603050405020304" pitchFamily="18" charset="0"/>
              </a:rPr>
            </a:br>
            <a:br>
              <a:rPr lang="en-US" sz="1400" dirty="0">
                <a:latin typeface="Calibri" panose="020F0502020204030204" pitchFamily="34" charset="0"/>
                <a:ea typeface="Calibri" panose="020F0502020204030204" pitchFamily="34" charset="0"/>
                <a:cs typeface="Times New Roman" panose="02020603050405020304" pitchFamily="18" charset="0"/>
              </a:rPr>
            </a:br>
            <a:endParaRPr lang="en-US" sz="1400" dirty="0"/>
          </a:p>
        </p:txBody>
      </p:sp>
      <p:sp>
        <p:nvSpPr>
          <p:cNvPr id="5" name="Rectangle 4">
            <a:extLst>
              <a:ext uri="{FF2B5EF4-FFF2-40B4-BE49-F238E27FC236}">
                <a16:creationId xmlns:a16="http://schemas.microsoft.com/office/drawing/2014/main" id="{14C7075B-45D5-4E26-9F42-88562ABF5A6C}"/>
              </a:ext>
            </a:extLst>
          </p:cNvPr>
          <p:cNvSpPr/>
          <p:nvPr/>
        </p:nvSpPr>
        <p:spPr>
          <a:xfrm>
            <a:off x="1180124" y="453294"/>
            <a:ext cx="9480062" cy="6002477"/>
          </a:xfrm>
          <a:prstGeom prst="rect">
            <a:avLst/>
          </a:prstGeom>
        </p:spPr>
        <p:txBody>
          <a:bodyPr wrap="square">
            <a:spAutoFit/>
          </a:bodyPr>
          <a:lstStyle/>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Point Forecast    Lo 80    Hi 80    Lo 95    Hi 95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2021       31.76587 31.38303 32.14872 31.18036 32.35138</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2022       31.76587 31.28488 32.24687 31.03025 32.50149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2023       31.76587 31.20361 32.32814 30.90596 32.62578</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2024       31.76587 31.13268 32.39906 30.79749 32.73425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2025       31.76587 31.06894 32.46281 30.70000 32.83174</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2026       31.76587 31.01055 32.52119 30.61071 32.92103</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2027       31.76587 30.95637 32.57537 30.52785 33.00390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2028       31.76587 30.90559 32.62615 30.45019 33.08155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2029       31.76587 30.85765 32.67409 30.37687 33.15488</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2030       31.76587 30.81211 32.71963 30.30723 33.22452</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2031       31.76587 30.76866 32.76309 30.24076 33.29098</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2032       31.76587 30.72701 32.80473 30.17708 33.35467</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2033       31.76587 30.68698 32.84477 30.11585 33.41590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2034       31.76587 30.64837 32.88337 30.05681 33.47494</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2035       31.76587 30.61106 32.92068 29.99974 33.53200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2036       31.76587 30.57492 32.95683 29.94446 33.58728</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2037       31.76587 30.53984 32.99191 29.89081 33.64093</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2038       31.76587 30.50573 33.02601 29.83866 33.69309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2039       31.76587 30.47253 33.05921 29.78788 33.74387</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800" b="1" dirty="0">
                <a:latin typeface="Times New Roman" panose="02020603050405020304" pitchFamily="18" charset="0"/>
                <a:ea typeface="Calibri" panose="020F0502020204030204" pitchFamily="34" charset="0"/>
                <a:cs typeface="Times New Roman" panose="02020603050405020304" pitchFamily="18" charset="0"/>
              </a:rPr>
              <a:t>2040       31.76587 30.44016 33.09159 29.73836 33.7933</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EBD63552-53A2-406A-B370-D2FAFFA093CC}"/>
              </a:ext>
            </a:extLst>
          </p:cNvPr>
          <p:cNvSpPr/>
          <p:nvPr/>
        </p:nvSpPr>
        <p:spPr>
          <a:xfrm>
            <a:off x="4446953" y="3712308"/>
            <a:ext cx="6994769" cy="932948"/>
          </a:xfrm>
          <a:prstGeom prst="rect">
            <a:avLst/>
          </a:prstGeom>
        </p:spPr>
        <p:txBody>
          <a:bodyPr wrap="square">
            <a:spAutoFit/>
          </a:bodyPr>
          <a:lstStyle/>
          <a:p>
            <a:pPr marL="15240" marR="365760" algn="just">
              <a:lnSpc>
                <a:spcPct val="107000"/>
              </a:lnSpc>
              <a:spcBef>
                <a:spcPts val="960"/>
              </a:spcBef>
              <a:spcAft>
                <a:spcPts val="96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From the table data using Arima method shows maximum temperature(°C)  will rise considerably in the future years.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15240" marR="365760" algn="just">
              <a:lnSpc>
                <a:spcPct val="107000"/>
              </a:lnSpc>
              <a:spcBef>
                <a:spcPts val="960"/>
              </a:spcBef>
              <a:spcAft>
                <a:spcPts val="96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3173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59DE-B732-4EA4-ABE5-402C446E81AA}"/>
              </a:ext>
            </a:extLst>
          </p:cNvPr>
          <p:cNvSpPr>
            <a:spLocks noGrp="1"/>
          </p:cNvSpPr>
          <p:nvPr>
            <p:ph type="title"/>
          </p:nvPr>
        </p:nvSpPr>
        <p:spPr>
          <a:xfrm>
            <a:off x="2383693" y="762000"/>
            <a:ext cx="9120920" cy="902677"/>
          </a:xfrm>
        </p:spPr>
        <p:txBody>
          <a:bodyPr>
            <a:normAutofit/>
          </a:bodyPr>
          <a:lstStyle/>
          <a:p>
            <a:r>
              <a:rPr lang="en-US" sz="2200" dirty="0"/>
              <a:t>Table 7:Diarrhoea Cases in the Past </a:t>
            </a:r>
            <a:br>
              <a:rPr lang="en-US" dirty="0"/>
            </a:br>
            <a:endParaRPr lang="en-US" dirty="0"/>
          </a:p>
        </p:txBody>
      </p:sp>
      <p:sp>
        <p:nvSpPr>
          <p:cNvPr id="4" name="Text Placeholder 3">
            <a:extLst>
              <a:ext uri="{FF2B5EF4-FFF2-40B4-BE49-F238E27FC236}">
                <a16:creationId xmlns:a16="http://schemas.microsoft.com/office/drawing/2014/main" id="{9A844E40-015F-483B-86BA-94847949DEA3}"/>
              </a:ext>
            </a:extLst>
          </p:cNvPr>
          <p:cNvSpPr>
            <a:spLocks noGrp="1"/>
          </p:cNvSpPr>
          <p:nvPr>
            <p:ph type="body" sz="half" idx="2"/>
          </p:nvPr>
        </p:nvSpPr>
        <p:spPr>
          <a:xfrm>
            <a:off x="1930401" y="5193323"/>
            <a:ext cx="9409722" cy="1246553"/>
          </a:xfrm>
        </p:spPr>
        <p:txBody>
          <a:bodyPr>
            <a:normAutofit/>
          </a:bodyPr>
          <a:lstStyle/>
          <a:p>
            <a:r>
              <a:rPr lang="en-US" dirty="0">
                <a:latin typeface="Times New Roman" panose="02020603050405020304" pitchFamily="18" charset="0"/>
                <a:ea typeface="Calibri" panose="020F0502020204030204" pitchFamily="34" charset="0"/>
              </a:rPr>
              <a:t>The above table  for </a:t>
            </a:r>
            <a:r>
              <a:rPr lang="en-US" dirty="0" err="1">
                <a:latin typeface="Times New Roman" panose="02020603050405020304" pitchFamily="18" charset="0"/>
                <a:ea typeface="Calibri" panose="020F0502020204030204" pitchFamily="34" charset="0"/>
              </a:rPr>
              <a:t>diarrhoea</a:t>
            </a:r>
            <a:r>
              <a:rPr lang="en-US" dirty="0">
                <a:latin typeface="Times New Roman" panose="02020603050405020304" pitchFamily="18" charset="0"/>
                <a:ea typeface="Calibri" panose="020F0502020204030204" pitchFamily="34" charset="0"/>
              </a:rPr>
              <a:t> cases show lowest number of diarrhea cases that was 1556 during 2000 to 2013. On the other hand, in 2013, it was rocketed which was 2641number of </a:t>
            </a:r>
            <a:r>
              <a:rPr lang="en-US" dirty="0" err="1">
                <a:latin typeface="Times New Roman" panose="02020603050405020304" pitchFamily="18" charset="0"/>
                <a:ea typeface="Calibri" panose="020F0502020204030204" pitchFamily="34" charset="0"/>
              </a:rPr>
              <a:t>diarrhoea</a:t>
            </a:r>
            <a:r>
              <a:rPr lang="en-US" dirty="0">
                <a:latin typeface="Times New Roman" panose="02020603050405020304" pitchFamily="18" charset="0"/>
                <a:ea typeface="Calibri" panose="020F0502020204030204" pitchFamily="34" charset="0"/>
              </a:rPr>
              <a:t> cases. </a:t>
            </a:r>
            <a:endParaRPr lang="en-US" dirty="0"/>
          </a:p>
        </p:txBody>
      </p:sp>
      <p:graphicFrame>
        <p:nvGraphicFramePr>
          <p:cNvPr id="6" name="Table 5">
            <a:extLst>
              <a:ext uri="{FF2B5EF4-FFF2-40B4-BE49-F238E27FC236}">
                <a16:creationId xmlns:a16="http://schemas.microsoft.com/office/drawing/2014/main" id="{535EA0F2-7BDC-47B6-BE78-7CFAA03556A0}"/>
              </a:ext>
            </a:extLst>
          </p:cNvPr>
          <p:cNvGraphicFramePr>
            <a:graphicFrameLocks noGrp="1"/>
          </p:cNvGraphicFramePr>
          <p:nvPr>
            <p:extLst>
              <p:ext uri="{D42A27DB-BD31-4B8C-83A1-F6EECF244321}">
                <p14:modId xmlns:p14="http://schemas.microsoft.com/office/powerpoint/2010/main" val="576394252"/>
              </p:ext>
            </p:extLst>
          </p:nvPr>
        </p:nvGraphicFramePr>
        <p:xfrm>
          <a:off x="2883877" y="1602154"/>
          <a:ext cx="5666154" cy="3260572"/>
        </p:xfrm>
        <a:graphic>
          <a:graphicData uri="http://schemas.openxmlformats.org/drawingml/2006/table">
            <a:tbl>
              <a:tblPr/>
              <a:tblGrid>
                <a:gridCol w="2833077">
                  <a:extLst>
                    <a:ext uri="{9D8B030D-6E8A-4147-A177-3AD203B41FA5}">
                      <a16:colId xmlns:a16="http://schemas.microsoft.com/office/drawing/2014/main" val="3620951696"/>
                    </a:ext>
                  </a:extLst>
                </a:gridCol>
                <a:gridCol w="2833077">
                  <a:extLst>
                    <a:ext uri="{9D8B030D-6E8A-4147-A177-3AD203B41FA5}">
                      <a16:colId xmlns:a16="http://schemas.microsoft.com/office/drawing/2014/main" val="1153040079"/>
                    </a:ext>
                  </a:extLst>
                </a:gridCol>
              </a:tblGrid>
              <a:tr h="188762">
                <a:tc>
                  <a:txBody>
                    <a:bodyPr/>
                    <a:lstStyle/>
                    <a:p>
                      <a:pPr algn="ctr" fontAlgn="b"/>
                      <a:r>
                        <a:rPr lang="en-US" sz="1100" b="1" i="0" u="none" strike="noStrike" dirty="0">
                          <a:solidFill>
                            <a:srgbClr val="000000"/>
                          </a:solidFill>
                          <a:effectLst/>
                          <a:latin typeface="Calibri" panose="020F0502020204030204" pitchFamily="34" charset="0"/>
                        </a:rPr>
                        <a:t>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Diarrhoea</a:t>
                      </a:r>
                      <a:endParaRPr lang="en-US" sz="11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1942380"/>
                  </a:ext>
                </a:extLst>
              </a:tr>
              <a:tr h="219415">
                <a:tc>
                  <a:txBody>
                    <a:bodyPr/>
                    <a:lstStyle/>
                    <a:p>
                      <a:pPr algn="ctr" fontAlgn="b"/>
                      <a:r>
                        <a:rPr lang="en-US" sz="1100" b="0" i="0" u="none" strike="noStrike">
                          <a:solidFill>
                            <a:srgbClr val="000000"/>
                          </a:solidFill>
                          <a:effectLst/>
                          <a:latin typeface="Calibri" panose="020F0502020204030204" pitchFamily="34" charset="0"/>
                        </a:rPr>
                        <a:t>2000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1556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4728923"/>
                  </a:ext>
                </a:extLst>
              </a:tr>
              <a:tr h="219415">
                <a:tc>
                  <a:txBody>
                    <a:bodyPr/>
                    <a:lstStyle/>
                    <a:p>
                      <a:pPr algn="ctr" fontAlgn="b"/>
                      <a:r>
                        <a:rPr lang="en-US" sz="1100" b="0" i="0" u="none" strike="noStrike">
                          <a:solidFill>
                            <a:srgbClr val="000000"/>
                          </a:solidFill>
                          <a:effectLst/>
                          <a:latin typeface="Calibri" panose="020F0502020204030204" pitchFamily="34" charset="0"/>
                        </a:rPr>
                        <a:t>2001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1866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0431813"/>
                  </a:ext>
                </a:extLst>
              </a:tr>
              <a:tr h="219415">
                <a:tc>
                  <a:txBody>
                    <a:bodyPr/>
                    <a:lstStyle/>
                    <a:p>
                      <a:pPr algn="ctr" fontAlgn="b"/>
                      <a:r>
                        <a:rPr lang="en-US" sz="1100" b="0" i="0" u="none" strike="noStrike">
                          <a:solidFill>
                            <a:srgbClr val="000000"/>
                          </a:solidFill>
                          <a:effectLst/>
                          <a:latin typeface="Calibri" panose="020F0502020204030204" pitchFamily="34" charset="0"/>
                        </a:rPr>
                        <a:t>2002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2599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501903"/>
                  </a:ext>
                </a:extLst>
              </a:tr>
              <a:tr h="219415">
                <a:tc>
                  <a:txBody>
                    <a:bodyPr/>
                    <a:lstStyle/>
                    <a:p>
                      <a:pPr algn="ctr" fontAlgn="b"/>
                      <a:r>
                        <a:rPr lang="en-US" sz="1100" b="0" i="0" u="none" strike="noStrike">
                          <a:solidFill>
                            <a:srgbClr val="000000"/>
                          </a:solidFill>
                          <a:effectLst/>
                          <a:latin typeface="Calibri" panose="020F0502020204030204" pitchFamily="34" charset="0"/>
                        </a:rPr>
                        <a:t>2003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1174568"/>
                  </a:ext>
                </a:extLst>
              </a:tr>
              <a:tr h="219415">
                <a:tc>
                  <a:txBody>
                    <a:bodyPr/>
                    <a:lstStyle/>
                    <a:p>
                      <a:pPr algn="ctr" fontAlgn="b"/>
                      <a:r>
                        <a:rPr lang="en-US" sz="1100" b="0" i="0" u="none" strike="noStrike">
                          <a:solidFill>
                            <a:srgbClr val="000000"/>
                          </a:solidFill>
                          <a:effectLst/>
                          <a:latin typeface="Calibri" panose="020F0502020204030204" pitchFamily="34" charset="0"/>
                        </a:rPr>
                        <a:t>2004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965877"/>
                  </a:ext>
                </a:extLst>
              </a:tr>
              <a:tr h="219415">
                <a:tc>
                  <a:txBody>
                    <a:bodyPr/>
                    <a:lstStyle/>
                    <a:p>
                      <a:pPr algn="ctr" fontAlgn="b"/>
                      <a:r>
                        <a:rPr lang="en-US" sz="1100" b="0" i="0" u="none" strike="noStrike" dirty="0">
                          <a:solidFill>
                            <a:srgbClr val="000000"/>
                          </a:solidFill>
                          <a:effectLst/>
                          <a:latin typeface="Calibri" panose="020F0502020204030204" pitchFamily="34" charset="0"/>
                        </a:rPr>
                        <a:t>2005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2152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677187"/>
                  </a:ext>
                </a:extLst>
              </a:tr>
              <a:tr h="219415">
                <a:tc>
                  <a:txBody>
                    <a:bodyPr/>
                    <a:lstStyle/>
                    <a:p>
                      <a:pPr algn="ctr" fontAlgn="b"/>
                      <a:r>
                        <a:rPr lang="en-US" sz="1100" b="0" i="0" u="none" strike="noStrike">
                          <a:solidFill>
                            <a:srgbClr val="000000"/>
                          </a:solidFill>
                          <a:effectLst/>
                          <a:latin typeface="Calibri" panose="020F0502020204030204" pitchFamily="34" charset="0"/>
                        </a:rPr>
                        <a:t>2006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1962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4488157"/>
                  </a:ext>
                </a:extLst>
              </a:tr>
              <a:tr h="219415">
                <a:tc>
                  <a:txBody>
                    <a:bodyPr/>
                    <a:lstStyle/>
                    <a:p>
                      <a:pPr algn="ctr" fontAlgn="b"/>
                      <a:r>
                        <a:rPr lang="en-US" sz="1100" b="0" i="0" u="none" strike="noStrike">
                          <a:solidFill>
                            <a:srgbClr val="000000"/>
                          </a:solidFill>
                          <a:effectLst/>
                          <a:latin typeface="Calibri" panose="020F0502020204030204" pitchFamily="34" charset="0"/>
                        </a:rPr>
                        <a:t>2007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0383195"/>
                  </a:ext>
                </a:extLst>
              </a:tr>
              <a:tr h="219415">
                <a:tc>
                  <a:txBody>
                    <a:bodyPr/>
                    <a:lstStyle/>
                    <a:p>
                      <a:pPr algn="ctr" fontAlgn="b"/>
                      <a:r>
                        <a:rPr lang="en-US" sz="1100" b="0" i="0" u="none" strike="noStrike">
                          <a:solidFill>
                            <a:srgbClr val="000000"/>
                          </a:solidFill>
                          <a:effectLst/>
                          <a:latin typeface="Calibri" panose="020F0502020204030204" pitchFamily="34" charset="0"/>
                        </a:rPr>
                        <a:t>2008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9369265"/>
                  </a:ext>
                </a:extLst>
              </a:tr>
              <a:tr h="219415">
                <a:tc>
                  <a:txBody>
                    <a:bodyPr/>
                    <a:lstStyle/>
                    <a:p>
                      <a:pPr algn="ctr" fontAlgn="b"/>
                      <a:r>
                        <a:rPr lang="en-US" sz="1100" b="0" i="0" u="none" strike="noStrike">
                          <a:solidFill>
                            <a:srgbClr val="000000"/>
                          </a:solidFill>
                          <a:effectLst/>
                          <a:latin typeface="Calibri" panose="020F0502020204030204" pitchFamily="34" charset="0"/>
                        </a:rPr>
                        <a:t>2009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2619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0390263"/>
                  </a:ext>
                </a:extLst>
              </a:tr>
              <a:tr h="219415">
                <a:tc>
                  <a:txBody>
                    <a:bodyPr/>
                    <a:lstStyle/>
                    <a:p>
                      <a:pPr algn="ctr" fontAlgn="b"/>
                      <a:r>
                        <a:rPr lang="en-US" sz="1100" b="0" i="0" u="none" strike="noStrike">
                          <a:solidFill>
                            <a:srgbClr val="000000"/>
                          </a:solidFill>
                          <a:effectLst/>
                          <a:latin typeface="Calibri" panose="020F0502020204030204" pitchFamily="34" charset="0"/>
                        </a:rPr>
                        <a:t>2010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2427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0740927"/>
                  </a:ext>
                </a:extLst>
              </a:tr>
              <a:tr h="219415">
                <a:tc>
                  <a:txBody>
                    <a:bodyPr/>
                    <a:lstStyle/>
                    <a:p>
                      <a:pPr algn="ctr" fontAlgn="b"/>
                      <a:r>
                        <a:rPr lang="en-US" sz="1100" b="0" i="0" u="none" strike="noStrike">
                          <a:solidFill>
                            <a:srgbClr val="000000"/>
                          </a:solidFill>
                          <a:effectLst/>
                          <a:latin typeface="Calibri" panose="020F0502020204030204" pitchFamily="34" charset="0"/>
                        </a:rPr>
                        <a:t>2011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2268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0631463"/>
                  </a:ext>
                </a:extLst>
              </a:tr>
              <a:tr h="219415">
                <a:tc>
                  <a:txBody>
                    <a:bodyPr/>
                    <a:lstStyle/>
                    <a:p>
                      <a:pPr algn="ctr" fontAlgn="b"/>
                      <a:r>
                        <a:rPr lang="en-US" sz="1100" b="0" i="0" u="none" strike="noStrike">
                          <a:solidFill>
                            <a:srgbClr val="000000"/>
                          </a:solidFill>
                          <a:effectLst/>
                          <a:latin typeface="Calibri" panose="020F0502020204030204" pitchFamily="34" charset="0"/>
                        </a:rPr>
                        <a:t>2012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2631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913544"/>
                  </a:ext>
                </a:extLst>
              </a:tr>
              <a:tr h="219415">
                <a:tc>
                  <a:txBody>
                    <a:bodyPr/>
                    <a:lstStyle/>
                    <a:p>
                      <a:pPr algn="ctr" fontAlgn="b"/>
                      <a:r>
                        <a:rPr lang="en-US" sz="1100" b="0" i="0" u="none" strike="noStrike">
                          <a:solidFill>
                            <a:srgbClr val="000000"/>
                          </a:solidFill>
                          <a:effectLst/>
                          <a:latin typeface="Calibri" panose="020F0502020204030204" pitchFamily="34" charset="0"/>
                        </a:rPr>
                        <a:t>2013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2641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2143153"/>
                  </a:ext>
                </a:extLst>
              </a:tr>
            </a:tbl>
          </a:graphicData>
        </a:graphic>
      </p:graphicFrame>
    </p:spTree>
    <p:extLst>
      <p:ext uri="{BB962C8B-B14F-4D97-AF65-F5344CB8AC3E}">
        <p14:creationId xmlns:p14="http://schemas.microsoft.com/office/powerpoint/2010/main" val="2969412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FE53E2-1A8D-4753-8645-9F8C53748480}"/>
              </a:ext>
            </a:extLst>
          </p:cNvPr>
          <p:cNvSpPr>
            <a:spLocks noGrp="1"/>
          </p:cNvSpPr>
          <p:nvPr>
            <p:ph type="body" sz="half" idx="2"/>
          </p:nvPr>
        </p:nvSpPr>
        <p:spPr>
          <a:xfrm rot="10800000" flipV="1">
            <a:off x="3485662" y="3985846"/>
            <a:ext cx="7760672" cy="406400"/>
          </a:xfrm>
        </p:spPr>
        <p:txBody>
          <a:bodyPr>
            <a:normAutofit/>
          </a:bodyPr>
          <a:lstStyle/>
          <a:p>
            <a:r>
              <a:rPr lang="en-US" i="1" dirty="0"/>
              <a:t>Figure 4.13:Time Series plot for </a:t>
            </a:r>
            <a:r>
              <a:rPr lang="en-US" i="1" dirty="0" err="1"/>
              <a:t>Diarriah</a:t>
            </a:r>
            <a:r>
              <a:rPr lang="en-US" i="1" dirty="0"/>
              <a:t> in the past</a:t>
            </a:r>
          </a:p>
          <a:p>
            <a:endParaRPr lang="en-US" dirty="0"/>
          </a:p>
        </p:txBody>
      </p:sp>
      <p:pic>
        <p:nvPicPr>
          <p:cNvPr id="5" name="Picture 4" descr="Time Series Plot of Diarrhoea">
            <a:extLst>
              <a:ext uri="{FF2B5EF4-FFF2-40B4-BE49-F238E27FC236}">
                <a16:creationId xmlns:a16="http://schemas.microsoft.com/office/drawing/2014/main" id="{153EA9B2-5C64-42DA-BFA9-24BCB5305B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710940" y="898769"/>
            <a:ext cx="4770120" cy="2829169"/>
          </a:xfrm>
          <a:prstGeom prst="rect">
            <a:avLst/>
          </a:prstGeom>
          <a:noFill/>
          <a:ln>
            <a:noFill/>
          </a:ln>
        </p:spPr>
      </p:pic>
      <p:sp>
        <p:nvSpPr>
          <p:cNvPr id="2" name="Rectangle 1">
            <a:extLst>
              <a:ext uri="{FF2B5EF4-FFF2-40B4-BE49-F238E27FC236}">
                <a16:creationId xmlns:a16="http://schemas.microsoft.com/office/drawing/2014/main" id="{68D0647F-9096-40C3-85AE-2603EBD5B88F}"/>
              </a:ext>
            </a:extLst>
          </p:cNvPr>
          <p:cNvSpPr/>
          <p:nvPr/>
        </p:nvSpPr>
        <p:spPr>
          <a:xfrm>
            <a:off x="695569" y="4978401"/>
            <a:ext cx="9816123" cy="878895"/>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above time series plot for  cases show lowest number of </a:t>
            </a:r>
            <a:r>
              <a:rPr lang="en-US" dirty="0" err="1">
                <a:latin typeface="Calibri" panose="020F0502020204030204" pitchFamily="34" charset="0"/>
                <a:ea typeface="Calibri" panose="020F0502020204030204" pitchFamily="34" charset="0"/>
                <a:cs typeface="Arial" panose="020B0604020202020204" pitchFamily="34" charset="0"/>
              </a:rPr>
              <a:t>d</a:t>
            </a:r>
            <a:r>
              <a:rPr lang="en-US" dirty="0" err="1">
                <a:latin typeface="Calibri" panose="020F0502020204030204" pitchFamily="34" charset="0"/>
                <a:ea typeface="Times New Roman" panose="02020603050405020304" pitchFamily="18" charset="0"/>
                <a:cs typeface="Arial" panose="020B0604020202020204" pitchFamily="34" charset="0"/>
              </a:rPr>
              <a:t>iarrhoea</a:t>
            </a:r>
            <a:r>
              <a:rPr lang="en-US" dirty="0">
                <a:latin typeface="Times New Roman" panose="02020603050405020304" pitchFamily="18" charset="0"/>
                <a:ea typeface="Calibri" panose="020F0502020204030204" pitchFamily="34" charset="0"/>
                <a:cs typeface="Times New Roman" panose="02020603050405020304" pitchFamily="18" charset="0"/>
              </a:rPr>
              <a:t> cases that was 1556 during 2000 to 2013. On the other hand, in 2013, it was rocketed which was 2641number of </a:t>
            </a:r>
            <a:r>
              <a:rPr lang="en-US" dirty="0" err="1">
                <a:latin typeface="Calibri" panose="020F0502020204030204" pitchFamily="34" charset="0"/>
                <a:ea typeface="Calibri" panose="020F0502020204030204" pitchFamily="34" charset="0"/>
                <a:cs typeface="Arial" panose="020B0604020202020204" pitchFamily="34" charset="0"/>
              </a:rPr>
              <a:t>d</a:t>
            </a:r>
            <a:r>
              <a:rPr lang="en-US" dirty="0" err="1">
                <a:latin typeface="Calibri" panose="020F0502020204030204" pitchFamily="34" charset="0"/>
                <a:ea typeface="Times New Roman" panose="02020603050405020304" pitchFamily="18" charset="0"/>
                <a:cs typeface="Arial" panose="020B0604020202020204" pitchFamily="34" charset="0"/>
              </a:rPr>
              <a:t>iarrhoea</a:t>
            </a:r>
            <a:r>
              <a:rPr lang="en-US" dirty="0">
                <a:latin typeface="Times New Roman" panose="02020603050405020304" pitchFamily="18" charset="0"/>
                <a:ea typeface="Calibri" panose="020F0502020204030204" pitchFamily="34" charset="0"/>
                <a:cs typeface="Times New Roman" panose="02020603050405020304" pitchFamily="18" charset="0"/>
              </a:rPr>
              <a:t> cases.</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351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2B09C2-813D-48DF-903C-956DA7C03451}"/>
              </a:ext>
            </a:extLst>
          </p:cNvPr>
          <p:cNvSpPr>
            <a:spLocks noGrp="1"/>
          </p:cNvSpPr>
          <p:nvPr>
            <p:ph type="body" sz="half" idx="2"/>
          </p:nvPr>
        </p:nvSpPr>
        <p:spPr>
          <a:xfrm>
            <a:off x="734647" y="4212493"/>
            <a:ext cx="10769966" cy="304800"/>
          </a:xfrm>
        </p:spPr>
        <p:txBody>
          <a:bodyPr/>
          <a:lstStyle/>
          <a:p>
            <a:pPr algn="ctr"/>
            <a:r>
              <a:rPr lang="en-US" i="1" dirty="0"/>
              <a:t> Figure 4.14:Trend Analysis plot for </a:t>
            </a:r>
            <a:r>
              <a:rPr lang="en-US" i="1" dirty="0" err="1"/>
              <a:t>Diarriah</a:t>
            </a:r>
            <a:r>
              <a:rPr lang="en-US" i="1" dirty="0"/>
              <a:t> in the past</a:t>
            </a:r>
          </a:p>
          <a:p>
            <a:endParaRPr lang="en-US" dirty="0"/>
          </a:p>
        </p:txBody>
      </p:sp>
      <p:sp>
        <p:nvSpPr>
          <p:cNvPr id="13" name="Text Placeholder 3">
            <a:extLst>
              <a:ext uri="{FF2B5EF4-FFF2-40B4-BE49-F238E27FC236}">
                <a16:creationId xmlns:a16="http://schemas.microsoft.com/office/drawing/2014/main" id="{144034C5-D917-4ABB-8EEB-E9100DF17210}"/>
              </a:ext>
            </a:extLst>
          </p:cNvPr>
          <p:cNvSpPr txBox="1">
            <a:spLocks/>
          </p:cNvSpPr>
          <p:nvPr/>
        </p:nvSpPr>
        <p:spPr>
          <a:xfrm flipV="1">
            <a:off x="887047" y="4669692"/>
            <a:ext cx="10218615" cy="142630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800"/>
              </a:spcBef>
              <a:buSzPct val="100000"/>
              <a:buFont typeface="Arial" pitchFamily="34" charset="0"/>
              <a:buNone/>
              <a:defRPr sz="1400" kern="1200">
                <a:solidFill>
                  <a:schemeClr val="accent2">
                    <a:lumMod val="50000"/>
                  </a:schemeClr>
                </a:solidFill>
                <a:latin typeface="+mn-lt"/>
                <a:ea typeface="+mn-ea"/>
                <a:cs typeface="+mn-cs"/>
              </a:defRPr>
            </a:lvl1pPr>
            <a:lvl2pPr marL="457200" indent="0" algn="l" defTabSz="914400" rtl="0" eaLnBrk="1" latinLnBrk="0" hangingPunct="1">
              <a:lnSpc>
                <a:spcPct val="90000"/>
              </a:lnSpc>
              <a:spcBef>
                <a:spcPts val="1000"/>
              </a:spcBef>
              <a:buSzPct val="100000"/>
              <a:buFont typeface="Arial" pitchFamily="34" charset="0"/>
              <a:buNone/>
              <a:defRPr sz="1200" kern="1200">
                <a:solidFill>
                  <a:schemeClr val="accent2">
                    <a:lumMod val="50000"/>
                  </a:schemeClr>
                </a:solidFill>
                <a:latin typeface="+mn-lt"/>
                <a:ea typeface="+mn-ea"/>
                <a:cs typeface="+mn-cs"/>
              </a:defRPr>
            </a:lvl2pPr>
            <a:lvl3pPr marL="914400" indent="0" algn="l" defTabSz="914400" rtl="0" eaLnBrk="1" latinLnBrk="0" hangingPunct="1">
              <a:lnSpc>
                <a:spcPct val="90000"/>
              </a:lnSpc>
              <a:spcBef>
                <a:spcPts val="800"/>
              </a:spcBef>
              <a:buSzPct val="100000"/>
              <a:buFont typeface="Arial" pitchFamily="34" charset="0"/>
              <a:buNone/>
              <a:defRPr sz="1000" kern="1200">
                <a:solidFill>
                  <a:schemeClr val="accent2">
                    <a:lumMod val="50000"/>
                  </a:schemeClr>
                </a:solidFill>
                <a:latin typeface="+mn-lt"/>
                <a:ea typeface="+mn-ea"/>
                <a:cs typeface="+mn-cs"/>
              </a:defRPr>
            </a:lvl3pPr>
            <a:lvl4pPr marL="1371600" indent="0" algn="l" defTabSz="914400" rtl="0" eaLnBrk="1" latinLnBrk="0" hangingPunct="1">
              <a:lnSpc>
                <a:spcPct val="90000"/>
              </a:lnSpc>
              <a:spcBef>
                <a:spcPts val="800"/>
              </a:spcBef>
              <a:buSzPct val="100000"/>
              <a:buFont typeface="Arial" pitchFamily="34" charset="0"/>
              <a:buNone/>
              <a:defRPr sz="900" kern="1200">
                <a:solidFill>
                  <a:schemeClr val="accent2">
                    <a:lumMod val="50000"/>
                  </a:schemeClr>
                </a:solidFill>
                <a:latin typeface="+mn-lt"/>
                <a:ea typeface="+mn-ea"/>
                <a:cs typeface="+mn-cs"/>
              </a:defRPr>
            </a:lvl4pPr>
            <a:lvl5pPr marL="1828800" indent="0" algn="l" defTabSz="914400" rtl="0" eaLnBrk="1" latinLnBrk="0" hangingPunct="1">
              <a:lnSpc>
                <a:spcPct val="90000"/>
              </a:lnSpc>
              <a:spcBef>
                <a:spcPts val="800"/>
              </a:spcBef>
              <a:buSzPct val="100000"/>
              <a:buFont typeface="Arial" pitchFamily="34" charset="0"/>
              <a:buNone/>
              <a:defRPr sz="900" kern="1200">
                <a:solidFill>
                  <a:schemeClr val="accent2">
                    <a:lumMod val="50000"/>
                  </a:schemeClr>
                </a:solidFill>
                <a:latin typeface="+mn-lt"/>
                <a:ea typeface="+mn-ea"/>
                <a:cs typeface="+mn-cs"/>
              </a:defRPr>
            </a:lvl5pPr>
            <a:lvl6pPr marL="2286000" indent="0" algn="l" defTabSz="914400" rtl="0" eaLnBrk="1" latinLnBrk="0" hangingPunct="1">
              <a:lnSpc>
                <a:spcPct val="90000"/>
              </a:lnSpc>
              <a:spcBef>
                <a:spcPts val="800"/>
              </a:spcBef>
              <a:buSzPct val="100000"/>
              <a:buFont typeface="Arial" pitchFamily="34" charset="0"/>
              <a:buNone/>
              <a:defRPr sz="900" kern="1200">
                <a:solidFill>
                  <a:schemeClr val="accent2">
                    <a:lumMod val="50000"/>
                  </a:schemeClr>
                </a:solidFill>
                <a:latin typeface="+mn-lt"/>
                <a:ea typeface="+mn-ea"/>
                <a:cs typeface="+mn-cs"/>
              </a:defRPr>
            </a:lvl6pPr>
            <a:lvl7pPr marL="2743200" indent="0" algn="l" defTabSz="914400" rtl="0" eaLnBrk="1" latinLnBrk="0" hangingPunct="1">
              <a:lnSpc>
                <a:spcPct val="90000"/>
              </a:lnSpc>
              <a:spcBef>
                <a:spcPts val="800"/>
              </a:spcBef>
              <a:buSzPct val="100000"/>
              <a:buFont typeface="Arial" pitchFamily="34" charset="0"/>
              <a:buNone/>
              <a:defRPr sz="900" kern="1200">
                <a:solidFill>
                  <a:schemeClr val="accent2">
                    <a:lumMod val="50000"/>
                  </a:schemeClr>
                </a:solidFill>
                <a:latin typeface="+mn-lt"/>
                <a:ea typeface="+mn-ea"/>
                <a:cs typeface="+mn-cs"/>
              </a:defRPr>
            </a:lvl7pPr>
            <a:lvl8pPr marL="3200400" indent="0" algn="l" defTabSz="914400" rtl="0" eaLnBrk="1" latinLnBrk="0" hangingPunct="1">
              <a:lnSpc>
                <a:spcPct val="90000"/>
              </a:lnSpc>
              <a:spcBef>
                <a:spcPts val="800"/>
              </a:spcBef>
              <a:buSzPct val="100000"/>
              <a:buFont typeface="Arial" pitchFamily="34" charset="0"/>
              <a:buNone/>
              <a:defRPr sz="900" kern="1200">
                <a:solidFill>
                  <a:schemeClr val="accent2">
                    <a:lumMod val="50000"/>
                  </a:schemeClr>
                </a:solidFill>
                <a:latin typeface="+mn-lt"/>
                <a:ea typeface="+mn-ea"/>
                <a:cs typeface="+mn-cs"/>
              </a:defRPr>
            </a:lvl8pPr>
            <a:lvl9pPr marL="3657600" indent="0" algn="l" defTabSz="914400" rtl="0" eaLnBrk="1" latinLnBrk="0" hangingPunct="1">
              <a:lnSpc>
                <a:spcPct val="90000"/>
              </a:lnSpc>
              <a:spcBef>
                <a:spcPts val="800"/>
              </a:spcBef>
              <a:buSzPct val="100000"/>
              <a:buFont typeface="Arial" pitchFamily="34" charset="0"/>
              <a:buNone/>
              <a:defRPr sz="900" kern="1200">
                <a:solidFill>
                  <a:schemeClr val="accent2">
                    <a:lumMod val="50000"/>
                  </a:schemeClr>
                </a:solidFill>
                <a:latin typeface="+mn-lt"/>
                <a:ea typeface="+mn-ea"/>
                <a:cs typeface="+mn-cs"/>
              </a:defRPr>
            </a:lvl9pPr>
          </a:lstStyle>
          <a:p>
            <a:endParaRPr lang="en-US" dirty="0"/>
          </a:p>
        </p:txBody>
      </p:sp>
      <p:sp>
        <p:nvSpPr>
          <p:cNvPr id="11" name="Rectangle 10">
            <a:extLst>
              <a:ext uri="{FF2B5EF4-FFF2-40B4-BE49-F238E27FC236}">
                <a16:creationId xmlns:a16="http://schemas.microsoft.com/office/drawing/2014/main" id="{69BAB46A-9B59-4BDD-9A18-96113A384713}"/>
              </a:ext>
            </a:extLst>
          </p:cNvPr>
          <p:cNvSpPr/>
          <p:nvPr/>
        </p:nvSpPr>
        <p:spPr>
          <a:xfrm>
            <a:off x="242277" y="5521960"/>
            <a:ext cx="10863385" cy="923330"/>
          </a:xfrm>
          <a:prstGeom prst="rect">
            <a:avLst/>
          </a:prstGeom>
        </p:spPr>
        <p:txBody>
          <a:bodyPr wrap="square">
            <a:spAutoFit/>
          </a:bodyPr>
          <a:lstStyle/>
          <a:p>
            <a:r>
              <a:rPr lang="en-US" dirty="0">
                <a:latin typeface="Times New Roman" panose="02020603050405020304" pitchFamily="18" charset="0"/>
                <a:ea typeface="Calibri" panose="020F0502020204030204" pitchFamily="34" charset="0"/>
              </a:rPr>
              <a:t>The above time series plot for diarrhea cases show lowest number of diarrhea cases that was 1556 during 2000 to 2013. On the other hand, in 2013, it was rocketed which was 2641number of diarrhea cases. So, the above time series plot exhibits a clear upward trend regarding the diarrhea cases of Bangladesh during 2000 to 2013</a:t>
            </a:r>
            <a:endParaRPr lang="en-US" dirty="0"/>
          </a:p>
        </p:txBody>
      </p:sp>
      <p:pic>
        <p:nvPicPr>
          <p:cNvPr id="2" name="Picture 1">
            <a:extLst>
              <a:ext uri="{FF2B5EF4-FFF2-40B4-BE49-F238E27FC236}">
                <a16:creationId xmlns:a16="http://schemas.microsoft.com/office/drawing/2014/main" id="{8E91CF19-44C6-4CBF-88FE-F972366A21DA}"/>
              </a:ext>
            </a:extLst>
          </p:cNvPr>
          <p:cNvPicPr>
            <a:picLocks noChangeAspect="1"/>
          </p:cNvPicPr>
          <p:nvPr/>
        </p:nvPicPr>
        <p:blipFill>
          <a:blip r:embed="rId2"/>
          <a:stretch>
            <a:fillRect/>
          </a:stretch>
        </p:blipFill>
        <p:spPr>
          <a:xfrm>
            <a:off x="3087077" y="1834758"/>
            <a:ext cx="5395714" cy="3188484"/>
          </a:xfrm>
          <a:prstGeom prst="rect">
            <a:avLst/>
          </a:prstGeom>
        </p:spPr>
      </p:pic>
    </p:spTree>
    <p:extLst>
      <p:ext uri="{BB962C8B-B14F-4D97-AF65-F5344CB8AC3E}">
        <p14:creationId xmlns:p14="http://schemas.microsoft.com/office/powerpoint/2010/main" val="353636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C26DC09-226F-4716-B592-50BE21F55135}"/>
              </a:ext>
            </a:extLst>
          </p:cNvPr>
          <p:cNvSpPr>
            <a:spLocks noGrp="1"/>
          </p:cNvSpPr>
          <p:nvPr>
            <p:ph type="body" sz="half" idx="2"/>
          </p:nvPr>
        </p:nvSpPr>
        <p:spPr>
          <a:xfrm>
            <a:off x="1352063" y="4065173"/>
            <a:ext cx="10152550" cy="569350"/>
          </a:xfrm>
        </p:spPr>
        <p:txBody>
          <a:bodyPr>
            <a:normAutofit/>
          </a:bodyPr>
          <a:lstStyle/>
          <a:p>
            <a:pPr algn="ctr"/>
            <a:r>
              <a:rPr lang="en-US" i="1" dirty="0"/>
              <a:t>Figure 4.15:Forecasted </a:t>
            </a:r>
            <a:r>
              <a:rPr lang="en-US" i="1" dirty="0" err="1"/>
              <a:t>Diarrhoea</a:t>
            </a:r>
            <a:r>
              <a:rPr lang="en-US" i="1" dirty="0"/>
              <a:t> Cases</a:t>
            </a:r>
          </a:p>
          <a:p>
            <a:endParaRPr lang="en-US" dirty="0"/>
          </a:p>
        </p:txBody>
      </p:sp>
      <p:pic>
        <p:nvPicPr>
          <p:cNvPr id="3" name="Picture 2">
            <a:extLst>
              <a:ext uri="{FF2B5EF4-FFF2-40B4-BE49-F238E27FC236}">
                <a16:creationId xmlns:a16="http://schemas.microsoft.com/office/drawing/2014/main" id="{DA23ED32-683A-4295-8511-2233EA01314F}"/>
              </a:ext>
            </a:extLst>
          </p:cNvPr>
          <p:cNvPicPr>
            <a:picLocks noChangeAspect="1"/>
          </p:cNvPicPr>
          <p:nvPr/>
        </p:nvPicPr>
        <p:blipFill>
          <a:blip r:embed="rId2"/>
          <a:stretch>
            <a:fillRect/>
          </a:stretch>
        </p:blipFill>
        <p:spPr>
          <a:xfrm>
            <a:off x="3294189" y="1119273"/>
            <a:ext cx="5322269" cy="2853175"/>
          </a:xfrm>
          <a:prstGeom prst="rect">
            <a:avLst/>
          </a:prstGeom>
        </p:spPr>
      </p:pic>
      <p:sp>
        <p:nvSpPr>
          <p:cNvPr id="7" name="Rectangle 6">
            <a:extLst>
              <a:ext uri="{FF2B5EF4-FFF2-40B4-BE49-F238E27FC236}">
                <a16:creationId xmlns:a16="http://schemas.microsoft.com/office/drawing/2014/main" id="{A4370E9A-9E07-408C-A73B-FBBCF8E33ABF}"/>
              </a:ext>
            </a:extLst>
          </p:cNvPr>
          <p:cNvSpPr/>
          <p:nvPr/>
        </p:nvSpPr>
        <p:spPr>
          <a:xfrm>
            <a:off x="1672492" y="4939323"/>
            <a:ext cx="8807940" cy="1200329"/>
          </a:xfrm>
          <a:prstGeom prst="rect">
            <a:avLst/>
          </a:prstGeom>
        </p:spPr>
        <p:txBody>
          <a:bodyPr wrap="square">
            <a:spAutoFit/>
          </a:bodyPr>
          <a:lstStyle/>
          <a:p>
            <a:r>
              <a:rPr lang="en-US" dirty="0"/>
              <a:t>The above time series plot for </a:t>
            </a:r>
            <a:r>
              <a:rPr lang="en-US" dirty="0" err="1"/>
              <a:t>diarrhoea</a:t>
            </a:r>
            <a:r>
              <a:rPr lang="en-US" dirty="0"/>
              <a:t> cases show lowest number of diarrhea cases that was 1556 during 2000 to 2013. On the other hand, in 2013, it was rocketed which was 2641number of </a:t>
            </a:r>
            <a:r>
              <a:rPr lang="en-US" dirty="0" err="1"/>
              <a:t>diarrhoea</a:t>
            </a:r>
            <a:r>
              <a:rPr lang="en-US" dirty="0"/>
              <a:t> cases. So, the above time series plot exhibits a clear upward trend regarding the diarrhea cases of Bangladesh during 2000 to 2013.</a:t>
            </a:r>
          </a:p>
        </p:txBody>
      </p:sp>
    </p:spTree>
    <p:extLst>
      <p:ext uri="{BB962C8B-B14F-4D97-AF65-F5344CB8AC3E}">
        <p14:creationId xmlns:p14="http://schemas.microsoft.com/office/powerpoint/2010/main" val="2878099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41D36-016D-4CF6-9414-3781F42D45E1}"/>
              </a:ext>
            </a:extLst>
          </p:cNvPr>
          <p:cNvSpPr>
            <a:spLocks noGrp="1"/>
          </p:cNvSpPr>
          <p:nvPr>
            <p:ph type="title"/>
          </p:nvPr>
        </p:nvSpPr>
        <p:spPr>
          <a:xfrm>
            <a:off x="1695939" y="479061"/>
            <a:ext cx="8667627" cy="910492"/>
          </a:xfrm>
        </p:spPr>
        <p:txBody>
          <a:bodyPr>
            <a:normAutofit/>
          </a:bodyPr>
          <a:lstStyle/>
          <a:p>
            <a:pPr algn="ctr"/>
            <a:r>
              <a:rPr lang="en-US" sz="2200" i="1" dirty="0"/>
              <a:t>Table9: Forecasted </a:t>
            </a:r>
            <a:r>
              <a:rPr lang="en-US" sz="2200" i="1" dirty="0" err="1"/>
              <a:t>Diarriah</a:t>
            </a:r>
            <a:r>
              <a:rPr lang="en-US" sz="2200" i="1" dirty="0"/>
              <a:t> Cases</a:t>
            </a:r>
            <a:br>
              <a:rPr lang="en-US" i="1" dirty="0"/>
            </a:br>
            <a:endParaRPr lang="en-US" dirty="0"/>
          </a:p>
        </p:txBody>
      </p:sp>
      <p:sp>
        <p:nvSpPr>
          <p:cNvPr id="4" name="Text Placeholder 3">
            <a:extLst>
              <a:ext uri="{FF2B5EF4-FFF2-40B4-BE49-F238E27FC236}">
                <a16:creationId xmlns:a16="http://schemas.microsoft.com/office/drawing/2014/main" id="{D74E3784-BEEB-469F-A545-319691F41C8E}"/>
              </a:ext>
            </a:extLst>
          </p:cNvPr>
          <p:cNvSpPr>
            <a:spLocks noGrp="1"/>
          </p:cNvSpPr>
          <p:nvPr>
            <p:ph type="body" sz="half" idx="2"/>
          </p:nvPr>
        </p:nvSpPr>
        <p:spPr>
          <a:xfrm>
            <a:off x="633046" y="5892798"/>
            <a:ext cx="11308861" cy="633413"/>
          </a:xfrm>
        </p:spPr>
        <p:txBody>
          <a:bodyPr>
            <a:normAutofit/>
          </a:bodyPr>
          <a:lstStyle/>
          <a:p>
            <a:r>
              <a:rPr lang="en-US" dirty="0"/>
              <a:t>From the above table, it is anticipated that </a:t>
            </a:r>
            <a:r>
              <a:rPr lang="en-US" dirty="0" err="1"/>
              <a:t>Diarriah</a:t>
            </a:r>
            <a:r>
              <a:rPr lang="en-US" dirty="0"/>
              <a:t> cases will increase significantly in the future.</a:t>
            </a:r>
          </a:p>
          <a:p>
            <a:endParaRPr lang="en-US" dirty="0"/>
          </a:p>
        </p:txBody>
      </p:sp>
      <p:graphicFrame>
        <p:nvGraphicFramePr>
          <p:cNvPr id="5" name="Table 4">
            <a:extLst>
              <a:ext uri="{FF2B5EF4-FFF2-40B4-BE49-F238E27FC236}">
                <a16:creationId xmlns:a16="http://schemas.microsoft.com/office/drawing/2014/main" id="{73F1D3E1-77CA-484F-8AF2-56C8E8D9EA3F}"/>
              </a:ext>
            </a:extLst>
          </p:cNvPr>
          <p:cNvGraphicFramePr>
            <a:graphicFrameLocks noGrp="1"/>
          </p:cNvGraphicFramePr>
          <p:nvPr>
            <p:extLst>
              <p:ext uri="{D42A27DB-BD31-4B8C-83A1-F6EECF244321}">
                <p14:modId xmlns:p14="http://schemas.microsoft.com/office/powerpoint/2010/main" val="1787506943"/>
              </p:ext>
            </p:extLst>
          </p:nvPr>
        </p:nvGraphicFramePr>
        <p:xfrm>
          <a:off x="2711938" y="1266092"/>
          <a:ext cx="6322647" cy="4448904"/>
        </p:xfrm>
        <a:graphic>
          <a:graphicData uri="http://schemas.openxmlformats.org/drawingml/2006/table">
            <a:tbl>
              <a:tblPr firstRow="1" firstCol="1" bandRow="1">
                <a:tableStyleId>{5DA37D80-6434-44D0-A028-1B22A696006F}</a:tableStyleId>
              </a:tblPr>
              <a:tblGrid>
                <a:gridCol w="2657470">
                  <a:extLst>
                    <a:ext uri="{9D8B030D-6E8A-4147-A177-3AD203B41FA5}">
                      <a16:colId xmlns:a16="http://schemas.microsoft.com/office/drawing/2014/main" val="3166301565"/>
                    </a:ext>
                  </a:extLst>
                </a:gridCol>
                <a:gridCol w="3665177">
                  <a:extLst>
                    <a:ext uri="{9D8B030D-6E8A-4147-A177-3AD203B41FA5}">
                      <a16:colId xmlns:a16="http://schemas.microsoft.com/office/drawing/2014/main" val="1688416442"/>
                    </a:ext>
                  </a:extLst>
                </a:gridCol>
              </a:tblGrid>
              <a:tr h="159090">
                <a:tc>
                  <a:txBody>
                    <a:bodyPr/>
                    <a:lstStyle/>
                    <a:p>
                      <a:pPr marL="0" marR="0" algn="ctr">
                        <a:lnSpc>
                          <a:spcPct val="107000"/>
                        </a:lnSpc>
                        <a:spcBef>
                          <a:spcPts val="0"/>
                        </a:spcBef>
                        <a:spcAft>
                          <a:spcPts val="0"/>
                        </a:spcAft>
                      </a:pPr>
                      <a:r>
                        <a:rPr lang="en-US" sz="900">
                          <a:effectLst/>
                        </a:rPr>
                        <a:t>Year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nchor="b"/>
                </a:tc>
                <a:tc>
                  <a:txBody>
                    <a:bodyPr/>
                    <a:lstStyle/>
                    <a:p>
                      <a:pPr marL="0" marR="0" algn="ctr">
                        <a:lnSpc>
                          <a:spcPct val="107000"/>
                        </a:lnSpc>
                        <a:spcBef>
                          <a:spcPts val="0"/>
                        </a:spcBef>
                        <a:spcAft>
                          <a:spcPts val="0"/>
                        </a:spcAft>
                      </a:pPr>
                      <a:r>
                        <a:rPr lang="en-US" sz="900">
                          <a:effectLst/>
                        </a:rPr>
                        <a:t>Forecasted Diarriah Cases</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nchor="b"/>
                </a:tc>
                <a:extLst>
                  <a:ext uri="{0D108BD9-81ED-4DB2-BD59-A6C34878D82A}">
                    <a16:rowId xmlns:a16="http://schemas.microsoft.com/office/drawing/2014/main" val="4028486361"/>
                  </a:ext>
                </a:extLst>
              </a:tr>
              <a:tr h="158882">
                <a:tc>
                  <a:txBody>
                    <a:bodyPr/>
                    <a:lstStyle/>
                    <a:p>
                      <a:pPr marL="0" marR="0" algn="ctr">
                        <a:lnSpc>
                          <a:spcPct val="107000"/>
                        </a:lnSpc>
                        <a:spcBef>
                          <a:spcPts val="0"/>
                        </a:spcBef>
                        <a:spcAft>
                          <a:spcPts val="0"/>
                        </a:spcAft>
                      </a:pPr>
                      <a:r>
                        <a:rPr lang="en-US" sz="900">
                          <a:effectLst/>
                        </a:rPr>
                        <a:t>2014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dirty="0">
                          <a:effectLst/>
                        </a:rPr>
                        <a:t>2659.65</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680922949"/>
                  </a:ext>
                </a:extLst>
              </a:tr>
              <a:tr h="158882">
                <a:tc>
                  <a:txBody>
                    <a:bodyPr/>
                    <a:lstStyle/>
                    <a:p>
                      <a:pPr marL="0" marR="0" algn="ctr">
                        <a:lnSpc>
                          <a:spcPct val="107000"/>
                        </a:lnSpc>
                        <a:spcBef>
                          <a:spcPts val="0"/>
                        </a:spcBef>
                        <a:spcAft>
                          <a:spcPts val="0"/>
                        </a:spcAft>
                      </a:pPr>
                      <a:r>
                        <a:rPr lang="en-US" sz="900">
                          <a:effectLst/>
                        </a:rPr>
                        <a:t>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2710.61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736080833"/>
                  </a:ext>
                </a:extLst>
              </a:tr>
              <a:tr h="158882">
                <a:tc>
                  <a:txBody>
                    <a:bodyPr/>
                    <a:lstStyle/>
                    <a:p>
                      <a:pPr marL="0" marR="0" algn="ctr">
                        <a:lnSpc>
                          <a:spcPct val="107000"/>
                        </a:lnSpc>
                        <a:spcBef>
                          <a:spcPts val="0"/>
                        </a:spcBef>
                        <a:spcAft>
                          <a:spcPts val="0"/>
                        </a:spcAft>
                      </a:pPr>
                      <a:r>
                        <a:rPr lang="en-US" sz="900">
                          <a:effectLst/>
                        </a:rPr>
                        <a:t>2016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2761.57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288861391"/>
                  </a:ext>
                </a:extLst>
              </a:tr>
              <a:tr h="158882">
                <a:tc>
                  <a:txBody>
                    <a:bodyPr/>
                    <a:lstStyle/>
                    <a:p>
                      <a:pPr marL="0" marR="0" algn="ctr">
                        <a:lnSpc>
                          <a:spcPct val="107000"/>
                        </a:lnSpc>
                        <a:spcBef>
                          <a:spcPts val="0"/>
                        </a:spcBef>
                        <a:spcAft>
                          <a:spcPts val="0"/>
                        </a:spcAft>
                      </a:pPr>
                      <a:r>
                        <a:rPr lang="en-US" sz="900">
                          <a:effectLst/>
                        </a:rPr>
                        <a:t>2017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2812.54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042631957"/>
                  </a:ext>
                </a:extLst>
              </a:tr>
              <a:tr h="158882">
                <a:tc>
                  <a:txBody>
                    <a:bodyPr/>
                    <a:lstStyle/>
                    <a:p>
                      <a:pPr marL="0" marR="0" algn="ctr">
                        <a:lnSpc>
                          <a:spcPct val="107000"/>
                        </a:lnSpc>
                        <a:spcBef>
                          <a:spcPts val="0"/>
                        </a:spcBef>
                        <a:spcAft>
                          <a:spcPts val="0"/>
                        </a:spcAft>
                      </a:pPr>
                      <a:r>
                        <a:rPr lang="en-US" sz="900">
                          <a:effectLst/>
                        </a:rPr>
                        <a:t>2018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2863.50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079733860"/>
                  </a:ext>
                </a:extLst>
              </a:tr>
              <a:tr h="158882">
                <a:tc>
                  <a:txBody>
                    <a:bodyPr/>
                    <a:lstStyle/>
                    <a:p>
                      <a:pPr marL="0" marR="0" algn="ctr">
                        <a:lnSpc>
                          <a:spcPct val="107000"/>
                        </a:lnSpc>
                        <a:spcBef>
                          <a:spcPts val="0"/>
                        </a:spcBef>
                        <a:spcAft>
                          <a:spcPts val="0"/>
                        </a:spcAft>
                      </a:pPr>
                      <a:r>
                        <a:rPr lang="en-US" sz="900">
                          <a:effectLst/>
                        </a:rPr>
                        <a:t>2019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2914.46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124115952"/>
                  </a:ext>
                </a:extLst>
              </a:tr>
              <a:tr h="158882">
                <a:tc>
                  <a:txBody>
                    <a:bodyPr/>
                    <a:lstStyle/>
                    <a:p>
                      <a:pPr marL="0" marR="0" algn="ctr">
                        <a:lnSpc>
                          <a:spcPct val="107000"/>
                        </a:lnSpc>
                        <a:spcBef>
                          <a:spcPts val="0"/>
                        </a:spcBef>
                        <a:spcAft>
                          <a:spcPts val="0"/>
                        </a:spcAft>
                      </a:pPr>
                      <a:r>
                        <a:rPr lang="en-US" sz="900">
                          <a:effectLst/>
                        </a:rPr>
                        <a:t>2020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2965.42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665634347"/>
                  </a:ext>
                </a:extLst>
              </a:tr>
              <a:tr h="158882">
                <a:tc>
                  <a:txBody>
                    <a:bodyPr/>
                    <a:lstStyle/>
                    <a:p>
                      <a:pPr marL="0" marR="0" algn="ctr">
                        <a:lnSpc>
                          <a:spcPct val="107000"/>
                        </a:lnSpc>
                        <a:spcBef>
                          <a:spcPts val="0"/>
                        </a:spcBef>
                        <a:spcAft>
                          <a:spcPts val="0"/>
                        </a:spcAft>
                      </a:pPr>
                      <a:r>
                        <a:rPr lang="en-US" sz="900">
                          <a:effectLst/>
                        </a:rPr>
                        <a:t>2021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3016.39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688246357"/>
                  </a:ext>
                </a:extLst>
              </a:tr>
              <a:tr h="158882">
                <a:tc>
                  <a:txBody>
                    <a:bodyPr/>
                    <a:lstStyle/>
                    <a:p>
                      <a:pPr marL="0" marR="0" algn="ctr">
                        <a:lnSpc>
                          <a:spcPct val="107000"/>
                        </a:lnSpc>
                        <a:spcBef>
                          <a:spcPts val="0"/>
                        </a:spcBef>
                        <a:spcAft>
                          <a:spcPts val="0"/>
                        </a:spcAft>
                      </a:pPr>
                      <a:r>
                        <a:rPr lang="en-US" sz="900">
                          <a:effectLst/>
                        </a:rPr>
                        <a:t>2022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3067.35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2030529572"/>
                  </a:ext>
                </a:extLst>
              </a:tr>
              <a:tr h="158882">
                <a:tc>
                  <a:txBody>
                    <a:bodyPr/>
                    <a:lstStyle/>
                    <a:p>
                      <a:pPr marL="0" marR="0" algn="ctr">
                        <a:lnSpc>
                          <a:spcPct val="107000"/>
                        </a:lnSpc>
                        <a:spcBef>
                          <a:spcPts val="0"/>
                        </a:spcBef>
                        <a:spcAft>
                          <a:spcPts val="0"/>
                        </a:spcAft>
                      </a:pPr>
                      <a:r>
                        <a:rPr lang="en-US" sz="900">
                          <a:effectLst/>
                        </a:rPr>
                        <a:t>2023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3118.31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226893480"/>
                  </a:ext>
                </a:extLst>
              </a:tr>
              <a:tr h="158882">
                <a:tc>
                  <a:txBody>
                    <a:bodyPr/>
                    <a:lstStyle/>
                    <a:p>
                      <a:pPr marL="0" marR="0" algn="ctr">
                        <a:lnSpc>
                          <a:spcPct val="107000"/>
                        </a:lnSpc>
                        <a:spcBef>
                          <a:spcPts val="0"/>
                        </a:spcBef>
                        <a:spcAft>
                          <a:spcPts val="0"/>
                        </a:spcAft>
                      </a:pPr>
                      <a:r>
                        <a:rPr lang="en-US" sz="900">
                          <a:effectLst/>
                        </a:rPr>
                        <a:t>2024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3169.27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617970098"/>
                  </a:ext>
                </a:extLst>
              </a:tr>
              <a:tr h="158882">
                <a:tc>
                  <a:txBody>
                    <a:bodyPr/>
                    <a:lstStyle/>
                    <a:p>
                      <a:pPr marL="0" marR="0" algn="ctr">
                        <a:lnSpc>
                          <a:spcPct val="107000"/>
                        </a:lnSpc>
                        <a:spcBef>
                          <a:spcPts val="0"/>
                        </a:spcBef>
                        <a:spcAft>
                          <a:spcPts val="0"/>
                        </a:spcAft>
                      </a:pPr>
                      <a:r>
                        <a:rPr lang="en-US" sz="900">
                          <a:effectLst/>
                        </a:rPr>
                        <a:t>2025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3220.24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745485481"/>
                  </a:ext>
                </a:extLst>
              </a:tr>
              <a:tr h="158882">
                <a:tc>
                  <a:txBody>
                    <a:bodyPr/>
                    <a:lstStyle/>
                    <a:p>
                      <a:pPr marL="0" marR="0" algn="ctr">
                        <a:lnSpc>
                          <a:spcPct val="107000"/>
                        </a:lnSpc>
                        <a:spcBef>
                          <a:spcPts val="0"/>
                        </a:spcBef>
                        <a:spcAft>
                          <a:spcPts val="0"/>
                        </a:spcAft>
                      </a:pPr>
                      <a:r>
                        <a:rPr lang="en-US" sz="900">
                          <a:effectLst/>
                        </a:rPr>
                        <a:t>2026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3271.20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691892"/>
                  </a:ext>
                </a:extLst>
              </a:tr>
              <a:tr h="158882">
                <a:tc>
                  <a:txBody>
                    <a:bodyPr/>
                    <a:lstStyle/>
                    <a:p>
                      <a:pPr marL="0" marR="0" algn="ctr">
                        <a:lnSpc>
                          <a:spcPct val="107000"/>
                        </a:lnSpc>
                        <a:spcBef>
                          <a:spcPts val="0"/>
                        </a:spcBef>
                        <a:spcAft>
                          <a:spcPts val="0"/>
                        </a:spcAft>
                      </a:pPr>
                      <a:r>
                        <a:rPr lang="en-US" sz="900">
                          <a:effectLst/>
                        </a:rPr>
                        <a:t>2027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3322.16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375285767"/>
                  </a:ext>
                </a:extLst>
              </a:tr>
              <a:tr h="158882">
                <a:tc>
                  <a:txBody>
                    <a:bodyPr/>
                    <a:lstStyle/>
                    <a:p>
                      <a:pPr marL="0" marR="0" algn="ctr">
                        <a:lnSpc>
                          <a:spcPct val="107000"/>
                        </a:lnSpc>
                        <a:spcBef>
                          <a:spcPts val="0"/>
                        </a:spcBef>
                        <a:spcAft>
                          <a:spcPts val="0"/>
                        </a:spcAft>
                      </a:pPr>
                      <a:r>
                        <a:rPr lang="en-US" sz="900">
                          <a:effectLst/>
                        </a:rPr>
                        <a:t>2028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3373.13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95815090"/>
                  </a:ext>
                </a:extLst>
              </a:tr>
              <a:tr h="158882">
                <a:tc>
                  <a:txBody>
                    <a:bodyPr/>
                    <a:lstStyle/>
                    <a:p>
                      <a:pPr marL="0" marR="0" algn="ctr">
                        <a:lnSpc>
                          <a:spcPct val="107000"/>
                        </a:lnSpc>
                        <a:spcBef>
                          <a:spcPts val="0"/>
                        </a:spcBef>
                        <a:spcAft>
                          <a:spcPts val="0"/>
                        </a:spcAft>
                      </a:pPr>
                      <a:r>
                        <a:rPr lang="en-US" sz="900">
                          <a:effectLst/>
                        </a:rPr>
                        <a:t>2029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3424.09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2220489935"/>
                  </a:ext>
                </a:extLst>
              </a:tr>
              <a:tr h="158882">
                <a:tc>
                  <a:txBody>
                    <a:bodyPr/>
                    <a:lstStyle/>
                    <a:p>
                      <a:pPr marL="0" marR="0" algn="ctr">
                        <a:lnSpc>
                          <a:spcPct val="107000"/>
                        </a:lnSpc>
                        <a:spcBef>
                          <a:spcPts val="0"/>
                        </a:spcBef>
                        <a:spcAft>
                          <a:spcPts val="0"/>
                        </a:spcAft>
                      </a:pPr>
                      <a:r>
                        <a:rPr lang="en-US" sz="900">
                          <a:effectLst/>
                        </a:rPr>
                        <a:t>2030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3475.05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501162433"/>
                  </a:ext>
                </a:extLst>
              </a:tr>
              <a:tr h="158882">
                <a:tc>
                  <a:txBody>
                    <a:bodyPr/>
                    <a:lstStyle/>
                    <a:p>
                      <a:pPr marL="0" marR="0" algn="ctr">
                        <a:lnSpc>
                          <a:spcPct val="107000"/>
                        </a:lnSpc>
                        <a:spcBef>
                          <a:spcPts val="0"/>
                        </a:spcBef>
                        <a:spcAft>
                          <a:spcPts val="0"/>
                        </a:spcAft>
                      </a:pPr>
                      <a:r>
                        <a:rPr lang="en-US" sz="900">
                          <a:effectLst/>
                        </a:rPr>
                        <a:t>2031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3526.01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406230612"/>
                  </a:ext>
                </a:extLst>
              </a:tr>
              <a:tr h="158882">
                <a:tc>
                  <a:txBody>
                    <a:bodyPr/>
                    <a:lstStyle/>
                    <a:p>
                      <a:pPr marL="0" marR="0" algn="ctr">
                        <a:lnSpc>
                          <a:spcPct val="107000"/>
                        </a:lnSpc>
                        <a:spcBef>
                          <a:spcPts val="0"/>
                        </a:spcBef>
                        <a:spcAft>
                          <a:spcPts val="0"/>
                        </a:spcAft>
                      </a:pPr>
                      <a:r>
                        <a:rPr lang="en-US" sz="900">
                          <a:effectLst/>
                        </a:rPr>
                        <a:t>2032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3576.98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833062508"/>
                  </a:ext>
                </a:extLst>
              </a:tr>
              <a:tr h="158882">
                <a:tc>
                  <a:txBody>
                    <a:bodyPr/>
                    <a:lstStyle/>
                    <a:p>
                      <a:pPr marL="0" marR="0" algn="ctr">
                        <a:lnSpc>
                          <a:spcPct val="107000"/>
                        </a:lnSpc>
                        <a:spcBef>
                          <a:spcPts val="0"/>
                        </a:spcBef>
                        <a:spcAft>
                          <a:spcPts val="0"/>
                        </a:spcAft>
                      </a:pPr>
                      <a:r>
                        <a:rPr lang="en-US" sz="900">
                          <a:effectLst/>
                        </a:rPr>
                        <a:t>2033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3627.94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761693173"/>
                  </a:ext>
                </a:extLst>
              </a:tr>
              <a:tr h="158882">
                <a:tc>
                  <a:txBody>
                    <a:bodyPr/>
                    <a:lstStyle/>
                    <a:p>
                      <a:pPr marL="0" marR="0" algn="ctr">
                        <a:lnSpc>
                          <a:spcPct val="107000"/>
                        </a:lnSpc>
                        <a:spcBef>
                          <a:spcPts val="0"/>
                        </a:spcBef>
                        <a:spcAft>
                          <a:spcPts val="0"/>
                        </a:spcAft>
                      </a:pPr>
                      <a:r>
                        <a:rPr lang="en-US" sz="900">
                          <a:effectLst/>
                        </a:rPr>
                        <a:t>2034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3678.90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689683452"/>
                  </a:ext>
                </a:extLst>
              </a:tr>
              <a:tr h="158882">
                <a:tc>
                  <a:txBody>
                    <a:bodyPr/>
                    <a:lstStyle/>
                    <a:p>
                      <a:pPr marL="0" marR="0" algn="ctr">
                        <a:lnSpc>
                          <a:spcPct val="107000"/>
                        </a:lnSpc>
                        <a:spcBef>
                          <a:spcPts val="0"/>
                        </a:spcBef>
                        <a:spcAft>
                          <a:spcPts val="0"/>
                        </a:spcAft>
                      </a:pPr>
                      <a:r>
                        <a:rPr lang="en-US" sz="900">
                          <a:effectLst/>
                        </a:rPr>
                        <a:t>2035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3729.86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982193902"/>
                  </a:ext>
                </a:extLst>
              </a:tr>
              <a:tr h="158882">
                <a:tc>
                  <a:txBody>
                    <a:bodyPr/>
                    <a:lstStyle/>
                    <a:p>
                      <a:pPr marL="0" marR="0" algn="ctr">
                        <a:lnSpc>
                          <a:spcPct val="107000"/>
                        </a:lnSpc>
                        <a:spcBef>
                          <a:spcPts val="0"/>
                        </a:spcBef>
                        <a:spcAft>
                          <a:spcPts val="0"/>
                        </a:spcAft>
                      </a:pPr>
                      <a:r>
                        <a:rPr lang="en-US" sz="900">
                          <a:effectLst/>
                        </a:rPr>
                        <a:t>2036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3780.83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426465307"/>
                  </a:ext>
                </a:extLst>
              </a:tr>
              <a:tr h="158882">
                <a:tc>
                  <a:txBody>
                    <a:bodyPr/>
                    <a:lstStyle/>
                    <a:p>
                      <a:pPr marL="0" marR="0" algn="ctr">
                        <a:lnSpc>
                          <a:spcPct val="107000"/>
                        </a:lnSpc>
                        <a:spcBef>
                          <a:spcPts val="0"/>
                        </a:spcBef>
                        <a:spcAft>
                          <a:spcPts val="0"/>
                        </a:spcAft>
                      </a:pPr>
                      <a:r>
                        <a:rPr lang="en-US" sz="900">
                          <a:effectLst/>
                        </a:rPr>
                        <a:t>2037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3831.79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2214258174"/>
                  </a:ext>
                </a:extLst>
              </a:tr>
              <a:tr h="158882">
                <a:tc>
                  <a:txBody>
                    <a:bodyPr/>
                    <a:lstStyle/>
                    <a:p>
                      <a:pPr marL="0" marR="0" algn="ctr">
                        <a:lnSpc>
                          <a:spcPct val="107000"/>
                        </a:lnSpc>
                        <a:spcBef>
                          <a:spcPts val="0"/>
                        </a:spcBef>
                        <a:spcAft>
                          <a:spcPts val="0"/>
                        </a:spcAft>
                      </a:pPr>
                      <a:r>
                        <a:rPr lang="en-US" sz="900">
                          <a:effectLst/>
                        </a:rPr>
                        <a:t>2038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3882.75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2155771020"/>
                  </a:ext>
                </a:extLst>
              </a:tr>
              <a:tr h="158882">
                <a:tc>
                  <a:txBody>
                    <a:bodyPr/>
                    <a:lstStyle/>
                    <a:p>
                      <a:pPr marL="0" marR="0" algn="ctr">
                        <a:lnSpc>
                          <a:spcPct val="107000"/>
                        </a:lnSpc>
                        <a:spcBef>
                          <a:spcPts val="0"/>
                        </a:spcBef>
                        <a:spcAft>
                          <a:spcPts val="0"/>
                        </a:spcAft>
                      </a:pPr>
                      <a:r>
                        <a:rPr lang="en-US" sz="900">
                          <a:effectLst/>
                        </a:rPr>
                        <a:t>2039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a:effectLst/>
                        </a:rPr>
                        <a:t>3933.71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11303428"/>
                  </a:ext>
                </a:extLst>
              </a:tr>
              <a:tr h="158882">
                <a:tc>
                  <a:txBody>
                    <a:bodyPr/>
                    <a:lstStyle/>
                    <a:p>
                      <a:pPr marL="0" marR="0" algn="ctr">
                        <a:lnSpc>
                          <a:spcPct val="107000"/>
                        </a:lnSpc>
                        <a:spcBef>
                          <a:spcPts val="0"/>
                        </a:spcBef>
                        <a:spcAft>
                          <a:spcPts val="0"/>
                        </a:spcAft>
                      </a:pPr>
                      <a:r>
                        <a:rPr lang="en-US" sz="900">
                          <a:effectLst/>
                        </a:rPr>
                        <a:t>2040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tc>
                  <a:txBody>
                    <a:bodyPr/>
                    <a:lstStyle/>
                    <a:p>
                      <a:pPr marL="0" marR="0" algn="ctr">
                        <a:lnSpc>
                          <a:spcPct val="107000"/>
                        </a:lnSpc>
                        <a:spcBef>
                          <a:spcPts val="0"/>
                        </a:spcBef>
                        <a:spcAft>
                          <a:spcPts val="0"/>
                        </a:spcAft>
                      </a:pPr>
                      <a:r>
                        <a:rPr lang="en-US" sz="900" dirty="0">
                          <a:effectLst/>
                        </a:rPr>
                        <a:t>3984.68</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1651" marR="11651" marT="5825" marB="0"/>
                </a:tc>
                <a:extLst>
                  <a:ext uri="{0D108BD9-81ED-4DB2-BD59-A6C34878D82A}">
                    <a16:rowId xmlns:a16="http://schemas.microsoft.com/office/drawing/2014/main" val="3907526268"/>
                  </a:ext>
                </a:extLst>
              </a:tr>
            </a:tbl>
          </a:graphicData>
        </a:graphic>
      </p:graphicFrame>
    </p:spTree>
    <p:extLst>
      <p:ext uri="{BB962C8B-B14F-4D97-AF65-F5344CB8AC3E}">
        <p14:creationId xmlns:p14="http://schemas.microsoft.com/office/powerpoint/2010/main" val="332858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6C3D-8842-4683-9D45-6289667B396D}"/>
              </a:ext>
            </a:extLst>
          </p:cNvPr>
          <p:cNvSpPr>
            <a:spLocks noGrp="1"/>
          </p:cNvSpPr>
          <p:nvPr>
            <p:ph type="title"/>
          </p:nvPr>
        </p:nvSpPr>
        <p:spPr>
          <a:xfrm>
            <a:off x="2180493" y="762000"/>
            <a:ext cx="9324120" cy="838200"/>
          </a:xfrm>
        </p:spPr>
        <p:txBody>
          <a:bodyPr>
            <a:normAutofit fontScale="90000"/>
          </a:bodyPr>
          <a:lstStyle/>
          <a:p>
            <a:r>
              <a:rPr lang="en-US" i="1" dirty="0"/>
              <a:t>Forecasted </a:t>
            </a:r>
            <a:r>
              <a:rPr lang="en-US" i="1" dirty="0" err="1"/>
              <a:t>DiarrhoeaCases</a:t>
            </a:r>
            <a:r>
              <a:rPr lang="en-US" i="1" dirty="0"/>
              <a:t> ETS model</a:t>
            </a:r>
            <a:br>
              <a:rPr lang="en-US" i="1" dirty="0"/>
            </a:br>
            <a:endParaRPr lang="en-US" dirty="0"/>
          </a:p>
        </p:txBody>
      </p:sp>
      <p:sp>
        <p:nvSpPr>
          <p:cNvPr id="4" name="Text Placeholder 3">
            <a:extLst>
              <a:ext uri="{FF2B5EF4-FFF2-40B4-BE49-F238E27FC236}">
                <a16:creationId xmlns:a16="http://schemas.microsoft.com/office/drawing/2014/main" id="{E6592E41-F768-4806-8777-35F989CBCF83}"/>
              </a:ext>
            </a:extLst>
          </p:cNvPr>
          <p:cNvSpPr>
            <a:spLocks noGrp="1"/>
          </p:cNvSpPr>
          <p:nvPr>
            <p:ph type="body" sz="half" idx="2"/>
          </p:nvPr>
        </p:nvSpPr>
        <p:spPr>
          <a:xfrm>
            <a:off x="1891324" y="5134708"/>
            <a:ext cx="8839200" cy="578338"/>
          </a:xfrm>
        </p:spPr>
        <p:txBody>
          <a:bodyPr/>
          <a:lstStyle/>
          <a:p>
            <a:r>
              <a:rPr lang="en-US" i="1" dirty="0"/>
              <a:t>Figure 4.16:Forecasted </a:t>
            </a:r>
            <a:r>
              <a:rPr lang="en-US" i="1" dirty="0" err="1"/>
              <a:t>Diarriah</a:t>
            </a:r>
            <a:r>
              <a:rPr lang="en-US" i="1" dirty="0"/>
              <a:t> Cases ETS model</a:t>
            </a:r>
          </a:p>
          <a:p>
            <a:endParaRPr lang="en-US" dirty="0"/>
          </a:p>
        </p:txBody>
      </p:sp>
      <p:pic>
        <p:nvPicPr>
          <p:cNvPr id="6" name="Picture 5">
            <a:extLst>
              <a:ext uri="{FF2B5EF4-FFF2-40B4-BE49-F238E27FC236}">
                <a16:creationId xmlns:a16="http://schemas.microsoft.com/office/drawing/2014/main" id="{06F0F952-4A14-4EE9-9335-95AD6EAD0C19}"/>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431857" y="2040890"/>
            <a:ext cx="5328285" cy="2776220"/>
          </a:xfrm>
          <a:prstGeom prst="rect">
            <a:avLst/>
          </a:prstGeom>
          <a:noFill/>
          <a:ln>
            <a:solidFill>
              <a:sysClr val="windowText" lastClr="000000"/>
            </a:solidFill>
          </a:ln>
        </p:spPr>
      </p:pic>
      <p:sp>
        <p:nvSpPr>
          <p:cNvPr id="3" name="Rectangle 2">
            <a:extLst>
              <a:ext uri="{FF2B5EF4-FFF2-40B4-BE49-F238E27FC236}">
                <a16:creationId xmlns:a16="http://schemas.microsoft.com/office/drawing/2014/main" id="{C9088E77-EDCC-4BE6-90B4-830D897B9767}"/>
              </a:ext>
            </a:extLst>
          </p:cNvPr>
          <p:cNvSpPr/>
          <p:nvPr/>
        </p:nvSpPr>
        <p:spPr>
          <a:xfrm>
            <a:off x="2297722" y="5691157"/>
            <a:ext cx="7424616" cy="646331"/>
          </a:xfrm>
          <a:prstGeom prst="rect">
            <a:avLst/>
          </a:prstGeom>
        </p:spPr>
        <p:txBody>
          <a:bodyPr wrap="square">
            <a:spAutoFit/>
          </a:bodyPr>
          <a:lstStyle/>
          <a:p>
            <a:r>
              <a:rPr lang="en-US" dirty="0"/>
              <a:t>From the above figure, it is anticipated that </a:t>
            </a:r>
            <a:r>
              <a:rPr lang="en-US" dirty="0" err="1"/>
              <a:t>Diarrhoea</a:t>
            </a:r>
            <a:r>
              <a:rPr lang="en-US" dirty="0"/>
              <a:t> cases will increase significantly in the future.</a:t>
            </a:r>
          </a:p>
        </p:txBody>
      </p:sp>
    </p:spTree>
    <p:extLst>
      <p:ext uri="{BB962C8B-B14F-4D97-AF65-F5344CB8AC3E}">
        <p14:creationId xmlns:p14="http://schemas.microsoft.com/office/powerpoint/2010/main" val="350006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07D457B-BC23-4FA1-A00F-BDBBF4FB47D9}"/>
              </a:ext>
            </a:extLst>
          </p:cNvPr>
          <p:cNvSpPr/>
          <p:nvPr/>
        </p:nvSpPr>
        <p:spPr>
          <a:xfrm>
            <a:off x="1352062" y="93785"/>
            <a:ext cx="10058060" cy="6745308"/>
          </a:xfrm>
          <a:prstGeom prst="rect">
            <a:avLst/>
          </a:prstGeom>
        </p:spPr>
        <p:txBody>
          <a:bodyPr wrap="square">
            <a:spAutoFit/>
          </a:bodyPr>
          <a:lstStyle/>
          <a:p>
            <a:pPr algn="ctr">
              <a:spcAft>
                <a:spcPts val="1000"/>
              </a:spcAft>
            </a:pPr>
            <a:r>
              <a:rPr lang="en-US" sz="2000"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Table 10: Forecasted </a:t>
            </a:r>
            <a:r>
              <a:rPr lang="en-US" sz="2000" i="1" dirty="0" err="1">
                <a:solidFill>
                  <a:srgbClr val="44546A"/>
                </a:solidFill>
                <a:latin typeface="Times New Roman" panose="02020603050405020304" pitchFamily="18" charset="0"/>
                <a:ea typeface="Calibri" panose="020F0502020204030204" pitchFamily="34" charset="0"/>
                <a:cs typeface="Times New Roman" panose="02020603050405020304" pitchFamily="18" charset="0"/>
              </a:rPr>
              <a:t>Diarrihoea</a:t>
            </a:r>
            <a:r>
              <a:rPr lang="en-US" sz="2000"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Cases ETS model</a:t>
            </a:r>
            <a:endParaRPr lang="en-US" sz="200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Point Forecast    Lo 80    Hi 80     Lo 95    Hi 95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2015        2642.98 2256.112 3029.847 2051.3167 3234.642</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2016        2642.98 2163.710 3122.249 1909.9998 3375.959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2017        2642.98 2086.443 3199.516 1791.8311 3494.128</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2018        2642.98 2018.668 3267.291 1688.1769 3597.782</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2019        2642.98 1957.561 3328.398 1594.7227 3691.236</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2020        2642.98 1901.473 3384.486 1508.9439 3777.015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2021        2642.98 1849.340 3436.619 1429.2122 3856.747</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2022        2642.98 1800.426 3485.533 1354.4045 3931.555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2023        2642.98 1754.199 3531.760 1283.7077 4002.251</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2024        2642.98 1710.261 3575.698 1216.5103 4069.449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2025        2642.98 1668.302 3617.657 1152.3391 4133.620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2026        2642.98 1628.076 3657.883 1090.8187 4195.140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2027        2642.98 1589.385 3696.574 1031.6454 4254.314</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2028        2642.98 1552.065 3733.894 974.5695 4311.389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2029        2642.98 1515.980 3769.979 919.3826 4366.576</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2030        2642.98 1481.015 3804.944 865.9087 4420.050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2031        2642.98 1447.072 3838.887 813.9975 4471.961</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2032        2642.98 1414.067 3871.892 763.5196 4522.439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2033        2642.98 1381.925 3904.034 714.3624 4571.597</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2034        2642.98 1350.582 3935.377 666.4274 4619.532</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2035        2642.98 1319.981 3965.978 619.6277 4666.331</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2036        2642.98 1290.072 3995.887 573.8862 4712.073</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2037        2642.98 1260.810 4025.149 529.1343 4756.825</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2038        2642.98 1232.156 4053.803 485.3104 4800.649</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2039        2642.98 1204.071 4081.888 442.3591 4843.600</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800" dirty="0">
                <a:latin typeface="Times New Roman" panose="02020603050405020304" pitchFamily="18" charset="0"/>
                <a:ea typeface="Calibri" panose="020F0502020204030204" pitchFamily="34" charset="0"/>
                <a:cs typeface="Times New Roman" panose="02020603050405020304" pitchFamily="18" charset="0"/>
              </a:rPr>
              <a:t>2040        2642.98 1176.525 4109.434 400.2302 4885.729</a:t>
            </a:r>
            <a:endParaRPr lang="en-US" sz="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3ADFF652-348D-49C2-9460-2AAB97137188}"/>
              </a:ext>
            </a:extLst>
          </p:cNvPr>
          <p:cNvSpPr>
            <a:spLocks noGrp="1"/>
          </p:cNvSpPr>
          <p:nvPr>
            <p:ph type="title"/>
          </p:nvPr>
        </p:nvSpPr>
        <p:spPr>
          <a:xfrm>
            <a:off x="4826442" y="2743200"/>
            <a:ext cx="6440557" cy="2512611"/>
          </a:xfrm>
        </p:spPr>
        <p:txBody>
          <a:bodyPr>
            <a:normAutofit/>
          </a:bodyPr>
          <a:lstStyle/>
          <a:p>
            <a:r>
              <a:rPr lang="en-US" sz="2000" dirty="0"/>
              <a:t>From the above table, it is anticipated that </a:t>
            </a:r>
            <a:r>
              <a:rPr lang="en-US" sz="2000" dirty="0" err="1"/>
              <a:t>diarrhoea</a:t>
            </a:r>
            <a:r>
              <a:rPr lang="en-US" sz="2000" dirty="0"/>
              <a:t> cases will increase significantly in the future.</a:t>
            </a:r>
            <a:br>
              <a:rPr lang="en-US" dirty="0"/>
            </a:br>
            <a:endParaRPr lang="en-US" dirty="0"/>
          </a:p>
        </p:txBody>
      </p:sp>
    </p:spTree>
    <p:extLst>
      <p:ext uri="{BB962C8B-B14F-4D97-AF65-F5344CB8AC3E}">
        <p14:creationId xmlns:p14="http://schemas.microsoft.com/office/powerpoint/2010/main" val="376554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D6A361-B0D4-4EB0-9647-36434D5D25AD}"/>
              </a:ext>
            </a:extLst>
          </p:cNvPr>
          <p:cNvSpPr txBox="1">
            <a:spLocks/>
          </p:cNvSpPr>
          <p:nvPr/>
        </p:nvSpPr>
        <p:spPr>
          <a:xfrm>
            <a:off x="362339" y="-32123"/>
            <a:ext cx="10515600" cy="56356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Background of the study</a:t>
            </a:r>
          </a:p>
        </p:txBody>
      </p:sp>
      <p:sp>
        <p:nvSpPr>
          <p:cNvPr id="9" name="Content Placeholder 2">
            <a:extLst>
              <a:ext uri="{FF2B5EF4-FFF2-40B4-BE49-F238E27FC236}">
                <a16:creationId xmlns:a16="http://schemas.microsoft.com/office/drawing/2014/main" id="{8D75AE8B-D242-4688-A9D6-921B9121D91A}"/>
              </a:ext>
            </a:extLst>
          </p:cNvPr>
          <p:cNvSpPr>
            <a:spLocks noGrp="1"/>
          </p:cNvSpPr>
          <p:nvPr>
            <p:ph idx="1"/>
          </p:nvPr>
        </p:nvSpPr>
        <p:spPr>
          <a:xfrm>
            <a:off x="362339" y="718660"/>
            <a:ext cx="11009046" cy="5815002"/>
          </a:xfrm>
        </p:spPr>
        <p:txBody>
          <a:bodyPr>
            <a:normAutofit/>
          </a:bodyPr>
          <a:lstStyle/>
          <a:p>
            <a:pPr marL="45720" indent="0" algn="just">
              <a:buNone/>
            </a:pPr>
            <a:r>
              <a:rPr lang="en-US" sz="200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solidFill>
                <a:schemeClr val="tx1"/>
              </a:solidFill>
              <a:latin typeface="Times New Roman" panose="02020603050405020304" pitchFamily="18" charset="0"/>
            </a:endParaRPr>
          </a:p>
        </p:txBody>
      </p:sp>
      <p:sp>
        <p:nvSpPr>
          <p:cNvPr id="5" name="Rectangle 3">
            <a:extLst>
              <a:ext uri="{FF2B5EF4-FFF2-40B4-BE49-F238E27FC236}">
                <a16:creationId xmlns:a16="http://schemas.microsoft.com/office/drawing/2014/main" id="{1D92B164-EC22-423D-B397-185D3801A2CC}"/>
              </a:ext>
            </a:extLst>
          </p:cNvPr>
          <p:cNvSpPr>
            <a:spLocks noChangeArrowheads="1"/>
          </p:cNvSpPr>
          <p:nvPr/>
        </p:nvSpPr>
        <p:spPr bwMode="auto">
          <a:xfrm>
            <a:off x="156308" y="868008"/>
            <a:ext cx="12035692"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Global Climate Change: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Climate change has increased the frequency, intensity, and duration of extreme heat events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Intergovernmental Panel on Climate Change (IPCC) reports significant global temperature rises over the past century, with further increase projected.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Bangladesh's Vulnerability: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Due to its tropical climate and high baseline temperatures, Bangladesh is particularly vulnerable to these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Even small increase in mean temperatures can have significant health impacts, especially during summer months when temperatures often exceed human tolerance thresholds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 of Urbanization: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Rapid urbanization in Bangladesh exacerbates the impact of extreme heat.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Urban areas, with dense buildings, asphalt roads, and limited green spaces, experience higher temperatures than rural areas—known as the urban heat island effect.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Dhaka, one of the most densely populated cities globally, is particularly susceptible to this effect due to inadequate infrastructure and poor urban planning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Health Risks of Extreme Heat: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Extreme heat poses significant public health risks, including heat-related illnesses like heat exhaustion and heatstroke.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also exacerbates pre-existing conditions such as cardiovascular and respiratory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Vulnerable populations, including the elderly, children, and those with chronic illnesses, are at higher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Bangladesh, public health infrastructure often struggles to manage the surge in heat-related illnesses during extreme heat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F37E-1596-49D0-B42B-872E35E093FD}"/>
              </a:ext>
            </a:extLst>
          </p:cNvPr>
          <p:cNvSpPr>
            <a:spLocks noGrp="1"/>
          </p:cNvSpPr>
          <p:nvPr>
            <p:ph type="title"/>
          </p:nvPr>
        </p:nvSpPr>
        <p:spPr>
          <a:xfrm>
            <a:off x="2172678" y="4220308"/>
            <a:ext cx="8002953" cy="758092"/>
          </a:xfrm>
        </p:spPr>
        <p:txBody>
          <a:bodyPr>
            <a:noAutofit/>
          </a:bodyPr>
          <a:lstStyle/>
          <a:p>
            <a:r>
              <a:rPr lang="en-US" sz="1200" i="1" dirty="0"/>
              <a:t>Figure 4.17:Forecasted </a:t>
            </a:r>
            <a:r>
              <a:rPr lang="en-US" sz="1200" i="1" dirty="0" err="1"/>
              <a:t>Diarriah</a:t>
            </a:r>
            <a:r>
              <a:rPr lang="en-US" sz="1200" i="1" dirty="0"/>
              <a:t> Cases Double Exponential model</a:t>
            </a:r>
            <a:br>
              <a:rPr lang="en-US" sz="1200" i="1" dirty="0"/>
            </a:br>
            <a:endParaRPr lang="en-US" sz="1200" dirty="0"/>
          </a:p>
        </p:txBody>
      </p:sp>
      <p:sp>
        <p:nvSpPr>
          <p:cNvPr id="3" name="Rectangle 2">
            <a:extLst>
              <a:ext uri="{FF2B5EF4-FFF2-40B4-BE49-F238E27FC236}">
                <a16:creationId xmlns:a16="http://schemas.microsoft.com/office/drawing/2014/main" id="{898497E2-0499-488F-80CC-EE5387489E85}"/>
              </a:ext>
            </a:extLst>
          </p:cNvPr>
          <p:cNvSpPr/>
          <p:nvPr/>
        </p:nvSpPr>
        <p:spPr>
          <a:xfrm>
            <a:off x="1617786" y="4813994"/>
            <a:ext cx="7518400" cy="923330"/>
          </a:xfrm>
          <a:prstGeom prst="rect">
            <a:avLst/>
          </a:prstGeom>
        </p:spPr>
        <p:txBody>
          <a:bodyPr wrap="square">
            <a:spAutoFit/>
          </a:bodyPr>
          <a:lstStyle/>
          <a:p>
            <a:r>
              <a:rPr lang="en-US" dirty="0"/>
              <a:t>From the above time series Double Exponential model, it is anticipated that </a:t>
            </a:r>
            <a:r>
              <a:rPr lang="en-US" dirty="0" err="1"/>
              <a:t>diarrhoea</a:t>
            </a:r>
            <a:r>
              <a:rPr lang="en-US" dirty="0"/>
              <a:t> cases will increase significantly in the future.</a:t>
            </a:r>
            <a:br>
              <a:rPr lang="en-US" dirty="0"/>
            </a:br>
            <a:endParaRPr lang="en-US" dirty="0"/>
          </a:p>
        </p:txBody>
      </p:sp>
      <p:pic>
        <p:nvPicPr>
          <p:cNvPr id="4" name="Picture 3">
            <a:extLst>
              <a:ext uri="{FF2B5EF4-FFF2-40B4-BE49-F238E27FC236}">
                <a16:creationId xmlns:a16="http://schemas.microsoft.com/office/drawing/2014/main" id="{DE979188-F9CB-4D0D-AAD7-096199FDEF9F}"/>
              </a:ext>
            </a:extLst>
          </p:cNvPr>
          <p:cNvPicPr>
            <a:picLocks noChangeAspect="1"/>
          </p:cNvPicPr>
          <p:nvPr/>
        </p:nvPicPr>
        <p:blipFill>
          <a:blip r:embed="rId2"/>
          <a:stretch>
            <a:fillRect/>
          </a:stretch>
        </p:blipFill>
        <p:spPr>
          <a:xfrm>
            <a:off x="1877646" y="-54849"/>
            <a:ext cx="6858000" cy="4337680"/>
          </a:xfrm>
          <a:prstGeom prst="rect">
            <a:avLst/>
          </a:prstGeom>
        </p:spPr>
      </p:pic>
    </p:spTree>
    <p:extLst>
      <p:ext uri="{BB962C8B-B14F-4D97-AF65-F5344CB8AC3E}">
        <p14:creationId xmlns:p14="http://schemas.microsoft.com/office/powerpoint/2010/main" val="290994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6EBAA-A346-4668-8F16-5EC1EBE20EE8}"/>
              </a:ext>
            </a:extLst>
          </p:cNvPr>
          <p:cNvSpPr>
            <a:spLocks noGrp="1"/>
          </p:cNvSpPr>
          <p:nvPr>
            <p:ph type="title"/>
          </p:nvPr>
        </p:nvSpPr>
        <p:spPr>
          <a:xfrm>
            <a:off x="1875693" y="117231"/>
            <a:ext cx="9628920" cy="1375507"/>
          </a:xfrm>
        </p:spPr>
        <p:txBody>
          <a:bodyPr>
            <a:normAutofit/>
          </a:bodyPr>
          <a:lstStyle/>
          <a:p>
            <a:r>
              <a:rPr lang="en-US" sz="2200" i="1" dirty="0"/>
              <a:t>Table 11: Forecasted </a:t>
            </a:r>
            <a:r>
              <a:rPr lang="en-US" sz="2200" i="1" dirty="0" err="1"/>
              <a:t>Diarrhoea</a:t>
            </a:r>
            <a:r>
              <a:rPr lang="en-US" sz="2200" i="1" dirty="0"/>
              <a:t> Cases Double Exponential model</a:t>
            </a:r>
            <a:br>
              <a:rPr lang="en-US" i="1" dirty="0"/>
            </a:br>
            <a:endParaRPr lang="en-US" dirty="0"/>
          </a:p>
        </p:txBody>
      </p:sp>
      <p:graphicFrame>
        <p:nvGraphicFramePr>
          <p:cNvPr id="5" name="Table 4">
            <a:extLst>
              <a:ext uri="{FF2B5EF4-FFF2-40B4-BE49-F238E27FC236}">
                <a16:creationId xmlns:a16="http://schemas.microsoft.com/office/drawing/2014/main" id="{5E124A31-C8B2-4772-B5B8-67C648126D1A}"/>
              </a:ext>
            </a:extLst>
          </p:cNvPr>
          <p:cNvGraphicFramePr>
            <a:graphicFrameLocks noGrp="1"/>
          </p:cNvGraphicFramePr>
          <p:nvPr>
            <p:extLst>
              <p:ext uri="{D42A27DB-BD31-4B8C-83A1-F6EECF244321}">
                <p14:modId xmlns:p14="http://schemas.microsoft.com/office/powerpoint/2010/main" val="3413430665"/>
              </p:ext>
            </p:extLst>
          </p:nvPr>
        </p:nvGraphicFramePr>
        <p:xfrm>
          <a:off x="4253541" y="1469965"/>
          <a:ext cx="3684918" cy="4645146"/>
        </p:xfrm>
        <a:graphic>
          <a:graphicData uri="http://schemas.openxmlformats.org/drawingml/2006/table">
            <a:tbl>
              <a:tblPr firstRow="1" firstCol="1" bandRow="1">
                <a:tableStyleId>{5DA37D80-6434-44D0-A028-1B22A696006F}</a:tableStyleId>
              </a:tblPr>
              <a:tblGrid>
                <a:gridCol w="759404">
                  <a:extLst>
                    <a:ext uri="{9D8B030D-6E8A-4147-A177-3AD203B41FA5}">
                      <a16:colId xmlns:a16="http://schemas.microsoft.com/office/drawing/2014/main" val="2274916831"/>
                    </a:ext>
                  </a:extLst>
                </a:gridCol>
                <a:gridCol w="1020675">
                  <a:extLst>
                    <a:ext uri="{9D8B030D-6E8A-4147-A177-3AD203B41FA5}">
                      <a16:colId xmlns:a16="http://schemas.microsoft.com/office/drawing/2014/main" val="1990910027"/>
                    </a:ext>
                  </a:extLst>
                </a:gridCol>
                <a:gridCol w="788786">
                  <a:extLst>
                    <a:ext uri="{9D8B030D-6E8A-4147-A177-3AD203B41FA5}">
                      <a16:colId xmlns:a16="http://schemas.microsoft.com/office/drawing/2014/main" val="1696259559"/>
                    </a:ext>
                  </a:extLst>
                </a:gridCol>
                <a:gridCol w="1116053">
                  <a:extLst>
                    <a:ext uri="{9D8B030D-6E8A-4147-A177-3AD203B41FA5}">
                      <a16:colId xmlns:a16="http://schemas.microsoft.com/office/drawing/2014/main" val="619577035"/>
                    </a:ext>
                  </a:extLst>
                </a:gridCol>
              </a:tblGrid>
              <a:tr h="416543">
                <a:tc>
                  <a:txBody>
                    <a:bodyPr/>
                    <a:lstStyle/>
                    <a:p>
                      <a:pPr marL="0" marR="0" algn="ctr">
                        <a:lnSpc>
                          <a:spcPct val="107000"/>
                        </a:lnSpc>
                        <a:spcBef>
                          <a:spcPts val="0"/>
                        </a:spcBef>
                        <a:spcAft>
                          <a:spcPts val="0"/>
                        </a:spcAft>
                      </a:pPr>
                      <a:r>
                        <a:rPr lang="en-US" sz="900">
                          <a:effectLst/>
                        </a:rPr>
                        <a:t>Year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nchor="b"/>
                </a:tc>
                <a:tc>
                  <a:txBody>
                    <a:bodyPr/>
                    <a:lstStyle/>
                    <a:p>
                      <a:pPr marL="0" marR="0" algn="ctr">
                        <a:lnSpc>
                          <a:spcPct val="107000"/>
                        </a:lnSpc>
                        <a:spcBef>
                          <a:spcPts val="0"/>
                        </a:spcBef>
                        <a:spcAft>
                          <a:spcPts val="480"/>
                        </a:spcAft>
                      </a:pPr>
                      <a:r>
                        <a:rPr lang="en-US" sz="900" dirty="0">
                          <a:effectLst/>
                        </a:rPr>
                        <a:t>Forecasted </a:t>
                      </a:r>
                      <a:r>
                        <a:rPr lang="en-US" sz="900" dirty="0" err="1">
                          <a:effectLst/>
                        </a:rPr>
                        <a:t>Diarrhoea</a:t>
                      </a:r>
                      <a:r>
                        <a:rPr lang="en-US" sz="900" dirty="0">
                          <a:effectLst/>
                        </a:rPr>
                        <a:t> Cases Double Exponential model</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nchor="b"/>
                </a:tc>
                <a:tc>
                  <a:txBody>
                    <a:bodyPr/>
                    <a:lstStyle/>
                    <a:p>
                      <a:pPr marL="0" marR="0" algn="ctr">
                        <a:lnSpc>
                          <a:spcPct val="107000"/>
                        </a:lnSpc>
                        <a:spcBef>
                          <a:spcPts val="0"/>
                        </a:spcBef>
                        <a:spcAft>
                          <a:spcPts val="0"/>
                        </a:spcAft>
                      </a:pPr>
                      <a:r>
                        <a:rPr lang="en-US" sz="900">
                          <a:effectLst/>
                        </a:rPr>
                        <a:t>Lower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nchor="b"/>
                </a:tc>
                <a:tc>
                  <a:txBody>
                    <a:bodyPr/>
                    <a:lstStyle/>
                    <a:p>
                      <a:pPr marL="0" marR="0" algn="ctr">
                        <a:lnSpc>
                          <a:spcPct val="107000"/>
                        </a:lnSpc>
                        <a:spcBef>
                          <a:spcPts val="0"/>
                        </a:spcBef>
                        <a:spcAft>
                          <a:spcPts val="0"/>
                        </a:spcAft>
                      </a:pPr>
                      <a:r>
                        <a:rPr lang="en-US" sz="900">
                          <a:effectLst/>
                        </a:rPr>
                        <a:t>Upper</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nchor="b"/>
                </a:tc>
                <a:extLst>
                  <a:ext uri="{0D108BD9-81ED-4DB2-BD59-A6C34878D82A}">
                    <a16:rowId xmlns:a16="http://schemas.microsoft.com/office/drawing/2014/main" val="1299034402"/>
                  </a:ext>
                </a:extLst>
              </a:tr>
              <a:tr h="137733">
                <a:tc>
                  <a:txBody>
                    <a:bodyPr/>
                    <a:lstStyle/>
                    <a:p>
                      <a:pPr marL="0" marR="0" algn="ctr">
                        <a:lnSpc>
                          <a:spcPct val="107000"/>
                        </a:lnSpc>
                        <a:spcBef>
                          <a:spcPts val="0"/>
                        </a:spcBef>
                        <a:spcAft>
                          <a:spcPts val="0"/>
                        </a:spcAft>
                      </a:pPr>
                      <a:r>
                        <a:rPr lang="en-US" sz="900">
                          <a:effectLst/>
                        </a:rPr>
                        <a:t>2014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2623.45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2192.20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3054.70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972493397"/>
                  </a:ext>
                </a:extLst>
              </a:tr>
              <a:tr h="138320">
                <a:tc>
                  <a:txBody>
                    <a:bodyPr/>
                    <a:lstStyle/>
                    <a:p>
                      <a:pPr marL="0" marR="0" algn="ctr">
                        <a:lnSpc>
                          <a:spcPct val="107000"/>
                        </a:lnSpc>
                        <a:spcBef>
                          <a:spcPts val="0"/>
                        </a:spcBef>
                        <a:spcAft>
                          <a:spcPts val="0"/>
                        </a:spcAft>
                      </a:pPr>
                      <a:r>
                        <a:rPr lang="en-US" sz="900">
                          <a:effectLst/>
                        </a:rPr>
                        <a:t>2015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2668.74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2221.68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3115.80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62124231"/>
                  </a:ext>
                </a:extLst>
              </a:tr>
              <a:tr h="137733">
                <a:tc>
                  <a:txBody>
                    <a:bodyPr/>
                    <a:lstStyle/>
                    <a:p>
                      <a:pPr marL="0" marR="0" algn="ctr">
                        <a:lnSpc>
                          <a:spcPct val="107000"/>
                        </a:lnSpc>
                        <a:spcBef>
                          <a:spcPts val="0"/>
                        </a:spcBef>
                        <a:spcAft>
                          <a:spcPts val="0"/>
                        </a:spcAft>
                      </a:pPr>
                      <a:r>
                        <a:rPr lang="en-US" sz="900">
                          <a:effectLst/>
                        </a:rPr>
                        <a:t>2016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2714.04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2249.73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3178.34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2400300320"/>
                  </a:ext>
                </a:extLst>
              </a:tr>
              <a:tr h="138320">
                <a:tc>
                  <a:txBody>
                    <a:bodyPr/>
                    <a:lstStyle/>
                    <a:p>
                      <a:pPr marL="0" marR="0" algn="ctr">
                        <a:lnSpc>
                          <a:spcPct val="107000"/>
                        </a:lnSpc>
                        <a:spcBef>
                          <a:spcPts val="0"/>
                        </a:spcBef>
                        <a:spcAft>
                          <a:spcPts val="0"/>
                        </a:spcAft>
                      </a:pPr>
                      <a:r>
                        <a:rPr lang="en-US" sz="900">
                          <a:effectLst/>
                        </a:rPr>
                        <a:t>2017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2759.33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2276.49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3242.16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2711974857"/>
                  </a:ext>
                </a:extLst>
              </a:tr>
              <a:tr h="137733">
                <a:tc>
                  <a:txBody>
                    <a:bodyPr/>
                    <a:lstStyle/>
                    <a:p>
                      <a:pPr marL="0" marR="0" algn="ctr">
                        <a:lnSpc>
                          <a:spcPct val="107000"/>
                        </a:lnSpc>
                        <a:spcBef>
                          <a:spcPts val="0"/>
                        </a:spcBef>
                        <a:spcAft>
                          <a:spcPts val="0"/>
                        </a:spcAft>
                      </a:pPr>
                      <a:r>
                        <a:rPr lang="en-US" sz="900">
                          <a:effectLst/>
                        </a:rPr>
                        <a:t>2018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2804.62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2302.11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3307.13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2274188161"/>
                  </a:ext>
                </a:extLst>
              </a:tr>
              <a:tr h="137733">
                <a:tc>
                  <a:txBody>
                    <a:bodyPr/>
                    <a:lstStyle/>
                    <a:p>
                      <a:pPr marL="0" marR="0" algn="ctr">
                        <a:lnSpc>
                          <a:spcPct val="107000"/>
                        </a:lnSpc>
                        <a:spcBef>
                          <a:spcPts val="0"/>
                        </a:spcBef>
                        <a:spcAft>
                          <a:spcPts val="0"/>
                        </a:spcAft>
                      </a:pPr>
                      <a:r>
                        <a:rPr lang="en-US" sz="900">
                          <a:effectLst/>
                        </a:rPr>
                        <a:t>2019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2849.91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2326.72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3373.11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142711253"/>
                  </a:ext>
                </a:extLst>
              </a:tr>
              <a:tr h="138320">
                <a:tc>
                  <a:txBody>
                    <a:bodyPr/>
                    <a:lstStyle/>
                    <a:p>
                      <a:pPr marL="0" marR="0" algn="ctr">
                        <a:lnSpc>
                          <a:spcPct val="107000"/>
                        </a:lnSpc>
                        <a:spcBef>
                          <a:spcPts val="0"/>
                        </a:spcBef>
                        <a:spcAft>
                          <a:spcPts val="0"/>
                        </a:spcAft>
                      </a:pPr>
                      <a:r>
                        <a:rPr lang="en-US" sz="900">
                          <a:effectLst/>
                        </a:rPr>
                        <a:t>2020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2895.21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2350.43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3439.98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280318748"/>
                  </a:ext>
                </a:extLst>
              </a:tr>
              <a:tr h="137733">
                <a:tc>
                  <a:txBody>
                    <a:bodyPr/>
                    <a:lstStyle/>
                    <a:p>
                      <a:pPr marL="0" marR="0" algn="ctr">
                        <a:lnSpc>
                          <a:spcPct val="107000"/>
                        </a:lnSpc>
                        <a:spcBef>
                          <a:spcPts val="0"/>
                        </a:spcBef>
                        <a:spcAft>
                          <a:spcPts val="0"/>
                        </a:spcAft>
                      </a:pPr>
                      <a:r>
                        <a:rPr lang="en-US" sz="900">
                          <a:effectLst/>
                        </a:rPr>
                        <a:t>2021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2940.50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2373.34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3507.65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019350265"/>
                  </a:ext>
                </a:extLst>
              </a:tr>
              <a:tr h="138320">
                <a:tc>
                  <a:txBody>
                    <a:bodyPr/>
                    <a:lstStyle/>
                    <a:p>
                      <a:pPr marL="0" marR="0" algn="ctr">
                        <a:lnSpc>
                          <a:spcPct val="107000"/>
                        </a:lnSpc>
                        <a:spcBef>
                          <a:spcPts val="0"/>
                        </a:spcBef>
                        <a:spcAft>
                          <a:spcPts val="0"/>
                        </a:spcAft>
                      </a:pPr>
                      <a:r>
                        <a:rPr lang="en-US" sz="900">
                          <a:effectLst/>
                        </a:rPr>
                        <a:t>2022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2985.79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2395.55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3576.03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939259037"/>
                  </a:ext>
                </a:extLst>
              </a:tr>
              <a:tr h="137733">
                <a:tc>
                  <a:txBody>
                    <a:bodyPr/>
                    <a:lstStyle/>
                    <a:p>
                      <a:pPr marL="0" marR="0" algn="ctr">
                        <a:lnSpc>
                          <a:spcPct val="107000"/>
                        </a:lnSpc>
                        <a:spcBef>
                          <a:spcPts val="0"/>
                        </a:spcBef>
                        <a:spcAft>
                          <a:spcPts val="0"/>
                        </a:spcAft>
                      </a:pPr>
                      <a:r>
                        <a:rPr lang="en-US" sz="900">
                          <a:effectLst/>
                        </a:rPr>
                        <a:t>2023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3031.08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2417.14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3645.03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2598668242"/>
                  </a:ext>
                </a:extLst>
              </a:tr>
              <a:tr h="138320">
                <a:tc>
                  <a:txBody>
                    <a:bodyPr/>
                    <a:lstStyle/>
                    <a:p>
                      <a:pPr marL="0" marR="0" algn="ctr">
                        <a:lnSpc>
                          <a:spcPct val="107000"/>
                        </a:lnSpc>
                        <a:spcBef>
                          <a:spcPts val="0"/>
                        </a:spcBef>
                        <a:spcAft>
                          <a:spcPts val="0"/>
                        </a:spcAft>
                      </a:pPr>
                      <a:r>
                        <a:rPr lang="en-US" sz="900">
                          <a:effectLst/>
                        </a:rPr>
                        <a:t>2024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3076.37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2438.17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3714.58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916724675"/>
                  </a:ext>
                </a:extLst>
              </a:tr>
              <a:tr h="137733">
                <a:tc>
                  <a:txBody>
                    <a:bodyPr/>
                    <a:lstStyle/>
                    <a:p>
                      <a:pPr marL="0" marR="0" algn="ctr">
                        <a:lnSpc>
                          <a:spcPct val="107000"/>
                        </a:lnSpc>
                        <a:spcBef>
                          <a:spcPts val="0"/>
                        </a:spcBef>
                        <a:spcAft>
                          <a:spcPts val="0"/>
                        </a:spcAft>
                      </a:pPr>
                      <a:r>
                        <a:rPr lang="en-US" sz="900">
                          <a:effectLst/>
                        </a:rPr>
                        <a:t>2025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3121.67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2458.70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3784.63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792179661"/>
                  </a:ext>
                </a:extLst>
              </a:tr>
              <a:tr h="137733">
                <a:tc>
                  <a:txBody>
                    <a:bodyPr/>
                    <a:lstStyle/>
                    <a:p>
                      <a:pPr marL="0" marR="0" algn="ctr">
                        <a:lnSpc>
                          <a:spcPct val="107000"/>
                        </a:lnSpc>
                        <a:spcBef>
                          <a:spcPts val="0"/>
                        </a:spcBef>
                        <a:spcAft>
                          <a:spcPts val="0"/>
                        </a:spcAft>
                      </a:pPr>
                      <a:r>
                        <a:rPr lang="en-US" sz="900">
                          <a:effectLst/>
                        </a:rPr>
                        <a:t>2026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3166.96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2478.79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3855.13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2545697451"/>
                  </a:ext>
                </a:extLst>
              </a:tr>
              <a:tr h="138320">
                <a:tc>
                  <a:txBody>
                    <a:bodyPr/>
                    <a:lstStyle/>
                    <a:p>
                      <a:pPr marL="0" marR="0" algn="ctr">
                        <a:lnSpc>
                          <a:spcPct val="107000"/>
                        </a:lnSpc>
                        <a:spcBef>
                          <a:spcPts val="0"/>
                        </a:spcBef>
                        <a:spcAft>
                          <a:spcPts val="0"/>
                        </a:spcAft>
                      </a:pPr>
                      <a:r>
                        <a:rPr lang="en-US" sz="900">
                          <a:effectLst/>
                        </a:rPr>
                        <a:t>2027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3212.25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2498.49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3926.01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674629001"/>
                  </a:ext>
                </a:extLst>
              </a:tr>
              <a:tr h="137733">
                <a:tc>
                  <a:txBody>
                    <a:bodyPr/>
                    <a:lstStyle/>
                    <a:p>
                      <a:pPr marL="0" marR="0" algn="ctr">
                        <a:lnSpc>
                          <a:spcPct val="107000"/>
                        </a:lnSpc>
                        <a:spcBef>
                          <a:spcPts val="0"/>
                        </a:spcBef>
                        <a:spcAft>
                          <a:spcPts val="0"/>
                        </a:spcAft>
                      </a:pPr>
                      <a:r>
                        <a:rPr lang="en-US" sz="900">
                          <a:effectLst/>
                        </a:rPr>
                        <a:t>2028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3257.54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2517.83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3997.25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2474911462"/>
                  </a:ext>
                </a:extLst>
              </a:tr>
              <a:tr h="138320">
                <a:tc>
                  <a:txBody>
                    <a:bodyPr/>
                    <a:lstStyle/>
                    <a:p>
                      <a:pPr marL="0" marR="0" algn="ctr">
                        <a:lnSpc>
                          <a:spcPct val="107000"/>
                        </a:lnSpc>
                        <a:spcBef>
                          <a:spcPts val="0"/>
                        </a:spcBef>
                        <a:spcAft>
                          <a:spcPts val="0"/>
                        </a:spcAft>
                      </a:pPr>
                      <a:r>
                        <a:rPr lang="en-US" sz="900">
                          <a:effectLst/>
                        </a:rPr>
                        <a:t>2029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3302.84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2536.86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4068.81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442363761"/>
                  </a:ext>
                </a:extLst>
              </a:tr>
              <a:tr h="137733">
                <a:tc>
                  <a:txBody>
                    <a:bodyPr/>
                    <a:lstStyle/>
                    <a:p>
                      <a:pPr marL="0" marR="0" algn="ctr">
                        <a:lnSpc>
                          <a:spcPct val="107000"/>
                        </a:lnSpc>
                        <a:spcBef>
                          <a:spcPts val="0"/>
                        </a:spcBef>
                        <a:spcAft>
                          <a:spcPts val="0"/>
                        </a:spcAft>
                      </a:pPr>
                      <a:r>
                        <a:rPr lang="en-US" sz="900">
                          <a:effectLst/>
                        </a:rPr>
                        <a:t>2030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3348.13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2555.60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4140.65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4217342750"/>
                  </a:ext>
                </a:extLst>
              </a:tr>
              <a:tr h="138320">
                <a:tc>
                  <a:txBody>
                    <a:bodyPr/>
                    <a:lstStyle/>
                    <a:p>
                      <a:pPr marL="0" marR="0" algn="ctr">
                        <a:lnSpc>
                          <a:spcPct val="107000"/>
                        </a:lnSpc>
                        <a:spcBef>
                          <a:spcPts val="0"/>
                        </a:spcBef>
                        <a:spcAft>
                          <a:spcPts val="0"/>
                        </a:spcAft>
                      </a:pPr>
                      <a:r>
                        <a:rPr lang="en-US" sz="900">
                          <a:effectLst/>
                        </a:rPr>
                        <a:t>2031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3393.42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2574.08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4212.76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885925590"/>
                  </a:ext>
                </a:extLst>
              </a:tr>
              <a:tr h="137733">
                <a:tc>
                  <a:txBody>
                    <a:bodyPr/>
                    <a:lstStyle/>
                    <a:p>
                      <a:pPr marL="0" marR="0" algn="ctr">
                        <a:lnSpc>
                          <a:spcPct val="107000"/>
                        </a:lnSpc>
                        <a:spcBef>
                          <a:spcPts val="0"/>
                        </a:spcBef>
                        <a:spcAft>
                          <a:spcPts val="0"/>
                        </a:spcAft>
                      </a:pPr>
                      <a:r>
                        <a:rPr lang="en-US" sz="900">
                          <a:effectLst/>
                        </a:rPr>
                        <a:t>2032</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3438.71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2592.33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4285.09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767777636"/>
                  </a:ext>
                </a:extLst>
              </a:tr>
              <a:tr h="138320">
                <a:tc>
                  <a:txBody>
                    <a:bodyPr/>
                    <a:lstStyle/>
                    <a:p>
                      <a:pPr marL="0" marR="0" algn="ctr">
                        <a:lnSpc>
                          <a:spcPct val="107000"/>
                        </a:lnSpc>
                        <a:spcBef>
                          <a:spcPts val="0"/>
                        </a:spcBef>
                        <a:spcAft>
                          <a:spcPts val="0"/>
                        </a:spcAft>
                      </a:pPr>
                      <a:r>
                        <a:rPr lang="en-US" sz="900">
                          <a:effectLst/>
                        </a:rPr>
                        <a:t>2033</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3484.00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2610.37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4357.64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872914952"/>
                  </a:ext>
                </a:extLst>
              </a:tr>
              <a:tr h="137733">
                <a:tc>
                  <a:txBody>
                    <a:bodyPr/>
                    <a:lstStyle/>
                    <a:p>
                      <a:pPr marL="0" marR="0" algn="ctr">
                        <a:lnSpc>
                          <a:spcPct val="107000"/>
                        </a:lnSpc>
                        <a:spcBef>
                          <a:spcPts val="0"/>
                        </a:spcBef>
                        <a:spcAft>
                          <a:spcPts val="0"/>
                        </a:spcAft>
                      </a:pPr>
                      <a:r>
                        <a:rPr lang="en-US" sz="900">
                          <a:effectLst/>
                        </a:rPr>
                        <a:t>2034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3529.30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2628.21</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4430.38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3207114452"/>
                  </a:ext>
                </a:extLst>
              </a:tr>
              <a:tr h="137733">
                <a:tc>
                  <a:txBody>
                    <a:bodyPr/>
                    <a:lstStyle/>
                    <a:p>
                      <a:pPr marL="0" marR="0" algn="ctr">
                        <a:lnSpc>
                          <a:spcPct val="107000"/>
                        </a:lnSpc>
                        <a:spcBef>
                          <a:spcPts val="0"/>
                        </a:spcBef>
                        <a:spcAft>
                          <a:spcPts val="0"/>
                        </a:spcAft>
                      </a:pPr>
                      <a:r>
                        <a:rPr lang="en-US" sz="900">
                          <a:effectLst/>
                        </a:rPr>
                        <a:t>2035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3574.59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2645.88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4503.30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958731090"/>
                  </a:ext>
                </a:extLst>
              </a:tr>
              <a:tr h="138320">
                <a:tc>
                  <a:txBody>
                    <a:bodyPr/>
                    <a:lstStyle/>
                    <a:p>
                      <a:pPr marL="0" marR="0" algn="ctr">
                        <a:lnSpc>
                          <a:spcPct val="107000"/>
                        </a:lnSpc>
                        <a:spcBef>
                          <a:spcPts val="0"/>
                        </a:spcBef>
                        <a:spcAft>
                          <a:spcPts val="0"/>
                        </a:spcAft>
                      </a:pPr>
                      <a:r>
                        <a:rPr lang="en-US" sz="900">
                          <a:effectLst/>
                        </a:rPr>
                        <a:t>2036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3619.88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2663.39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4576.37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4196303838"/>
                  </a:ext>
                </a:extLst>
              </a:tr>
              <a:tr h="137733">
                <a:tc>
                  <a:txBody>
                    <a:bodyPr/>
                    <a:lstStyle/>
                    <a:p>
                      <a:pPr marL="0" marR="0" algn="ctr">
                        <a:lnSpc>
                          <a:spcPct val="107000"/>
                        </a:lnSpc>
                        <a:spcBef>
                          <a:spcPts val="0"/>
                        </a:spcBef>
                        <a:spcAft>
                          <a:spcPts val="0"/>
                        </a:spcAft>
                      </a:pPr>
                      <a:r>
                        <a:rPr lang="en-US" sz="900">
                          <a:effectLst/>
                        </a:rPr>
                        <a:t>2037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3665.17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2680.75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4649.60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328516210"/>
                  </a:ext>
                </a:extLst>
              </a:tr>
              <a:tr h="138320">
                <a:tc>
                  <a:txBody>
                    <a:bodyPr/>
                    <a:lstStyle/>
                    <a:p>
                      <a:pPr marL="0" marR="0" algn="ctr">
                        <a:lnSpc>
                          <a:spcPct val="107000"/>
                        </a:lnSpc>
                        <a:spcBef>
                          <a:spcPts val="0"/>
                        </a:spcBef>
                        <a:spcAft>
                          <a:spcPts val="0"/>
                        </a:spcAft>
                      </a:pPr>
                      <a:r>
                        <a:rPr lang="en-US" sz="900">
                          <a:effectLst/>
                        </a:rPr>
                        <a:t>2038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3710.47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2697.97</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4722.96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1781771288"/>
                  </a:ext>
                </a:extLst>
              </a:tr>
              <a:tr h="137733">
                <a:tc>
                  <a:txBody>
                    <a:bodyPr/>
                    <a:lstStyle/>
                    <a:p>
                      <a:pPr marL="0" marR="0" algn="ctr">
                        <a:lnSpc>
                          <a:spcPct val="107000"/>
                        </a:lnSpc>
                        <a:spcBef>
                          <a:spcPts val="0"/>
                        </a:spcBef>
                        <a:spcAft>
                          <a:spcPts val="0"/>
                        </a:spcAft>
                      </a:pPr>
                      <a:r>
                        <a:rPr lang="en-US" sz="900">
                          <a:effectLst/>
                        </a:rPr>
                        <a:t>2039</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3755.76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2715.08</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4796.44</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4279994326"/>
                  </a:ext>
                </a:extLst>
              </a:tr>
              <a:tr h="137733">
                <a:tc>
                  <a:txBody>
                    <a:bodyPr/>
                    <a:lstStyle/>
                    <a:p>
                      <a:pPr marL="0" marR="0" algn="ctr">
                        <a:lnSpc>
                          <a:spcPct val="107000"/>
                        </a:lnSpc>
                        <a:spcBef>
                          <a:spcPts val="0"/>
                        </a:spcBef>
                        <a:spcAft>
                          <a:spcPts val="0"/>
                        </a:spcAft>
                      </a:pPr>
                      <a:r>
                        <a:rPr lang="en-US" sz="900">
                          <a:effectLst/>
                        </a:rPr>
                        <a:t>2040</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3801.05</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a:effectLst/>
                        </a:rPr>
                        <a:t>2732.06</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tc>
                  <a:txBody>
                    <a:bodyPr/>
                    <a:lstStyle/>
                    <a:p>
                      <a:pPr marL="0" marR="0" algn="ctr">
                        <a:lnSpc>
                          <a:spcPct val="107000"/>
                        </a:lnSpc>
                        <a:spcBef>
                          <a:spcPts val="0"/>
                        </a:spcBef>
                        <a:spcAft>
                          <a:spcPts val="0"/>
                        </a:spcAft>
                      </a:pPr>
                      <a:r>
                        <a:rPr lang="en-US" sz="900" dirty="0">
                          <a:effectLst/>
                        </a:rPr>
                        <a:t>4870.03</a:t>
                      </a:r>
                      <a:endParaRPr lang="en-US" sz="800" dirty="0">
                        <a:effectLst/>
                        <a:latin typeface="Calibri" panose="020F0502020204030204" pitchFamily="34" charset="0"/>
                        <a:ea typeface="Calibri" panose="020F0502020204030204" pitchFamily="34" charset="0"/>
                        <a:cs typeface="Times New Roman" panose="02020603050405020304" pitchFamily="18" charset="0"/>
                      </a:endParaRPr>
                    </a:p>
                  </a:txBody>
                  <a:tcPr marL="10849" marR="10849" marT="5424" marB="0"/>
                </a:tc>
                <a:extLst>
                  <a:ext uri="{0D108BD9-81ED-4DB2-BD59-A6C34878D82A}">
                    <a16:rowId xmlns:a16="http://schemas.microsoft.com/office/drawing/2014/main" val="798153354"/>
                  </a:ext>
                </a:extLst>
              </a:tr>
            </a:tbl>
          </a:graphicData>
        </a:graphic>
      </p:graphicFrame>
      <p:sp>
        <p:nvSpPr>
          <p:cNvPr id="3" name="Rectangle 2">
            <a:extLst>
              <a:ext uri="{FF2B5EF4-FFF2-40B4-BE49-F238E27FC236}">
                <a16:creationId xmlns:a16="http://schemas.microsoft.com/office/drawing/2014/main" id="{6888538A-84C9-4DD4-8A6D-5D3A7D024424}"/>
              </a:ext>
            </a:extLst>
          </p:cNvPr>
          <p:cNvSpPr/>
          <p:nvPr/>
        </p:nvSpPr>
        <p:spPr>
          <a:xfrm>
            <a:off x="2727569" y="6283569"/>
            <a:ext cx="6432062" cy="646331"/>
          </a:xfrm>
          <a:prstGeom prst="rect">
            <a:avLst/>
          </a:prstGeom>
        </p:spPr>
        <p:txBody>
          <a:bodyPr wrap="square">
            <a:spAutoFit/>
          </a:bodyPr>
          <a:lstStyle/>
          <a:p>
            <a:r>
              <a:rPr lang="en-US" sz="1200" dirty="0"/>
              <a:t>From the above time series Double Exponential model, it is anticipated that </a:t>
            </a:r>
            <a:r>
              <a:rPr lang="en-US" sz="1200" dirty="0" err="1"/>
              <a:t>diarrhoea</a:t>
            </a:r>
            <a:r>
              <a:rPr lang="en-US" sz="1200" dirty="0"/>
              <a:t> cases will increase significantly in the future.</a:t>
            </a:r>
            <a:br>
              <a:rPr lang="en-US" sz="1200" dirty="0"/>
            </a:br>
            <a:endParaRPr lang="en-US" sz="1200" dirty="0"/>
          </a:p>
        </p:txBody>
      </p:sp>
    </p:spTree>
    <p:extLst>
      <p:ext uri="{BB962C8B-B14F-4D97-AF65-F5344CB8AC3E}">
        <p14:creationId xmlns:p14="http://schemas.microsoft.com/office/powerpoint/2010/main" val="230356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FC99CF-6AD9-4A1F-8A97-849A94E75864}"/>
              </a:ext>
            </a:extLst>
          </p:cNvPr>
          <p:cNvSpPr>
            <a:spLocks noGrp="1"/>
          </p:cNvSpPr>
          <p:nvPr>
            <p:ph type="body" sz="half" idx="2"/>
          </p:nvPr>
        </p:nvSpPr>
        <p:spPr>
          <a:xfrm>
            <a:off x="1727200" y="5048738"/>
            <a:ext cx="9777413" cy="992554"/>
          </a:xfrm>
        </p:spPr>
        <p:txBody>
          <a:bodyPr>
            <a:normAutofit/>
          </a:bodyPr>
          <a:lstStyle/>
          <a:p>
            <a:r>
              <a:rPr lang="en-US" sz="12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From the above table it exhibits Dengue cases of Bangladesh during the period from  2000 to 2019</a:t>
            </a:r>
            <a:endParaRPr lang="en-US" sz="120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8" name="Rectangle 2">
            <a:extLst>
              <a:ext uri="{FF2B5EF4-FFF2-40B4-BE49-F238E27FC236}">
                <a16:creationId xmlns:a16="http://schemas.microsoft.com/office/drawing/2014/main" id="{CA042D35-C5C6-4A5B-8DCC-2D6F9091B56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860">
            <a:extLst>
              <a:ext uri="{FF2B5EF4-FFF2-40B4-BE49-F238E27FC236}">
                <a16:creationId xmlns:a16="http://schemas.microsoft.com/office/drawing/2014/main" id="{425F51AA-2E75-406E-B340-94BCD4911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699" y="747713"/>
            <a:ext cx="7749931" cy="4124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1BFE04EC-F17E-4227-BA8E-3D3A9EE186B6}"/>
              </a:ext>
            </a:extLst>
          </p:cNvPr>
          <p:cNvSpPr>
            <a:spLocks noChangeArrowheads="1"/>
          </p:cNvSpPr>
          <p:nvPr/>
        </p:nvSpPr>
        <p:spPr bwMode="auto">
          <a:xfrm>
            <a:off x="2375334" y="272534"/>
            <a:ext cx="7441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Table12: Dengue cases of Bangladesh in the past</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Source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(DG Health, 2015-17)</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363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A4FB-8E58-402A-BBE6-6FD0CD1A9808}"/>
              </a:ext>
            </a:extLst>
          </p:cNvPr>
          <p:cNvSpPr>
            <a:spLocks noGrp="1"/>
          </p:cNvSpPr>
          <p:nvPr>
            <p:ph type="title"/>
          </p:nvPr>
        </p:nvSpPr>
        <p:spPr>
          <a:xfrm>
            <a:off x="1609970" y="-1191846"/>
            <a:ext cx="9347566" cy="2743200"/>
          </a:xfrm>
        </p:spPr>
        <p:txBody>
          <a:bodyPr>
            <a:normAutofit/>
          </a:bodyPr>
          <a:lstStyle/>
          <a:p>
            <a:pPr algn="ctr"/>
            <a:r>
              <a:rPr lang="en-US" sz="1400" i="1" dirty="0"/>
              <a:t>Time Series plot for Dengue Cases in the past</a:t>
            </a:r>
            <a:endParaRPr lang="en-US" sz="1400" dirty="0"/>
          </a:p>
        </p:txBody>
      </p:sp>
      <p:sp>
        <p:nvSpPr>
          <p:cNvPr id="4" name="Text Placeholder 3">
            <a:extLst>
              <a:ext uri="{FF2B5EF4-FFF2-40B4-BE49-F238E27FC236}">
                <a16:creationId xmlns:a16="http://schemas.microsoft.com/office/drawing/2014/main" id="{1830A834-914B-42D8-BF57-76241B1C7AD2}"/>
              </a:ext>
            </a:extLst>
          </p:cNvPr>
          <p:cNvSpPr>
            <a:spLocks noGrp="1"/>
          </p:cNvSpPr>
          <p:nvPr>
            <p:ph type="body" sz="half" idx="2"/>
          </p:nvPr>
        </p:nvSpPr>
        <p:spPr>
          <a:xfrm>
            <a:off x="3266831" y="5158154"/>
            <a:ext cx="8237782" cy="328246"/>
          </a:xfrm>
        </p:spPr>
        <p:txBody>
          <a:bodyPr>
            <a:normAutofit/>
          </a:bodyPr>
          <a:lstStyle/>
          <a:p>
            <a:r>
              <a:rPr lang="en-US" i="1" dirty="0"/>
              <a:t>Figure 4.18:Time Series plot for Dengue Cases in the past</a:t>
            </a:r>
          </a:p>
          <a:p>
            <a:endParaRPr lang="en-US" dirty="0"/>
          </a:p>
        </p:txBody>
      </p:sp>
      <p:pic>
        <p:nvPicPr>
          <p:cNvPr id="5" name="Picture 4" descr="Time Series Plot of Dengue(Cases in 1000)">
            <a:extLst>
              <a:ext uri="{FF2B5EF4-FFF2-40B4-BE49-F238E27FC236}">
                <a16:creationId xmlns:a16="http://schemas.microsoft.com/office/drawing/2014/main" id="{96DBCA71-FCC9-43B3-9479-24D85121B065}"/>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472180" y="2100580"/>
            <a:ext cx="5247640" cy="2656840"/>
          </a:xfrm>
          <a:prstGeom prst="rect">
            <a:avLst/>
          </a:prstGeom>
          <a:noFill/>
          <a:ln>
            <a:noFill/>
          </a:ln>
        </p:spPr>
      </p:pic>
      <p:sp>
        <p:nvSpPr>
          <p:cNvPr id="3" name="Rectangle 2">
            <a:extLst>
              <a:ext uri="{FF2B5EF4-FFF2-40B4-BE49-F238E27FC236}">
                <a16:creationId xmlns:a16="http://schemas.microsoft.com/office/drawing/2014/main" id="{5FFD3D82-7028-4196-87FD-F08CC51C32F0}"/>
              </a:ext>
            </a:extLst>
          </p:cNvPr>
          <p:cNvSpPr/>
          <p:nvPr/>
        </p:nvSpPr>
        <p:spPr>
          <a:xfrm>
            <a:off x="1445846" y="6368263"/>
            <a:ext cx="8471877" cy="280270"/>
          </a:xfrm>
          <a:prstGeom prst="rect">
            <a:avLst/>
          </a:prstGeom>
        </p:spPr>
        <p:txBody>
          <a:bodyPr wrap="square">
            <a:spAutoFit/>
          </a:bodyPr>
          <a:lstStyle/>
          <a:p>
            <a:pPr algn="just">
              <a:lnSpc>
                <a:spcPct val="107000"/>
              </a:lnSpc>
              <a:spcAft>
                <a:spcPts val="800"/>
              </a:spcAft>
            </a:pPr>
            <a:r>
              <a:rPr lang="en-US" sz="1200" dirty="0">
                <a:latin typeface="Times New Roman" panose="02020603050405020304" pitchFamily="18" charset="0"/>
                <a:ea typeface="Calibri" panose="020F0502020204030204" pitchFamily="34" charset="0"/>
                <a:cs typeface="Vrinda" panose="020B0502040204020203" pitchFamily="34" charset="0"/>
              </a:rPr>
              <a:t>The above time series plot shows a clear upward trend regarding the Dengue (Cases in 1000) of Bangladesh during 2000 to 2018</a:t>
            </a:r>
            <a:endParaRPr lang="en-US" sz="12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87223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801AF8D-5B25-422B-97C4-601F578CD408}"/>
              </a:ext>
            </a:extLst>
          </p:cNvPr>
          <p:cNvSpPr>
            <a:spLocks noGrp="1"/>
          </p:cNvSpPr>
          <p:nvPr>
            <p:ph type="body" sz="half" idx="2"/>
          </p:nvPr>
        </p:nvSpPr>
        <p:spPr>
          <a:xfrm>
            <a:off x="765909" y="4665784"/>
            <a:ext cx="10738704" cy="422031"/>
          </a:xfrm>
        </p:spPr>
        <p:txBody>
          <a:bodyPr/>
          <a:lstStyle/>
          <a:p>
            <a:pPr algn="ctr"/>
            <a:r>
              <a:rPr lang="en-US" dirty="0"/>
              <a:t>Figure 4.19:Trend Analyses Plot for Dengue cases of Bangladesh in the past</a:t>
            </a:r>
          </a:p>
          <a:p>
            <a:endParaRPr lang="en-US" dirty="0"/>
          </a:p>
        </p:txBody>
      </p:sp>
      <p:pic>
        <p:nvPicPr>
          <p:cNvPr id="5" name="Picture 4">
            <a:extLst>
              <a:ext uri="{FF2B5EF4-FFF2-40B4-BE49-F238E27FC236}">
                <a16:creationId xmlns:a16="http://schemas.microsoft.com/office/drawing/2014/main" id="{5D95B83B-5DDC-4D34-818D-99BCE806E4B0}"/>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255376" y="1094155"/>
            <a:ext cx="5227955" cy="3173045"/>
          </a:xfrm>
          <a:prstGeom prst="rect">
            <a:avLst/>
          </a:prstGeom>
          <a:noFill/>
          <a:ln>
            <a:solidFill>
              <a:schemeClr val="tx1"/>
            </a:solidFill>
          </a:ln>
        </p:spPr>
      </p:pic>
      <p:sp>
        <p:nvSpPr>
          <p:cNvPr id="8" name="Rectangle 7">
            <a:extLst>
              <a:ext uri="{FF2B5EF4-FFF2-40B4-BE49-F238E27FC236}">
                <a16:creationId xmlns:a16="http://schemas.microsoft.com/office/drawing/2014/main" id="{E56EEBD5-791C-4393-81FF-8312E92BC9D0}"/>
              </a:ext>
            </a:extLst>
          </p:cNvPr>
          <p:cNvSpPr/>
          <p:nvPr/>
        </p:nvSpPr>
        <p:spPr>
          <a:xfrm>
            <a:off x="828431" y="5990491"/>
            <a:ext cx="10183446" cy="863250"/>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The above time series plot shows a clear upward trend regarding the Dengue (Cases in 1000) of  Bangladesh during 2000 to 2019.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21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10EC-80EF-40E5-AA1E-93E0BC8E9BFC}"/>
              </a:ext>
            </a:extLst>
          </p:cNvPr>
          <p:cNvSpPr>
            <a:spLocks noGrp="1"/>
          </p:cNvSpPr>
          <p:nvPr>
            <p:ph type="title"/>
          </p:nvPr>
        </p:nvSpPr>
        <p:spPr>
          <a:xfrm>
            <a:off x="2688493" y="762000"/>
            <a:ext cx="8816120" cy="730738"/>
          </a:xfrm>
        </p:spPr>
        <p:txBody>
          <a:bodyPr/>
          <a:lstStyle/>
          <a:p>
            <a:r>
              <a:rPr lang="en-US" dirty="0"/>
              <a:t>Forecasting dengue Cases</a:t>
            </a:r>
          </a:p>
        </p:txBody>
      </p:sp>
      <p:sp>
        <p:nvSpPr>
          <p:cNvPr id="4" name="Text Placeholder 3">
            <a:extLst>
              <a:ext uri="{FF2B5EF4-FFF2-40B4-BE49-F238E27FC236}">
                <a16:creationId xmlns:a16="http://schemas.microsoft.com/office/drawing/2014/main" id="{C5302E6C-4CEB-43FD-B6AF-F1D089DDBE05}"/>
              </a:ext>
            </a:extLst>
          </p:cNvPr>
          <p:cNvSpPr>
            <a:spLocks noGrp="1"/>
          </p:cNvSpPr>
          <p:nvPr>
            <p:ph type="body" sz="half" idx="2"/>
          </p:nvPr>
        </p:nvSpPr>
        <p:spPr>
          <a:xfrm flipV="1">
            <a:off x="1016001" y="5791201"/>
            <a:ext cx="9581661" cy="304798"/>
          </a:xfrm>
        </p:spPr>
        <p:txBody>
          <a:bodyPr>
            <a:normAutofit lnSpcReduction="10000"/>
          </a:bodyPr>
          <a:lstStyle/>
          <a:p>
            <a:pPr algn="ctr"/>
            <a:r>
              <a:rPr lang="en-US" i="1" dirty="0"/>
              <a:t>Figure 4.20:Forecasted Dengue Cases</a:t>
            </a:r>
          </a:p>
          <a:p>
            <a:endParaRPr lang="en-US" dirty="0"/>
          </a:p>
        </p:txBody>
      </p:sp>
      <p:pic>
        <p:nvPicPr>
          <p:cNvPr id="5" name="Picture 4">
            <a:extLst>
              <a:ext uri="{FF2B5EF4-FFF2-40B4-BE49-F238E27FC236}">
                <a16:creationId xmlns:a16="http://schemas.microsoft.com/office/drawing/2014/main" id="{6923E585-5ED7-4403-B769-255214144731}"/>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413125" y="2211754"/>
            <a:ext cx="5365750" cy="3212734"/>
          </a:xfrm>
          <a:prstGeom prst="rect">
            <a:avLst/>
          </a:prstGeom>
          <a:noFill/>
          <a:ln>
            <a:solidFill>
              <a:schemeClr val="tx1"/>
            </a:solidFill>
          </a:ln>
        </p:spPr>
      </p:pic>
    </p:spTree>
    <p:extLst>
      <p:ext uri="{BB962C8B-B14F-4D97-AF65-F5344CB8AC3E}">
        <p14:creationId xmlns:p14="http://schemas.microsoft.com/office/powerpoint/2010/main" val="105680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5714F5-0485-4795-AB68-707D673A62FF}"/>
              </a:ext>
            </a:extLst>
          </p:cNvPr>
          <p:cNvSpPr/>
          <p:nvPr/>
        </p:nvSpPr>
        <p:spPr>
          <a:xfrm>
            <a:off x="1242645" y="851877"/>
            <a:ext cx="9761417" cy="4801314"/>
          </a:xfrm>
          <a:prstGeom prst="rect">
            <a:avLst/>
          </a:prstGeom>
        </p:spPr>
        <p:txBody>
          <a:bodyPr wrap="square">
            <a:spAutoFit/>
          </a:bodyPr>
          <a:lstStyle/>
          <a:p>
            <a:r>
              <a:rPr lang="en-US" sz="1200" dirty="0"/>
              <a:t>Table 13: Forecasted Dengue Cases</a:t>
            </a:r>
          </a:p>
          <a:p>
            <a:r>
              <a:rPr lang="en-US" sz="1200" dirty="0"/>
              <a:t>Year	Forecasted Dengue Cases</a:t>
            </a:r>
          </a:p>
          <a:p>
            <a:r>
              <a:rPr lang="en-US" sz="1200" dirty="0"/>
              <a:t>2020	22.9519</a:t>
            </a:r>
          </a:p>
          <a:p>
            <a:r>
              <a:rPr lang="en-US" sz="1200" dirty="0"/>
              <a:t>2021	24.4142</a:t>
            </a:r>
          </a:p>
          <a:p>
            <a:r>
              <a:rPr lang="en-US" sz="1200" dirty="0"/>
              <a:t>2022	25.8765</a:t>
            </a:r>
          </a:p>
          <a:p>
            <a:r>
              <a:rPr lang="en-US" sz="1200" dirty="0"/>
              <a:t>2023	27.3389</a:t>
            </a:r>
          </a:p>
          <a:p>
            <a:r>
              <a:rPr lang="en-US" sz="1200" dirty="0"/>
              <a:t>2024	28.8012</a:t>
            </a:r>
          </a:p>
          <a:p>
            <a:r>
              <a:rPr lang="en-US" sz="1200" dirty="0"/>
              <a:t>2025	30.2635</a:t>
            </a:r>
          </a:p>
          <a:p>
            <a:r>
              <a:rPr lang="en-US" sz="1200" dirty="0"/>
              <a:t>2026	31.7258</a:t>
            </a:r>
          </a:p>
          <a:p>
            <a:r>
              <a:rPr lang="en-US" sz="1200" dirty="0"/>
              <a:t>2027	33.1882</a:t>
            </a:r>
          </a:p>
          <a:p>
            <a:r>
              <a:rPr lang="en-US" sz="1200" dirty="0"/>
              <a:t>2028	34.6505</a:t>
            </a:r>
          </a:p>
          <a:p>
            <a:r>
              <a:rPr lang="en-US" sz="1200" dirty="0"/>
              <a:t>2029	36.1128</a:t>
            </a:r>
          </a:p>
          <a:p>
            <a:r>
              <a:rPr lang="en-US" sz="1200" dirty="0"/>
              <a:t>2030	37.5751</a:t>
            </a:r>
          </a:p>
          <a:p>
            <a:r>
              <a:rPr lang="en-US" sz="1200" dirty="0"/>
              <a:t>2031	39.0375</a:t>
            </a:r>
          </a:p>
          <a:p>
            <a:r>
              <a:rPr lang="en-US" sz="1200" dirty="0"/>
              <a:t>2032	40.4998</a:t>
            </a:r>
          </a:p>
          <a:p>
            <a:r>
              <a:rPr lang="en-US" sz="1200" dirty="0"/>
              <a:t>2033	41.9621</a:t>
            </a:r>
          </a:p>
          <a:p>
            <a:r>
              <a:rPr lang="en-US" sz="1200" dirty="0"/>
              <a:t>2034	43.4244</a:t>
            </a:r>
          </a:p>
          <a:p>
            <a:r>
              <a:rPr lang="en-US" sz="1200" dirty="0"/>
              <a:t>2035	44.8867</a:t>
            </a:r>
          </a:p>
          <a:p>
            <a:r>
              <a:rPr lang="en-US" sz="1200" dirty="0"/>
              <a:t>2036	46.3491</a:t>
            </a:r>
          </a:p>
          <a:p>
            <a:r>
              <a:rPr lang="en-US" sz="1200" dirty="0"/>
              <a:t>2037	47.8114</a:t>
            </a:r>
          </a:p>
          <a:p>
            <a:r>
              <a:rPr lang="en-US" sz="1200" dirty="0"/>
              <a:t>2038	49.2737</a:t>
            </a:r>
          </a:p>
          <a:p>
            <a:r>
              <a:rPr lang="en-US" sz="1200" dirty="0"/>
              <a:t>2039	50.7360</a:t>
            </a:r>
          </a:p>
          <a:p>
            <a:r>
              <a:rPr lang="en-US" sz="1200" dirty="0"/>
              <a:t>2040	52.1984</a:t>
            </a:r>
          </a:p>
          <a:p>
            <a:endParaRPr lang="en-US" sz="1200" dirty="0"/>
          </a:p>
          <a:p>
            <a:r>
              <a:rPr lang="en-US" sz="1200" dirty="0"/>
              <a:t>From the above time series plot, it is expected that Dengue Cases will </a:t>
            </a:r>
            <a:r>
              <a:rPr lang="en-US" dirty="0"/>
              <a:t>rise considerably in the future.</a:t>
            </a:r>
          </a:p>
        </p:txBody>
      </p:sp>
      <p:sp>
        <p:nvSpPr>
          <p:cNvPr id="7" name="Title 6">
            <a:extLst>
              <a:ext uri="{FF2B5EF4-FFF2-40B4-BE49-F238E27FC236}">
                <a16:creationId xmlns:a16="http://schemas.microsoft.com/office/drawing/2014/main" id="{CE20044B-28FA-479C-BF6F-8699DB0130FE}"/>
              </a:ext>
            </a:extLst>
          </p:cNvPr>
          <p:cNvSpPr>
            <a:spLocks noGrp="1"/>
          </p:cNvSpPr>
          <p:nvPr>
            <p:ph type="title"/>
          </p:nvPr>
        </p:nvSpPr>
        <p:spPr>
          <a:xfrm>
            <a:off x="1341120" y="265176"/>
            <a:ext cx="9509759" cy="828978"/>
          </a:xfrm>
        </p:spPr>
        <p:txBody>
          <a:bodyPr>
            <a:normAutofit fontScale="90000"/>
          </a:bodyPr>
          <a:lstStyle/>
          <a:p>
            <a:pPr algn="ctr"/>
            <a:r>
              <a:rPr lang="en-US" dirty="0"/>
              <a:t>Forecasted Dengue Cases</a:t>
            </a:r>
            <a:br>
              <a:rPr lang="en-US" dirty="0"/>
            </a:br>
            <a:endParaRPr lang="en-US" dirty="0"/>
          </a:p>
        </p:txBody>
      </p:sp>
    </p:spTree>
    <p:extLst>
      <p:ext uri="{BB962C8B-B14F-4D97-AF65-F5344CB8AC3E}">
        <p14:creationId xmlns:p14="http://schemas.microsoft.com/office/powerpoint/2010/main" val="400306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72F208-DB9F-494E-B8CE-4952BFA2B04D}"/>
              </a:ext>
            </a:extLst>
          </p:cNvPr>
          <p:cNvPicPr>
            <a:picLocks noChangeAspect="1"/>
          </p:cNvPicPr>
          <p:nvPr/>
        </p:nvPicPr>
        <p:blipFill>
          <a:blip r:embed="rId2"/>
          <a:stretch>
            <a:fillRect/>
          </a:stretch>
        </p:blipFill>
        <p:spPr>
          <a:xfrm>
            <a:off x="2086708" y="0"/>
            <a:ext cx="7995138" cy="5970954"/>
          </a:xfrm>
          <a:prstGeom prst="rect">
            <a:avLst/>
          </a:prstGeom>
        </p:spPr>
      </p:pic>
      <p:sp>
        <p:nvSpPr>
          <p:cNvPr id="2" name="Rectangle 1">
            <a:extLst>
              <a:ext uri="{FF2B5EF4-FFF2-40B4-BE49-F238E27FC236}">
                <a16:creationId xmlns:a16="http://schemas.microsoft.com/office/drawing/2014/main" id="{1BDF35CF-92D7-4B3B-AD6F-0027A1B0BA02}"/>
              </a:ext>
            </a:extLst>
          </p:cNvPr>
          <p:cNvSpPr/>
          <p:nvPr/>
        </p:nvSpPr>
        <p:spPr>
          <a:xfrm>
            <a:off x="1430215" y="6367190"/>
            <a:ext cx="8151447" cy="276999"/>
          </a:xfrm>
          <a:prstGeom prst="rect">
            <a:avLst/>
          </a:prstGeom>
        </p:spPr>
        <p:txBody>
          <a:bodyPr wrap="square">
            <a:spAutoFit/>
          </a:bodyPr>
          <a:lstStyle/>
          <a:p>
            <a:r>
              <a:rPr lang="en-US" sz="1200"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From the above table it exhibits Heat index in Dhaka during the period from  2000 to 2018</a:t>
            </a:r>
            <a:endParaRPr lang="en-US" sz="1200" i="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137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A900472-9CC5-4B9B-91C5-8451CF0121B6}"/>
              </a:ext>
            </a:extLst>
          </p:cNvPr>
          <p:cNvSpPr>
            <a:spLocks noGrp="1"/>
          </p:cNvSpPr>
          <p:nvPr>
            <p:ph type="body" sz="half" idx="2"/>
          </p:nvPr>
        </p:nvSpPr>
        <p:spPr>
          <a:xfrm>
            <a:off x="1431235" y="3884247"/>
            <a:ext cx="10073377" cy="609600"/>
          </a:xfrm>
        </p:spPr>
        <p:txBody>
          <a:bodyPr/>
          <a:lstStyle/>
          <a:p>
            <a:r>
              <a:rPr lang="en-US" i="1" dirty="0"/>
              <a:t>Figure 4.21:Time series Analyses of Heat index in Dhaka in the past</a:t>
            </a:r>
          </a:p>
          <a:p>
            <a:endParaRPr lang="en-US" dirty="0"/>
          </a:p>
        </p:txBody>
      </p:sp>
      <p:pic>
        <p:nvPicPr>
          <p:cNvPr id="5" name="Picture 4">
            <a:extLst>
              <a:ext uri="{FF2B5EF4-FFF2-40B4-BE49-F238E27FC236}">
                <a16:creationId xmlns:a16="http://schemas.microsoft.com/office/drawing/2014/main" id="{BF488DFC-C648-49E1-A402-124D98C106B1}"/>
              </a:ext>
            </a:extLst>
          </p:cNvPr>
          <p:cNvPicPr/>
          <p:nvPr/>
        </p:nvPicPr>
        <p:blipFill>
          <a:blip r:embed="rId2"/>
          <a:stretch>
            <a:fillRect/>
          </a:stretch>
        </p:blipFill>
        <p:spPr>
          <a:xfrm>
            <a:off x="2154804" y="1031632"/>
            <a:ext cx="7402664" cy="2641600"/>
          </a:xfrm>
          <a:prstGeom prst="rect">
            <a:avLst/>
          </a:prstGeom>
          <a:ln>
            <a:solidFill>
              <a:schemeClr val="tx1"/>
            </a:solidFill>
          </a:ln>
        </p:spPr>
      </p:pic>
      <p:sp>
        <p:nvSpPr>
          <p:cNvPr id="2" name="Rectangle 1">
            <a:extLst>
              <a:ext uri="{FF2B5EF4-FFF2-40B4-BE49-F238E27FC236}">
                <a16:creationId xmlns:a16="http://schemas.microsoft.com/office/drawing/2014/main" id="{A587D307-F7D5-4BD3-8EDC-27F37A47333E}"/>
              </a:ext>
            </a:extLst>
          </p:cNvPr>
          <p:cNvSpPr/>
          <p:nvPr/>
        </p:nvSpPr>
        <p:spPr>
          <a:xfrm>
            <a:off x="1408808" y="4834482"/>
            <a:ext cx="8736580" cy="1200329"/>
          </a:xfrm>
          <a:prstGeom prst="rect">
            <a:avLst/>
          </a:prstGeom>
        </p:spPr>
        <p:txBody>
          <a:bodyPr wrap="square">
            <a:spAutoFit/>
          </a:bodyPr>
          <a:lstStyle/>
          <a:p>
            <a:r>
              <a:rPr lang="en-US" dirty="0"/>
              <a:t>The above timeseries graph shows the Heat index during the period from the year 1976 to 2018. In the year 1992 Maximum Heat index was 54. On the other hand, In the year 1993 it was lowest which was 44. In the event Of Average Heat index, it was around 43in the year 1996 which was highest.</a:t>
            </a:r>
          </a:p>
        </p:txBody>
      </p:sp>
    </p:spTree>
    <p:extLst>
      <p:ext uri="{BB962C8B-B14F-4D97-AF65-F5344CB8AC3E}">
        <p14:creationId xmlns:p14="http://schemas.microsoft.com/office/powerpoint/2010/main" val="1603375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BB54-2652-4C2E-80BE-F94B93E97F99}"/>
              </a:ext>
            </a:extLst>
          </p:cNvPr>
          <p:cNvSpPr>
            <a:spLocks noGrp="1"/>
          </p:cNvSpPr>
          <p:nvPr>
            <p:ph type="title"/>
          </p:nvPr>
        </p:nvSpPr>
        <p:spPr>
          <a:xfrm>
            <a:off x="1055077" y="3829538"/>
            <a:ext cx="8839199" cy="273539"/>
          </a:xfrm>
        </p:spPr>
        <p:txBody>
          <a:bodyPr>
            <a:noAutofit/>
          </a:bodyPr>
          <a:lstStyle/>
          <a:p>
            <a:pPr algn="ctr"/>
            <a:r>
              <a:rPr lang="en-US" sz="1200" i="1" dirty="0"/>
              <a:t>Figure 4.22:Heatmap of Correlation Matrix of Heat Index</a:t>
            </a:r>
            <a:br>
              <a:rPr lang="en-US" sz="1200" i="1" dirty="0"/>
            </a:br>
            <a:endParaRPr lang="en-US" sz="1200" dirty="0"/>
          </a:p>
        </p:txBody>
      </p:sp>
      <p:pic>
        <p:nvPicPr>
          <p:cNvPr id="9" name="Picture 8">
            <a:extLst>
              <a:ext uri="{FF2B5EF4-FFF2-40B4-BE49-F238E27FC236}">
                <a16:creationId xmlns:a16="http://schemas.microsoft.com/office/drawing/2014/main" id="{F004A4F5-4F89-47AE-9AB9-CB321FA9AB95}"/>
              </a:ext>
            </a:extLst>
          </p:cNvPr>
          <p:cNvPicPr/>
          <p:nvPr/>
        </p:nvPicPr>
        <p:blipFill>
          <a:blip r:embed="rId2">
            <a:extLst>
              <a:ext uri="{28A0092B-C50C-407E-A947-70E740481C1C}">
                <a14:useLocalDpi xmlns:a14="http://schemas.microsoft.com/office/drawing/2010/main" val="0"/>
              </a:ext>
            </a:extLst>
          </a:blip>
          <a:stretch>
            <a:fillRect/>
          </a:stretch>
        </p:blipFill>
        <p:spPr>
          <a:xfrm>
            <a:off x="3365890" y="614682"/>
            <a:ext cx="5288280" cy="2529840"/>
          </a:xfrm>
          <a:prstGeom prst="rect">
            <a:avLst/>
          </a:prstGeom>
          <a:ln>
            <a:noFill/>
          </a:ln>
        </p:spPr>
      </p:pic>
      <p:sp>
        <p:nvSpPr>
          <p:cNvPr id="8" name="Rectangle 7">
            <a:extLst>
              <a:ext uri="{FF2B5EF4-FFF2-40B4-BE49-F238E27FC236}">
                <a16:creationId xmlns:a16="http://schemas.microsoft.com/office/drawing/2014/main" id="{E2C05899-88D6-4375-A3F7-D4A700E002F3}"/>
              </a:ext>
            </a:extLst>
          </p:cNvPr>
          <p:cNvSpPr/>
          <p:nvPr/>
        </p:nvSpPr>
        <p:spPr>
          <a:xfrm>
            <a:off x="734646" y="4251569"/>
            <a:ext cx="10363200" cy="1675267"/>
          </a:xfrm>
          <a:prstGeom prst="rect">
            <a:avLst/>
          </a:prstGeom>
        </p:spPr>
        <p:txBody>
          <a:bodyPr wrap="square">
            <a:spAutoFit/>
          </a:bodyPr>
          <a:lstStyle/>
          <a:p>
            <a:pPr algn="just">
              <a:lnSpc>
                <a:spcPct val="20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Correlation plot heatmap representing the correlation between sixteen pairs of variables during the period. Furthermore, the color indicating the strength and direction of the correlations. Darker shades indicate stronger correlations. Dark blue colors indicate variables that tend to vary in opposite directions.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306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0D6A361-B0D4-4EB0-9647-36434D5D25AD}"/>
              </a:ext>
            </a:extLst>
          </p:cNvPr>
          <p:cNvSpPr txBox="1">
            <a:spLocks/>
          </p:cNvSpPr>
          <p:nvPr/>
        </p:nvSpPr>
        <p:spPr>
          <a:xfrm>
            <a:off x="461865" y="0"/>
            <a:ext cx="10515600" cy="6574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Problem statement</a:t>
            </a:r>
          </a:p>
        </p:txBody>
      </p:sp>
      <p:sp>
        <p:nvSpPr>
          <p:cNvPr id="12" name="Content Placeholder 2">
            <a:extLst>
              <a:ext uri="{FF2B5EF4-FFF2-40B4-BE49-F238E27FC236}">
                <a16:creationId xmlns:a16="http://schemas.microsoft.com/office/drawing/2014/main" id="{FFC90934-0BDA-4C36-AEA9-FB8A80ECA5B4}"/>
              </a:ext>
            </a:extLst>
          </p:cNvPr>
          <p:cNvSpPr txBox="1">
            <a:spLocks/>
          </p:cNvSpPr>
          <p:nvPr/>
        </p:nvSpPr>
        <p:spPr>
          <a:xfrm>
            <a:off x="704235" y="670981"/>
            <a:ext cx="10783529" cy="55160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Tx/>
              <a:buNone/>
            </a:pPr>
            <a:endParaRPr lang="en-US" b="1" dirty="0">
              <a:solidFill>
                <a:schemeClr val="tx1"/>
              </a:solidFill>
              <a:latin typeface="Times New Roman" panose="02020603050405020304" pitchFamily="18" charset="0"/>
              <a:cs typeface="Times New Roman" panose="02020603050405020304" pitchFamily="18" charset="0"/>
            </a:endParaRPr>
          </a:p>
          <a:p>
            <a:pPr marL="0" indent="0">
              <a:buFont typeface="Calibri" panose="020F0502020204030204" pitchFamily="34" charset="0"/>
              <a:buNone/>
            </a:pPr>
            <a:endParaRPr lang="en-US"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5BDA659-A052-476B-A5CF-C969FB2F91A9}"/>
              </a:ext>
            </a:extLst>
          </p:cNvPr>
          <p:cNvSpPr/>
          <p:nvPr/>
        </p:nvSpPr>
        <p:spPr>
          <a:xfrm>
            <a:off x="5298928" y="2730320"/>
            <a:ext cx="1594143" cy="139736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1">
            <a:extLst>
              <a:ext uri="{FF2B5EF4-FFF2-40B4-BE49-F238E27FC236}">
                <a16:creationId xmlns:a16="http://schemas.microsoft.com/office/drawing/2014/main" id="{3C246C34-56C1-4D0C-BE6D-CA52E41F9BE5}"/>
              </a:ext>
            </a:extLst>
          </p:cNvPr>
          <p:cNvSpPr>
            <a:spLocks noGrp="1" noChangeArrowheads="1"/>
          </p:cNvSpPr>
          <p:nvPr>
            <p:ph idx="1"/>
          </p:nvPr>
        </p:nvSpPr>
        <p:spPr bwMode="auto">
          <a:xfrm>
            <a:off x="267929" y="701865"/>
            <a:ext cx="1169709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Vulnerability: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Bangladesh's tropical climate, dense population, and socio-economic conditions make it highly susceptible to climate change effects, particularly extreme heat.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Increasing Risks: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Extreme heat events are expected to become more frequent and severe, posing significant public health risks.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Inadequate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 predictive models lack the precision and granularity needed for effective planning and intervention.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Urgent Need: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Robust predictive tools are urgently required to aid in proactive public health management. </a:t>
            </a:r>
          </a:p>
        </p:txBody>
      </p:sp>
    </p:spTree>
    <p:extLst>
      <p:ext uri="{BB962C8B-B14F-4D97-AF65-F5344CB8AC3E}">
        <p14:creationId xmlns:p14="http://schemas.microsoft.com/office/powerpoint/2010/main" val="255624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B27E-C0C7-4460-A6A1-F36CC5CDF0A3}"/>
              </a:ext>
            </a:extLst>
          </p:cNvPr>
          <p:cNvSpPr>
            <a:spLocks noGrp="1"/>
          </p:cNvSpPr>
          <p:nvPr>
            <p:ph type="title"/>
          </p:nvPr>
        </p:nvSpPr>
        <p:spPr>
          <a:xfrm>
            <a:off x="2399323" y="762000"/>
            <a:ext cx="9105289" cy="676031"/>
          </a:xfrm>
        </p:spPr>
        <p:txBody>
          <a:bodyPr>
            <a:normAutofit/>
          </a:bodyPr>
          <a:lstStyle/>
          <a:p>
            <a:pPr algn="ctr"/>
            <a:r>
              <a:rPr lang="en-US" sz="2400" b="1" dirty="0"/>
              <a:t>Impact of temperature on </a:t>
            </a:r>
            <a:r>
              <a:rPr lang="en-US" sz="2400" b="1" dirty="0" err="1"/>
              <a:t>Diarrhoea</a:t>
            </a:r>
            <a:r>
              <a:rPr lang="en-US" sz="2400" b="1" dirty="0"/>
              <a:t> in Bangladesh</a:t>
            </a:r>
            <a:br>
              <a:rPr lang="en-US" sz="1400" b="1" dirty="0"/>
            </a:br>
            <a:endParaRPr lang="en-US" sz="1400" dirty="0"/>
          </a:p>
        </p:txBody>
      </p:sp>
      <p:sp>
        <p:nvSpPr>
          <p:cNvPr id="5" name="Rectangle 4">
            <a:extLst>
              <a:ext uri="{FF2B5EF4-FFF2-40B4-BE49-F238E27FC236}">
                <a16:creationId xmlns:a16="http://schemas.microsoft.com/office/drawing/2014/main" id="{81D67D52-89D2-4931-9D8B-3CD1DB653D73}"/>
              </a:ext>
            </a:extLst>
          </p:cNvPr>
          <p:cNvSpPr/>
          <p:nvPr/>
        </p:nvSpPr>
        <p:spPr>
          <a:xfrm>
            <a:off x="2516554" y="1211385"/>
            <a:ext cx="8323384" cy="369332"/>
          </a:xfrm>
          <a:prstGeom prst="rect">
            <a:avLst/>
          </a:prstGeom>
        </p:spPr>
        <p:txBody>
          <a:bodyPr wrap="square">
            <a:spAutoFit/>
          </a:bodyPr>
          <a:lstStyle/>
          <a:p>
            <a:pPr algn="ctr">
              <a:spcAft>
                <a:spcPts val="1000"/>
              </a:spcAft>
            </a:pPr>
            <a:r>
              <a:rPr 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Table15: Maximum temperature VS </a:t>
            </a:r>
            <a:r>
              <a:rPr lang="en-US" i="1" dirty="0" err="1">
                <a:solidFill>
                  <a:srgbClr val="44546A"/>
                </a:solidFill>
                <a:latin typeface="Times New Roman" panose="02020603050405020304" pitchFamily="18" charset="0"/>
                <a:ea typeface="Calibri" panose="020F0502020204030204" pitchFamily="34" charset="0"/>
                <a:cs typeface="Times New Roman" panose="02020603050405020304" pitchFamily="18" charset="0"/>
              </a:rPr>
              <a:t>Diarrhoea</a:t>
            </a:r>
            <a:r>
              <a:rPr lang="en-US"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 cases in Bangladesh</a:t>
            </a:r>
            <a:endParaRPr lang="en-US"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FD9E043F-A13C-40FF-B34B-EA5FBBDB2629}"/>
              </a:ext>
            </a:extLst>
          </p:cNvPr>
          <p:cNvSpPr/>
          <p:nvPr/>
        </p:nvSpPr>
        <p:spPr>
          <a:xfrm>
            <a:off x="328247" y="5588000"/>
            <a:ext cx="11574584" cy="670440"/>
          </a:xfrm>
          <a:prstGeom prst="rect">
            <a:avLst/>
          </a:prstGeom>
        </p:spPr>
        <p:txBody>
          <a:bodyPr wrap="square">
            <a:spAutoFit/>
          </a:bodyPr>
          <a:lstStyle/>
          <a:p>
            <a:pPr algn="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above table shows that there is a Maximum temperature VS </a:t>
            </a:r>
            <a:r>
              <a:rPr lang="en-US" dirty="0" err="1">
                <a:latin typeface="Times New Roman" panose="02020603050405020304" pitchFamily="18" charset="0"/>
                <a:ea typeface="Calibri" panose="020F0502020204030204" pitchFamily="34" charset="0"/>
                <a:cs typeface="Times New Roman" panose="02020603050405020304" pitchFamily="18" charset="0"/>
              </a:rPr>
              <a:t>Diarrhoea</a:t>
            </a:r>
            <a:r>
              <a:rPr lang="en-US" dirty="0">
                <a:latin typeface="Times New Roman" panose="02020603050405020304" pitchFamily="18" charset="0"/>
                <a:ea typeface="Calibri" panose="020F0502020204030204" pitchFamily="34" charset="0"/>
                <a:cs typeface="Times New Roman" panose="02020603050405020304" pitchFamily="18" charset="0"/>
              </a:rPr>
              <a:t> cases in Bangladesh experienced a significant increase.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86E2E4F-E678-48D8-AA12-4D75C402A46D}"/>
              </a:ext>
            </a:extLst>
          </p:cNvPr>
          <p:cNvPicPr>
            <a:picLocks noChangeAspect="1"/>
          </p:cNvPicPr>
          <p:nvPr/>
        </p:nvPicPr>
        <p:blipFill>
          <a:blip r:embed="rId2"/>
          <a:stretch>
            <a:fillRect/>
          </a:stretch>
        </p:blipFill>
        <p:spPr>
          <a:xfrm>
            <a:off x="3618523" y="2264566"/>
            <a:ext cx="4057727" cy="2823249"/>
          </a:xfrm>
          <a:prstGeom prst="rect">
            <a:avLst/>
          </a:prstGeom>
        </p:spPr>
      </p:pic>
    </p:spTree>
    <p:extLst>
      <p:ext uri="{BB962C8B-B14F-4D97-AF65-F5344CB8AC3E}">
        <p14:creationId xmlns:p14="http://schemas.microsoft.com/office/powerpoint/2010/main" val="336838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85436E-C9A6-4A59-B568-B3CA105E2ABA}"/>
              </a:ext>
            </a:extLst>
          </p:cNvPr>
          <p:cNvPicPr/>
          <p:nvPr/>
        </p:nvPicPr>
        <p:blipFill>
          <a:blip r:embed="rId2"/>
          <a:stretch>
            <a:fillRect/>
          </a:stretch>
        </p:blipFill>
        <p:spPr>
          <a:xfrm>
            <a:off x="3475037" y="449385"/>
            <a:ext cx="3762009" cy="2516555"/>
          </a:xfrm>
          <a:prstGeom prst="rect">
            <a:avLst/>
          </a:prstGeom>
        </p:spPr>
      </p:pic>
      <p:sp>
        <p:nvSpPr>
          <p:cNvPr id="8" name="Rectangle 7">
            <a:extLst>
              <a:ext uri="{FF2B5EF4-FFF2-40B4-BE49-F238E27FC236}">
                <a16:creationId xmlns:a16="http://schemas.microsoft.com/office/drawing/2014/main" id="{E5AD6C55-9FF8-4F4A-9180-A16D88A1D110}"/>
              </a:ext>
            </a:extLst>
          </p:cNvPr>
          <p:cNvSpPr/>
          <p:nvPr/>
        </p:nvSpPr>
        <p:spPr>
          <a:xfrm>
            <a:off x="187569" y="4142154"/>
            <a:ext cx="11230708" cy="2470163"/>
          </a:xfrm>
          <a:prstGeom prst="rect">
            <a:avLst/>
          </a:prstGeom>
        </p:spPr>
        <p:txBody>
          <a:bodyPr wrap="square">
            <a:spAutoFit/>
          </a:bodyPr>
          <a:lstStyle/>
          <a:p>
            <a:pPr algn="just">
              <a:lnSpc>
                <a:spcPct val="200000"/>
              </a:lnSpc>
            </a:pPr>
            <a:r>
              <a:rPr lang="en-US" sz="1200" dirty="0">
                <a:latin typeface="Times New Roman" panose="02020603050405020304" pitchFamily="18" charset="0"/>
                <a:ea typeface="Times New Roman" panose="02020603050405020304" pitchFamily="18" charset="0"/>
              </a:rPr>
              <a:t>Here is the joint plot showing the relationship between maximum temperature (in °C) and cases of </a:t>
            </a:r>
            <a:r>
              <a:rPr lang="en-US" sz="1200" dirty="0" err="1"/>
              <a:t>of</a:t>
            </a:r>
            <a:r>
              <a:rPr lang="en-US" sz="1200" dirty="0"/>
              <a:t> </a:t>
            </a:r>
            <a:r>
              <a:rPr lang="en-US" sz="1200" dirty="0" err="1"/>
              <a:t>Diarrhoea</a:t>
            </a:r>
            <a:r>
              <a:rPr lang="en-US" sz="1200" dirty="0">
                <a:latin typeface="Times New Roman" panose="02020603050405020304" pitchFamily="18" charset="0"/>
                <a:ea typeface="Times New Roman" panose="02020603050405020304" pitchFamily="18" charset="0"/>
              </a:rPr>
              <a:t>. The scatter plot in the center visualizes this relationship, while the histograms along the margins display the distributions of each variable individually.</a:t>
            </a:r>
            <a:r>
              <a:rPr lang="en-US" sz="1200" dirty="0"/>
              <a:t> From the plot, it appears that as the temperature increases, the number of </a:t>
            </a:r>
            <a:r>
              <a:rPr lang="en-US" sz="1200" dirty="0" err="1"/>
              <a:t>of</a:t>
            </a:r>
            <a:r>
              <a:rPr lang="en-US" sz="1200" dirty="0"/>
              <a:t> </a:t>
            </a:r>
            <a:r>
              <a:rPr lang="en-US" sz="1200" dirty="0" err="1"/>
              <a:t>Diarrhoea</a:t>
            </a:r>
            <a:r>
              <a:rPr lang="en-US" sz="1200" dirty="0"/>
              <a:t> cases increases, suggesting a potential positive relationship between these variables. ​This is evident from the upward slope in the scatter plot, indicating a positive correlation between these two variables. Overall, the joint plot provides a clear visual representation of the positive correlation between maximum temperature and of </a:t>
            </a:r>
            <a:r>
              <a:rPr lang="en-US" sz="1200" dirty="0" err="1"/>
              <a:t>Diarrhoea</a:t>
            </a:r>
            <a:r>
              <a:rPr lang="en-US" sz="1200" dirty="0"/>
              <a:t> cases, highlighting a potential area for further investigation.Inthe joint point we find evidence Of Outlier.</a:t>
            </a:r>
          </a:p>
          <a:p>
            <a:pPr algn="just">
              <a:lnSpc>
                <a:spcPct val="200000"/>
              </a:lnSpc>
            </a:pPr>
            <a:endParaRPr lang="en-US" dirty="0">
              <a:latin typeface="Times New Roman" panose="02020603050405020304" pitchFamily="18" charset="0"/>
              <a:ea typeface="Times New Roman" panose="02020603050405020304" pitchFamily="18" charset="0"/>
            </a:endParaRPr>
          </a:p>
        </p:txBody>
      </p:sp>
      <p:sp>
        <p:nvSpPr>
          <p:cNvPr id="12" name="Title 1">
            <a:extLst>
              <a:ext uri="{FF2B5EF4-FFF2-40B4-BE49-F238E27FC236}">
                <a16:creationId xmlns:a16="http://schemas.microsoft.com/office/drawing/2014/main" id="{1C217C8D-F4A5-449E-A7F0-06B05F3E2EA3}"/>
              </a:ext>
            </a:extLst>
          </p:cNvPr>
          <p:cNvSpPr txBox="1">
            <a:spLocks/>
          </p:cNvSpPr>
          <p:nvPr/>
        </p:nvSpPr>
        <p:spPr>
          <a:xfrm>
            <a:off x="804985" y="3602893"/>
            <a:ext cx="10613292" cy="43766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400" b="0" kern="1200">
                <a:solidFill>
                  <a:schemeClr val="accent2">
                    <a:lumMod val="50000"/>
                  </a:schemeClr>
                </a:solidFill>
                <a:latin typeface="+mj-lt"/>
                <a:ea typeface="+mj-ea"/>
                <a:cs typeface="+mj-cs"/>
              </a:defRPr>
            </a:lvl1pPr>
          </a:lstStyle>
          <a:p>
            <a:r>
              <a:rPr lang="en-US" sz="1400" dirty="0"/>
              <a:t>Figure 4.24: Joint plot showing the relationship between maximum temperature (in °C) and cases of </a:t>
            </a:r>
            <a:r>
              <a:rPr lang="en-US" sz="1300" dirty="0" err="1"/>
              <a:t>Diarrhoea</a:t>
            </a:r>
            <a:endParaRPr lang="en-US" sz="1300" dirty="0"/>
          </a:p>
        </p:txBody>
      </p:sp>
    </p:spTree>
    <p:extLst>
      <p:ext uri="{BB962C8B-B14F-4D97-AF65-F5344CB8AC3E}">
        <p14:creationId xmlns:p14="http://schemas.microsoft.com/office/powerpoint/2010/main" val="243606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9BF674-1451-48CA-B7DA-174A51DC0EB7}"/>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875693" y="120085"/>
            <a:ext cx="7080739" cy="2623115"/>
          </a:xfrm>
          <a:prstGeom prst="rect">
            <a:avLst/>
          </a:prstGeom>
          <a:noFill/>
          <a:ln>
            <a:solidFill>
              <a:schemeClr val="tx1"/>
            </a:solidFill>
          </a:ln>
        </p:spPr>
      </p:pic>
      <p:sp>
        <p:nvSpPr>
          <p:cNvPr id="6" name="Rectangle 5">
            <a:extLst>
              <a:ext uri="{FF2B5EF4-FFF2-40B4-BE49-F238E27FC236}">
                <a16:creationId xmlns:a16="http://schemas.microsoft.com/office/drawing/2014/main" id="{7769B1C2-E99A-4FA9-820D-274510A088AC}"/>
              </a:ext>
            </a:extLst>
          </p:cNvPr>
          <p:cNvSpPr/>
          <p:nvPr/>
        </p:nvSpPr>
        <p:spPr>
          <a:xfrm>
            <a:off x="226646" y="3743569"/>
            <a:ext cx="11347939" cy="3096938"/>
          </a:xfrm>
          <a:prstGeom prst="rect">
            <a:avLst/>
          </a:prstGeom>
        </p:spPr>
        <p:txBody>
          <a:bodyPr wrap="square">
            <a:spAutoFit/>
          </a:bodyPr>
          <a:lstStyle/>
          <a:p>
            <a:pPr algn="just">
              <a:lnSpc>
                <a:spcPct val="200000"/>
              </a:lnSpc>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From figure 4.29, Pearson correlation coefficient of 0.599 indicates a moderately positive linear relationship between two variables. The correlation coefficient (r) ranges from -1 to </a:t>
            </a:r>
          </a:p>
          <a:p>
            <a:pPr algn="just">
              <a:lnSpc>
                <a:spcPct val="200000"/>
              </a:lnSpc>
              <a:spcAft>
                <a:spcPts val="800"/>
              </a:spcAft>
            </a:pPr>
            <a:r>
              <a:rPr lang="en-US" sz="1200" dirty="0">
                <a:latin typeface="Times New Roman" panose="02020603050405020304" pitchFamily="18" charset="0"/>
                <a:ea typeface="Calibri" panose="020F0502020204030204" pitchFamily="34" charset="0"/>
                <a:cs typeface="Times New Roman" panose="02020603050405020304" pitchFamily="18" charset="0"/>
              </a:rPr>
              <a:t>A value of 0.599 suggests that there is a moderate positive correlation between the two variables. This means that as one variable increases, the other tends to increase as well, though not perfectly.</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ea typeface="Calibri" panose="020F0502020204030204" pitchFamily="34" charset="0"/>
                <a:cs typeface="Times New Roman" panose="02020603050405020304" pitchFamily="18" charset="0"/>
              </a:rPr>
              <a:t>The positive sign indicates that as one variable increases, the other also tends to increase. In contrast, a negative correlation coefficient would indicate that as one variable increases, the other tends to decrease.</a:t>
            </a:r>
            <a:r>
              <a:rPr lang="en-US" sz="1200" b="1" dirty="0">
                <a:latin typeface="Times New Roman" panose="02020603050405020304" pitchFamily="18" charset="0"/>
                <a:ea typeface="Calibri" panose="020F0502020204030204" pitchFamily="34" charset="0"/>
                <a:cs typeface="Times New Roman" panose="02020603050405020304" pitchFamily="18" charset="0"/>
              </a:rPr>
              <a:t> </a:t>
            </a:r>
            <a:r>
              <a:rPr lang="en-US" sz="1200" dirty="0">
                <a:latin typeface="Times New Roman" panose="02020603050405020304" pitchFamily="18" charset="0"/>
                <a:ea typeface="Calibri" panose="020F0502020204030204" pitchFamily="34" charset="0"/>
                <a:cs typeface="Times New Roman" panose="02020603050405020304" pitchFamily="18" charset="0"/>
              </a:rPr>
              <a:t>While 0.599 is not a perfect correlation (which would be 1 or -1), it still indicates a noticeable tendency for the variables to move together. This can be useful in understanding how changes in one variable might predict changes in the other, though it does not imply </a:t>
            </a:r>
            <a:r>
              <a:rPr lang="en-US" sz="1200" dirty="0" err="1">
                <a:latin typeface="Times New Roman" panose="02020603050405020304" pitchFamily="18" charset="0"/>
                <a:ea typeface="Calibri" panose="020F0502020204030204" pitchFamily="34" charset="0"/>
                <a:cs typeface="Times New Roman" panose="02020603050405020304" pitchFamily="18" charset="0"/>
              </a:rPr>
              <a:t>causation.To</a:t>
            </a:r>
            <a:r>
              <a:rPr lang="en-US" sz="1200" dirty="0">
                <a:latin typeface="Times New Roman" panose="02020603050405020304" pitchFamily="18" charset="0"/>
                <a:ea typeface="Calibri" panose="020F0502020204030204" pitchFamily="34" charset="0"/>
                <a:cs typeface="Times New Roman" panose="02020603050405020304" pitchFamily="18" charset="0"/>
              </a:rPr>
              <a:t> determine if this correlation is statistically significant (i.e., not likely due to random chance), one would typically look at the p-value associated with the correlation coefficient. If the p-value is sufficiently low (often less than 0.05), the correlation is considered statistically </a:t>
            </a:r>
            <a:r>
              <a:rPr lang="en-US" sz="1200" dirty="0" err="1">
                <a:latin typeface="Times New Roman" panose="02020603050405020304" pitchFamily="18" charset="0"/>
                <a:ea typeface="Calibri" panose="020F0502020204030204" pitchFamily="34" charset="0"/>
                <a:cs typeface="Times New Roman" panose="02020603050405020304" pitchFamily="18" charset="0"/>
              </a:rPr>
              <a:t>significant.To</a:t>
            </a:r>
            <a:r>
              <a:rPr lang="en-US" sz="1200" dirty="0">
                <a:latin typeface="Times New Roman" panose="02020603050405020304" pitchFamily="18" charset="0"/>
                <a:ea typeface="Calibri" panose="020F0502020204030204" pitchFamily="34" charset="0"/>
                <a:cs typeface="Times New Roman" panose="02020603050405020304" pitchFamily="18" charset="0"/>
              </a:rPr>
              <a:t> recapitulate, a Pearson correlation coefficient of 0.599 indicates a moderate positive linear relationship between two variables, suggesting that they tend to move together in a positive direction, but not perfectly so.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9F25DAC6-8E44-40C5-8FCF-6332C01DD440}"/>
              </a:ext>
            </a:extLst>
          </p:cNvPr>
          <p:cNvSpPr/>
          <p:nvPr/>
        </p:nvSpPr>
        <p:spPr>
          <a:xfrm>
            <a:off x="1547445" y="2989553"/>
            <a:ext cx="8042031" cy="463397"/>
          </a:xfrm>
          <a:prstGeom prst="rect">
            <a:avLst/>
          </a:prstGeom>
        </p:spPr>
        <p:txBody>
          <a:bodyPr wrap="square">
            <a:spAutoFit/>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Vrinda" panose="020B0502040204020203" pitchFamily="34" charset="0"/>
              </a:rPr>
              <a:t>Figure 4.25:Regression analysis for </a:t>
            </a:r>
            <a:r>
              <a:rPr lang="en-US" dirty="0"/>
              <a:t>of </a:t>
            </a:r>
            <a:r>
              <a:rPr lang="en-US"/>
              <a:t>Diarrhoea</a:t>
            </a:r>
            <a:r>
              <a:rPr lang="en-US" dirty="0">
                <a:latin typeface="Times New Roman" panose="02020603050405020304" pitchFamily="18" charset="0"/>
                <a:ea typeface="Calibri" panose="020F0502020204030204" pitchFamily="34" charset="0"/>
                <a:cs typeface="Vrinda" panose="020B0502040204020203" pitchFamily="34" charset="0"/>
              </a:rPr>
              <a:t> vs Maximum temperature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24815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FAE2-829E-4B02-8FED-5ACDB8539C54}"/>
              </a:ext>
            </a:extLst>
          </p:cNvPr>
          <p:cNvSpPr>
            <a:spLocks noGrp="1"/>
          </p:cNvSpPr>
          <p:nvPr>
            <p:ph type="title"/>
          </p:nvPr>
        </p:nvSpPr>
        <p:spPr>
          <a:xfrm>
            <a:off x="750277" y="398585"/>
            <a:ext cx="10754335" cy="1500553"/>
          </a:xfrm>
        </p:spPr>
        <p:txBody>
          <a:bodyPr>
            <a:normAutofit fontScale="90000"/>
          </a:bodyPr>
          <a:lstStyle/>
          <a:p>
            <a:pPr algn="ctr"/>
            <a:r>
              <a:rPr lang="en-US" sz="1800" b="1" dirty="0"/>
              <a:t>Impact of temperature on Dengue in Bangladesh</a:t>
            </a:r>
            <a:br>
              <a:rPr lang="en-US" sz="1800" b="1" dirty="0"/>
            </a:br>
            <a:r>
              <a:rPr lang="en-US" sz="1800" i="1" dirty="0"/>
              <a:t>Table 16: Maximum temperature VS Dengue cases in Bangladesh</a:t>
            </a:r>
            <a:br>
              <a:rPr lang="en-US" i="1" dirty="0"/>
            </a:br>
            <a:br>
              <a:rPr lang="en-US" b="1" dirty="0"/>
            </a:br>
            <a:endParaRPr lang="en-US" dirty="0"/>
          </a:p>
        </p:txBody>
      </p:sp>
      <p:graphicFrame>
        <p:nvGraphicFramePr>
          <p:cNvPr id="5" name="Table 4">
            <a:extLst>
              <a:ext uri="{FF2B5EF4-FFF2-40B4-BE49-F238E27FC236}">
                <a16:creationId xmlns:a16="http://schemas.microsoft.com/office/drawing/2014/main" id="{576957C7-7043-4603-B7D8-D44C8C1A71F1}"/>
              </a:ext>
            </a:extLst>
          </p:cNvPr>
          <p:cNvGraphicFramePr>
            <a:graphicFrameLocks noGrp="1"/>
          </p:cNvGraphicFramePr>
          <p:nvPr/>
        </p:nvGraphicFramePr>
        <p:xfrm>
          <a:off x="3511550" y="1624393"/>
          <a:ext cx="5168900" cy="4235006"/>
        </p:xfrm>
        <a:graphic>
          <a:graphicData uri="http://schemas.openxmlformats.org/drawingml/2006/table">
            <a:tbl>
              <a:tblPr firstRow="1" firstCol="1" bandRow="1">
                <a:tableStyleId>{5DA37D80-6434-44D0-A028-1B22A696006F}</a:tableStyleId>
              </a:tblPr>
              <a:tblGrid>
                <a:gridCol w="1254125">
                  <a:extLst>
                    <a:ext uri="{9D8B030D-6E8A-4147-A177-3AD203B41FA5}">
                      <a16:colId xmlns:a16="http://schemas.microsoft.com/office/drawing/2014/main" val="1497583231"/>
                    </a:ext>
                  </a:extLst>
                </a:gridCol>
                <a:gridCol w="2644775">
                  <a:extLst>
                    <a:ext uri="{9D8B030D-6E8A-4147-A177-3AD203B41FA5}">
                      <a16:colId xmlns:a16="http://schemas.microsoft.com/office/drawing/2014/main" val="1781629608"/>
                    </a:ext>
                  </a:extLst>
                </a:gridCol>
                <a:gridCol w="1270000">
                  <a:extLst>
                    <a:ext uri="{9D8B030D-6E8A-4147-A177-3AD203B41FA5}">
                      <a16:colId xmlns:a16="http://schemas.microsoft.com/office/drawing/2014/main" val="1493692937"/>
                    </a:ext>
                  </a:extLst>
                </a:gridCol>
              </a:tblGrid>
              <a:tr h="182880">
                <a:tc>
                  <a:txBody>
                    <a:bodyPr/>
                    <a:lstStyle/>
                    <a:p>
                      <a:pPr marL="0" marR="0" algn="ctr">
                        <a:lnSpc>
                          <a:spcPct val="107000"/>
                        </a:lnSpc>
                        <a:spcBef>
                          <a:spcPts val="0"/>
                        </a:spcBef>
                        <a:spcAft>
                          <a:spcPts val="0"/>
                        </a:spcAft>
                      </a:pPr>
                      <a:r>
                        <a:rPr lang="en-US" sz="1200">
                          <a:effectLst/>
                        </a:rPr>
                        <a:t>Year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Maximum temperature(°C)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Dengue (Cases in 1000)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0739541"/>
                  </a:ext>
                </a:extLst>
              </a:tr>
              <a:tr h="182880">
                <a:tc>
                  <a:txBody>
                    <a:bodyPr/>
                    <a:lstStyle/>
                    <a:p>
                      <a:pPr marL="0" marR="0" algn="ctr">
                        <a:lnSpc>
                          <a:spcPct val="107000"/>
                        </a:lnSpc>
                        <a:spcBef>
                          <a:spcPts val="0"/>
                        </a:spcBef>
                        <a:spcAft>
                          <a:spcPts val="0"/>
                        </a:spcAft>
                      </a:pPr>
                      <a:r>
                        <a:rPr lang="en-US" sz="1100">
                          <a:effectLst/>
                        </a:rPr>
                        <a:t>2000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5.55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46368531"/>
                  </a:ext>
                </a:extLst>
              </a:tr>
              <a:tr h="182880">
                <a:tc>
                  <a:txBody>
                    <a:bodyPr/>
                    <a:lstStyle/>
                    <a:p>
                      <a:pPr marL="0" marR="0" algn="ctr">
                        <a:lnSpc>
                          <a:spcPct val="107000"/>
                        </a:lnSpc>
                        <a:spcBef>
                          <a:spcPts val="0"/>
                        </a:spcBef>
                        <a:spcAft>
                          <a:spcPts val="0"/>
                        </a:spcAft>
                      </a:pPr>
                      <a:r>
                        <a:rPr lang="en-US" sz="1100">
                          <a:effectLst/>
                        </a:rPr>
                        <a:t>2001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4598507"/>
                  </a:ext>
                </a:extLst>
              </a:tr>
              <a:tr h="182880">
                <a:tc>
                  <a:txBody>
                    <a:bodyPr/>
                    <a:lstStyle/>
                    <a:p>
                      <a:pPr marL="0" marR="0" algn="ctr">
                        <a:lnSpc>
                          <a:spcPct val="107000"/>
                        </a:lnSpc>
                        <a:spcBef>
                          <a:spcPts val="0"/>
                        </a:spcBef>
                        <a:spcAft>
                          <a:spcPts val="0"/>
                        </a:spcAft>
                      </a:pPr>
                      <a:r>
                        <a:rPr lang="en-US" sz="1100">
                          <a:effectLst/>
                        </a:rPr>
                        <a:t>2002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6.23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72663727"/>
                  </a:ext>
                </a:extLst>
              </a:tr>
              <a:tr h="182880">
                <a:tc>
                  <a:txBody>
                    <a:bodyPr/>
                    <a:lstStyle/>
                    <a:p>
                      <a:pPr marL="0" marR="0" algn="ctr">
                        <a:lnSpc>
                          <a:spcPct val="107000"/>
                        </a:lnSpc>
                        <a:spcBef>
                          <a:spcPts val="0"/>
                        </a:spcBef>
                        <a:spcAft>
                          <a:spcPts val="0"/>
                        </a:spcAft>
                      </a:pPr>
                      <a:r>
                        <a:rPr lang="en-US" sz="1100">
                          <a:effectLst/>
                        </a:rPr>
                        <a:t>2003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3.93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34645190"/>
                  </a:ext>
                </a:extLst>
              </a:tr>
              <a:tr h="182880">
                <a:tc>
                  <a:txBody>
                    <a:bodyPr/>
                    <a:lstStyle/>
                    <a:p>
                      <a:pPr marL="0" marR="0" algn="ctr">
                        <a:lnSpc>
                          <a:spcPct val="107000"/>
                        </a:lnSpc>
                        <a:spcBef>
                          <a:spcPts val="0"/>
                        </a:spcBef>
                        <a:spcAft>
                          <a:spcPts val="0"/>
                        </a:spcAft>
                      </a:pPr>
                      <a:r>
                        <a:rPr lang="en-US" sz="1100">
                          <a:effectLst/>
                        </a:rPr>
                        <a:t>2004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1.05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83705396"/>
                  </a:ext>
                </a:extLst>
              </a:tr>
              <a:tr h="182880">
                <a:tc>
                  <a:txBody>
                    <a:bodyPr/>
                    <a:lstStyle/>
                    <a:p>
                      <a:pPr marL="0" marR="0" algn="ctr">
                        <a:lnSpc>
                          <a:spcPct val="107000"/>
                        </a:lnSpc>
                        <a:spcBef>
                          <a:spcPts val="0"/>
                        </a:spcBef>
                        <a:spcAft>
                          <a:spcPts val="0"/>
                        </a:spcAft>
                      </a:pPr>
                      <a:r>
                        <a:rPr lang="en-US" sz="1100">
                          <a:effectLst/>
                        </a:rPr>
                        <a:t>2005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5955587"/>
                  </a:ext>
                </a:extLst>
              </a:tr>
              <a:tr h="182880">
                <a:tc>
                  <a:txBody>
                    <a:bodyPr/>
                    <a:lstStyle/>
                    <a:p>
                      <a:pPr marL="0" marR="0" algn="ctr">
                        <a:lnSpc>
                          <a:spcPct val="107000"/>
                        </a:lnSpc>
                        <a:spcBef>
                          <a:spcPts val="0"/>
                        </a:spcBef>
                        <a:spcAft>
                          <a:spcPts val="0"/>
                        </a:spcAft>
                      </a:pPr>
                      <a:r>
                        <a:rPr lang="en-US" sz="1100">
                          <a:effectLst/>
                        </a:rPr>
                        <a:t>2006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30.88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48296339"/>
                  </a:ext>
                </a:extLst>
              </a:tr>
              <a:tr h="182880">
                <a:tc>
                  <a:txBody>
                    <a:bodyPr/>
                    <a:lstStyle/>
                    <a:p>
                      <a:pPr marL="0" marR="0" algn="ctr">
                        <a:lnSpc>
                          <a:spcPct val="107000"/>
                        </a:lnSpc>
                        <a:spcBef>
                          <a:spcPts val="0"/>
                        </a:spcBef>
                        <a:spcAft>
                          <a:spcPts val="0"/>
                        </a:spcAft>
                      </a:pPr>
                      <a:r>
                        <a:rPr lang="en-US" sz="1100">
                          <a:effectLst/>
                        </a:rPr>
                        <a:t>2007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57224474"/>
                  </a:ext>
                </a:extLst>
              </a:tr>
              <a:tr h="182880">
                <a:tc>
                  <a:txBody>
                    <a:bodyPr/>
                    <a:lstStyle/>
                    <a:p>
                      <a:pPr marL="0" marR="0" algn="ctr">
                        <a:lnSpc>
                          <a:spcPct val="107000"/>
                        </a:lnSpc>
                        <a:spcBef>
                          <a:spcPts val="0"/>
                        </a:spcBef>
                        <a:spcAft>
                          <a:spcPts val="0"/>
                        </a:spcAft>
                      </a:pPr>
                      <a:r>
                        <a:rPr lang="en-US" sz="1100">
                          <a:effectLst/>
                        </a:rPr>
                        <a:t>2008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1.15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56974691"/>
                  </a:ext>
                </a:extLst>
              </a:tr>
              <a:tr h="182880">
                <a:tc>
                  <a:txBody>
                    <a:bodyPr/>
                    <a:lstStyle/>
                    <a:p>
                      <a:pPr marL="0" marR="0" algn="ctr">
                        <a:lnSpc>
                          <a:spcPct val="107000"/>
                        </a:lnSpc>
                        <a:spcBef>
                          <a:spcPts val="0"/>
                        </a:spcBef>
                        <a:spcAft>
                          <a:spcPts val="0"/>
                        </a:spcAft>
                      </a:pPr>
                      <a:r>
                        <a:rPr lang="en-US" sz="1100">
                          <a:effectLst/>
                        </a:rPr>
                        <a:t>2009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0.47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24107630"/>
                  </a:ext>
                </a:extLst>
              </a:tr>
              <a:tr h="182880">
                <a:tc>
                  <a:txBody>
                    <a:bodyPr/>
                    <a:lstStyle/>
                    <a:p>
                      <a:pPr marL="0" marR="0" algn="ctr">
                        <a:lnSpc>
                          <a:spcPct val="107000"/>
                        </a:lnSpc>
                        <a:spcBef>
                          <a:spcPts val="0"/>
                        </a:spcBef>
                        <a:spcAft>
                          <a:spcPts val="0"/>
                        </a:spcAft>
                      </a:pPr>
                      <a:r>
                        <a:rPr lang="en-US" sz="1100">
                          <a:effectLst/>
                        </a:rPr>
                        <a:t>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37048837"/>
                  </a:ext>
                </a:extLst>
              </a:tr>
              <a:tr h="182880">
                <a:tc>
                  <a:txBody>
                    <a:bodyPr/>
                    <a:lstStyle/>
                    <a:p>
                      <a:pPr marL="0" marR="0" algn="ctr">
                        <a:lnSpc>
                          <a:spcPct val="107000"/>
                        </a:lnSpc>
                        <a:spcBef>
                          <a:spcPts val="0"/>
                        </a:spcBef>
                        <a:spcAft>
                          <a:spcPts val="0"/>
                        </a:spcAft>
                      </a:pPr>
                      <a:r>
                        <a:rPr lang="en-US" sz="1100">
                          <a:effectLst/>
                        </a:rPr>
                        <a:t>2011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1.36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65936628"/>
                  </a:ext>
                </a:extLst>
              </a:tr>
              <a:tr h="182880">
                <a:tc>
                  <a:txBody>
                    <a:bodyPr/>
                    <a:lstStyle/>
                    <a:p>
                      <a:pPr marL="0" marR="0" algn="ctr">
                        <a:lnSpc>
                          <a:spcPct val="107000"/>
                        </a:lnSpc>
                        <a:spcBef>
                          <a:spcPts val="0"/>
                        </a:spcBef>
                        <a:spcAft>
                          <a:spcPts val="0"/>
                        </a:spcAft>
                      </a:pPr>
                      <a:r>
                        <a:rPr lang="en-US" sz="1100">
                          <a:effectLst/>
                        </a:rPr>
                        <a:t>2012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0.67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6791897"/>
                  </a:ext>
                </a:extLst>
              </a:tr>
              <a:tr h="182880">
                <a:tc>
                  <a:txBody>
                    <a:bodyPr/>
                    <a:lstStyle/>
                    <a:p>
                      <a:pPr marL="0" marR="0" algn="ctr">
                        <a:lnSpc>
                          <a:spcPct val="107000"/>
                        </a:lnSpc>
                        <a:spcBef>
                          <a:spcPts val="0"/>
                        </a:spcBef>
                        <a:spcAft>
                          <a:spcPts val="0"/>
                        </a:spcAft>
                      </a:pPr>
                      <a:r>
                        <a:rPr lang="en-US" sz="1100">
                          <a:effectLst/>
                        </a:rPr>
                        <a:t>2013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1.75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15120274"/>
                  </a:ext>
                </a:extLst>
              </a:tr>
              <a:tr h="182880">
                <a:tc>
                  <a:txBody>
                    <a:bodyPr/>
                    <a:lstStyle/>
                    <a:p>
                      <a:pPr marL="0" marR="0" algn="ctr">
                        <a:lnSpc>
                          <a:spcPct val="107000"/>
                        </a:lnSpc>
                        <a:spcBef>
                          <a:spcPts val="0"/>
                        </a:spcBef>
                        <a:spcAft>
                          <a:spcPts val="0"/>
                        </a:spcAft>
                      </a:pPr>
                      <a:r>
                        <a:rPr lang="en-US" sz="1100">
                          <a:effectLst/>
                        </a:rPr>
                        <a:t>2014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33247942"/>
                  </a:ext>
                </a:extLst>
              </a:tr>
              <a:tr h="182880">
                <a:tc>
                  <a:txBody>
                    <a:bodyPr/>
                    <a:lstStyle/>
                    <a:p>
                      <a:pPr marL="0" marR="0" algn="ctr">
                        <a:lnSpc>
                          <a:spcPct val="107000"/>
                        </a:lnSpc>
                        <a:spcBef>
                          <a:spcPts val="0"/>
                        </a:spcBef>
                        <a:spcAft>
                          <a:spcPts val="0"/>
                        </a:spcAft>
                      </a:pPr>
                      <a:r>
                        <a:rPr lang="en-US" sz="1100">
                          <a:effectLst/>
                        </a:rPr>
                        <a:t>2015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99947684"/>
                  </a:ext>
                </a:extLst>
              </a:tr>
              <a:tr h="182880">
                <a:tc>
                  <a:txBody>
                    <a:bodyPr/>
                    <a:lstStyle/>
                    <a:p>
                      <a:pPr marL="0" marR="0" algn="ctr">
                        <a:lnSpc>
                          <a:spcPct val="107000"/>
                        </a:lnSpc>
                        <a:spcBef>
                          <a:spcPts val="0"/>
                        </a:spcBef>
                        <a:spcAft>
                          <a:spcPts val="0"/>
                        </a:spcAft>
                      </a:pPr>
                      <a:r>
                        <a:rPr lang="en-US" sz="1100">
                          <a:effectLst/>
                        </a:rPr>
                        <a:t>2016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6.06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93118309"/>
                  </a:ext>
                </a:extLst>
              </a:tr>
              <a:tr h="182880">
                <a:tc>
                  <a:txBody>
                    <a:bodyPr/>
                    <a:lstStyle/>
                    <a:p>
                      <a:pPr marL="0" marR="0" algn="ctr">
                        <a:lnSpc>
                          <a:spcPct val="107000"/>
                        </a:lnSpc>
                        <a:spcBef>
                          <a:spcPts val="0"/>
                        </a:spcBef>
                        <a:spcAft>
                          <a:spcPts val="0"/>
                        </a:spcAft>
                      </a:pPr>
                      <a:r>
                        <a:rPr lang="en-US" sz="1100">
                          <a:effectLst/>
                        </a:rPr>
                        <a:t>2017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2.77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83736295"/>
                  </a:ext>
                </a:extLst>
              </a:tr>
              <a:tr h="182880">
                <a:tc>
                  <a:txBody>
                    <a:bodyPr/>
                    <a:lstStyle/>
                    <a:p>
                      <a:pPr marL="0" marR="0" algn="ctr">
                        <a:lnSpc>
                          <a:spcPct val="107000"/>
                        </a:lnSpc>
                        <a:spcBef>
                          <a:spcPts val="0"/>
                        </a:spcBef>
                        <a:spcAft>
                          <a:spcPts val="0"/>
                        </a:spcAft>
                      </a:pPr>
                      <a:r>
                        <a:rPr lang="en-US" sz="1100">
                          <a:effectLst/>
                        </a:rPr>
                        <a:t>2018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10.15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39153113"/>
                  </a:ext>
                </a:extLst>
              </a:tr>
              <a:tr h="182880">
                <a:tc>
                  <a:txBody>
                    <a:bodyPr/>
                    <a:lstStyle/>
                    <a:p>
                      <a:pPr marL="0" marR="0" algn="ctr">
                        <a:lnSpc>
                          <a:spcPct val="107000"/>
                        </a:lnSpc>
                        <a:spcBef>
                          <a:spcPts val="0"/>
                        </a:spcBef>
                        <a:spcAft>
                          <a:spcPts val="0"/>
                        </a:spcAft>
                      </a:pPr>
                      <a:r>
                        <a:rPr lang="en-US" sz="1100">
                          <a:effectLst/>
                        </a:rPr>
                        <a:t>2019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31.5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101.35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66829308"/>
                  </a:ext>
                </a:extLst>
              </a:tr>
            </a:tbl>
          </a:graphicData>
        </a:graphic>
      </p:graphicFrame>
      <p:sp>
        <p:nvSpPr>
          <p:cNvPr id="6" name="Rectangle 5">
            <a:extLst>
              <a:ext uri="{FF2B5EF4-FFF2-40B4-BE49-F238E27FC236}">
                <a16:creationId xmlns:a16="http://schemas.microsoft.com/office/drawing/2014/main" id="{85D63846-B8AF-4695-8410-1D99C9531657}"/>
              </a:ext>
            </a:extLst>
          </p:cNvPr>
          <p:cNvSpPr/>
          <p:nvPr/>
        </p:nvSpPr>
        <p:spPr>
          <a:xfrm>
            <a:off x="687389" y="6133106"/>
            <a:ext cx="7807934" cy="383888"/>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Pearson correlation coefficient: 0.33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383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32D2E94-5548-4546-A826-569D8A533D9F}"/>
              </a:ext>
            </a:extLst>
          </p:cNvPr>
          <p:cNvSpPr>
            <a:spLocks noGrp="1"/>
          </p:cNvSpPr>
          <p:nvPr>
            <p:ph type="body" sz="half" idx="2"/>
          </p:nvPr>
        </p:nvSpPr>
        <p:spPr>
          <a:xfrm>
            <a:off x="1508369" y="3429001"/>
            <a:ext cx="8424985" cy="517768"/>
          </a:xfrm>
        </p:spPr>
        <p:txBody>
          <a:bodyPr>
            <a:normAutofit lnSpcReduction="10000"/>
          </a:bodyPr>
          <a:lstStyle/>
          <a:p>
            <a:r>
              <a:rPr lang="en-US" i="1" dirty="0"/>
              <a:t>Figure 4.26: joint plot showing the relationship between maximum temperature (in °C) and cases of Dengue Cases(in1000)</a:t>
            </a:r>
          </a:p>
          <a:p>
            <a:endParaRPr lang="en-US" dirty="0"/>
          </a:p>
        </p:txBody>
      </p:sp>
      <p:pic>
        <p:nvPicPr>
          <p:cNvPr id="5" name="Picture 4" descr="C:\Users\ASUS\AppData\Local\Microsoft\Windows\INetCache\Content.MSO\BC7D03F.tmp">
            <a:extLst>
              <a:ext uri="{FF2B5EF4-FFF2-40B4-BE49-F238E27FC236}">
                <a16:creationId xmlns:a16="http://schemas.microsoft.com/office/drawing/2014/main" id="{67C08B11-307D-4087-8100-30946DAF6337}"/>
              </a:ext>
            </a:extLst>
          </p:cNvPr>
          <p:cNvPicPr/>
          <p:nvPr/>
        </p:nvPicPr>
        <p:blipFill>
          <a:blip r:embed="rId2">
            <a:extLst>
              <a:ext uri="{28A0092B-C50C-407E-A947-70E740481C1C}">
                <a14:useLocalDpi xmlns:a14="http://schemas.microsoft.com/office/drawing/2010/main" val="0"/>
              </a:ext>
            </a:extLst>
          </a:blip>
          <a:srcRect/>
          <a:stretch>
            <a:fillRect/>
          </a:stretch>
        </p:blipFill>
        <p:spPr>
          <a:xfrm>
            <a:off x="3395662" y="828431"/>
            <a:ext cx="5400675" cy="2282091"/>
          </a:xfrm>
          <a:prstGeom prst="rect">
            <a:avLst/>
          </a:prstGeom>
          <a:noFill/>
          <a:ln>
            <a:noFill/>
          </a:ln>
        </p:spPr>
      </p:pic>
      <p:sp>
        <p:nvSpPr>
          <p:cNvPr id="7" name="Rectangle 6">
            <a:extLst>
              <a:ext uri="{FF2B5EF4-FFF2-40B4-BE49-F238E27FC236}">
                <a16:creationId xmlns:a16="http://schemas.microsoft.com/office/drawing/2014/main" id="{785B360B-0884-4E8B-A1E6-13C1E200661E}"/>
              </a:ext>
            </a:extLst>
          </p:cNvPr>
          <p:cNvSpPr/>
          <p:nvPr/>
        </p:nvSpPr>
        <p:spPr>
          <a:xfrm>
            <a:off x="257909" y="4204677"/>
            <a:ext cx="10847754" cy="2585323"/>
          </a:xfrm>
          <a:prstGeom prst="rect">
            <a:avLst/>
          </a:prstGeom>
        </p:spPr>
        <p:txBody>
          <a:bodyPr wrap="square">
            <a:spAutoFit/>
          </a:bodyPr>
          <a:lstStyle/>
          <a:p>
            <a:r>
              <a:rPr lang="en-US" sz="1600" dirty="0"/>
              <a:t>Here is the joint plot showing the relationship between maximum temperature (in °C) and cases of Dengue Cases (in1000). The scatter plot in the center visualizes this relationship, while the histograms along the margins display the distributions of each variable individually.</a:t>
            </a:r>
          </a:p>
          <a:p>
            <a:r>
              <a:rPr lang="en-US" sz="1600" dirty="0"/>
              <a:t>The joint plot displays the relationship between maximum temperature (in °C) and cases of diarrhea. As the maximum temperature increases, the number Dengue cases increases. This is evident from the upward slope in the scatter plot, indicating a positive correlation between these two variables. The joint plot displays the relationship between maximum temperature (in °C) and cases of diarrhea. As the maximum temperature increases, the number Dengue cases increases. This is evident from the upward slope in the scatter plot, indicating a positive correlation between these two variables.</a:t>
            </a:r>
          </a:p>
          <a:p>
            <a:endParaRPr lang="en-US" dirty="0"/>
          </a:p>
        </p:txBody>
      </p:sp>
    </p:spTree>
    <p:extLst>
      <p:ext uri="{BB962C8B-B14F-4D97-AF65-F5344CB8AC3E}">
        <p14:creationId xmlns:p14="http://schemas.microsoft.com/office/powerpoint/2010/main" val="185836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8A19-61CF-456A-BB16-6EA43126368B}"/>
              </a:ext>
            </a:extLst>
          </p:cNvPr>
          <p:cNvSpPr>
            <a:spLocks noGrp="1"/>
          </p:cNvSpPr>
          <p:nvPr>
            <p:ph type="title"/>
          </p:nvPr>
        </p:nvSpPr>
        <p:spPr>
          <a:xfrm>
            <a:off x="1547447" y="3290277"/>
            <a:ext cx="7916984" cy="468924"/>
          </a:xfrm>
        </p:spPr>
        <p:txBody>
          <a:bodyPr>
            <a:normAutofit fontScale="90000"/>
          </a:bodyPr>
          <a:lstStyle/>
          <a:p>
            <a:br>
              <a:rPr lang="en-US" sz="1400" dirty="0">
                <a:latin typeface="Times New Roman" panose="02020603050405020304" pitchFamily="18" charset="0"/>
                <a:ea typeface="Calibri" panose="020F0502020204030204" pitchFamily="34" charset="0"/>
                <a:cs typeface="Times New Roman" panose="02020603050405020304" pitchFamily="18" charset="0"/>
              </a:rPr>
            </a:br>
            <a:r>
              <a:rPr lang="en-US" sz="1400" dirty="0">
                <a:latin typeface="Times New Roman" panose="02020603050405020304" pitchFamily="18" charset="0"/>
                <a:ea typeface="Calibri" panose="020F0502020204030204" pitchFamily="34" charset="0"/>
                <a:cs typeface="Times New Roman" panose="02020603050405020304" pitchFamily="18" charset="0"/>
              </a:rPr>
              <a:t>Figure 4.31 </a:t>
            </a:r>
            <a:r>
              <a:rPr lang="en-US" sz="1400" dirty="0"/>
              <a:t>Regression analyses for Dengue (Cases in 1000) vs Maximum temperature(°C)</a:t>
            </a:r>
          </a:p>
        </p:txBody>
      </p:sp>
      <p:pic>
        <p:nvPicPr>
          <p:cNvPr id="6" name="Picture 5">
            <a:extLst>
              <a:ext uri="{FF2B5EF4-FFF2-40B4-BE49-F238E27FC236}">
                <a16:creationId xmlns:a16="http://schemas.microsoft.com/office/drawing/2014/main" id="{DB9A794B-53D8-4061-8E75-41A851112F17}"/>
              </a:ext>
            </a:extLst>
          </p:cNvPr>
          <p:cNvPicPr/>
          <p:nvPr/>
        </p:nvPicPr>
        <p:blipFill>
          <a:blip r:embed="rId2">
            <a:extLst>
              <a:ext uri="{28A0092B-C50C-407E-A947-70E740481C1C}">
                <a14:useLocalDpi xmlns:a14="http://schemas.microsoft.com/office/drawing/2010/main" val="0"/>
              </a:ext>
            </a:extLst>
          </a:blip>
          <a:srcRect/>
          <a:stretch>
            <a:fillRect/>
          </a:stretch>
        </p:blipFill>
        <p:spPr>
          <a:xfrm>
            <a:off x="1484923" y="0"/>
            <a:ext cx="7979508" cy="3344985"/>
          </a:xfrm>
          <a:prstGeom prst="rect">
            <a:avLst/>
          </a:prstGeom>
          <a:noFill/>
          <a:ln>
            <a:solidFill>
              <a:schemeClr val="tx1"/>
            </a:solidFill>
          </a:ln>
        </p:spPr>
      </p:pic>
      <p:sp>
        <p:nvSpPr>
          <p:cNvPr id="7" name="Rectangle 6">
            <a:extLst>
              <a:ext uri="{FF2B5EF4-FFF2-40B4-BE49-F238E27FC236}">
                <a16:creationId xmlns:a16="http://schemas.microsoft.com/office/drawing/2014/main" id="{6622D4BD-2F1F-42AE-9D3F-F63E2779F141}"/>
              </a:ext>
            </a:extLst>
          </p:cNvPr>
          <p:cNvSpPr/>
          <p:nvPr/>
        </p:nvSpPr>
        <p:spPr>
          <a:xfrm>
            <a:off x="578338" y="3946769"/>
            <a:ext cx="11754339" cy="2812950"/>
          </a:xfrm>
          <a:prstGeom prst="rect">
            <a:avLst/>
          </a:prstGeom>
        </p:spPr>
        <p:txBody>
          <a:bodyPr wrap="square">
            <a:spAutoFit/>
          </a:bodyPr>
          <a:lstStyle/>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In figure 4.31, Pearson correlation coefficient of 0.33 indicates a moderate positive linear relationship between Dengue cases and Maximum Temperature. The positive sign indicates that as one variable increases, the other variable tends to increase as well</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A correlation of 0.33 suggests a weak to moderate strength of association. This means that there is a noticeable relationship, however it's not very strong. In practical terms, this could imply that about 11% (0.33^2) of the variability in one variable can be explained by the variability in the other variable. The remaining 89% is influenced by other factors or random variation.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583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4D1AB40-EFAD-4555-941E-3425565CB2C6}"/>
              </a:ext>
            </a:extLst>
          </p:cNvPr>
          <p:cNvSpPr>
            <a:spLocks noGrp="1"/>
          </p:cNvSpPr>
          <p:nvPr>
            <p:ph type="body" sz="half" idx="2"/>
          </p:nvPr>
        </p:nvSpPr>
        <p:spPr>
          <a:xfrm>
            <a:off x="722740" y="1406770"/>
            <a:ext cx="10746520" cy="4629046"/>
          </a:xfrm>
        </p:spPr>
        <p:txBody>
          <a:bodyPr>
            <a:normAutofit fontScale="85000" lnSpcReduction="10000"/>
          </a:bodyPr>
          <a:lstStyle/>
          <a:p>
            <a:pPr>
              <a:lnSpc>
                <a:spcPct val="150000"/>
              </a:lnSpc>
            </a:pPr>
            <a:r>
              <a:rPr lang="en-US" sz="2000" dirty="0"/>
              <a:t>The findings of this study underscore the urgent need for proactive measures to mitigate and adapt to the increasing threat of extreme heat in Bangladesh. Utilizing a machine learning-based model, this research provides precise predictions that can guide public health interventions and policymaking, ultimately helping to protect vulnerable populations and enhance community resilience in the face of climate change.</a:t>
            </a:r>
          </a:p>
          <a:p>
            <a:pPr>
              <a:lnSpc>
                <a:spcPct val="150000"/>
              </a:lnSpc>
            </a:pPr>
            <a:r>
              <a:rPr lang="en-US" sz="2000" dirty="0"/>
              <a:t>This study demonstrates the efficacy of machine learning models in predicting extreme heat scenarios and their health impacts. The insights gained can guide public health policies and climate adaptation strategies in Bangladesh, ultimately reducing the adverse effects of climate change on human health. </a:t>
            </a:r>
          </a:p>
          <a:p>
            <a:pPr>
              <a:lnSpc>
                <a:spcPct val="150000"/>
              </a:lnSpc>
            </a:pPr>
            <a:r>
              <a:rPr lang="en-US" sz="2000" dirty="0"/>
              <a:t>This study demonstrates the efficacy of machine learning models in predicting extreme heat scenarios and their health impacts. The insights gained can guide public health policies and climate adaptation strategies in Bangladesh, ultimately reducing the adverse effects of climate change on human health.</a:t>
            </a:r>
          </a:p>
          <a:p>
            <a:endParaRPr lang="en-US" dirty="0"/>
          </a:p>
          <a:p>
            <a:endParaRPr lang="en-US" dirty="0"/>
          </a:p>
        </p:txBody>
      </p:sp>
      <p:sp>
        <p:nvSpPr>
          <p:cNvPr id="5" name="Rectangle 1">
            <a:extLst>
              <a:ext uri="{FF2B5EF4-FFF2-40B4-BE49-F238E27FC236}">
                <a16:creationId xmlns:a16="http://schemas.microsoft.com/office/drawing/2014/main" id="{DA4C6ACC-CCA9-48CA-B6EA-367E89C3BB16}"/>
              </a:ext>
            </a:extLst>
          </p:cNvPr>
          <p:cNvSpPr>
            <a:spLocks noGrp="1" noChangeArrowheads="1"/>
          </p:cNvSpPr>
          <p:nvPr>
            <p:ph type="title"/>
          </p:nvPr>
        </p:nvSpPr>
        <p:spPr bwMode="auto">
          <a:xfrm>
            <a:off x="0" y="822185"/>
            <a:ext cx="4220309" cy="892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152352" rIns="0" bIns="152352"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1" i="0"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C</a:t>
            </a:r>
            <a:r>
              <a:rPr kumimoji="0" lang="en-US" altLang="en-US" sz="2000" b="1" i="0" strike="noStrike" cap="none" normalizeH="0" baseline="0" dirty="0" bmk="">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onclusion</a:t>
            </a:r>
            <a:endParaRPr kumimoji="0" lang="en-US" altLang="en-US" sz="2000" b="1" i="0" strike="noStrike" cap="none" normalizeH="0" baseline="0" dirty="0">
              <a:ln>
                <a:noFill/>
              </a:ln>
              <a:solidFill>
                <a:schemeClr val="tx1"/>
              </a:solidFill>
              <a:effectLst/>
              <a:latin typeface="Arial" panose="020B0604020202020204" pitchFamily="34" charset="0"/>
              <a:ea typeface="DengXian Light" panose="02010600030101010101" pitchFamily="2" charset="-122"/>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6550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DB06-AF90-46BF-8412-E7D8961B2E9A}"/>
              </a:ext>
            </a:extLst>
          </p:cNvPr>
          <p:cNvSpPr>
            <a:spLocks noGrp="1"/>
          </p:cNvSpPr>
          <p:nvPr>
            <p:ph type="title"/>
          </p:nvPr>
        </p:nvSpPr>
        <p:spPr>
          <a:xfrm>
            <a:off x="1055077" y="762000"/>
            <a:ext cx="10449535" cy="1293446"/>
          </a:xfrm>
        </p:spPr>
        <p:txBody>
          <a:bodyPr/>
          <a:lstStyle/>
          <a:p>
            <a:r>
              <a:rPr lang="en-US" b="1" dirty="0"/>
              <a:t>Findings of this study</a:t>
            </a:r>
            <a:br>
              <a:rPr lang="en-US" dirty="0"/>
            </a:br>
            <a:endParaRPr lang="en-US" dirty="0"/>
          </a:p>
        </p:txBody>
      </p:sp>
      <p:sp>
        <p:nvSpPr>
          <p:cNvPr id="4" name="Text Placeholder 3">
            <a:extLst>
              <a:ext uri="{FF2B5EF4-FFF2-40B4-BE49-F238E27FC236}">
                <a16:creationId xmlns:a16="http://schemas.microsoft.com/office/drawing/2014/main" id="{E104F7B4-15F4-44A2-A309-B00F3E0986BE}"/>
              </a:ext>
            </a:extLst>
          </p:cNvPr>
          <p:cNvSpPr>
            <a:spLocks noGrp="1"/>
          </p:cNvSpPr>
          <p:nvPr>
            <p:ph type="body" sz="half" idx="2"/>
          </p:nvPr>
        </p:nvSpPr>
        <p:spPr>
          <a:xfrm>
            <a:off x="1109785" y="1711569"/>
            <a:ext cx="10394827" cy="4001477"/>
          </a:xfrm>
        </p:spPr>
        <p:txBody>
          <a:bodyPr/>
          <a:lstStyle/>
          <a:p>
            <a:pPr marL="285750" lvl="0" indent="-285750">
              <a:buFont typeface="Wingdings" panose="05000000000000000000" pitchFamily="2" charset="2"/>
              <a:buChar char="v"/>
            </a:pPr>
            <a:r>
              <a:rPr lang="en-US" dirty="0"/>
              <a:t>Considerable changes to the climate have already occurred in Bangladesh. Over the past 44 years, Bangladesh has become hotter, with a more than 1°C increase in mean temperature recorded between 1976 and 2019. Trend analyses indicate that the maximum temperature continues to rise for all months except December and has already substantially increased from February to November. Overall, summers are becoming hotter and longer with the monsoon period being extended from February and October, while winters are becoming warmer. Bangladesh appears to be losing its distinct seasonality.</a:t>
            </a:r>
          </a:p>
          <a:p>
            <a:pPr marL="285750" lvl="0" indent="-285750">
              <a:buFont typeface="Wingdings" panose="05000000000000000000" pitchFamily="2" charset="2"/>
              <a:buChar char="v"/>
            </a:pPr>
            <a:r>
              <a:rPr lang="en-US" dirty="0"/>
              <a:t>The projected changes in climate will have considerable ramifications on the health of the population. With further climatic changes predicted across Bangladesh, including increase of temperature by approximately 1.4°C in the year 2040 causes deleterious effects on human physical as well as mental health that are likely to escalate. </a:t>
            </a:r>
          </a:p>
          <a:p>
            <a:pPr marL="285750" lvl="0" indent="-285750">
              <a:buFont typeface="Wingdings" panose="05000000000000000000" pitchFamily="2" charset="2"/>
              <a:buChar char="v"/>
            </a:pPr>
            <a:r>
              <a:rPr lang="en-US" dirty="0"/>
              <a:t>Heat impacts on certain groups such as construction workers, transport drivers, farmers, fishermen and so on disproportionately. In addition, heat impacts on women as well as children in all ages. Therefore, heat impacts affect livelihood of the general people reducing income significantly, and causes personal health risks.</a:t>
            </a:r>
          </a:p>
          <a:p>
            <a:pPr marL="285750" lvl="0" indent="-285750">
              <a:buFont typeface="Wingdings" panose="05000000000000000000" pitchFamily="2" charset="2"/>
              <a:buChar char="v"/>
            </a:pPr>
            <a:r>
              <a:rPr lang="en-US" dirty="0"/>
              <a:t>The recurrent heat events and associated impacts every year in these regions in the past few years have enabled heatwaves to be recognized as a serious concern in most countries. At the same time, cross-sectoral as well as comprehensive collaborative strategies that focus on providing immediate relief during the hot days are needed to eradicate this huge problem.</a:t>
            </a:r>
          </a:p>
          <a:p>
            <a:endParaRPr lang="en-US" dirty="0"/>
          </a:p>
        </p:txBody>
      </p:sp>
      <p:sp>
        <p:nvSpPr>
          <p:cNvPr id="5" name="Rectangle 4">
            <a:extLst>
              <a:ext uri="{FF2B5EF4-FFF2-40B4-BE49-F238E27FC236}">
                <a16:creationId xmlns:a16="http://schemas.microsoft.com/office/drawing/2014/main" id="{E7C40978-6122-4F52-BDB0-CD67B730813F}"/>
              </a:ext>
            </a:extLst>
          </p:cNvPr>
          <p:cNvSpPr/>
          <p:nvPr/>
        </p:nvSpPr>
        <p:spPr>
          <a:xfrm>
            <a:off x="0" y="5146431"/>
            <a:ext cx="11832492" cy="1646669"/>
          </a:xfrm>
          <a:prstGeom prst="rect">
            <a:avLst/>
          </a:prstGeom>
        </p:spPr>
        <p:txBody>
          <a:bodyPr wrap="square">
            <a:spAutoFit/>
          </a:bodyPr>
          <a:lstStyle/>
          <a:p>
            <a:pPr marR="0" lvl="1" algn="just">
              <a:lnSpc>
                <a:spcPct val="150000"/>
              </a:lnSpc>
              <a:spcBef>
                <a:spcPts val="200"/>
              </a:spcBef>
              <a:spcAft>
                <a:spcPts val="0"/>
              </a:spcAft>
            </a:pPr>
            <a:r>
              <a:rPr lang="en-US" sz="1400" b="1" dirty="0">
                <a:latin typeface="Times New Roman" panose="02020603050405020304" pitchFamily="18" charset="0"/>
                <a:ea typeface="Calibri" panose="020F0502020204030204" pitchFamily="34" charset="0"/>
                <a:cs typeface="Times New Roman" panose="02020603050405020304" pitchFamily="18" charset="0"/>
              </a:rPr>
              <a:t>Implications for Public Health</a:t>
            </a:r>
            <a:endParaRPr lang="en-US" sz="1400" b="1" dirty="0">
              <a:latin typeface="Times New Roman" panose="02020603050405020304" pitchFamily="18" charset="0"/>
              <a:ea typeface="DengXian Light" panose="02010600030101010101" pitchFamily="2" charset="-122"/>
              <a:cs typeface="Times New Roman" panose="02020603050405020304" pitchFamily="18" charset="0"/>
            </a:endParaRPr>
          </a:p>
          <a:p>
            <a:pPr algn="just">
              <a:lnSpc>
                <a:spcPct val="200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Increased Healthcare Demand: The projected rise in heat-related illnesses will likely lead to increased demand for healthcare services, straining existing infrastructure. Emergency Preparedness: Improved emergency response plans will be necessary to handle the surge in heat-related health issues during extreme heat events.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75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54A2B-4BD2-473C-805E-82A54C1EBEED}"/>
              </a:ext>
            </a:extLst>
          </p:cNvPr>
          <p:cNvSpPr>
            <a:spLocks noGrp="1"/>
          </p:cNvSpPr>
          <p:nvPr>
            <p:ph type="title"/>
          </p:nvPr>
        </p:nvSpPr>
        <p:spPr>
          <a:xfrm>
            <a:off x="742463" y="429846"/>
            <a:ext cx="10762150" cy="1023816"/>
          </a:xfrm>
        </p:spPr>
        <p:txBody>
          <a:bodyPr>
            <a:normAutofit/>
          </a:bodyPr>
          <a:lstStyle/>
          <a:p>
            <a:r>
              <a:rPr lang="en-US" sz="2000" b="1" dirty="0"/>
              <a:t>Challenges</a:t>
            </a:r>
            <a:endParaRPr lang="en-US" sz="2000" dirty="0"/>
          </a:p>
        </p:txBody>
      </p:sp>
      <p:sp>
        <p:nvSpPr>
          <p:cNvPr id="4" name="Text Placeholder 3">
            <a:extLst>
              <a:ext uri="{FF2B5EF4-FFF2-40B4-BE49-F238E27FC236}">
                <a16:creationId xmlns:a16="http://schemas.microsoft.com/office/drawing/2014/main" id="{753BABD0-0EA9-4CC2-9086-EE726C88E357}"/>
              </a:ext>
            </a:extLst>
          </p:cNvPr>
          <p:cNvSpPr>
            <a:spLocks noGrp="1"/>
          </p:cNvSpPr>
          <p:nvPr>
            <p:ph type="body" sz="half" idx="2"/>
          </p:nvPr>
        </p:nvSpPr>
        <p:spPr>
          <a:xfrm>
            <a:off x="742463" y="1453662"/>
            <a:ext cx="11051320" cy="5404338"/>
          </a:xfrm>
        </p:spPr>
        <p:txBody>
          <a:bodyPr>
            <a:normAutofit lnSpcReduction="10000"/>
          </a:bodyPr>
          <a:lstStyle/>
          <a:p>
            <a:r>
              <a:rPr lang="en-US" sz="2000" b="1" dirty="0"/>
              <a:t>Data Availability and Quality:</a:t>
            </a:r>
            <a:r>
              <a:rPr lang="en-US" sz="2000" dirty="0"/>
              <a:t> Reliable and comprehensive climate and health data are often difficult to obtain, which can hinder accurate modeling and analysis.</a:t>
            </a:r>
          </a:p>
          <a:p>
            <a:r>
              <a:rPr lang="en-US" sz="2000" b="1" dirty="0"/>
              <a:t>Integration of Diverse Datasets:</a:t>
            </a:r>
            <a:r>
              <a:rPr lang="en-US" sz="2000" dirty="0"/>
              <a:t> Combining different types of data, such as climate, health, and socio-economic data, poses significant challenges due to differences in formats, scales, and collection methods.</a:t>
            </a:r>
          </a:p>
          <a:p>
            <a:r>
              <a:rPr lang="en-US" sz="2000" b="1" dirty="0"/>
              <a:t>Limited Focus on Indirect Effects:</a:t>
            </a:r>
            <a:r>
              <a:rPr lang="en-US" sz="2000" dirty="0"/>
              <a:t> The study primarily focused on direct health impacts of heat, potentially overlooking important indirect effects such as economic and social consequences.</a:t>
            </a:r>
          </a:p>
          <a:p>
            <a:r>
              <a:rPr lang="en-US" sz="2000" b="1" dirty="0"/>
              <a:t>Resource Constraints:</a:t>
            </a:r>
            <a:r>
              <a:rPr lang="en-US" sz="2000" dirty="0"/>
              <a:t> Implementing the recommended mitigation and adaptation strategies requires substantial financial and human resources, which may be limited.</a:t>
            </a:r>
          </a:p>
          <a:p>
            <a:r>
              <a:rPr lang="en-US" sz="2000" b="1" dirty="0"/>
              <a:t>Public Awareness and Engagement:</a:t>
            </a:r>
            <a:r>
              <a:rPr lang="en-US" sz="2000" dirty="0"/>
              <a:t> Raising public awareness and changing behavior regarding heat risks and protective measures can be challenging, especially in rural and underserved communities.</a:t>
            </a:r>
          </a:p>
          <a:p>
            <a:r>
              <a:rPr lang="en-US" sz="2000" b="1" dirty="0"/>
              <a:t>Infrastructure Limitations:</a:t>
            </a:r>
            <a:r>
              <a:rPr lang="en-US" sz="2000" dirty="0"/>
              <a:t> Existing healthcare and emergency response infrastructure may be inadequate to handle the projected increase in heat-related health issues.</a:t>
            </a:r>
          </a:p>
          <a:p>
            <a:r>
              <a:rPr lang="en-US" sz="2000" b="1" dirty="0"/>
              <a:t>Policy and Governance:</a:t>
            </a:r>
            <a:r>
              <a:rPr lang="en-US" sz="2000" dirty="0"/>
              <a:t> Developing and enforcing effective policies for heat mitigation and adaptation requires strong governance and coordination among various stakeholders.</a:t>
            </a:r>
          </a:p>
          <a:p>
            <a:endParaRPr lang="en-US" dirty="0"/>
          </a:p>
        </p:txBody>
      </p:sp>
    </p:spTree>
    <p:extLst>
      <p:ext uri="{BB962C8B-B14F-4D97-AF65-F5344CB8AC3E}">
        <p14:creationId xmlns:p14="http://schemas.microsoft.com/office/powerpoint/2010/main" val="2358231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184E8BC-1179-4B19-A3CA-FE0068D1E708}"/>
              </a:ext>
            </a:extLst>
          </p:cNvPr>
          <p:cNvSpPr>
            <a:spLocks noGrp="1"/>
          </p:cNvSpPr>
          <p:nvPr>
            <p:ph type="body" sz="half" idx="2"/>
          </p:nvPr>
        </p:nvSpPr>
        <p:spPr>
          <a:xfrm>
            <a:off x="898769" y="1016000"/>
            <a:ext cx="10605844" cy="5212861"/>
          </a:xfrm>
        </p:spPr>
        <p:txBody>
          <a:bodyPr>
            <a:normAutofit/>
          </a:bodyPr>
          <a:lstStyle/>
          <a:p>
            <a:pPr lvl="0"/>
            <a:r>
              <a:rPr lang="en-US" dirty="0"/>
              <a:t>Urban Greening: Implementing green roofs, parks, and trees in urban areas to reduce the urban heat island effect.</a:t>
            </a:r>
          </a:p>
          <a:p>
            <a:pPr lvl="0"/>
            <a:r>
              <a:rPr lang="en-US" dirty="0"/>
              <a:t>Building Designs: Encouraging the use of heat-resistant building materials and designs that enhance ventilation and cooling.</a:t>
            </a:r>
          </a:p>
          <a:p>
            <a:r>
              <a:rPr lang="en-US" b="1" dirty="0"/>
              <a:t>5.3.1.2 Adaptation Measures:</a:t>
            </a:r>
          </a:p>
          <a:p>
            <a:pPr lvl="0"/>
            <a:r>
              <a:rPr lang="en-US" dirty="0"/>
              <a:t>Public Awareness Campaigns: Educating the public about heat risks and protective measures.</a:t>
            </a:r>
          </a:p>
          <a:p>
            <a:pPr lvl="0"/>
            <a:r>
              <a:rPr lang="en-US" dirty="0"/>
              <a:t>Early Warning Systems: Developing and implementing early warning systems to alert communities regarding impending heat waves. Record more accurate weather data with localized information. The Bangladesh Meteorological Department (BMD) needs to expand the number of weather stations geographically to be able to collect more localized and granular information on the various weather variables.</a:t>
            </a:r>
          </a:p>
          <a:p>
            <a:pPr lvl="0"/>
            <a:r>
              <a:rPr lang="en-US" dirty="0"/>
              <a:t>Healthcare System Strengthening: Investing in healthcare infrastructure and training to improve capacity and response to heat-related health issues.</a:t>
            </a:r>
          </a:p>
          <a:p>
            <a:r>
              <a:rPr lang="en-US" dirty="0"/>
              <a:t> </a:t>
            </a:r>
          </a:p>
          <a:p>
            <a:pPr lvl="0"/>
            <a:r>
              <a:rPr lang="en-US" dirty="0"/>
              <a:t>Individual and community measures to cope with extreme heat: Using fans, staying indoors during peak heat, increasing hydration, and using shaded areas. Some communities may use traditional cooling methods such as cool baths and wet clothing.</a:t>
            </a:r>
          </a:p>
          <a:p>
            <a:pPr lvl="0"/>
            <a:r>
              <a:rPr lang="en-US" dirty="0"/>
              <a:t>Local policies or programs in place to help communities adapt to extreme heat: The government and NGOs often run awareness campaigns, establish cooling centers, and distribute water during severe heatwaves. There are also efforts to ameliorate urban planning to include more green spaces and better ventilation in crowded areas.</a:t>
            </a:r>
          </a:p>
          <a:p>
            <a:endParaRPr lang="en-US" dirty="0"/>
          </a:p>
        </p:txBody>
      </p:sp>
      <p:sp>
        <p:nvSpPr>
          <p:cNvPr id="5" name="Picture Placeholder 2">
            <a:extLst>
              <a:ext uri="{FF2B5EF4-FFF2-40B4-BE49-F238E27FC236}">
                <a16:creationId xmlns:a16="http://schemas.microsoft.com/office/drawing/2014/main" id="{D4F7882B-E8C2-4176-B1A7-EA98E71D5F1B}"/>
              </a:ext>
            </a:extLst>
          </p:cNvPr>
          <p:cNvSpPr>
            <a:spLocks noGrp="1"/>
          </p:cNvSpPr>
          <p:nvPr>
            <p:ph type="title"/>
          </p:nvPr>
        </p:nvSpPr>
        <p:spPr>
          <a:xfrm>
            <a:off x="968375" y="429846"/>
            <a:ext cx="10536238" cy="875079"/>
          </a:xfrm>
        </p:spPr>
        <p:txBody>
          <a:bodyPr>
            <a:normAutofit fontScale="90000"/>
          </a:bodyPr>
          <a:lstStyle/>
          <a:p>
            <a:r>
              <a:rPr lang="en-US" sz="2700" b="1" dirty="0"/>
              <a:t>Recommendations</a:t>
            </a:r>
            <a:br>
              <a:rPr lang="en-US" b="1" dirty="0"/>
            </a:br>
            <a:endParaRPr lang="en-US" dirty="0"/>
          </a:p>
        </p:txBody>
      </p:sp>
    </p:spTree>
    <p:extLst>
      <p:ext uri="{BB962C8B-B14F-4D97-AF65-F5344CB8AC3E}">
        <p14:creationId xmlns:p14="http://schemas.microsoft.com/office/powerpoint/2010/main" val="10843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E6C516-399C-40F9-9520-7B8986BE072F}"/>
              </a:ext>
            </a:extLst>
          </p:cNvPr>
          <p:cNvSpPr txBox="1">
            <a:spLocks/>
          </p:cNvSpPr>
          <p:nvPr/>
        </p:nvSpPr>
        <p:spPr>
          <a:xfrm>
            <a:off x="0" y="527512"/>
            <a:ext cx="11098763" cy="6574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Research questions:</a:t>
            </a:r>
          </a:p>
        </p:txBody>
      </p:sp>
      <p:sp>
        <p:nvSpPr>
          <p:cNvPr id="14" name="TextBox 13">
            <a:extLst>
              <a:ext uri="{FF2B5EF4-FFF2-40B4-BE49-F238E27FC236}">
                <a16:creationId xmlns:a16="http://schemas.microsoft.com/office/drawing/2014/main" id="{198FF939-4120-48CF-BB2F-1847E94942B0}"/>
              </a:ext>
            </a:extLst>
          </p:cNvPr>
          <p:cNvSpPr txBox="1"/>
          <p:nvPr/>
        </p:nvSpPr>
        <p:spPr>
          <a:xfrm>
            <a:off x="68094" y="1278294"/>
            <a:ext cx="12123906" cy="9108712"/>
          </a:xfrm>
          <a:prstGeom prst="rect">
            <a:avLst/>
          </a:prstGeom>
          <a:noFill/>
        </p:spPr>
        <p:txBody>
          <a:bodyPr wrap="square">
            <a:spAutoFit/>
          </a:bodyPr>
          <a:lstStyle/>
          <a:p>
            <a:pPr marL="0" marR="0" algn="just">
              <a:lnSpc>
                <a:spcPct val="200000"/>
              </a:lnSpc>
              <a:spcBef>
                <a:spcPts val="0"/>
              </a:spcBef>
              <a:spcAft>
                <a:spcPts val="800"/>
              </a:spcAft>
            </a:pPr>
            <a:r>
              <a:rPr lang="en-US" sz="2400" dirty="0">
                <a:effectLst/>
                <a:latin typeface="Times New Roman" panose="02020603050405020304" pitchFamily="18" charset="0"/>
                <a:ea typeface="Calibri" panose="020F0502020204030204" pitchFamily="34" charset="0"/>
              </a:rPr>
              <a:t>The research work will find the answer to the following questions.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How can machine learning techniques be utilized to accurately predict future extreme heat events in Bangladesh?</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What are the most significant climatic and non-climatic factors influencing the occurrence and severity of extreme heat events?</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What is the projected impact of these extreme heat scenarios on public health, particularly heat-related illnesses?</a:t>
            </a:r>
          </a:p>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How can the insights derived from the model inform public health strategies and policies to mitigate the impacts of extreme heat?</a:t>
            </a:r>
          </a:p>
          <a:p>
            <a:pPr marR="0" algn="just">
              <a:lnSpc>
                <a:spcPct val="200000"/>
              </a:lnSpc>
              <a:spcBef>
                <a:spcPts val="0"/>
              </a:spcBef>
              <a:spcAft>
                <a:spcPts val="800"/>
              </a:spcAft>
            </a:pPr>
            <a:endParaRPr lang="en-US" sz="2000" dirty="0">
              <a:latin typeface="Times New Roman" panose="02020603050405020304" pitchFamily="18" charset="0"/>
              <a:ea typeface="Calibri" panose="020F0502020204030204" pitchFamily="34" charset="0"/>
            </a:endParaRPr>
          </a:p>
          <a:p>
            <a:pPr marL="0" marR="0" algn="just">
              <a:lnSpc>
                <a:spcPct val="200000"/>
              </a:lnSpc>
              <a:spcBef>
                <a:spcPts val="0"/>
              </a:spcBef>
              <a:spcAft>
                <a:spcPts val="800"/>
              </a:spcAft>
            </a:pPr>
            <a:endParaRPr lang="en-US" sz="2000" dirty="0">
              <a:effectLst/>
              <a:latin typeface="Times New Roman" panose="02020603050405020304" pitchFamily="18" charset="0"/>
              <a:ea typeface="Calibri" panose="020F0502020204030204" pitchFamily="34" charset="0"/>
            </a:endParaRPr>
          </a:p>
          <a:p>
            <a:pPr marL="0" marR="0" algn="just">
              <a:lnSpc>
                <a:spcPct val="200000"/>
              </a:lnSpc>
              <a:spcBef>
                <a:spcPts val="0"/>
              </a:spcBef>
              <a:spcAft>
                <a:spcPts val="800"/>
              </a:spcAft>
            </a:pPr>
            <a:endParaRPr lang="en-US" sz="2000" dirty="0">
              <a:latin typeface="Times New Roman" panose="02020603050405020304" pitchFamily="18" charset="0"/>
              <a:ea typeface="Calibri" panose="020F0502020204030204" pitchFamily="34" charset="0"/>
            </a:endParaRPr>
          </a:p>
          <a:p>
            <a:pPr marL="0" marR="0" algn="just">
              <a:lnSpc>
                <a:spcPct val="200000"/>
              </a:lnSpc>
              <a:spcBef>
                <a:spcPts val="0"/>
              </a:spcBef>
              <a:spcAft>
                <a:spcPts val="800"/>
              </a:spcAft>
            </a:pPr>
            <a:endParaRPr lang="en-US" sz="2000" dirty="0">
              <a:effectLst/>
              <a:latin typeface="Times New Roman" panose="02020603050405020304" pitchFamily="18" charset="0"/>
              <a:ea typeface="Calibri" panose="020F0502020204030204" pitchFamily="34" charset="0"/>
            </a:endParaRPr>
          </a:p>
          <a:p>
            <a:pPr marL="0" marR="0" algn="just">
              <a:lnSpc>
                <a:spcPct val="200000"/>
              </a:lnSpc>
              <a:spcBef>
                <a:spcPts val="0"/>
              </a:spcBef>
              <a:spcAft>
                <a:spcPts val="800"/>
              </a:spcAft>
            </a:pPr>
            <a:endParaRPr lang="en-US" sz="2000" dirty="0">
              <a:latin typeface="Times New Roman" panose="02020603050405020304" pitchFamily="18" charset="0"/>
              <a:ea typeface="Calibri" panose="020F0502020204030204" pitchFamily="34" charset="0"/>
            </a:endParaRPr>
          </a:p>
          <a:p>
            <a:pPr marL="0" marR="0" algn="just">
              <a:lnSpc>
                <a:spcPct val="200000"/>
              </a:lnSpc>
              <a:spcBef>
                <a:spcPts val="0"/>
              </a:spcBef>
              <a:spcAft>
                <a:spcPts val="800"/>
              </a:spcAft>
            </a:pPr>
            <a:endParaRPr lang="en-US" sz="20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1883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0AF140-0C46-494D-BD2E-61741E4C99BE}"/>
              </a:ext>
            </a:extLst>
          </p:cNvPr>
          <p:cNvSpPr>
            <a:spLocks noGrp="1"/>
          </p:cNvSpPr>
          <p:nvPr>
            <p:ph type="body" sz="half" idx="2"/>
          </p:nvPr>
        </p:nvSpPr>
        <p:spPr>
          <a:xfrm>
            <a:off x="625230" y="789352"/>
            <a:ext cx="10809043" cy="4892431"/>
          </a:xfrm>
        </p:spPr>
        <p:txBody>
          <a:bodyPr>
            <a:normAutofit fontScale="92500" lnSpcReduction="20000"/>
          </a:bodyPr>
          <a:lstStyle/>
          <a:p>
            <a:r>
              <a:rPr lang="en-US" sz="1500" b="1" dirty="0">
                <a:latin typeface="Times New Roman" panose="02020603050405020304" pitchFamily="18" charset="0"/>
                <a:cs typeface="Times New Roman" panose="02020603050405020304" pitchFamily="18" charset="0"/>
              </a:rPr>
              <a:t>Dedicated Research Semester</a:t>
            </a:r>
            <a:r>
              <a:rPr lang="en-US" sz="1500" dirty="0">
                <a:latin typeface="Times New Roman" panose="02020603050405020304" pitchFamily="18" charset="0"/>
                <a:cs typeface="Times New Roman" panose="02020603050405020304" pitchFamily="18" charset="0"/>
              </a:rPr>
              <a:t>: Allocate a dedicated semester specifically for research to allow for more in-depth analysis and comprehensive understanding of the subject matter.</a:t>
            </a:r>
          </a:p>
          <a:p>
            <a:r>
              <a:rPr lang="en-US" sz="1500" b="1" dirty="0">
                <a:latin typeface="Times New Roman" panose="02020603050405020304" pitchFamily="18" charset="0"/>
                <a:cs typeface="Times New Roman" panose="02020603050405020304" pitchFamily="18" charset="0"/>
              </a:rPr>
              <a:t>Reliable Secondary Data</a:t>
            </a:r>
            <a:r>
              <a:rPr lang="en-US" sz="1500" dirty="0">
                <a:latin typeface="Times New Roman" panose="02020603050405020304" pitchFamily="18" charset="0"/>
                <a:cs typeface="Times New Roman" panose="02020603050405020304" pitchFamily="18" charset="0"/>
              </a:rPr>
              <a:t>: Enhance efforts to obtain reliable and high-quality secondary data. This may involve establishing partnerships with data providers, using advanced data collection methods, or employing robust data validation techniques.</a:t>
            </a:r>
          </a:p>
          <a:p>
            <a:r>
              <a:rPr lang="en-US" sz="1500" b="1" dirty="0">
                <a:latin typeface="Times New Roman" panose="02020603050405020304" pitchFamily="18" charset="0"/>
                <a:cs typeface="Times New Roman" panose="02020603050405020304" pitchFamily="18" charset="0"/>
              </a:rPr>
              <a:t>Integration of Diverse Datasets</a:t>
            </a:r>
            <a:r>
              <a:rPr lang="en-US" sz="1500" dirty="0">
                <a:latin typeface="Times New Roman" panose="02020603050405020304" pitchFamily="18" charset="0"/>
                <a:cs typeface="Times New Roman" panose="02020603050405020304" pitchFamily="18" charset="0"/>
              </a:rPr>
              <a:t>: Develop and implement advanced methodologies for the integration of diverse datasets. This could include using sophisticated statistical methods, machine learning algorithms, or data fusion techniques to minimize biases and improve the robustness of the models.</a:t>
            </a:r>
          </a:p>
          <a:p>
            <a:r>
              <a:rPr lang="en-US" sz="1500" b="1" dirty="0">
                <a:latin typeface="Times New Roman" panose="02020603050405020304" pitchFamily="18" charset="0"/>
                <a:cs typeface="Times New Roman" panose="02020603050405020304" pitchFamily="18" charset="0"/>
              </a:rPr>
              <a:t>Generalization and Validation</a:t>
            </a:r>
            <a:r>
              <a:rPr lang="en-US" sz="1500" dirty="0">
                <a:latin typeface="Times New Roman" panose="02020603050405020304" pitchFamily="18" charset="0"/>
                <a:cs typeface="Times New Roman" panose="02020603050405020304" pitchFamily="18" charset="0"/>
              </a:rPr>
              <a:t>: Conduct extensive validation studies to test the generalizability of the models across different regions and conditions. This may involve using cross-validation techniques, out-of-sample testing, or applying the models to new datasets to ensure they perform well in various contexts.</a:t>
            </a:r>
          </a:p>
          <a:p>
            <a:r>
              <a:rPr lang="en-US" sz="1500" b="1" dirty="0">
                <a:latin typeface="Times New Roman" panose="02020603050405020304" pitchFamily="18" charset="0"/>
                <a:cs typeface="Times New Roman" panose="02020603050405020304" pitchFamily="18" charset="0"/>
              </a:rPr>
              <a:t>Indirect Health Impacts</a:t>
            </a:r>
            <a:r>
              <a:rPr lang="en-US" sz="1500" dirty="0">
                <a:latin typeface="Times New Roman" panose="02020603050405020304" pitchFamily="18" charset="0"/>
                <a:cs typeface="Times New Roman" panose="02020603050405020304" pitchFamily="18" charset="0"/>
              </a:rPr>
              <a:t>: Broaden the scope of the study to include indirect heat-related health impacts. This requires a more comprehensive approach to data collection and analysis, considering factors such as social determinants of health, environmental conditions, and economic variables.</a:t>
            </a:r>
          </a:p>
          <a:p>
            <a:r>
              <a:rPr lang="en-US" sz="1500" b="1" dirty="0">
                <a:latin typeface="Times New Roman" panose="02020603050405020304" pitchFamily="18" charset="0"/>
                <a:cs typeface="Times New Roman" panose="02020603050405020304" pitchFamily="18" charset="0"/>
              </a:rPr>
              <a:t>Correlation with Various Health Outcomes</a:t>
            </a:r>
            <a:r>
              <a:rPr lang="en-US" sz="1500" dirty="0">
                <a:latin typeface="Times New Roman" panose="02020603050405020304" pitchFamily="18" charset="0"/>
                <a:cs typeface="Times New Roman" panose="02020603050405020304" pitchFamily="18" charset="0"/>
              </a:rPr>
              <a:t>: Evaluate correlations with a wider range of health outcomes, including those related to malnutrition and disease prevalence. This involves conducting multi-variable analyses and exploring potential causal pathways to better understand the interconnectedness of health factors.</a:t>
            </a:r>
          </a:p>
          <a:p>
            <a:r>
              <a:rPr lang="en-US" sz="1500" b="1" dirty="0">
                <a:latin typeface="Times New Roman" panose="02020603050405020304" pitchFamily="18" charset="0"/>
                <a:cs typeface="Times New Roman" panose="02020603050405020304" pitchFamily="18" charset="0"/>
              </a:rPr>
              <a:t>Interdisciplinary Approach</a:t>
            </a:r>
            <a:r>
              <a:rPr lang="en-US" sz="1500" dirty="0">
                <a:latin typeface="Times New Roman" panose="02020603050405020304" pitchFamily="18" charset="0"/>
                <a:cs typeface="Times New Roman" panose="02020603050405020304" pitchFamily="18" charset="0"/>
              </a:rPr>
              <a:t>: Foster collaboration among different disciplines, including epidemiology, environmental science, data science, and public health, to enrich the study with diverse perspectives and expertise.</a:t>
            </a:r>
          </a:p>
          <a:p>
            <a:r>
              <a:rPr lang="en-US" sz="1500" b="1" dirty="0">
                <a:latin typeface="Times New Roman" panose="02020603050405020304" pitchFamily="18" charset="0"/>
                <a:cs typeface="Times New Roman" panose="02020603050405020304" pitchFamily="18" charset="0"/>
              </a:rPr>
              <a:t>Longitudinal Studies</a:t>
            </a:r>
            <a:r>
              <a:rPr lang="en-US" sz="1500" dirty="0">
                <a:latin typeface="Times New Roman" panose="02020603050405020304" pitchFamily="18" charset="0"/>
                <a:cs typeface="Times New Roman" panose="02020603050405020304" pitchFamily="18" charset="0"/>
              </a:rPr>
              <a:t>: Implement longitudinal studies to monitor changes over time and understand the long-term impacts of heat-related health issues. This can provide deeper insights into trends and causal relationships.</a:t>
            </a:r>
          </a:p>
          <a:p>
            <a:r>
              <a:rPr lang="en-US" sz="1500" dirty="0">
                <a:latin typeface="Times New Roman" panose="02020603050405020304" pitchFamily="18" charset="0"/>
                <a:cs typeface="Times New Roman" panose="02020603050405020304" pitchFamily="18" charset="0"/>
              </a:rPr>
              <a:t>By addressing these areas, future research can achieve a more accurate, comprehensive, and generalizable understanding of heat-related health impacts and their broader implications.</a:t>
            </a:r>
          </a:p>
          <a:p>
            <a:endParaRPr lang="en-US" dirty="0"/>
          </a:p>
        </p:txBody>
      </p:sp>
      <p:sp>
        <p:nvSpPr>
          <p:cNvPr id="5" name="Picture Placeholder 2">
            <a:extLst>
              <a:ext uri="{FF2B5EF4-FFF2-40B4-BE49-F238E27FC236}">
                <a16:creationId xmlns:a16="http://schemas.microsoft.com/office/drawing/2014/main" id="{EF019155-4C97-4C0F-AFE0-DD7DFA65898B}"/>
              </a:ext>
            </a:extLst>
          </p:cNvPr>
          <p:cNvSpPr>
            <a:spLocks noGrp="1"/>
          </p:cNvSpPr>
          <p:nvPr>
            <p:ph type="title"/>
          </p:nvPr>
        </p:nvSpPr>
        <p:spPr>
          <a:xfrm>
            <a:off x="539262" y="0"/>
            <a:ext cx="11457353" cy="890954"/>
          </a:xfrm>
        </p:spPr>
        <p:txBody>
          <a:bodyPr>
            <a:normAutofit/>
          </a:bodyPr>
          <a:lstStyle/>
          <a:p>
            <a:r>
              <a:rPr lang="en-US" sz="2400" b="1" dirty="0">
                <a:latin typeface="Times New Roman" panose="02020603050405020304" pitchFamily="18" charset="0"/>
                <a:cs typeface="Times New Roman" panose="02020603050405020304" pitchFamily="18" charset="0"/>
              </a:rPr>
              <a:t>Limitations of the Study and Scope of the Further Research:</a:t>
            </a:r>
            <a:br>
              <a:rPr lang="en-US" sz="2400" b="1" dirty="0"/>
            </a:br>
            <a:endParaRPr lang="en-US" sz="2400" dirty="0"/>
          </a:p>
        </p:txBody>
      </p:sp>
    </p:spTree>
    <p:extLst>
      <p:ext uri="{BB962C8B-B14F-4D97-AF65-F5344CB8AC3E}">
        <p14:creationId xmlns:p14="http://schemas.microsoft.com/office/powerpoint/2010/main" val="400362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AE94-9A80-4BFA-BED3-AE7E55234FD5}"/>
              </a:ext>
            </a:extLst>
          </p:cNvPr>
          <p:cNvSpPr>
            <a:spLocks noGrp="1"/>
          </p:cNvSpPr>
          <p:nvPr>
            <p:ph type="title"/>
          </p:nvPr>
        </p:nvSpPr>
        <p:spPr>
          <a:xfrm>
            <a:off x="500185" y="762000"/>
            <a:ext cx="3188677" cy="918308"/>
          </a:xfrm>
        </p:spPr>
        <p:txBody>
          <a:bodyPr>
            <a:normAutofit/>
          </a:bodyPr>
          <a:lstStyle/>
          <a:p>
            <a:r>
              <a:rPr lang="en-US" sz="1600" b="1" dirty="0"/>
              <a:t>REFERENCES</a:t>
            </a:r>
            <a:br>
              <a:rPr lang="en-US" b="1" dirty="0"/>
            </a:br>
            <a:endParaRPr lang="en-US" dirty="0"/>
          </a:p>
        </p:txBody>
      </p:sp>
      <p:sp>
        <p:nvSpPr>
          <p:cNvPr id="7" name="Rectangle 6">
            <a:extLst>
              <a:ext uri="{FF2B5EF4-FFF2-40B4-BE49-F238E27FC236}">
                <a16:creationId xmlns:a16="http://schemas.microsoft.com/office/drawing/2014/main" id="{29CEBB2E-B2B4-46EF-942D-6F7372BFD8EE}"/>
              </a:ext>
            </a:extLst>
          </p:cNvPr>
          <p:cNvSpPr/>
          <p:nvPr/>
        </p:nvSpPr>
        <p:spPr>
          <a:xfrm>
            <a:off x="500185" y="1477108"/>
            <a:ext cx="11043138" cy="4926157"/>
          </a:xfrm>
          <a:prstGeom prst="rect">
            <a:avLst/>
          </a:prstGeom>
        </p:spPr>
        <p:txBody>
          <a:bodyPr wrap="square">
            <a:spAutoFit/>
          </a:bodyPr>
          <a:lstStyle/>
          <a:p>
            <a:pPr marL="360045" marR="0" indent="-360045" algn="just">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Vrinda" panose="020B0502040204020203" pitchFamily="34" charset="0"/>
              </a:rPr>
              <a:t>Rahman, A., &amp; Islam, R. (2017). Urban heat island effect: A review on causes and effects. Earth and Environmental Science, 1(1), 13-21. DOI: 10.11648/j.earth.20170101.13</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360045" marR="0" indent="-360045" algn="just">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Vrinda" panose="020B0502040204020203" pitchFamily="34" charset="0"/>
              </a:rPr>
              <a:t>IPCC. (2018). Global warming of 1.5°C. An IPCC Special Report on the impacts of global warming of 1.5°C above pre-industrial levels and related global greenhouse gas emission pathways, in the context of strengthening the global response to the threat of climate change, sustainable development, and efforts to eradicate poverty. Retrieved from </a:t>
            </a:r>
            <a:r>
              <a:rPr lang="en-US"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2"/>
              </a:rPr>
              <a:t>https://www.ipcc.ch/sr15/</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360045" marR="0" indent="-360045" algn="just">
              <a:lnSpc>
                <a:spcPct val="150000"/>
              </a:lnSpc>
              <a:spcBef>
                <a:spcPts val="0"/>
              </a:spcBef>
              <a:spcAft>
                <a:spcPts val="800"/>
              </a:spcAft>
            </a:pPr>
            <a:r>
              <a:rPr lang="en-US" dirty="0">
                <a:latin typeface="Times New Roman" panose="02020603050405020304" pitchFamily="18" charset="0"/>
                <a:ea typeface="Calibri" panose="020F0502020204030204" pitchFamily="34" charset="0"/>
                <a:cs typeface="Vrinda" panose="020B0502040204020203" pitchFamily="34" charset="0"/>
              </a:rPr>
              <a:t>Shahid, S. (2010). Recent trends in the climate of Bangladesh. Climate Research, 42(3), 185-193. DOI: 10.3354/cr00889</a:t>
            </a:r>
            <a:endParaRPr lang="en-US" sz="1600" dirty="0">
              <a:latin typeface="Calibri" panose="020F0502020204030204" pitchFamily="34" charset="0"/>
              <a:ea typeface="Calibri" panose="020F0502020204030204" pitchFamily="34" charset="0"/>
              <a:cs typeface="Vrinda" panose="020B0502040204020203" pitchFamily="34" charset="0"/>
            </a:endParaRPr>
          </a:p>
          <a:p>
            <a:pPr marL="360045" marR="0" indent="-360045" algn="just">
              <a:lnSpc>
                <a:spcPct val="150000"/>
              </a:lnSpc>
              <a:spcBef>
                <a:spcPts val="0"/>
              </a:spcBef>
              <a:spcAft>
                <a:spcPts val="800"/>
              </a:spcAft>
            </a:pPr>
            <a:r>
              <a:rPr lang="en-US" dirty="0" err="1">
                <a:latin typeface="Times New Roman" panose="02020603050405020304" pitchFamily="18" charset="0"/>
                <a:ea typeface="Calibri" panose="020F0502020204030204" pitchFamily="34" charset="0"/>
                <a:cs typeface="Vrinda" panose="020B0502040204020203" pitchFamily="34" charset="0"/>
              </a:rPr>
              <a:t>Murari</a:t>
            </a:r>
            <a:r>
              <a:rPr lang="en-US" dirty="0">
                <a:latin typeface="Times New Roman" panose="02020603050405020304" pitchFamily="18" charset="0"/>
                <a:ea typeface="Calibri" panose="020F0502020204030204" pitchFamily="34" charset="0"/>
                <a:cs typeface="Vrinda" panose="020B0502040204020203" pitchFamily="34" charset="0"/>
              </a:rPr>
              <a:t>, K. K., Ghosh, S., Patwardhan, A., Daly, E., &amp; Salvi, K. (2015). Intensification of future severe heat waves in India and their effect on heat stress and mortality. Regional Environmental Change, 15(4), 569-579. DOI: 10.1007/s10113-014-0660-6</a:t>
            </a:r>
            <a:endParaRPr lang="en-US" sz="16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458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028C2A0-2551-465D-931A-4DE71D3008B5}"/>
              </a:ext>
            </a:extLst>
          </p:cNvPr>
          <p:cNvSpPr>
            <a:spLocks noGrp="1"/>
          </p:cNvSpPr>
          <p:nvPr>
            <p:ph type="body" sz="half" idx="2"/>
          </p:nvPr>
        </p:nvSpPr>
        <p:spPr>
          <a:xfrm>
            <a:off x="1008185" y="554892"/>
            <a:ext cx="10496427" cy="5986585"/>
          </a:xfrm>
        </p:spPr>
        <p:txBody>
          <a:bodyPr/>
          <a:lstStyle/>
          <a:p>
            <a:r>
              <a:rPr lang="en-US" dirty="0"/>
              <a:t>Sun, Y., Zhang, X., Zwiers, F. W., Song, L., Wan, H., Hu, T., &amp; Yin, H. (2019). Rapid increase in the risk of extreme summer heat in Eastern China. Nature Climate Change, 9(1), 65-69. DOI: 10.1038/s41558-018-0258-2</a:t>
            </a:r>
          </a:p>
          <a:p>
            <a:r>
              <a:rPr lang="en-US" dirty="0"/>
              <a:t>Tan, J., Zheng, Y., Song, G., Kalkstein, L. S., Kalkstein, A. J., &amp; Tang, X. (2010). Heat wave impacts on mortality in Shanghai, 1998 and 2003. International Journal of Biometeorology, 54(1), 83-89. DOI: 10.1007/s00484-009-0256-7</a:t>
            </a:r>
          </a:p>
          <a:p>
            <a:r>
              <a:rPr lang="en-US" dirty="0" err="1"/>
              <a:t>Lelieveld</a:t>
            </a:r>
            <a:r>
              <a:rPr lang="en-US" dirty="0"/>
              <a:t>, J., </a:t>
            </a:r>
            <a:r>
              <a:rPr lang="en-US" dirty="0" err="1"/>
              <a:t>Proestos</a:t>
            </a:r>
            <a:r>
              <a:rPr lang="en-US" dirty="0"/>
              <a:t>, Y., </a:t>
            </a:r>
            <a:r>
              <a:rPr lang="en-US" dirty="0" err="1"/>
              <a:t>Hadjinicolaou</a:t>
            </a:r>
            <a:r>
              <a:rPr lang="en-US" dirty="0"/>
              <a:t>, P., </a:t>
            </a:r>
            <a:r>
              <a:rPr lang="en-US" dirty="0" err="1"/>
              <a:t>Tanarhte</a:t>
            </a:r>
            <a:r>
              <a:rPr lang="en-US" dirty="0"/>
              <a:t>, M., </a:t>
            </a:r>
            <a:r>
              <a:rPr lang="en-US" dirty="0" err="1"/>
              <a:t>Tyrlis</a:t>
            </a:r>
            <a:r>
              <a:rPr lang="en-US" dirty="0"/>
              <a:t>, E., &amp; </a:t>
            </a:r>
            <a:r>
              <a:rPr lang="en-US" dirty="0" err="1"/>
              <a:t>Zittis</a:t>
            </a:r>
            <a:r>
              <a:rPr lang="en-US" dirty="0"/>
              <a:t>, G. (2016). Strongly increasing heat extremes in the Middle East and North Africa (MENA) in the 21st century. Climatic Change, 137(1-2), 245-260. DOI: 10.1007/s10584-016-1665-6</a:t>
            </a:r>
          </a:p>
          <a:p>
            <a:r>
              <a:rPr lang="en-US" dirty="0"/>
              <a:t>Alghamdi, A. S., &amp; Moore, T. L. (2020). Urban heat island effect: A case study in the city of Riyadh, Saudi Arabia. Journal of Sustainable Development, 13(1), 187-195. DOI: 10.5539/</a:t>
            </a:r>
            <a:r>
              <a:rPr lang="en-US" dirty="0" err="1"/>
              <a:t>jsd</a:t>
            </a:r>
            <a:r>
              <a:rPr lang="en-US" dirty="0"/>
              <a:t>. v13n1p187</a:t>
            </a:r>
          </a:p>
          <a:p>
            <a:r>
              <a:rPr lang="en-US" dirty="0" err="1"/>
              <a:t>Robine</a:t>
            </a:r>
            <a:r>
              <a:rPr lang="en-US" dirty="0"/>
              <a:t>, J. M., Cheung, S. L. K., Le Roy, S., Van Oyen, H., Griffiths, C., Michel, J. P., &amp; Herrmann, F. R. (2008). Death toll exceeded 70,000 in Europe during the summer of 2003. </a:t>
            </a:r>
            <a:r>
              <a:rPr lang="en-US" dirty="0" err="1"/>
              <a:t>Comptes</a:t>
            </a:r>
            <a:r>
              <a:rPr lang="en-US" dirty="0"/>
              <a:t> </a:t>
            </a:r>
            <a:r>
              <a:rPr lang="en-US" dirty="0" err="1"/>
              <a:t>Rendus</a:t>
            </a:r>
            <a:r>
              <a:rPr lang="en-US" dirty="0"/>
              <a:t> </a:t>
            </a:r>
            <a:r>
              <a:rPr lang="en-US" dirty="0" err="1"/>
              <a:t>Biologies</a:t>
            </a:r>
            <a:r>
              <a:rPr lang="en-US" dirty="0"/>
              <a:t>, 331(2), 171-178. DOI: 10.1016/j.crvi.2007.12.001</a:t>
            </a:r>
          </a:p>
          <a:p>
            <a:r>
              <a:rPr lang="en-US" dirty="0" err="1"/>
              <a:t>Vautard</a:t>
            </a:r>
            <a:r>
              <a:rPr lang="en-US" dirty="0"/>
              <a:t>, R., van </a:t>
            </a:r>
            <a:r>
              <a:rPr lang="en-US" dirty="0" err="1"/>
              <a:t>Oldenborgh</a:t>
            </a:r>
            <a:r>
              <a:rPr lang="en-US" dirty="0"/>
              <a:t>, G. J., Thao, S., </a:t>
            </a:r>
            <a:r>
              <a:rPr lang="en-US" dirty="0" err="1"/>
              <a:t>Dubuisson</a:t>
            </a:r>
            <a:r>
              <a:rPr lang="en-US" dirty="0"/>
              <a:t>, B., </a:t>
            </a:r>
            <a:r>
              <a:rPr lang="en-US" dirty="0" err="1"/>
              <a:t>Lenderink</a:t>
            </a:r>
            <a:r>
              <a:rPr lang="en-US" dirty="0"/>
              <a:t>, G., </a:t>
            </a:r>
            <a:r>
              <a:rPr lang="en-US" dirty="0" err="1"/>
              <a:t>Ribes</a:t>
            </a:r>
            <a:r>
              <a:rPr lang="en-US" dirty="0"/>
              <a:t>, A., ... &amp; </a:t>
            </a:r>
            <a:r>
              <a:rPr lang="en-US" dirty="0" err="1"/>
              <a:t>Soubeyroux</a:t>
            </a:r>
            <a:r>
              <a:rPr lang="en-US" dirty="0"/>
              <a:t>, J. M. (2020). Human contribution to the record-breaking July 2019 heatwave in Western Europe. Environmental Research Letters, 15(9), 094077. DOI: 10.1088/1748-9326/aba3d4</a:t>
            </a:r>
          </a:p>
          <a:p>
            <a:r>
              <a:rPr lang="en-US" dirty="0"/>
              <a:t>López-Bueno, J. A., López-Bueno, M., &amp; López-Bueno, C. (2021). Heat waves and mortality in Southern Europe: Analyzing the role of climate change. International Journal of Environmental Research and Public Health, 18(4), 1809. DOI: 10.3390/ijerph18041809</a:t>
            </a:r>
          </a:p>
          <a:p>
            <a:r>
              <a:rPr lang="en-US" dirty="0"/>
              <a:t>Sheridan, S. C., Kalkstein, L. S., &amp; Scott, J. M. (2012). Variability in heat-related mortality in the United States, 1975-2004. Environmental Research, 112, 20-28. DOI: 10.1016/j.envres.2011.10.002</a:t>
            </a:r>
          </a:p>
          <a:p>
            <a:endParaRPr lang="en-US" dirty="0"/>
          </a:p>
        </p:txBody>
      </p:sp>
    </p:spTree>
    <p:extLst>
      <p:ext uri="{BB962C8B-B14F-4D97-AF65-F5344CB8AC3E}">
        <p14:creationId xmlns:p14="http://schemas.microsoft.com/office/powerpoint/2010/main" val="279121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E52D77-D759-4656-ABC2-2ACD2E379A5D}"/>
              </a:ext>
            </a:extLst>
          </p:cNvPr>
          <p:cNvSpPr>
            <a:spLocks noGrp="1"/>
          </p:cNvSpPr>
          <p:nvPr>
            <p:ph type="body" sz="half" idx="2"/>
          </p:nvPr>
        </p:nvSpPr>
        <p:spPr>
          <a:xfrm>
            <a:off x="617415" y="633046"/>
            <a:ext cx="10887198" cy="5619262"/>
          </a:xfrm>
        </p:spPr>
        <p:txBody>
          <a:bodyPr>
            <a:normAutofit/>
          </a:bodyPr>
          <a:lstStyle/>
          <a:p>
            <a:r>
              <a:rPr lang="en-US" dirty="0"/>
              <a:t>Cheng, C. S., Auld, H., Li, G., Li, Q., &amp; Day, N. (2014). A synoptic weather typing approach to assess climatic impact on air quality and public health, and adaptation strategies in southern Canada. International Journal of Climatology, 34(10), 3196-3209. DOI: 10.1002/joc.3898</a:t>
            </a:r>
          </a:p>
          <a:p>
            <a:r>
              <a:rPr lang="en-US" dirty="0"/>
              <a:t>IPCC. (2018). Global warming of 1.5°C. An IPCC Special Report on the impacts of global warming of 1.5°C above pre-industrial levels and related global greenhouse gas emission pathways, in the context of strengthening the global response to the threat of climate change, sustainable development, and efforts to eradicate poverty. Retrieved from </a:t>
            </a:r>
            <a:r>
              <a:rPr lang="en-US" u="sng" dirty="0">
                <a:hlinkClick r:id="rId2"/>
              </a:rPr>
              <a:t>https://www.ipcc.ch/sr15/</a:t>
            </a:r>
            <a:endParaRPr lang="en-US" dirty="0"/>
          </a:p>
          <a:p>
            <a:r>
              <a:rPr lang="en-US" dirty="0"/>
              <a:t>Mora, C., </a:t>
            </a:r>
            <a:r>
              <a:rPr lang="en-US" dirty="0" err="1"/>
              <a:t>Dousset</a:t>
            </a:r>
            <a:r>
              <a:rPr lang="en-US" dirty="0"/>
              <a:t>, B., Caldwell, I. R., Powell, F. E., Geronimo, R. C., Bielecki, C. R., ... &amp; </a:t>
            </a:r>
            <a:r>
              <a:rPr lang="en-US" dirty="0" err="1"/>
              <a:t>Trauernicht</a:t>
            </a:r>
            <a:r>
              <a:rPr lang="en-US" dirty="0"/>
              <a:t>, C. (2017). Global risk of deadly heat. Nature Climate Change, 7(7), 501-506. DOI: 10.1038/nclimate3322</a:t>
            </a:r>
          </a:p>
          <a:p>
            <a:r>
              <a:rPr lang="en-US" dirty="0" err="1"/>
              <a:t>Oke</a:t>
            </a:r>
            <a:r>
              <a:rPr lang="en-US" dirty="0"/>
              <a:t>, T. R. (1982). The energetic basis of the urban heat island. Quarterly Journal of the Royal Meteorological Society, 108(455), 1-24. DOI: 10.1002/qj.49710845502</a:t>
            </a:r>
          </a:p>
          <a:p>
            <a:r>
              <a:rPr lang="en-US" dirty="0"/>
              <a:t>Ahmed, B., &amp; Hasan, R. (2014). Urban heat island in Dhaka city: A remote sensing perspective. Journal of Bangladesh Institute of Planners, 7, 38-49.</a:t>
            </a:r>
          </a:p>
          <a:p>
            <a:r>
              <a:rPr lang="en-US" dirty="0" err="1"/>
              <a:t>Santamouris</a:t>
            </a:r>
            <a:r>
              <a:rPr lang="en-US" dirty="0"/>
              <a:t>, M. (2015). Analyzing the heat island magnitude and characteristics in one hundred Asian and Australian cities and regions. Science of the Total Environment, 512, 582-598. DOI: 10.1016/j.scitotenv.2015.01.060</a:t>
            </a:r>
          </a:p>
          <a:p>
            <a:r>
              <a:rPr lang="en-US" dirty="0" err="1"/>
              <a:t>Vautard</a:t>
            </a:r>
            <a:r>
              <a:rPr lang="en-US" dirty="0"/>
              <a:t>, R., van </a:t>
            </a:r>
            <a:r>
              <a:rPr lang="en-US" dirty="0" err="1"/>
              <a:t>Oldenborgh</a:t>
            </a:r>
            <a:r>
              <a:rPr lang="en-US" dirty="0"/>
              <a:t>, G. J., Thao, S., </a:t>
            </a:r>
            <a:r>
              <a:rPr lang="en-US" dirty="0" err="1"/>
              <a:t>Dubuisson</a:t>
            </a:r>
            <a:r>
              <a:rPr lang="en-US" dirty="0"/>
              <a:t>, B., </a:t>
            </a:r>
            <a:r>
              <a:rPr lang="en-US" dirty="0" err="1"/>
              <a:t>Lenderink</a:t>
            </a:r>
            <a:r>
              <a:rPr lang="en-US" dirty="0"/>
              <a:t>, G., </a:t>
            </a:r>
            <a:r>
              <a:rPr lang="en-US" dirty="0" err="1"/>
              <a:t>Ribes</a:t>
            </a:r>
            <a:r>
              <a:rPr lang="en-US" dirty="0"/>
              <a:t>, A., ... &amp; </a:t>
            </a:r>
            <a:r>
              <a:rPr lang="en-US" dirty="0" err="1"/>
              <a:t>Soubeyroux</a:t>
            </a:r>
            <a:r>
              <a:rPr lang="en-US" dirty="0"/>
              <a:t>, J. M. (2020). Human contribution to the record-breaking July 2019 heatwave in Western Europe. Environmental Research Letters, 15(9), 094077. DOI: 10.1088/1748-9326/aba3d4</a:t>
            </a:r>
          </a:p>
          <a:p>
            <a:r>
              <a:rPr lang="en-US" dirty="0"/>
              <a:t>Sheridan, S. C., Kalkstein, L. S., &amp; Scott, J. M. (2012). Variability in heat-related mortality in the United States, 1975-2004. Environmental Research, 112, 20-28. DOI: 10.1016/j.envres.2011.10.002</a:t>
            </a:r>
          </a:p>
          <a:p>
            <a:endParaRPr lang="en-US" dirty="0"/>
          </a:p>
        </p:txBody>
      </p:sp>
    </p:spTree>
    <p:extLst>
      <p:ext uri="{BB962C8B-B14F-4D97-AF65-F5344CB8AC3E}">
        <p14:creationId xmlns:p14="http://schemas.microsoft.com/office/powerpoint/2010/main" val="235912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9629BE-0B61-496F-8B27-A4262FAA30E8}"/>
              </a:ext>
            </a:extLst>
          </p:cNvPr>
          <p:cNvSpPr>
            <a:spLocks noGrp="1"/>
          </p:cNvSpPr>
          <p:nvPr>
            <p:ph type="body" sz="half" idx="2"/>
          </p:nvPr>
        </p:nvSpPr>
        <p:spPr>
          <a:xfrm>
            <a:off x="1008063" y="649288"/>
            <a:ext cx="10496550" cy="4608512"/>
          </a:xfrm>
        </p:spPr>
        <p:txBody>
          <a:bodyPr/>
          <a:lstStyle/>
          <a:p>
            <a:r>
              <a:rPr lang="en-US" dirty="0"/>
              <a:t>Sheridan, S. C., Kalkstein, L. S., &amp; Scott, J. M. (2012). Variability in heat-related mortality in the United States, 1975-2004. Environmental Research, 112, 20-28. DOI: 10.1016/j.envres.2011.10.002</a:t>
            </a:r>
          </a:p>
          <a:p>
            <a:r>
              <a:rPr lang="en-US" dirty="0"/>
              <a:t>Honda, Y., Kondo, M., McGregor, G., Kim, H., Guo, Y. L., </a:t>
            </a:r>
            <a:r>
              <a:rPr lang="en-US" dirty="0" err="1"/>
              <a:t>Hijioka</a:t>
            </a:r>
            <a:r>
              <a:rPr lang="en-US" dirty="0"/>
              <a:t>, Y., &amp; Yoshikawa, M. (2014). Heat-related mortality risk model for climate change impact projection. Environmental Health and Preventive Medicine, 19(1), 56-63. DOI: 10.1007/s12199-013-0354-6</a:t>
            </a:r>
          </a:p>
          <a:p>
            <a:r>
              <a:rPr lang="en-US" dirty="0"/>
              <a:t>IPCC. (2018). Global warming of 1.5°C. An IPCC Special Report on the impacts of global warming of 1.5°C above pre-industrial levels and related global greenhouse gas emission pathways, in the context of strengthening the global response to the threat of climate change, sustainable development, and efforts to eradicate poverty. Retrieved from </a:t>
            </a:r>
            <a:r>
              <a:rPr lang="en-US" u="sng" dirty="0">
                <a:hlinkClick r:id="rId2"/>
              </a:rPr>
              <a:t>https://www.ipcc.ch/sr15/</a:t>
            </a:r>
            <a:endParaRPr lang="en-US" dirty="0"/>
          </a:p>
          <a:p>
            <a:r>
              <a:rPr lang="en-US" dirty="0"/>
              <a:t>Hossain, M. S., &amp; Majumder, R. K. (2019). Urban heat island and its effect on micro-climate changes in Dhaka city. Journal of Urban Management, 8(2), 176-189. DOI: 10.1016/j.jum.2019.03.002</a:t>
            </a:r>
          </a:p>
          <a:p>
            <a:r>
              <a:rPr lang="en-US" dirty="0"/>
              <a:t>Watts, N., et al. (2015). Health and climate change: policy responses to protect public health. The Lancet, 386(10006), 1861-1914. DOI: 10.1016/S0140-6736(15)60854-6</a:t>
            </a:r>
          </a:p>
          <a:p>
            <a:endParaRPr lang="en-US" dirty="0"/>
          </a:p>
        </p:txBody>
      </p:sp>
    </p:spTree>
    <p:extLst>
      <p:ext uri="{BB962C8B-B14F-4D97-AF65-F5344CB8AC3E}">
        <p14:creationId xmlns:p14="http://schemas.microsoft.com/office/powerpoint/2010/main" val="257491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E6C516-399C-40F9-9520-7B8986BE072F}"/>
              </a:ext>
            </a:extLst>
          </p:cNvPr>
          <p:cNvSpPr txBox="1">
            <a:spLocks/>
          </p:cNvSpPr>
          <p:nvPr/>
        </p:nvSpPr>
        <p:spPr>
          <a:xfrm>
            <a:off x="443204" y="251925"/>
            <a:ext cx="10515600" cy="6574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Research Objectives:</a:t>
            </a:r>
          </a:p>
        </p:txBody>
      </p:sp>
      <p:sp>
        <p:nvSpPr>
          <p:cNvPr id="13" name="Content Placeholder 2">
            <a:extLst>
              <a:ext uri="{FF2B5EF4-FFF2-40B4-BE49-F238E27FC236}">
                <a16:creationId xmlns:a16="http://schemas.microsoft.com/office/drawing/2014/main" id="{A938427D-DFF2-4E32-A86E-00C921A7F9C1}"/>
              </a:ext>
            </a:extLst>
          </p:cNvPr>
          <p:cNvSpPr txBox="1">
            <a:spLocks/>
          </p:cNvSpPr>
          <p:nvPr/>
        </p:nvSpPr>
        <p:spPr>
          <a:xfrm>
            <a:off x="184825" y="909401"/>
            <a:ext cx="12480587" cy="5948599"/>
          </a:xfrm>
          <a:prstGeom prst="rect">
            <a:avLst/>
          </a:prstGeom>
        </p:spPr>
        <p:txBody>
          <a:bodyPr vert="horz" lIns="0" tIns="45720" rIns="0" bIns="45720" rtlCol="0">
            <a:normAutofit fontScale="4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just" defTabSz="914400" rtl="0" eaLnBrk="1" fontAlgn="auto" latinLnBrk="0" hangingPunct="1">
              <a:lnSpc>
                <a:spcPct val="200000"/>
              </a:lnSpc>
              <a:spcBef>
                <a:spcPts val="0"/>
              </a:spcBef>
              <a:spcAft>
                <a:spcPts val="800"/>
              </a:spcAft>
              <a:buClrTx/>
              <a:buSzPct val="100000"/>
              <a:buNone/>
              <a:tabLst/>
              <a:defRPr/>
            </a:pPr>
            <a:r>
              <a:rPr kumimoji="0" lang="en-US" sz="6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mn-cs"/>
              </a:rPr>
              <a:t>The purpose of this research proposal is</a:t>
            </a:r>
          </a:p>
          <a:p>
            <a:pPr lvl="0">
              <a:lnSpc>
                <a:spcPts val="2000"/>
              </a:lnSpc>
              <a:buFont typeface="Wingdings" panose="05000000000000000000" pitchFamily="2" charset="2"/>
              <a:buChar char="v"/>
            </a:pPr>
            <a:r>
              <a:rPr kumimoji="0" lang="en-US" sz="48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mn-cs"/>
              </a:rPr>
              <a:t> </a:t>
            </a:r>
            <a:r>
              <a:rPr lang="en-US" sz="5000" dirty="0">
                <a:latin typeface="Times New Roman" panose="02020603050405020304" pitchFamily="18" charset="0"/>
                <a:ea typeface="Calibri" panose="020F0502020204030204" pitchFamily="34" charset="0"/>
              </a:rPr>
              <a:t>Develop an advanced machine learning-based numerical model</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Predict future extreme heat scenarios in Bangladesh</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Assess the potential impact of extreme heat on public health</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Provide actionable insights for policymakers and public health officials</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Mitigate adverse effects of extreme heat events on public health</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The primary objectives of this study are as follows:</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Analyze </a:t>
            </a:r>
            <a:r>
              <a:rPr lang="en-US" sz="5000" dirty="0" err="1">
                <a:latin typeface="Times New Roman" panose="02020603050405020304" pitchFamily="18" charset="0"/>
                <a:ea typeface="Calibri" panose="020F0502020204030204" pitchFamily="34" charset="0"/>
              </a:rPr>
              <a:t>spatio</a:t>
            </a:r>
            <a:r>
              <a:rPr lang="en-US" sz="5000" dirty="0">
                <a:latin typeface="Times New Roman" panose="02020603050405020304" pitchFamily="18" charset="0"/>
                <a:ea typeface="Calibri" panose="020F0502020204030204" pitchFamily="34" charset="0"/>
              </a:rPr>
              <a:t>-temporal variations in mean temperature in Bangladesh from 1971 to 2020.</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Develop a machine learning-based model to forecast temperatures at up to 2040.</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Correlate extreme heat events with heat-related diseases to predict future public health scenarios.</a:t>
            </a:r>
            <a:endParaRPr lang="en-US" sz="5000" dirty="0"/>
          </a:p>
          <a:p>
            <a:pPr lvl="0">
              <a:lnSpc>
                <a:spcPts val="2000"/>
              </a:lnSpc>
              <a:buFont typeface="Wingdings" panose="05000000000000000000" pitchFamily="2" charset="2"/>
              <a:buChar char="v"/>
            </a:pPr>
            <a:r>
              <a:rPr lang="en-US" sz="5000" dirty="0">
                <a:latin typeface="Times New Roman" panose="02020603050405020304" pitchFamily="18" charset="0"/>
                <a:ea typeface="Calibri" panose="020F0502020204030204" pitchFamily="34" charset="0"/>
              </a:rPr>
              <a:t>Formulate a best-fit equation to forecast heat-related disease incidence by 2040.</a:t>
            </a:r>
            <a:endParaRPr lang="en-US" sz="5000" dirty="0"/>
          </a:p>
          <a:p>
            <a:pPr marL="0" marR="0" lvl="0" indent="0" algn="just" defTabSz="914400" rtl="0" eaLnBrk="1" fontAlgn="auto" latinLnBrk="0" hangingPunct="1">
              <a:lnSpc>
                <a:spcPts val="2000"/>
              </a:lnSpc>
              <a:spcBef>
                <a:spcPts val="0"/>
              </a:spcBef>
              <a:spcAft>
                <a:spcPts val="800"/>
              </a:spcAft>
              <a:buClrTx/>
              <a:buSzPct val="100000"/>
              <a:buNone/>
              <a:tabLst/>
              <a:defRPr/>
            </a:pPr>
            <a:endParaRPr kumimoji="0" lang="en-US" sz="5000" b="0" i="0" u="none" strike="noStrike" kern="1200" cap="none" spc="0" normalizeH="0" baseline="0" noProof="0" dirty="0">
              <a:ln>
                <a:noFill/>
              </a:ln>
              <a:solidFill>
                <a:schemeClr val="tx1"/>
              </a:solidFill>
              <a:effectLst/>
              <a:uLnTx/>
              <a:uFillTx/>
              <a:latin typeface="Times New Roman" panose="02020603050405020304" pitchFamily="18" charset="0"/>
              <a:ea typeface="Times New Roman" panose="02020603050405020304" pitchFamily="18" charset="0"/>
              <a:cs typeface="+mn-cs"/>
            </a:endParaRPr>
          </a:p>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endParaRPr kumimoji="0" lang="en-US" sz="20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788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47F2-4458-444D-AB5B-A8005584CDD1}"/>
              </a:ext>
            </a:extLst>
          </p:cNvPr>
          <p:cNvSpPr>
            <a:spLocks noGrp="1"/>
          </p:cNvSpPr>
          <p:nvPr>
            <p:ph type="title"/>
          </p:nvPr>
        </p:nvSpPr>
        <p:spPr>
          <a:xfrm>
            <a:off x="1050588" y="468923"/>
            <a:ext cx="10454026" cy="951314"/>
          </a:xfrm>
        </p:spPr>
        <p:txBody>
          <a:bodyPr>
            <a:normAutofit fontScale="90000"/>
          </a:bodyPr>
          <a:lstStyle/>
          <a:p>
            <a:r>
              <a:rPr lang="en-US" sz="3600" b="1" dirty="0">
                <a:latin typeface="Times New Roman" panose="02020603050405020304" pitchFamily="18" charset="0"/>
                <a:cs typeface="Times New Roman" panose="02020603050405020304" pitchFamily="18" charset="0"/>
              </a:rPr>
              <a:t>Rationale and Significance of the Study</a:t>
            </a:r>
            <a:br>
              <a:rPr lang="en-US" b="1" dirty="0"/>
            </a:br>
            <a:endParaRPr lang="en-US" dirty="0"/>
          </a:p>
        </p:txBody>
      </p:sp>
      <p:sp>
        <p:nvSpPr>
          <p:cNvPr id="4" name="Text Placeholder 3">
            <a:extLst>
              <a:ext uri="{FF2B5EF4-FFF2-40B4-BE49-F238E27FC236}">
                <a16:creationId xmlns:a16="http://schemas.microsoft.com/office/drawing/2014/main" id="{77544432-03F7-4098-AAB0-C22978DFFF20}"/>
              </a:ext>
            </a:extLst>
          </p:cNvPr>
          <p:cNvSpPr>
            <a:spLocks noGrp="1"/>
          </p:cNvSpPr>
          <p:nvPr>
            <p:ph type="body" sz="half" idx="2"/>
          </p:nvPr>
        </p:nvSpPr>
        <p:spPr>
          <a:xfrm>
            <a:off x="1050587" y="1420237"/>
            <a:ext cx="10454025" cy="5291847"/>
          </a:xfrm>
        </p:spPr>
        <p:txBody>
          <a:bodyPr/>
          <a:lstStyle/>
          <a:p>
            <a:r>
              <a:rPr lang="en-US" sz="2400" dirty="0">
                <a:latin typeface="Times New Roman" panose="02020603050405020304" pitchFamily="18" charset="0"/>
                <a:cs typeface="Times New Roman" panose="02020603050405020304" pitchFamily="18" charset="0"/>
              </a:rPr>
              <a:t>The study on spatial-temporal variations of extreme heat and its connection to heat-related diseases in Bangladesh has profound implications:</a:t>
            </a:r>
          </a:p>
          <a:p>
            <a:r>
              <a:rPr lang="en-US" sz="2400" b="1" dirty="0">
                <a:latin typeface="Times New Roman" panose="02020603050405020304" pitchFamily="18" charset="0"/>
                <a:cs typeface="Times New Roman" panose="02020603050405020304" pitchFamily="18" charset="0"/>
              </a:rPr>
              <a:t>Public Health Policy</a:t>
            </a:r>
            <a:r>
              <a:rPr lang="en-US" sz="2400" dirty="0">
                <a:latin typeface="Times New Roman" panose="02020603050405020304" pitchFamily="18" charset="0"/>
                <a:cs typeface="Times New Roman" panose="02020603050405020304" pitchFamily="18" charset="0"/>
              </a:rPr>
              <a:t>: It informs targeted interventions to safeguard vulnerable populations from heat-related health risks.</a:t>
            </a:r>
          </a:p>
          <a:p>
            <a:r>
              <a:rPr lang="en-US" sz="2400" b="1" dirty="0">
                <a:latin typeface="Times New Roman" panose="02020603050405020304" pitchFamily="18" charset="0"/>
                <a:cs typeface="Times New Roman" panose="02020603050405020304" pitchFamily="18" charset="0"/>
              </a:rPr>
              <a:t>Urban Planning</a:t>
            </a:r>
            <a:r>
              <a:rPr lang="en-US" sz="2400" dirty="0">
                <a:latin typeface="Times New Roman" panose="02020603050405020304" pitchFamily="18" charset="0"/>
                <a:cs typeface="Times New Roman" panose="02020603050405020304" pitchFamily="18" charset="0"/>
              </a:rPr>
              <a:t>: It guides the development of climate-resilient urban areas through improved infrastructure and mitigation strategies for urban heat islands.</a:t>
            </a:r>
          </a:p>
          <a:p>
            <a:r>
              <a:rPr lang="en-US" sz="2400" b="1" dirty="0">
                <a:latin typeface="Times New Roman" panose="02020603050405020304" pitchFamily="18" charset="0"/>
                <a:cs typeface="Times New Roman" panose="02020603050405020304" pitchFamily="18" charset="0"/>
              </a:rPr>
              <a:t>Global Contribution</a:t>
            </a:r>
            <a:r>
              <a:rPr lang="en-US" sz="2400" dirty="0">
                <a:latin typeface="Times New Roman" panose="02020603050405020304" pitchFamily="18" charset="0"/>
                <a:cs typeface="Times New Roman" panose="02020603050405020304" pitchFamily="18" charset="0"/>
              </a:rPr>
              <a:t>: The findings contribute to global public health initiatives by offering insights and strategies to mitigate the impacts of climate change on public health worldwide.</a:t>
            </a:r>
          </a:p>
          <a:p>
            <a:r>
              <a:rPr lang="en-US" sz="2400" dirty="0">
                <a:latin typeface="Times New Roman" panose="02020603050405020304" pitchFamily="18" charset="0"/>
                <a:cs typeface="Times New Roman" panose="02020603050405020304" pitchFamily="18" charset="0"/>
              </a:rPr>
              <a:t>Overall, the study underscores the importance of integrating climate considerations into public health and urban planning efforts to enhance resilience and protect populations from the escalating threats of extreme heat.</a:t>
            </a:r>
          </a:p>
          <a:p>
            <a:endParaRPr lang="en-US" dirty="0"/>
          </a:p>
        </p:txBody>
      </p:sp>
    </p:spTree>
    <p:extLst>
      <p:ext uri="{BB962C8B-B14F-4D97-AF65-F5344CB8AC3E}">
        <p14:creationId xmlns:p14="http://schemas.microsoft.com/office/powerpoint/2010/main" val="288072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4E6C516-399C-40F9-9520-7B8986BE072F}"/>
              </a:ext>
            </a:extLst>
          </p:cNvPr>
          <p:cNvSpPr txBox="1">
            <a:spLocks/>
          </p:cNvSpPr>
          <p:nvPr/>
        </p:nvSpPr>
        <p:spPr>
          <a:xfrm>
            <a:off x="443204" y="251925"/>
            <a:ext cx="10515600" cy="65747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ED0367EB-0D28-4743-A43D-0047A9F2C91F}"/>
              </a:ext>
            </a:extLst>
          </p:cNvPr>
          <p:cNvSpPr txBox="1"/>
          <p:nvPr/>
        </p:nvSpPr>
        <p:spPr>
          <a:xfrm>
            <a:off x="552450" y="909401"/>
            <a:ext cx="10772775" cy="4801314"/>
          </a:xfrm>
          <a:prstGeom prst="rect">
            <a:avLst/>
          </a:prstGeom>
          <a:noFill/>
        </p:spPr>
        <p:txBody>
          <a:bodyPr wrap="square">
            <a:spAutoFit/>
          </a:bodyPr>
          <a:lstStyle/>
          <a:p>
            <a:r>
              <a:rPr lang="en-US" dirty="0"/>
              <a:t>There are several research works regarding all across the world, however, no significant research has been published regarding challenges and prospects in Bangladesh. Relevant works of literature have been reviewed by the researchers.</a:t>
            </a:r>
          </a:p>
          <a:p>
            <a:r>
              <a:rPr lang="en-US" dirty="0"/>
              <a:t>No formal study on increase of heat waves in Bangladesh has been undertaken but the increasing trend of temperature has been found in Bangladesh in several studies. Increased temperature may result different types of complicacy for human health.</a:t>
            </a:r>
          </a:p>
          <a:p>
            <a:r>
              <a:rPr lang="en-US" dirty="0"/>
              <a:t>Rahman (2008)5 reported that the health impacts associated with heat waves are heat stroke, dehydration and aggravation of cardiovascular diseases in elderly.</a:t>
            </a:r>
          </a:p>
          <a:p>
            <a:r>
              <a:rPr lang="en-US" dirty="0"/>
              <a:t>Climatic conditions impact the epidemiology of infectious diseases. Furthermore, these climatic factors interact with additional factors such as behavioral, demographic, and socioeconomic ones that influence the incidence, emergence, and distribution of such infectious diseases (Watts et al. 2018). Climate suitability for climate-sensitive infectious diseases has increased globally (Watts et al. 2020). </a:t>
            </a:r>
            <a:r>
              <a:rPr lang="en-US" dirty="0" err="1"/>
              <a:t>Vectorial</a:t>
            </a:r>
            <a:r>
              <a:rPr lang="en-US" dirty="0"/>
              <a:t> capacity is increasing for a number of climate-sensitive diseases,</a:t>
            </a:r>
            <a:r>
              <a:rPr lang="en-US" dirty="0">
                <a:hlinkClick r:id="rId2" action="ppaction://hlinkfile"/>
              </a:rPr>
              <a:t>3</a:t>
            </a:r>
            <a:r>
              <a:rPr lang="en-US" dirty="0"/>
              <a:t> with exposures along a range of temperature and rainfall. These are most acutely experienced in low- and middle-income countries (Watts et al. 2019). The number of cases of dengue fever, which is spread by mosquitoes, recorded annually has doubled every decade since 1990, and one of the potential factors that contributed to this increase is climate change (Watts et al. 2020).(Mahmud &amp; Raza, n.d.)</a:t>
            </a:r>
          </a:p>
        </p:txBody>
      </p:sp>
    </p:spTree>
    <p:extLst>
      <p:ext uri="{BB962C8B-B14F-4D97-AF65-F5344CB8AC3E}">
        <p14:creationId xmlns:p14="http://schemas.microsoft.com/office/powerpoint/2010/main" val="409011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5620</TotalTime>
  <Words>6983</Words>
  <Application>Microsoft Office PowerPoint</Application>
  <PresentationFormat>Widescreen</PresentationFormat>
  <Paragraphs>764</Paragraphs>
  <Slides>64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Calibri</vt:lpstr>
      <vt:lpstr>Courier New</vt:lpstr>
      <vt:lpstr>Georgia</vt:lpstr>
      <vt:lpstr>Georgia-Bold</vt:lpstr>
      <vt:lpstr>Times New Roman</vt:lpstr>
      <vt:lpstr>TimesNewRomanPS-BoldMT</vt:lpstr>
      <vt:lpstr>Wingdings</vt:lpstr>
      <vt:lpstr>Ocean 16x9</vt:lpstr>
      <vt:lpstr>PowerPoint Presentation</vt:lpstr>
      <vt:lpstr>Topics to be covered:</vt:lpstr>
      <vt:lpstr>Abstract and Keywords</vt:lpstr>
      <vt:lpstr>PowerPoint Presentation</vt:lpstr>
      <vt:lpstr>PowerPoint Presentation</vt:lpstr>
      <vt:lpstr>PowerPoint Presentation</vt:lpstr>
      <vt:lpstr>PowerPoint Presentation</vt:lpstr>
      <vt:lpstr>Rationale and Significance of the Study </vt:lpstr>
      <vt:lpstr>PowerPoint Presentation</vt:lpstr>
      <vt:lpstr>PowerPoint Presentation</vt:lpstr>
      <vt:lpstr>PowerPoint Presentation</vt:lpstr>
      <vt:lpstr>Hypothesis of the Study </vt:lpstr>
      <vt:lpstr>PowerPoint Presentation</vt:lpstr>
      <vt:lpstr>Data Collection  </vt:lpstr>
      <vt:lpstr>Questionnaire Design</vt:lpstr>
      <vt:lpstr> Processing and Analysis of Data </vt:lpstr>
      <vt:lpstr>Conceptual Framework </vt:lpstr>
      <vt:lpstr>Maximum and Mean temperature of Bangladesh in the past years from 1971 to 2020 (Source (BMD)</vt:lpstr>
      <vt:lpstr>Data Analysis and Findings: </vt:lpstr>
      <vt:lpstr>Data Analysis and Findings: </vt:lpstr>
      <vt:lpstr>Data Analysis and Findings: </vt:lpstr>
      <vt:lpstr>Table 2:Forecasts of Mean temperature </vt:lpstr>
      <vt:lpstr>Time series plot for maximum temperature(°C)</vt:lpstr>
      <vt:lpstr>Figure 4.8:Trend Analysis plot for maximum temperature(°C) </vt:lpstr>
      <vt:lpstr>Trend Analysis Plot for Maximum Temperature (°C) </vt:lpstr>
      <vt:lpstr>Table 3:Forecasts for Maximum temperature(°C) </vt:lpstr>
      <vt:lpstr>Figure 4.10:ETS  forecasting Analysis plot for Maximum temperature(°C) </vt:lpstr>
      <vt:lpstr>Table 4:ETS forecasting for Maximum temperature(°C) </vt:lpstr>
      <vt:lpstr>Forecasts for Maximum temperature(°C) Double Exponential Method </vt:lpstr>
      <vt:lpstr>Table 5:Forecasts for Maximum temperature(°C) Double Exponential Method </vt:lpstr>
      <vt:lpstr>PowerPoint Presentation</vt:lpstr>
      <vt:lpstr>Table 6:ARIMA Forecasting Analysis plot for Maximum temperature(°C) Source (DG Health, 2015-17)  </vt:lpstr>
      <vt:lpstr>Table 7:Diarrhoea Cases in the Past  </vt:lpstr>
      <vt:lpstr>PowerPoint Presentation</vt:lpstr>
      <vt:lpstr>PowerPoint Presentation</vt:lpstr>
      <vt:lpstr>PowerPoint Presentation</vt:lpstr>
      <vt:lpstr>Table9: Forecasted Diarriah Cases </vt:lpstr>
      <vt:lpstr>Forecasted DiarrhoeaCases ETS model </vt:lpstr>
      <vt:lpstr>From the above table, it is anticipated that diarrhoea cases will increase significantly in the future. </vt:lpstr>
      <vt:lpstr>Figure 4.17:Forecasted Diarriah Cases Double Exponential model </vt:lpstr>
      <vt:lpstr>Table 11: Forecasted Diarrhoea Cases Double Exponential model </vt:lpstr>
      <vt:lpstr>PowerPoint Presentation</vt:lpstr>
      <vt:lpstr>Time Series plot for Dengue Cases in the past</vt:lpstr>
      <vt:lpstr>PowerPoint Presentation</vt:lpstr>
      <vt:lpstr>Forecasting dengue Cases</vt:lpstr>
      <vt:lpstr>Forecasted Dengue Cases </vt:lpstr>
      <vt:lpstr>PowerPoint Presentation</vt:lpstr>
      <vt:lpstr>PowerPoint Presentation</vt:lpstr>
      <vt:lpstr>Figure 4.22:Heatmap of Correlation Matrix of Heat Index </vt:lpstr>
      <vt:lpstr>Impact of temperature on Diarrhoea in Bangladesh </vt:lpstr>
      <vt:lpstr>PowerPoint Presentation</vt:lpstr>
      <vt:lpstr>PowerPoint Presentation</vt:lpstr>
      <vt:lpstr>Impact of temperature on Dengue in Bangladesh Table 16: Maximum temperature VS Dengue cases in Bangladesh  </vt:lpstr>
      <vt:lpstr>PowerPoint Presentation</vt:lpstr>
      <vt:lpstr> Figure 4.31 Regression analyses for Dengue (Cases in 1000) vs Maximum temperature(°C)</vt:lpstr>
      <vt:lpstr>Conclusion </vt:lpstr>
      <vt:lpstr>Findings of this study </vt:lpstr>
      <vt:lpstr>Challenges</vt:lpstr>
      <vt:lpstr>Recommendations </vt:lpstr>
      <vt:lpstr>Limitations of the Study and Scope of the Further Research: </vt:lpstr>
      <vt:lpstr>REFERENCES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User</dc:creator>
  <cp:lastModifiedBy>Tanvir Ehsan</cp:lastModifiedBy>
  <cp:revision>486</cp:revision>
  <dcterms:created xsi:type="dcterms:W3CDTF">2022-03-25T12:20:44Z</dcterms:created>
  <dcterms:modified xsi:type="dcterms:W3CDTF">2024-06-28T07:01:10Z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