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6" r:id="rId5"/>
    <p:sldId id="265" r:id="rId6"/>
    <p:sldId id="264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299" r:id="rId17"/>
    <p:sldId id="312" r:id="rId18"/>
    <p:sldId id="311" r:id="rId19"/>
    <p:sldId id="257" r:id="rId20"/>
    <p:sldId id="266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DA835-670C-A4F1-D613-3E304295D202}" v="516" dt="2021-02-07T14:55:29.822"/>
    <p1510:client id="{39A67434-89A7-071A-D6F3-F972F6AA0E8D}" v="1" dt="2022-02-07T08:32:07.199"/>
    <p1510:client id="{4CD08F14-1761-88CF-62BE-C9AD701703E5}" v="27" dt="2021-06-22T10:45:59.050"/>
    <p1510:client id="{907B0BA6-06A5-95AB-9105-3C9ECAA10EFC}" v="3" dt="2021-02-11T09:52:20.301"/>
    <p1510:client id="{B6D0D9EF-EDC6-6B5F-9983-0DF6B85E6087}" v="2417" dt="2021-02-04T06:49:37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44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21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1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Tuesday, February 8, 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</a:t>
            </a:r>
          </a:p>
          <a:p>
            <a:pPr lvl="6"/>
            <a:r>
              <a:t>Seventh</a:t>
            </a:r>
          </a:p>
          <a:p>
            <a:pPr lvl="7"/>
            <a:r>
              <a:t>Eighth</a:t>
            </a:r>
          </a:p>
          <a:p>
            <a:pPr lvl="8"/>
            <a:r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8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1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4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Speaker Name - Version ##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3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30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1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1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5"/>
            <a:ext cx="12188952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0" y="1144524"/>
            <a:ext cx="12188825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1288" y="361950"/>
            <a:ext cx="1600196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88952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1288" y="361950"/>
            <a:ext cx="1600200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8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88952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0" y="-1"/>
            <a:ext cx="12188825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7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84" r:id="rId9"/>
    <p:sldLayoutId id="2147483663" r:id="rId10"/>
    <p:sldLayoutId id="2147483662" r:id="rId11"/>
    <p:sldLayoutId id="2147483683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CD DevOps review </a:t>
            </a:r>
            <a:endParaRPr lang="en-US"/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223760" cy="11119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Ziv </a:t>
            </a:r>
          </a:p>
          <a:p>
            <a:pPr lvl="2">
              <a:buClr>
                <a:srgbClr val="6244BB"/>
              </a:buClr>
            </a:pPr>
            <a:r>
              <a:rPr lang="en-US" dirty="0"/>
              <a:t>FEB 2021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1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998919"/>
            <a:ext cx="8302250" cy="31634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Automatically triggered on daily base or manually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Version creation steps are:</a:t>
            </a:r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Compiles the version code </a:t>
            </a:r>
          </a:p>
          <a:p>
            <a:r>
              <a:rPr lang="en-US">
                <a:ea typeface="+mn-lt"/>
                <a:cs typeface="+mn-lt"/>
              </a:rPr>
              <a:t>Creates installer </a:t>
            </a:r>
          </a:p>
          <a:p>
            <a:r>
              <a:rPr lang="en-US">
                <a:ea typeface="+mn-lt"/>
                <a:cs typeface="+mn-lt"/>
              </a:rPr>
              <a:t>Tags (git) the version</a:t>
            </a:r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Sending the installer to shared folder and Nexus</a:t>
            </a:r>
            <a:endParaRPr lang="en-US"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Continuous delivery workflow</a:t>
            </a:r>
            <a:endParaRPr lang="en-US" b="0">
              <a:ea typeface="+mj-lt"/>
              <a:cs typeface="+mj-lt"/>
            </a:endParaRPr>
          </a:p>
          <a:p>
            <a:endParaRPr lang="en-US" b="0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3E340025-986D-410C-8DC7-833F52C3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189" y="4805112"/>
            <a:ext cx="2142347" cy="1455070"/>
          </a:xfrm>
          <a:prstGeom prst="rect">
            <a:avLst/>
          </a:prstGeom>
        </p:spPr>
      </p:pic>
      <p:pic>
        <p:nvPicPr>
          <p:cNvPr id="7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FC4244-76B8-419B-98B1-1E50D7CB3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302" y="5305173"/>
            <a:ext cx="2054398" cy="939968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4A924D25-85A1-4025-B791-B018D3467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454" y="5155783"/>
            <a:ext cx="2466079" cy="1103396"/>
          </a:xfrm>
          <a:prstGeom prst="rect">
            <a:avLst/>
          </a:prstGeom>
        </p:spPr>
      </p:pic>
      <p:pic>
        <p:nvPicPr>
          <p:cNvPr id="13" name="Picture 10" descr="Icon&#10;&#10;Description automatically generated">
            <a:extLst>
              <a:ext uri="{FF2B5EF4-FFF2-40B4-BE49-F238E27FC236}">
                <a16:creationId xmlns:a16="http://schemas.microsoft.com/office/drawing/2014/main" id="{4DB22C4C-1AF0-4766-AE66-27B27FB50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2" y="5093368"/>
            <a:ext cx="1171401" cy="11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998919"/>
            <a:ext cx="8302250" cy="21031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Add comment in Jira issue 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(based on the reference id - Jira ticket number),</a:t>
            </a:r>
            <a:endParaRPr lang="en-US" dirty="0">
              <a:cs typeface="Arial"/>
            </a:endParaRPr>
          </a:p>
          <a:p>
            <a:r>
              <a:rPr lang="en-US" dirty="0">
                <a:ea typeface="+mn-lt"/>
                <a:cs typeface="+mn-lt"/>
              </a:rPr>
              <a:t>Sending information to automation's nightly runs that collect the version and run the tests on it</a:t>
            </a:r>
            <a:endParaRPr lang="en-US" dirty="0"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Continuous delivery workflow</a:t>
            </a:r>
            <a:endParaRPr lang="en-US" b="0">
              <a:ea typeface="+mj-lt"/>
              <a:cs typeface="+mj-lt"/>
            </a:endParaRPr>
          </a:p>
          <a:p>
            <a:endParaRPr lang="en-US" b="0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7F8894D-1576-41F1-BFA7-01B36287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2" y="2843131"/>
            <a:ext cx="8673120" cy="34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773327"/>
            <a:ext cx="8302250" cy="9526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Sending version report email with Jira USs      </a:t>
            </a:r>
            <a:endParaRPr lang="en-US"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Continuous delivery workflow</a:t>
            </a:r>
            <a:endParaRPr lang="en-US" b="0">
              <a:ea typeface="+mj-lt"/>
              <a:cs typeface="+mj-lt"/>
            </a:endParaRPr>
          </a:p>
          <a:p>
            <a:endParaRPr lang="en-US" b="0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A5AC64E-6741-4590-B121-26536494B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32" y="1715944"/>
            <a:ext cx="10262967" cy="46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11562967" cy="528607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182880" tIns="182880" rIns="91440" bIns="45720" rtlCol="0" anchor="t">
            <a:noAutofit/>
          </a:bodyPr>
          <a:lstStyle/>
          <a:p>
            <a:pPr marL="342900" indent="-342900">
              <a:buChar char="v"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Improve NR validator tool  - CCI, Tool environment parameters validation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/>
              </a:solidFill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 Ongoing projects</a:t>
            </a:r>
            <a:endParaRPr lang="en-US" b="0"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2" name="Picture 4" descr="Table&#10;&#10;Description automatically generated">
            <a:extLst>
              <a:ext uri="{FF2B5EF4-FFF2-40B4-BE49-F238E27FC236}">
                <a16:creationId xmlns:a16="http://schemas.microsoft.com/office/drawing/2014/main" id="{8DD5B888-4CD2-4837-8E72-81C7E261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4" y="1705554"/>
            <a:ext cx="9698063" cy="436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11562967" cy="528607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182880" tIns="182880" rIns="91440" bIns="45720" rtlCol="0" anchor="t">
            <a:noAutofit/>
          </a:bodyPr>
          <a:lstStyle/>
          <a:p>
            <a:pPr marL="342900" indent="-342900">
              <a:buChar char="v"/>
            </a:pPr>
            <a:r>
              <a:rPr lang="en-US" b="1" dirty="0">
                <a:solidFill>
                  <a:schemeClr val="accent1"/>
                </a:solidFill>
                <a:cs typeface="Arial"/>
              </a:rPr>
              <a:t>Generate NR report automatically</a:t>
            </a:r>
          </a:p>
          <a:p>
            <a:pPr marL="342900" indent="-342900">
              <a:buChar char="v"/>
            </a:pPr>
            <a:endParaRPr lang="en-US" b="1" dirty="0">
              <a:solidFill>
                <a:schemeClr val="accent1"/>
              </a:solidFill>
              <a:cs typeface="Arial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b="1" dirty="0">
              <a:solidFill>
                <a:schemeClr val="accent1"/>
              </a:solidFill>
              <a:cs typeface="Arial"/>
            </a:endParaRPr>
          </a:p>
          <a:p>
            <a:pPr marL="342900" indent="-342900">
              <a:buClr>
                <a:srgbClr val="4599C3"/>
              </a:buClr>
              <a:buFont typeface="Wingdings" pitchFamily="2" charset="2"/>
              <a:buChar char="v"/>
            </a:pPr>
            <a:endParaRPr lang="en-US" b="1" dirty="0">
              <a:solidFill>
                <a:schemeClr val="accent1"/>
              </a:solidFill>
              <a:cs typeface="Arial"/>
            </a:endParaRPr>
          </a:p>
          <a:p>
            <a:pPr marL="0" indent="0">
              <a:buClr>
                <a:srgbClr val="4599C3"/>
              </a:buClr>
              <a:buNone/>
            </a:pPr>
            <a:endParaRPr lang="en-US" b="1" dirty="0">
              <a:solidFill>
                <a:srgbClr val="4599C3"/>
              </a:solidFill>
              <a:cs typeface="Arial"/>
            </a:endParaRPr>
          </a:p>
          <a:p>
            <a:pPr marL="0" lvl="1" indent="0">
              <a:buFont typeface="Arial" pitchFamily="34" charset="0"/>
              <a:buNone/>
            </a:pPr>
            <a:endParaRPr lang="en-US" dirty="0">
              <a:solidFill>
                <a:srgbClr val="53565A"/>
              </a:solidFill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 Ongoing projects</a:t>
            </a:r>
            <a:endParaRPr lang="en-US" b="0"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2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7B7F27A-A143-4092-864B-3C7301B5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6" y="2105347"/>
            <a:ext cx="5701366" cy="388474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651AB08-867E-4436-BFBB-E02C50BD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03" y="2105082"/>
            <a:ext cx="5590959" cy="38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11562967" cy="528607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182880" tIns="182880" rIns="91440" bIns="45720" rtlCol="0" anchor="t">
            <a:noAutofit/>
          </a:bodyPr>
          <a:lstStyle/>
          <a:p>
            <a:pPr marL="342900" indent="-342900">
              <a:buChar char="v"/>
            </a:pPr>
            <a:r>
              <a:rPr lang="en-US" b="1" dirty="0">
                <a:solidFill>
                  <a:schemeClr val="accent1"/>
                </a:solidFill>
                <a:cs typeface="Arial"/>
              </a:rPr>
              <a:t>Implement jobs in Jenkins DSL</a:t>
            </a:r>
            <a:endParaRPr lang="en-US"/>
          </a:p>
          <a:p>
            <a:pPr marL="342900" indent="-342900">
              <a:buClr>
                <a:srgbClr val="4599C3"/>
              </a:buClr>
              <a:buFont typeface="Wingdings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cs typeface="Arial"/>
              </a:rPr>
              <a:t>Auto-merge</a:t>
            </a:r>
          </a:p>
          <a:p>
            <a:pPr marL="342900" indent="-342900">
              <a:buClr>
                <a:srgbClr val="4599C3"/>
              </a:buClr>
              <a:buChar char="v"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Integrate between automation report and Jira USs (bug status)</a:t>
            </a:r>
          </a:p>
          <a:p>
            <a:pPr marL="342900" indent="-342900">
              <a:buClr>
                <a:srgbClr val="4599C3"/>
              </a:buClr>
              <a:buChar char="v"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Visual studio 2019</a:t>
            </a:r>
          </a:p>
          <a:p>
            <a:pPr marL="342900" indent="-342900">
              <a:buClr>
                <a:srgbClr val="4599C3"/>
              </a:buClr>
              <a:buChar char="v"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SQL server 2017 </a:t>
            </a:r>
          </a:p>
          <a:p>
            <a:pPr marL="342900" indent="-342900">
              <a:buClr>
                <a:srgbClr val="4599C3"/>
              </a:buClr>
              <a:buChar char="v"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Run integration tests on Docker</a:t>
            </a:r>
          </a:p>
          <a:p>
            <a:pPr marL="342900" indent="-342900">
              <a:buClr>
                <a:srgbClr val="4599C3"/>
              </a:buClr>
              <a:buChar char="v"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Prism (3rd party python components)</a:t>
            </a:r>
          </a:p>
          <a:p>
            <a:pPr marL="342900" indent="-342900">
              <a:buClr>
                <a:srgbClr val="4599C3"/>
              </a:buClr>
              <a:buFont typeface="Wingdings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cs typeface="Arial"/>
              </a:rPr>
              <a:t>Software center – fully automatic installers (VS 2017, Matlab runtime, etc.)</a:t>
            </a:r>
          </a:p>
          <a:p>
            <a:pPr marL="342900" indent="-342900">
              <a:buClr>
                <a:srgbClr val="4599C3"/>
              </a:buClr>
              <a:buFont typeface="Wingdings" pitchFamily="2" charset="2"/>
              <a:buChar char="v"/>
            </a:pPr>
            <a:endParaRPr lang="en-US" dirty="0">
              <a:solidFill>
                <a:srgbClr val="53565A"/>
              </a:solidFill>
              <a:cs typeface="Arial"/>
            </a:endParaRPr>
          </a:p>
          <a:p>
            <a:pPr marL="342900" indent="-342900">
              <a:buClr>
                <a:srgbClr val="4599C3"/>
              </a:buClr>
              <a:buFont typeface="Wingdings" pitchFamily="2" charset="2"/>
              <a:buChar char="v"/>
            </a:pPr>
            <a:endParaRPr lang="en-US" b="1" dirty="0">
              <a:solidFill>
                <a:srgbClr val="4599C3"/>
              </a:solidFill>
              <a:cs typeface="Arial"/>
            </a:endParaRPr>
          </a:p>
          <a:p>
            <a:pPr marL="0" indent="0">
              <a:buClr>
                <a:srgbClr val="4599C3"/>
              </a:buClr>
              <a:buFont typeface="Wingdings" pitchFamily="2" charset="2"/>
              <a:buNone/>
            </a:pPr>
            <a:endParaRPr lang="en-US" b="1" dirty="0">
              <a:solidFill>
                <a:srgbClr val="4599C3"/>
              </a:solidFill>
              <a:cs typeface="Arial"/>
            </a:endParaRPr>
          </a:p>
          <a:p>
            <a:pPr marL="0" lvl="1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 Ongoing projects</a:t>
            </a:r>
            <a:endParaRPr lang="en-US" b="0"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3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SEMurai</a:t>
            </a:r>
            <a:r>
              <a:rPr lang="en-US" dirty="0">
                <a:ea typeface="+mn-lt"/>
                <a:cs typeface="+mn-lt"/>
              </a:rPr>
              <a:t> project structure  </a:t>
            </a:r>
          </a:p>
          <a:p>
            <a:r>
              <a:rPr lang="en-US" dirty="0" err="1">
                <a:ea typeface="+mn-lt"/>
                <a:cs typeface="+mn-lt"/>
              </a:rPr>
              <a:t>SEMurai</a:t>
            </a:r>
            <a:r>
              <a:rPr lang="en-US" dirty="0">
                <a:ea typeface="+mn-lt"/>
                <a:cs typeface="+mn-lt"/>
              </a:rPr>
              <a:t> build Dev methodology</a:t>
            </a:r>
          </a:p>
          <a:p>
            <a:r>
              <a:rPr lang="en-US" dirty="0">
                <a:ea typeface="+mn-lt"/>
                <a:cs typeface="+mn-lt"/>
              </a:rPr>
              <a:t>Continuous integration workflow </a:t>
            </a:r>
          </a:p>
          <a:p>
            <a:r>
              <a:rPr lang="en-US" dirty="0">
                <a:ea typeface="+mn-lt"/>
                <a:cs typeface="+mn-lt"/>
              </a:rPr>
              <a:t>Continuous delivery workflow</a:t>
            </a:r>
          </a:p>
          <a:p>
            <a:r>
              <a:rPr lang="en-US" dirty="0">
                <a:ea typeface="+mn-lt"/>
                <a:cs typeface="+mn-lt"/>
              </a:rPr>
              <a:t> Ongoing projects</a:t>
            </a:r>
            <a:endParaRPr lang="en-US"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203044" y="512048"/>
            <a:ext cx="4486591" cy="548497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46405" y="3054478"/>
            <a:ext cx="439986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000" dirty="0"/>
              <a:t>Text in box with </a:t>
            </a:r>
            <a:r>
              <a:rPr lang="en-US" sz="2000" b="1" dirty="0">
                <a:solidFill>
                  <a:schemeClr val="accent4"/>
                </a:solidFill>
              </a:rPr>
              <a:t>highlighted words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D59D1C02-E4DD-4BD0-AB38-8BB3D608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98" y="1025442"/>
            <a:ext cx="5527002" cy="44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8302250" cy="52400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SEMuria software parts </a:t>
            </a:r>
            <a:r>
              <a:rPr lang="en-US">
                <a:ea typeface="+mn-lt"/>
                <a:cs typeface="+mn-lt"/>
              </a:rPr>
              <a:t>: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Infrastructure , MC, IP and FIFA </a:t>
            </a:r>
            <a:endParaRPr lang="en-US">
              <a:cs typeface="Arial"/>
            </a:endParaRPr>
          </a:p>
          <a:p>
            <a:r>
              <a:rPr lang="en-US">
                <a:cs typeface="Arial"/>
              </a:rPr>
              <a:t>SEMurai repository includes ~160 solutions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 project development is done with C# (4.7.2 framework), </a:t>
            </a:r>
            <a:r>
              <a:rPr lang="en-US">
                <a:ea typeface="+mn-lt"/>
                <a:cs typeface="+mn-lt"/>
              </a:rPr>
              <a:t>C++, Python (3.6.8)</a:t>
            </a:r>
            <a:r>
              <a:rPr lang="en-US">
                <a:cs typeface="Arial"/>
              </a:rPr>
              <a:t> and MATLAB</a:t>
            </a:r>
          </a:p>
          <a:p>
            <a:pPr>
              <a:buClr>
                <a:srgbClr val="4599C3"/>
              </a:buClr>
            </a:pPr>
            <a:r>
              <a:rPr lang="en-US" dirty="0">
                <a:ea typeface="+mn-lt"/>
                <a:cs typeface="+mn-lt"/>
              </a:rPr>
              <a:t>The project compiled with </a:t>
            </a:r>
            <a:r>
              <a:rPr lang="en-US" err="1">
                <a:ea typeface="+mn-lt"/>
                <a:cs typeface="+mn-lt"/>
              </a:rPr>
              <a:t>Nant</a:t>
            </a:r>
            <a:r>
              <a:rPr lang="en-US" dirty="0">
                <a:ea typeface="+mn-lt"/>
                <a:cs typeface="+mn-lt"/>
              </a:rPr>
              <a:t> (similar to Ant, Maven) </a:t>
            </a:r>
          </a:p>
          <a:p>
            <a:pPr>
              <a:buClr>
                <a:srgbClr val="4599C3"/>
              </a:buClr>
            </a:pPr>
            <a:r>
              <a:rPr lang="en-US" dirty="0">
                <a:ea typeface="+mn-lt"/>
                <a:cs typeface="+mn-lt"/>
              </a:rPr>
              <a:t>It includes nuggets dependencies and 3rd party (in Python) projects that takes from Nexus Prod </a:t>
            </a:r>
            <a:r>
              <a:rPr lang="en-US" dirty="0" err="1">
                <a:ea typeface="+mn-lt"/>
                <a:cs typeface="+mn-lt"/>
              </a:rPr>
              <a:t>artifactory</a:t>
            </a:r>
            <a:r>
              <a:rPr lang="en-US" dirty="0">
                <a:ea typeface="+mn-lt"/>
                <a:cs typeface="+mn-lt"/>
              </a:rPr>
              <a:t> server  </a:t>
            </a:r>
            <a:endParaRPr lang="en-US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SEMurai</a:t>
            </a:r>
            <a:r>
              <a:rPr lang="en-US" b="0" dirty="0"/>
              <a:t> project structure  </a:t>
            </a:r>
            <a:endParaRPr lang="en-US" b="0" dirty="0">
              <a:ea typeface="+mj-lt"/>
              <a:cs typeface="+mj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E2D685D9-524A-4C27-A474-9A5EF999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18" y="5291933"/>
            <a:ext cx="2054398" cy="94388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F57E5CA3-ACE5-40F8-8236-A75DBB6A6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89" y="5298373"/>
            <a:ext cx="2065674" cy="942289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780DBFE7-66FD-42FA-8D3E-F5537C370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61" y="5301914"/>
            <a:ext cx="2074694" cy="935206"/>
          </a:xfrm>
          <a:prstGeom prst="rect">
            <a:avLst/>
          </a:prstGeom>
        </p:spPr>
      </p:pic>
      <p:pic>
        <p:nvPicPr>
          <p:cNvPr id="6" name="Picture 8" descr="Logo&#10;&#10;Description automatically generated">
            <a:extLst>
              <a:ext uri="{FF2B5EF4-FFF2-40B4-BE49-F238E27FC236}">
                <a16:creationId xmlns:a16="http://schemas.microsoft.com/office/drawing/2014/main" id="{6380DCE1-66F5-4075-AC60-F49AB5842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8642" y="5289383"/>
            <a:ext cx="1840665" cy="948991"/>
          </a:xfrm>
          <a:prstGeom prst="rect">
            <a:avLst/>
          </a:prstGeom>
        </p:spPr>
      </p:pic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CCA39C90-13E3-4C2C-BB6D-ECF912AAC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7227" y="5070809"/>
            <a:ext cx="1171401" cy="11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1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8302250" cy="524004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Source control :Git managed by Bitbucket</a:t>
            </a:r>
          </a:p>
          <a:p>
            <a:r>
              <a:rPr lang="en-US" dirty="0">
                <a:cs typeface="Arial"/>
              </a:rPr>
              <a:t>Git clients: SourceTree, Git extensions</a:t>
            </a:r>
          </a:p>
          <a:p>
            <a:r>
              <a:rPr lang="en-US" dirty="0">
                <a:cs typeface="Arial"/>
              </a:rPr>
              <a:t>IDEs: VS2017, PyCharm, Rider</a:t>
            </a:r>
          </a:p>
          <a:p>
            <a:pPr>
              <a:buClr>
                <a:srgbClr val="4599C3"/>
              </a:buClr>
            </a:pPr>
            <a:r>
              <a:rPr lang="en-US" dirty="0">
                <a:cs typeface="Arial"/>
              </a:rPr>
              <a:t>Build servers : Jenkins Dev, Jenkins Prod, Jenkins DSL (In progress)</a:t>
            </a:r>
          </a:p>
          <a:p>
            <a:pPr>
              <a:buClr>
                <a:srgbClr val="4599C3"/>
              </a:buClr>
            </a:pPr>
            <a:r>
              <a:rPr lang="en-US" dirty="0">
                <a:cs typeface="Arial"/>
              </a:rPr>
              <a:t>Artifact's repository: Nexus Prod</a:t>
            </a: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SEMurai build Dev methodology</a:t>
            </a:r>
            <a:endParaRPr lang="en-US" b="0">
              <a:ea typeface="+mj-lt"/>
              <a:cs typeface="+mj-lt"/>
            </a:endParaRPr>
          </a:p>
          <a:p>
            <a:endParaRPr lang="en-US" b="0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8D2F02-92DC-4CF0-AA4F-6DB54AA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3" y="4932946"/>
            <a:ext cx="2054398" cy="939968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5500469-BF05-443F-A22C-1D6777EA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791" y="4669757"/>
            <a:ext cx="1713877" cy="1398671"/>
          </a:xfrm>
          <a:prstGeom prst="rect">
            <a:avLst/>
          </a:prstGeom>
        </p:spPr>
      </p:pic>
      <p:pic>
        <p:nvPicPr>
          <p:cNvPr id="6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22F9C6-FC6D-42FC-9BA1-55F16A85B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479" y="4668002"/>
            <a:ext cx="1723399" cy="1402181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C1F09782-3C76-4E7D-B1C1-9C47AE06E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535" y="4699082"/>
            <a:ext cx="2257358" cy="1418975"/>
          </a:xfrm>
          <a:prstGeom prst="rect">
            <a:avLst/>
          </a:prstGeom>
        </p:spPr>
      </p:pic>
      <p:pic>
        <p:nvPicPr>
          <p:cNvPr id="9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F7DF3963-3A89-4E67-8EDA-8193E60C8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8668" y="4658477"/>
            <a:ext cx="2142347" cy="14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8302250" cy="524004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Today CD </a:t>
            </a:r>
            <a:r>
              <a:rPr lang="en-US" dirty="0" err="1">
                <a:cs typeface="Arial"/>
              </a:rPr>
              <a:t>SEMuria</a:t>
            </a:r>
            <a:r>
              <a:rPr lang="en-US" dirty="0">
                <a:cs typeface="Arial"/>
              </a:rPr>
              <a:t> project have 4 main versions, 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   each version has a main branch : 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   V2.9.20/main, v2.9.30/main ,v3.0.40/main ,</a:t>
            </a:r>
            <a:r>
              <a:rPr lang="en-US" dirty="0" err="1">
                <a:cs typeface="Arial"/>
              </a:rPr>
              <a:t>vNext</a:t>
            </a:r>
            <a:r>
              <a:rPr lang="en-US" dirty="0">
                <a:cs typeface="Arial"/>
              </a:rPr>
              <a:t>/main(master)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Clr>
                <a:srgbClr val="4599C3"/>
              </a:buClr>
              <a:buFont typeface="Arial" pitchFamily="2" charset="2"/>
              <a:buChar char="•"/>
            </a:pPr>
            <a:r>
              <a:rPr lang="en-US" dirty="0">
                <a:ea typeface="+mn-lt"/>
                <a:cs typeface="+mn-lt"/>
              </a:rPr>
              <a:t>To start work on a new feature or bug we (git)checkout from the relevant main branch to development branch and merge back the code to the main branch.</a:t>
            </a: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SEMurai build Dev methodology</a:t>
            </a:r>
            <a:endParaRPr lang="en-US" b="0">
              <a:ea typeface="+mj-lt"/>
              <a:cs typeface="+mj-lt"/>
            </a:endParaRPr>
          </a:p>
          <a:p>
            <a:endParaRPr lang="en-US" b="0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8D2F02-92DC-4CF0-AA4F-6DB54AA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1" y="4932946"/>
            <a:ext cx="2054398" cy="939968"/>
          </a:xfrm>
          <a:prstGeom prst="rect">
            <a:avLst/>
          </a:prstGeom>
        </p:spPr>
      </p:pic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548EB79F-5D69-4873-AD66-352418C09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414" y="4331368"/>
            <a:ext cx="2142347" cy="2143125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55D08899-D7EB-4A86-9E0A-1F0CA59D6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241" y="4479006"/>
            <a:ext cx="2466079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8302250" cy="524004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 dirty="0">
                <a:cs typeface="Arial"/>
              </a:rPr>
              <a:t>Sample:</a:t>
            </a:r>
          </a:p>
          <a:p>
            <a:pPr lvl="1">
              <a:buFont typeface="Arial" pitchFamily="2" charset="2"/>
              <a:buChar char="•"/>
            </a:pPr>
            <a:r>
              <a:rPr lang="en-US" dirty="0">
                <a:cs typeface="Arial"/>
              </a:rPr>
              <a:t>Checkout from v2.920/</a:t>
            </a:r>
            <a:r>
              <a:rPr lang="en-US" b="1" dirty="0">
                <a:cs typeface="Arial"/>
              </a:rPr>
              <a:t>main</a:t>
            </a:r>
            <a:r>
              <a:rPr lang="en-US" dirty="0">
                <a:cs typeface="Arial"/>
              </a:rPr>
              <a:t> -&gt; v2.9.20/</a:t>
            </a:r>
            <a:r>
              <a:rPr lang="en-US" b="1" dirty="0">
                <a:cs typeface="Arial"/>
              </a:rPr>
              <a:t>dev</a:t>
            </a:r>
            <a:r>
              <a:rPr lang="en-US" dirty="0">
                <a:cs typeface="Arial"/>
              </a:rPr>
              <a:t>/</a:t>
            </a:r>
            <a:r>
              <a:rPr lang="en-US" b="1" dirty="0">
                <a:cs typeface="Arial"/>
              </a:rPr>
              <a:t>CD-1234</a:t>
            </a:r>
            <a:r>
              <a:rPr lang="en-US" dirty="0">
                <a:cs typeface="Arial"/>
              </a:rPr>
              <a:t>_new_</a:t>
            </a:r>
            <a:r>
              <a:rPr lang="en-US" dirty="0">
                <a:ea typeface="+mn-lt"/>
                <a:cs typeface="+mn-lt"/>
              </a:rPr>
              <a:t>feature</a:t>
            </a:r>
          </a:p>
          <a:p>
            <a:pPr lvl="1">
              <a:buFont typeface="Arial" pitchFamily="2" charset="2"/>
              <a:buChar char="•"/>
            </a:pPr>
            <a:r>
              <a:rPr lang="en-US" dirty="0">
                <a:cs typeface="Arial"/>
              </a:rPr>
              <a:t>Coding -&gt; commit all changes. </a:t>
            </a:r>
          </a:p>
          <a:p>
            <a:pPr lvl="1">
              <a:buFont typeface="Arial" pitchFamily="2" charset="2"/>
              <a:buChar char="•"/>
            </a:pPr>
            <a:r>
              <a:rPr lang="en-US" dirty="0">
                <a:cs typeface="Arial"/>
              </a:rPr>
              <a:t>Commit message includes Jira ticket number:  "CD-1234: commit message" </a:t>
            </a:r>
          </a:p>
          <a:p>
            <a:pPr lvl="1">
              <a:buFont typeface="Arial" pitchFamily="2" charset="2"/>
              <a:buChar char="•"/>
            </a:pPr>
            <a:r>
              <a:rPr lang="en-US" dirty="0">
                <a:cs typeface="Arial"/>
              </a:rPr>
              <a:t>Push the </a:t>
            </a:r>
            <a:r>
              <a:rPr lang="en-US" b="1" dirty="0">
                <a:cs typeface="Arial"/>
              </a:rPr>
              <a:t>Dev</a:t>
            </a:r>
            <a:r>
              <a:rPr lang="en-US" dirty="0">
                <a:cs typeface="Arial"/>
              </a:rPr>
              <a:t> branch to origin (remote server)</a:t>
            </a:r>
          </a:p>
          <a:p>
            <a:pPr lvl="1">
              <a:buFont typeface="Arial" pitchFamily="2" charset="2"/>
              <a:buChar char="•"/>
            </a:pPr>
            <a:r>
              <a:rPr lang="en-US" dirty="0">
                <a:cs typeface="Arial"/>
              </a:rPr>
              <a:t>Open Pull request.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* Jira ticket number is a reference id that used for integration 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   between Bitbucket, Jira and confluence</a:t>
            </a: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SEMurai build Dev methodology</a:t>
            </a:r>
            <a:endParaRPr lang="en-US" b="0">
              <a:ea typeface="+mj-lt"/>
              <a:cs typeface="+mj-lt"/>
            </a:endParaRPr>
          </a:p>
          <a:p>
            <a:endParaRPr lang="en-US" b="0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8D2F02-92DC-4CF0-AA4F-6DB54AA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2" y="5305173"/>
            <a:ext cx="2054398" cy="939968"/>
          </a:xfrm>
          <a:prstGeom prst="rect">
            <a:avLst/>
          </a:prstGeom>
        </p:spPr>
      </p:pic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548EB79F-5D69-4873-AD66-352418C09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751" y="4982030"/>
            <a:ext cx="2142347" cy="163554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55D08899-D7EB-4A86-9E0A-1F0CA59D6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404" y="5076825"/>
            <a:ext cx="2466079" cy="1306429"/>
          </a:xfrm>
          <a:prstGeom prst="rect">
            <a:avLst/>
          </a:prstGeom>
        </p:spPr>
      </p:pic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ADDE3DBF-BCFD-4D39-B788-A83319EE2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7954" y="5297906"/>
            <a:ext cx="1708366" cy="1033462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0319AF-450B-46C3-BECA-71D94BD60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6749" y="2870665"/>
            <a:ext cx="3835927" cy="23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8302250" cy="524004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>
                <a:cs typeface="Arial"/>
              </a:rPr>
              <a:t>Pull request: </a:t>
            </a:r>
          </a:p>
          <a:p>
            <a:pPr lvl="1">
              <a:buFont typeface="Arial" pitchFamily="2" charset="2"/>
              <a:buChar char="•"/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Continuous integration workflow</a:t>
            </a:r>
            <a:endParaRPr lang="en-US"/>
          </a:p>
          <a:p>
            <a:endParaRPr lang="en-US" b="0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8D2F02-92DC-4CF0-AA4F-6DB54AA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43" y="5305173"/>
            <a:ext cx="2054398" cy="939968"/>
          </a:xfrm>
          <a:prstGeom prst="rect">
            <a:avLst/>
          </a:prstGeom>
        </p:spPr>
      </p:pic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548EB79F-5D69-4873-AD66-352418C09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792" y="4827670"/>
            <a:ext cx="2142347" cy="163554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55D08899-D7EB-4A86-9E0A-1F0CA59D6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445" y="5076825"/>
            <a:ext cx="2466079" cy="1306429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5765FC-63BF-438A-A336-42ECF4277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12" y="1836205"/>
            <a:ext cx="10443376" cy="32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9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592854"/>
            <a:ext cx="8302250" cy="282620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 dirty="0">
                <a:cs typeface="Arial"/>
              </a:rPr>
              <a:t>Pull request includes code review , tasks and CI build</a:t>
            </a:r>
          </a:p>
          <a:p>
            <a:pPr marL="342900" indent="-342900">
              <a:buClr>
                <a:srgbClr val="4599C3"/>
              </a:buClr>
              <a:buFont typeface="Arial" pitchFamily="2" charset="2"/>
              <a:buChar char="•"/>
            </a:pPr>
            <a:r>
              <a:rPr lang="en-US" dirty="0">
                <a:cs typeface="Arial"/>
              </a:rPr>
              <a:t>Every pull request triggers a Jenkins job that run on parallel on few servers , it is merging the Dev branch with the main (</a:t>
            </a:r>
            <a:r>
              <a:rPr lang="en-US" dirty="0">
                <a:ea typeface="+mn-lt"/>
                <a:cs typeface="+mn-lt"/>
              </a:rPr>
              <a:t>destination</a:t>
            </a:r>
            <a:r>
              <a:rPr lang="en-US" dirty="0">
                <a:cs typeface="Arial"/>
              </a:rPr>
              <a:t>) branch into temporary integration branch,</a:t>
            </a:r>
          </a:p>
          <a:p>
            <a:pPr marL="342900" indent="-342900">
              <a:buClr>
                <a:srgbClr val="4599C3"/>
              </a:buClr>
              <a:buFont typeface="Arial" pitchFamily="2" charset="2"/>
              <a:buChar char="•"/>
            </a:pPr>
            <a:r>
              <a:rPr lang="en-US" dirty="0">
                <a:cs typeface="Arial"/>
              </a:rPr>
              <a:t>Runs build , create DB and run unit tests  and sends email report</a:t>
            </a:r>
            <a:endParaRPr lang="en-US" dirty="0"/>
          </a:p>
          <a:p>
            <a:pPr marL="342900" indent="-342900">
              <a:buClr>
                <a:srgbClr val="4599C3"/>
              </a:buClr>
              <a:buFont typeface="Arial" pitchFamily="2" charset="2"/>
              <a:buChar char="•"/>
            </a:pPr>
            <a:endParaRPr lang="en-US" dirty="0">
              <a:cs typeface="Arial"/>
            </a:endParaRPr>
          </a:p>
          <a:p>
            <a:pPr marL="0" indent="0">
              <a:buClr>
                <a:srgbClr val="4599C3"/>
              </a:buClr>
              <a:buNone/>
            </a:pPr>
            <a:endParaRPr lang="en-US" dirty="0">
              <a:cs typeface="Arial"/>
            </a:endParaRPr>
          </a:p>
          <a:p>
            <a:pPr lvl="1">
              <a:buFont typeface="Arial" pitchFamily="2" charset="2"/>
              <a:buChar char="•"/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Continuous integration workflow</a:t>
            </a:r>
            <a:endParaRPr lang="en-US"/>
          </a:p>
          <a:p>
            <a:endParaRPr lang="en-US" b="0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0D2BAF4-06A8-40D0-8A6A-F69D9FA7B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0" y="3432469"/>
            <a:ext cx="10398273" cy="28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592854"/>
            <a:ext cx="8302250" cy="125721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 dirty="0">
                <a:cs typeface="Arial"/>
              </a:rPr>
              <a:t>Nightly builds runs every night on all relevant versions , sending report email in the </a:t>
            </a:r>
            <a:r>
              <a:rPr lang="en-US" dirty="0">
                <a:ea typeface="+mn-lt"/>
                <a:cs typeface="+mn-lt"/>
              </a:rPr>
              <a:t>morning </a:t>
            </a:r>
            <a:endParaRPr lang="en-US" dirty="0">
              <a:cs typeface="Arial"/>
            </a:endParaRPr>
          </a:p>
          <a:p>
            <a:pPr marL="342900" indent="-342900">
              <a:buClr>
                <a:srgbClr val="4599C3"/>
              </a:buClr>
              <a:buFont typeface="Arial" pitchFamily="2" charset="2"/>
              <a:buChar char="•"/>
            </a:pPr>
            <a:endParaRPr lang="en-US" dirty="0">
              <a:cs typeface="Arial"/>
            </a:endParaRPr>
          </a:p>
          <a:p>
            <a:pPr marL="0" indent="0">
              <a:buClr>
                <a:srgbClr val="4599C3"/>
              </a:buClr>
              <a:buNone/>
            </a:pPr>
            <a:endParaRPr lang="en-US" dirty="0">
              <a:cs typeface="Arial"/>
            </a:endParaRPr>
          </a:p>
          <a:p>
            <a:pPr lvl="1">
              <a:buFont typeface="Arial" pitchFamily="2" charset="2"/>
              <a:buChar char="•"/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  <a:p>
            <a:pPr>
              <a:buClr>
                <a:srgbClr val="4599C3"/>
              </a:buClr>
            </a:pPr>
            <a:endParaRPr lang="en-US" dirty="0"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Continuous integration workflow</a:t>
            </a:r>
            <a:endParaRPr lang="en-US"/>
          </a:p>
          <a:p>
            <a:endParaRPr lang="en-US" b="0" dirty="0"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5" descr="Timeline&#10;&#10;Description automatically generated">
            <a:extLst>
              <a:ext uri="{FF2B5EF4-FFF2-40B4-BE49-F238E27FC236}">
                <a16:creationId xmlns:a16="http://schemas.microsoft.com/office/drawing/2014/main" id="{CEE89762-60D0-42B3-9F44-708BDC07E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89" y="1983441"/>
            <a:ext cx="10635060" cy="42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_O365_2020.08.potx  -  Read-Only" id="{17BCD363-1A46-45EA-A8F7-E27AC608937E}" vid="{B007EAEF-C236-437D-BCB7-A948B22C05B2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A443FFF2CDE74C8E5004EACF336ECD" ma:contentTypeVersion="9" ma:contentTypeDescription="Create a new document." ma:contentTypeScope="" ma:versionID="51bf3a5034a5dcdd0c6b584a90620fa7">
  <xsd:schema xmlns:xsd="http://www.w3.org/2001/XMLSchema" xmlns:xs="http://www.w3.org/2001/XMLSchema" xmlns:p="http://schemas.microsoft.com/office/2006/metadata/properties" xmlns:ns3="39cba9cc-8f1e-480c-a2ad-5713692b5abd" xmlns:ns4="6a58e81e-f502-40b4-bd1f-1250ecce5bfb" targetNamespace="http://schemas.microsoft.com/office/2006/metadata/properties" ma:root="true" ma:fieldsID="0422b0b494b937f73a51ae3287ca1359" ns3:_="" ns4:_="">
    <xsd:import namespace="39cba9cc-8f1e-480c-a2ad-5713692b5abd"/>
    <xsd:import namespace="6a58e81e-f502-40b4-bd1f-1250ecce5b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ba9cc-8f1e-480c-a2ad-5713692b5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8e81e-f502-40b4-bd1f-1250ecce5b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6916AC-5BDB-4475-8E96-1FF666AF6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cba9cc-8f1e-480c-a2ad-5713692b5abd"/>
    <ds:schemaRef ds:uri="6a58e81e-f502-40b4-bd1f-1250ecce5b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26D144-D7F2-4317-8D7B-DF06A8AC7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A6B90B-4EF6-406C-B484-E99687A63E6B}">
  <ds:schemaRefs>
    <ds:schemaRef ds:uri="6a58e81e-f502-40b4-bd1f-1250ecce5bf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39cba9cc-8f1e-480c-a2ad-5713692b5abd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Applied_16x9_White_O365_2020.08</Template>
  <TotalTime>0</TotalTime>
  <Words>847</Words>
  <Application>Microsoft Office PowerPoint</Application>
  <PresentationFormat>Custom</PresentationFormat>
  <Paragraphs>193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Applied_16x9_White_2016</vt:lpstr>
      <vt:lpstr>CD DevOps review  </vt:lpstr>
      <vt:lpstr>Overview</vt:lpstr>
      <vt:lpstr>SEMurai project structure   </vt:lpstr>
      <vt:lpstr>SEMurai build Dev methodology </vt:lpstr>
      <vt:lpstr>SEMurai build Dev methodology </vt:lpstr>
      <vt:lpstr>SEMurai build Dev methodology </vt:lpstr>
      <vt:lpstr>Continuous integration workflow </vt:lpstr>
      <vt:lpstr>Continuous integration workflow </vt:lpstr>
      <vt:lpstr>Continuous integration workflow </vt:lpstr>
      <vt:lpstr>Continuous delivery workflow </vt:lpstr>
      <vt:lpstr>Continuous delivery workflow </vt:lpstr>
      <vt:lpstr>Continuous delivery workflow </vt:lpstr>
      <vt:lpstr> Ongoing projects </vt:lpstr>
      <vt:lpstr> Ongoing projects </vt:lpstr>
      <vt:lpstr> Ongoing projects 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 DevOps review  </dc:title>
  <dc:creator/>
  <cp:lastModifiedBy/>
  <cp:revision>569</cp:revision>
  <dcterms:created xsi:type="dcterms:W3CDTF">2021-02-03T07:33:49Z</dcterms:created>
  <dcterms:modified xsi:type="dcterms:W3CDTF">2022-02-08T12:11:59Z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0x0101006CA443FFF2CDE74C8E5004EACF336ECD</vt:lpwstr>
  </property>
</Properties>
</file>