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69586A-C7F6-402E-9BD9-E09582D4A35E}" type="datetimeFigureOut">
              <a:rPr lang="en-US" smtClean="0"/>
              <a:t>02/11/17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EA3A0-CC55-48DD-B859-EB083D4D97B8}" type="slidenum">
              <a:rPr lang="en-US" smtClean="0"/>
              <a:t>‹#›</a:t>
            </a:fld>
            <a:endParaRPr lang="en-US"/>
          </a:p>
        </p:txBody>
      </p:sp>
    </p:spTree>
    <p:extLst>
      <p:ext uri="{BB962C8B-B14F-4D97-AF65-F5344CB8AC3E}">
        <p14:creationId xmlns:p14="http://schemas.microsoft.com/office/powerpoint/2010/main" val="2655901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69586A-C7F6-402E-9BD9-E09582D4A35E}" type="datetimeFigureOut">
              <a:rPr lang="en-US" smtClean="0"/>
              <a:t>02/11/17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EA3A0-CC55-48DD-B859-EB083D4D97B8}" type="slidenum">
              <a:rPr lang="en-US" smtClean="0"/>
              <a:t>‹#›</a:t>
            </a:fld>
            <a:endParaRPr lang="en-US"/>
          </a:p>
        </p:txBody>
      </p:sp>
    </p:spTree>
    <p:extLst>
      <p:ext uri="{BB962C8B-B14F-4D97-AF65-F5344CB8AC3E}">
        <p14:creationId xmlns:p14="http://schemas.microsoft.com/office/powerpoint/2010/main" val="85522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69586A-C7F6-402E-9BD9-E09582D4A35E}" type="datetimeFigureOut">
              <a:rPr lang="en-US" smtClean="0"/>
              <a:t>02/11/17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EA3A0-CC55-48DD-B859-EB083D4D97B8}" type="slidenum">
              <a:rPr lang="en-US" smtClean="0"/>
              <a:t>‹#›</a:t>
            </a:fld>
            <a:endParaRPr lang="en-US"/>
          </a:p>
        </p:txBody>
      </p:sp>
    </p:spTree>
    <p:extLst>
      <p:ext uri="{BB962C8B-B14F-4D97-AF65-F5344CB8AC3E}">
        <p14:creationId xmlns:p14="http://schemas.microsoft.com/office/powerpoint/2010/main" val="13381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69586A-C7F6-402E-9BD9-E09582D4A35E}" type="datetimeFigureOut">
              <a:rPr lang="en-US" smtClean="0"/>
              <a:t>02/11/17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EA3A0-CC55-48DD-B859-EB083D4D97B8}" type="slidenum">
              <a:rPr lang="en-US" smtClean="0"/>
              <a:t>‹#›</a:t>
            </a:fld>
            <a:endParaRPr lang="en-US"/>
          </a:p>
        </p:txBody>
      </p:sp>
    </p:spTree>
    <p:extLst>
      <p:ext uri="{BB962C8B-B14F-4D97-AF65-F5344CB8AC3E}">
        <p14:creationId xmlns:p14="http://schemas.microsoft.com/office/powerpoint/2010/main" val="319420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69586A-C7F6-402E-9BD9-E09582D4A35E}" type="datetimeFigureOut">
              <a:rPr lang="en-US" smtClean="0"/>
              <a:t>02/11/17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EA3A0-CC55-48DD-B859-EB083D4D97B8}" type="slidenum">
              <a:rPr lang="en-US" smtClean="0"/>
              <a:t>‹#›</a:t>
            </a:fld>
            <a:endParaRPr lang="en-US"/>
          </a:p>
        </p:txBody>
      </p:sp>
    </p:spTree>
    <p:extLst>
      <p:ext uri="{BB962C8B-B14F-4D97-AF65-F5344CB8AC3E}">
        <p14:creationId xmlns:p14="http://schemas.microsoft.com/office/powerpoint/2010/main" val="293703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69586A-C7F6-402E-9BD9-E09582D4A35E}" type="datetimeFigureOut">
              <a:rPr lang="en-US" smtClean="0"/>
              <a:t>02/11/17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EA3A0-CC55-48DD-B859-EB083D4D97B8}" type="slidenum">
              <a:rPr lang="en-US" smtClean="0"/>
              <a:t>‹#›</a:t>
            </a:fld>
            <a:endParaRPr lang="en-US"/>
          </a:p>
        </p:txBody>
      </p:sp>
    </p:spTree>
    <p:extLst>
      <p:ext uri="{BB962C8B-B14F-4D97-AF65-F5344CB8AC3E}">
        <p14:creationId xmlns:p14="http://schemas.microsoft.com/office/powerpoint/2010/main" val="361373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69586A-C7F6-402E-9BD9-E09582D4A35E}" type="datetimeFigureOut">
              <a:rPr lang="en-US" smtClean="0"/>
              <a:t>02/11/17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1EA3A0-CC55-48DD-B859-EB083D4D97B8}" type="slidenum">
              <a:rPr lang="en-US" smtClean="0"/>
              <a:t>‹#›</a:t>
            </a:fld>
            <a:endParaRPr lang="en-US"/>
          </a:p>
        </p:txBody>
      </p:sp>
    </p:spTree>
    <p:extLst>
      <p:ext uri="{BB962C8B-B14F-4D97-AF65-F5344CB8AC3E}">
        <p14:creationId xmlns:p14="http://schemas.microsoft.com/office/powerpoint/2010/main" val="4229708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69586A-C7F6-402E-9BD9-E09582D4A35E}" type="datetimeFigureOut">
              <a:rPr lang="en-US" smtClean="0"/>
              <a:t>02/11/17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1EA3A0-CC55-48DD-B859-EB083D4D97B8}" type="slidenum">
              <a:rPr lang="en-US" smtClean="0"/>
              <a:t>‹#›</a:t>
            </a:fld>
            <a:endParaRPr lang="en-US"/>
          </a:p>
        </p:txBody>
      </p:sp>
    </p:spTree>
    <p:extLst>
      <p:ext uri="{BB962C8B-B14F-4D97-AF65-F5344CB8AC3E}">
        <p14:creationId xmlns:p14="http://schemas.microsoft.com/office/powerpoint/2010/main" val="168933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9586A-C7F6-402E-9BD9-E09582D4A35E}" type="datetimeFigureOut">
              <a:rPr lang="en-US" smtClean="0"/>
              <a:t>02/11/17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1EA3A0-CC55-48DD-B859-EB083D4D97B8}" type="slidenum">
              <a:rPr lang="en-US" smtClean="0"/>
              <a:t>‹#›</a:t>
            </a:fld>
            <a:endParaRPr lang="en-US"/>
          </a:p>
        </p:txBody>
      </p:sp>
    </p:spTree>
    <p:extLst>
      <p:ext uri="{BB962C8B-B14F-4D97-AF65-F5344CB8AC3E}">
        <p14:creationId xmlns:p14="http://schemas.microsoft.com/office/powerpoint/2010/main" val="4050699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69586A-C7F6-402E-9BD9-E09582D4A35E}" type="datetimeFigureOut">
              <a:rPr lang="en-US" smtClean="0"/>
              <a:t>02/11/17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EA3A0-CC55-48DD-B859-EB083D4D97B8}" type="slidenum">
              <a:rPr lang="en-US" smtClean="0"/>
              <a:t>‹#›</a:t>
            </a:fld>
            <a:endParaRPr lang="en-US"/>
          </a:p>
        </p:txBody>
      </p:sp>
    </p:spTree>
    <p:extLst>
      <p:ext uri="{BB962C8B-B14F-4D97-AF65-F5344CB8AC3E}">
        <p14:creationId xmlns:p14="http://schemas.microsoft.com/office/powerpoint/2010/main" val="398273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69586A-C7F6-402E-9BD9-E09582D4A35E}" type="datetimeFigureOut">
              <a:rPr lang="en-US" smtClean="0"/>
              <a:t>02/11/17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EA3A0-CC55-48DD-B859-EB083D4D97B8}" type="slidenum">
              <a:rPr lang="en-US" smtClean="0"/>
              <a:t>‹#›</a:t>
            </a:fld>
            <a:endParaRPr lang="en-US"/>
          </a:p>
        </p:txBody>
      </p:sp>
    </p:spTree>
    <p:extLst>
      <p:ext uri="{BB962C8B-B14F-4D97-AF65-F5344CB8AC3E}">
        <p14:creationId xmlns:p14="http://schemas.microsoft.com/office/powerpoint/2010/main" val="3958613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9586A-C7F6-402E-9BD9-E09582D4A35E}" type="datetimeFigureOut">
              <a:rPr lang="en-US" smtClean="0"/>
              <a:t>02/11/17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EA3A0-CC55-48DD-B859-EB083D4D97B8}" type="slidenum">
              <a:rPr lang="en-US" smtClean="0"/>
              <a:t>‹#›</a:t>
            </a:fld>
            <a:endParaRPr lang="en-US"/>
          </a:p>
        </p:txBody>
      </p:sp>
    </p:spTree>
    <p:extLst>
      <p:ext uri="{BB962C8B-B14F-4D97-AF65-F5344CB8AC3E}">
        <p14:creationId xmlns:p14="http://schemas.microsoft.com/office/powerpoint/2010/main" val="208184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 API </a:t>
            </a:r>
            <a:endParaRPr lang="en-US" dirty="0"/>
          </a:p>
        </p:txBody>
      </p:sp>
      <p:sp>
        <p:nvSpPr>
          <p:cNvPr id="3" name="Subtitle 2"/>
          <p:cNvSpPr>
            <a:spLocks noGrp="1"/>
          </p:cNvSpPr>
          <p:nvPr>
            <p:ph type="subTitle" idx="1"/>
          </p:nvPr>
        </p:nvSpPr>
        <p:spPr/>
        <p:txBody>
          <a:bodyPr/>
          <a:lstStyle/>
          <a:p>
            <a:r>
              <a:rPr lang="en-US" dirty="0" smtClean="0"/>
              <a:t>Sample Design</a:t>
            </a:r>
            <a:endParaRPr lang="en-US" dirty="0"/>
          </a:p>
        </p:txBody>
      </p:sp>
    </p:spTree>
    <p:extLst>
      <p:ext uri="{BB962C8B-B14F-4D97-AF65-F5344CB8AC3E}">
        <p14:creationId xmlns:p14="http://schemas.microsoft.com/office/powerpoint/2010/main" val="429059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8"/>
            <a:ext cx="10515600" cy="681080"/>
          </a:xfrm>
        </p:spPr>
        <p:txBody>
          <a:bodyPr>
            <a:normAutofit/>
          </a:bodyPr>
          <a:lstStyle/>
          <a:p>
            <a:pPr algn="ctr"/>
            <a:r>
              <a:rPr lang="en-US" sz="3200" b="1" dirty="0" smtClean="0"/>
              <a:t>Business Requirement	</a:t>
            </a:r>
            <a:endParaRPr lang="en-US" sz="3200" b="1" dirty="0"/>
          </a:p>
        </p:txBody>
      </p:sp>
      <p:sp>
        <p:nvSpPr>
          <p:cNvPr id="3" name="Content Placeholder 2"/>
          <p:cNvSpPr>
            <a:spLocks noGrp="1"/>
          </p:cNvSpPr>
          <p:nvPr>
            <p:ph idx="1"/>
          </p:nvPr>
        </p:nvSpPr>
        <p:spPr>
          <a:xfrm>
            <a:off x="838200" y="1046206"/>
            <a:ext cx="10515600" cy="5130757"/>
          </a:xfrm>
        </p:spPr>
        <p:txBody>
          <a:bodyPr/>
          <a:lstStyle/>
          <a:p>
            <a:r>
              <a:rPr lang="en-US" dirty="0" smtClean="0"/>
              <a:t>Simple and easy to extend</a:t>
            </a:r>
          </a:p>
          <a:p>
            <a:r>
              <a:rPr lang="en-US" dirty="0" smtClean="0"/>
              <a:t>Efficient and scalable </a:t>
            </a:r>
          </a:p>
          <a:p>
            <a:r>
              <a:rPr lang="en-US" dirty="0" smtClean="0"/>
              <a:t>Secure</a:t>
            </a:r>
          </a:p>
          <a:p>
            <a:r>
              <a:rPr lang="en-US" dirty="0" smtClean="0"/>
              <a:t>Can be accessed from Mobile or PC based application.</a:t>
            </a:r>
            <a:endParaRPr lang="en-US" dirty="0"/>
          </a:p>
        </p:txBody>
      </p:sp>
    </p:spTree>
    <p:extLst>
      <p:ext uri="{BB962C8B-B14F-4D97-AF65-F5344CB8AC3E}">
        <p14:creationId xmlns:p14="http://schemas.microsoft.com/office/powerpoint/2010/main" val="220014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8"/>
            <a:ext cx="10515600" cy="681080"/>
          </a:xfrm>
        </p:spPr>
        <p:txBody>
          <a:bodyPr>
            <a:normAutofit/>
          </a:bodyPr>
          <a:lstStyle/>
          <a:p>
            <a:pPr algn="ctr"/>
            <a:r>
              <a:rPr lang="en-US" sz="3200" b="1" dirty="0" smtClean="0"/>
              <a:t>API </a:t>
            </a:r>
            <a:r>
              <a:rPr lang="en-US" sz="3200" b="1" dirty="0"/>
              <a:t>R</a:t>
            </a:r>
            <a:r>
              <a:rPr lang="en-US" sz="3200" b="1" dirty="0" smtClean="0"/>
              <a:t>equirement</a:t>
            </a:r>
            <a:endParaRPr lang="en-US" sz="3200" b="1" dirty="0"/>
          </a:p>
        </p:txBody>
      </p:sp>
      <p:sp>
        <p:nvSpPr>
          <p:cNvPr id="3" name="Content Placeholder 2"/>
          <p:cNvSpPr>
            <a:spLocks noGrp="1"/>
          </p:cNvSpPr>
          <p:nvPr>
            <p:ph idx="1"/>
          </p:nvPr>
        </p:nvSpPr>
        <p:spPr>
          <a:xfrm>
            <a:off x="838200" y="1046206"/>
            <a:ext cx="10515600" cy="5130757"/>
          </a:xfrm>
        </p:spPr>
        <p:txBody>
          <a:bodyPr/>
          <a:lstStyle/>
          <a:p>
            <a:r>
              <a:rPr lang="en-US" dirty="0" smtClean="0"/>
              <a:t>Build a Customer API to perform</a:t>
            </a:r>
          </a:p>
          <a:p>
            <a:pPr lvl="1"/>
            <a:r>
              <a:rPr lang="en-US" dirty="0" smtClean="0"/>
              <a:t>List all customer</a:t>
            </a:r>
          </a:p>
          <a:p>
            <a:pPr lvl="1"/>
            <a:r>
              <a:rPr lang="en-US" dirty="0" smtClean="0"/>
              <a:t>Create new customer</a:t>
            </a:r>
          </a:p>
          <a:p>
            <a:pPr lvl="1"/>
            <a:r>
              <a:rPr lang="en-US" dirty="0" smtClean="0"/>
              <a:t>Update a Customer</a:t>
            </a:r>
          </a:p>
          <a:p>
            <a:pPr lvl="1"/>
            <a:r>
              <a:rPr lang="en-US" dirty="0" smtClean="0"/>
              <a:t>Deletes a Customer</a:t>
            </a:r>
          </a:p>
          <a:p>
            <a:r>
              <a:rPr lang="en-US" dirty="0" smtClean="0"/>
              <a:t>Return proper HTTP Status code</a:t>
            </a:r>
          </a:p>
          <a:p>
            <a:r>
              <a:rPr lang="en-US" dirty="0" smtClean="0"/>
              <a:t>API access over HTTPs</a:t>
            </a:r>
          </a:p>
          <a:p>
            <a:r>
              <a:rPr lang="en-US" dirty="0" smtClean="0"/>
              <a:t>Use Header to pass security token or user credential for authentication authorization.</a:t>
            </a:r>
          </a:p>
          <a:p>
            <a:r>
              <a:rPr lang="en-US" dirty="0" smtClean="0"/>
              <a:t>Token will be expired after specified time</a:t>
            </a:r>
          </a:p>
        </p:txBody>
      </p:sp>
    </p:spTree>
    <p:extLst>
      <p:ext uri="{BB962C8B-B14F-4D97-AF65-F5344CB8AC3E}">
        <p14:creationId xmlns:p14="http://schemas.microsoft.com/office/powerpoint/2010/main" val="78837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8"/>
            <a:ext cx="10515600" cy="681080"/>
          </a:xfrm>
        </p:spPr>
        <p:txBody>
          <a:bodyPr>
            <a:normAutofit/>
          </a:bodyPr>
          <a:lstStyle/>
          <a:p>
            <a:pPr algn="ctr"/>
            <a:r>
              <a:rPr lang="en-US" sz="3200" b="1" dirty="0" smtClean="0"/>
              <a:t>Architectural Overview</a:t>
            </a:r>
            <a:endParaRPr lang="en-US" sz="3200" b="1" dirty="0"/>
          </a:p>
        </p:txBody>
      </p:sp>
      <p:sp>
        <p:nvSpPr>
          <p:cNvPr id="5" name="Rounded Rectangle 4"/>
          <p:cNvSpPr/>
          <p:nvPr/>
        </p:nvSpPr>
        <p:spPr>
          <a:xfrm>
            <a:off x="269918" y="922638"/>
            <a:ext cx="2339546" cy="5750011"/>
          </a:xfrm>
          <a:prstGeom prst="roundRect">
            <a:avLst>
              <a:gd name="adj" fmla="val 7512"/>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Client Application</a:t>
            </a:r>
            <a:endParaRPr lang="en-US" dirty="0"/>
          </a:p>
        </p:txBody>
      </p:sp>
      <p:sp>
        <p:nvSpPr>
          <p:cNvPr id="6" name="Rounded Rectangle 5"/>
          <p:cNvSpPr/>
          <p:nvPr/>
        </p:nvSpPr>
        <p:spPr>
          <a:xfrm>
            <a:off x="3168593" y="922638"/>
            <a:ext cx="8732950" cy="5750011"/>
          </a:xfrm>
          <a:prstGeom prst="roundRect">
            <a:avLst>
              <a:gd name="adj" fmla="val 3618"/>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Service platform</a:t>
            </a:r>
            <a:endParaRPr lang="en-US" dirty="0"/>
          </a:p>
        </p:txBody>
      </p:sp>
      <p:sp>
        <p:nvSpPr>
          <p:cNvPr id="7" name="Rectangle 6"/>
          <p:cNvSpPr/>
          <p:nvPr/>
        </p:nvSpPr>
        <p:spPr>
          <a:xfrm>
            <a:off x="4281849" y="2733870"/>
            <a:ext cx="1861709" cy="31817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Rest API</a:t>
            </a:r>
            <a:endParaRPr lang="en-US" dirty="0"/>
          </a:p>
        </p:txBody>
      </p:sp>
      <p:sp>
        <p:nvSpPr>
          <p:cNvPr id="9" name="Rounded Rectangle 8"/>
          <p:cNvSpPr/>
          <p:nvPr/>
        </p:nvSpPr>
        <p:spPr>
          <a:xfrm>
            <a:off x="7069946" y="3783563"/>
            <a:ext cx="3853543" cy="208072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smtClean="0"/>
              <a:t>Business Service</a:t>
            </a:r>
            <a:endParaRPr lang="en-US" sz="1200" dirty="0"/>
          </a:p>
        </p:txBody>
      </p:sp>
      <p:sp>
        <p:nvSpPr>
          <p:cNvPr id="10" name="Rounded Rectangle 9"/>
          <p:cNvSpPr/>
          <p:nvPr/>
        </p:nvSpPr>
        <p:spPr>
          <a:xfrm>
            <a:off x="720851" y="1959429"/>
            <a:ext cx="989046" cy="7744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Mobile </a:t>
            </a:r>
          </a:p>
          <a:p>
            <a:pPr algn="ctr"/>
            <a:r>
              <a:rPr lang="en-US" sz="1200" dirty="0" smtClean="0"/>
              <a:t>App</a:t>
            </a:r>
            <a:endParaRPr lang="en-US" sz="1200" dirty="0"/>
          </a:p>
        </p:txBody>
      </p:sp>
      <p:sp>
        <p:nvSpPr>
          <p:cNvPr id="13" name="Rectangle 12"/>
          <p:cNvSpPr/>
          <p:nvPr/>
        </p:nvSpPr>
        <p:spPr>
          <a:xfrm>
            <a:off x="7706582" y="4324740"/>
            <a:ext cx="1567543" cy="615822"/>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Customer</a:t>
            </a:r>
          </a:p>
          <a:p>
            <a:pPr algn="ctr"/>
            <a:r>
              <a:rPr lang="en-US" sz="1400" dirty="0" smtClean="0"/>
              <a:t>Service</a:t>
            </a:r>
            <a:endParaRPr lang="en-US" sz="1400" dirty="0"/>
          </a:p>
        </p:txBody>
      </p:sp>
      <p:sp>
        <p:nvSpPr>
          <p:cNvPr id="14" name="Rectangle 13"/>
          <p:cNvSpPr/>
          <p:nvPr/>
        </p:nvSpPr>
        <p:spPr>
          <a:xfrm>
            <a:off x="3432531" y="1287709"/>
            <a:ext cx="309045" cy="4889155"/>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smtClean="0"/>
              <a:t>Security </a:t>
            </a:r>
          </a:p>
          <a:p>
            <a:pPr algn="ctr"/>
            <a:endParaRPr lang="en-US" dirty="0"/>
          </a:p>
          <a:p>
            <a:pPr algn="ctr"/>
            <a:r>
              <a:rPr lang="en-US" dirty="0" smtClean="0"/>
              <a:t>Filter</a:t>
            </a:r>
            <a:endParaRPr lang="en-US" dirty="0"/>
          </a:p>
        </p:txBody>
      </p:sp>
      <p:sp>
        <p:nvSpPr>
          <p:cNvPr id="15" name="Can 14"/>
          <p:cNvSpPr/>
          <p:nvPr/>
        </p:nvSpPr>
        <p:spPr>
          <a:xfrm>
            <a:off x="8418220" y="1824134"/>
            <a:ext cx="1156996" cy="1045029"/>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Security </a:t>
            </a:r>
          </a:p>
          <a:p>
            <a:pPr algn="ctr"/>
            <a:r>
              <a:rPr lang="en-US" dirty="0" smtClean="0"/>
              <a:t>Provider</a:t>
            </a:r>
            <a:endParaRPr lang="en-US" dirty="0"/>
          </a:p>
        </p:txBody>
      </p:sp>
      <p:sp>
        <p:nvSpPr>
          <p:cNvPr id="16" name="Rounded Rectangle 15"/>
          <p:cNvSpPr/>
          <p:nvPr/>
        </p:nvSpPr>
        <p:spPr>
          <a:xfrm>
            <a:off x="720851" y="3178041"/>
            <a:ext cx="989046" cy="7744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PC</a:t>
            </a:r>
          </a:p>
          <a:p>
            <a:pPr algn="ctr"/>
            <a:r>
              <a:rPr lang="en-US" sz="1200" dirty="0" smtClean="0"/>
              <a:t>WEB app</a:t>
            </a:r>
            <a:endParaRPr lang="en-US" sz="1200" dirty="0"/>
          </a:p>
        </p:txBody>
      </p:sp>
      <p:sp>
        <p:nvSpPr>
          <p:cNvPr id="17" name="Rounded Rectangle 16"/>
          <p:cNvSpPr/>
          <p:nvPr/>
        </p:nvSpPr>
        <p:spPr>
          <a:xfrm>
            <a:off x="704585" y="4436706"/>
            <a:ext cx="989046" cy="7744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Other Systems</a:t>
            </a:r>
            <a:endParaRPr lang="en-US" sz="1200" dirty="0"/>
          </a:p>
        </p:txBody>
      </p:sp>
      <p:sp>
        <p:nvSpPr>
          <p:cNvPr id="18" name="Right Arrow 17"/>
          <p:cNvSpPr/>
          <p:nvPr/>
        </p:nvSpPr>
        <p:spPr>
          <a:xfrm>
            <a:off x="1978090" y="3589510"/>
            <a:ext cx="2547258" cy="39466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Access using Security Token</a:t>
            </a:r>
          </a:p>
        </p:txBody>
      </p:sp>
      <p:sp>
        <p:nvSpPr>
          <p:cNvPr id="19" name="Rectangle 18"/>
          <p:cNvSpPr/>
          <p:nvPr/>
        </p:nvSpPr>
        <p:spPr>
          <a:xfrm>
            <a:off x="4538791" y="3179008"/>
            <a:ext cx="1347824" cy="41521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Customer</a:t>
            </a:r>
          </a:p>
        </p:txBody>
      </p:sp>
      <p:sp>
        <p:nvSpPr>
          <p:cNvPr id="20" name="Right Arrow 19"/>
          <p:cNvSpPr/>
          <p:nvPr/>
        </p:nvSpPr>
        <p:spPr>
          <a:xfrm>
            <a:off x="5866800" y="4113961"/>
            <a:ext cx="1479905" cy="394661"/>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3671547" y="1944512"/>
            <a:ext cx="4912616" cy="358217"/>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Authentication</a:t>
            </a:r>
            <a:endParaRPr lang="en-US" sz="1200" dirty="0">
              <a:solidFill>
                <a:schemeClr val="tx1"/>
              </a:solidFill>
            </a:endParaRPr>
          </a:p>
        </p:txBody>
      </p:sp>
      <p:sp>
        <p:nvSpPr>
          <p:cNvPr id="22" name="Right Arrow 21"/>
          <p:cNvSpPr/>
          <p:nvPr/>
        </p:nvSpPr>
        <p:spPr>
          <a:xfrm>
            <a:off x="2160830" y="1963002"/>
            <a:ext cx="1271702" cy="42760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Authentication</a:t>
            </a:r>
            <a:endParaRPr lang="en-US" sz="1200" dirty="0">
              <a:solidFill>
                <a:schemeClr val="tx1"/>
              </a:solidFill>
            </a:endParaRPr>
          </a:p>
        </p:txBody>
      </p:sp>
    </p:spTree>
    <p:extLst>
      <p:ext uri="{BB962C8B-B14F-4D97-AF65-F5344CB8AC3E}">
        <p14:creationId xmlns:p14="http://schemas.microsoft.com/office/powerpoint/2010/main" val="1366102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8"/>
            <a:ext cx="10515600" cy="681080"/>
          </a:xfrm>
        </p:spPr>
        <p:txBody>
          <a:bodyPr>
            <a:normAutofit/>
          </a:bodyPr>
          <a:lstStyle/>
          <a:p>
            <a:pPr algn="ctr"/>
            <a:r>
              <a:rPr lang="en-US" sz="3200" b="1" dirty="0" smtClean="0"/>
              <a:t>Case 1</a:t>
            </a:r>
            <a:endParaRPr lang="en-US" sz="3200" b="1" dirty="0"/>
          </a:p>
        </p:txBody>
      </p:sp>
      <p:sp>
        <p:nvSpPr>
          <p:cNvPr id="3" name="Content Placeholder 2"/>
          <p:cNvSpPr>
            <a:spLocks noGrp="1"/>
          </p:cNvSpPr>
          <p:nvPr>
            <p:ph idx="1"/>
          </p:nvPr>
        </p:nvSpPr>
        <p:spPr>
          <a:xfrm>
            <a:off x="838200" y="1055537"/>
            <a:ext cx="10515600" cy="5130757"/>
          </a:xfrm>
        </p:spPr>
        <p:txBody>
          <a:bodyPr>
            <a:normAutofit/>
          </a:bodyPr>
          <a:lstStyle/>
          <a:p>
            <a:pPr marL="0" indent="0">
              <a:buNone/>
            </a:pPr>
            <a:r>
              <a:rPr lang="en-US" sz="1800" dirty="0"/>
              <a:t>A consumer may periodically (every 5 minutes) </a:t>
            </a:r>
            <a:r>
              <a:rPr lang="en-US" sz="1800" b="1" dirty="0"/>
              <a:t>consume</a:t>
            </a:r>
            <a:r>
              <a:rPr lang="en-US" sz="1800" dirty="0"/>
              <a:t> the API to enable it (the consumer) to maintain a copy of the provider API's customers (the API represents the system of record</a:t>
            </a:r>
            <a:r>
              <a:rPr lang="en-US" sz="1800" dirty="0" smtClean="0"/>
              <a:t>)</a:t>
            </a:r>
          </a:p>
          <a:p>
            <a:pPr marL="0" indent="0">
              <a:buNone/>
            </a:pPr>
            <a:endParaRPr lang="en-US" sz="1800" dirty="0"/>
          </a:p>
          <a:p>
            <a:pPr marL="0" indent="0">
              <a:buNone/>
            </a:pPr>
            <a:r>
              <a:rPr lang="en-US" sz="1800" b="1" u="sng" dirty="0" smtClean="0"/>
              <a:t>Considerations</a:t>
            </a:r>
          </a:p>
          <a:p>
            <a:pPr marL="0" indent="0">
              <a:buNone/>
            </a:pPr>
            <a:r>
              <a:rPr lang="en-US" sz="1800" dirty="0" smtClean="0"/>
              <a:t>List customers API will restrict how many records to be returned on each call with a query parameter ‘limit’. Default and maximum configuration is required. </a:t>
            </a:r>
          </a:p>
          <a:p>
            <a:pPr marL="0" indent="0">
              <a:buNone/>
            </a:pPr>
            <a:r>
              <a:rPr lang="en-US" sz="1800" dirty="0" smtClean="0"/>
              <a:t>Another query parameter ‘start’ is required to keep track of index to return next block of records.</a:t>
            </a:r>
          </a:p>
          <a:p>
            <a:pPr marL="0" indent="0">
              <a:buNone/>
            </a:pPr>
            <a:r>
              <a:rPr lang="en-US" sz="1800" dirty="0" smtClean="0"/>
              <a:t>Furthermore a mandatory </a:t>
            </a:r>
            <a:r>
              <a:rPr lang="en-US" sz="1800" dirty="0" err="1" smtClean="0"/>
              <a:t>datetime</a:t>
            </a:r>
            <a:r>
              <a:rPr lang="en-US" sz="1800" dirty="0" smtClean="0"/>
              <a:t> parameter ‘</a:t>
            </a:r>
            <a:r>
              <a:rPr lang="en-US" sz="1800" dirty="0" err="1" smtClean="0"/>
              <a:t>changeSince</a:t>
            </a:r>
            <a:r>
              <a:rPr lang="en-US" sz="1800" dirty="0" smtClean="0"/>
              <a:t>’ should be provided by the client to retrieve and return resources modified after ‘</a:t>
            </a:r>
            <a:r>
              <a:rPr lang="en-US" sz="1800" dirty="0" err="1" smtClean="0"/>
              <a:t>changeSince</a:t>
            </a:r>
            <a:r>
              <a:rPr lang="en-US" sz="1800" dirty="0" smtClean="0"/>
              <a:t>’ value</a:t>
            </a:r>
          </a:p>
          <a:p>
            <a:pPr marL="0" indent="0">
              <a:buNone/>
            </a:pPr>
            <a:endParaRPr lang="en-US" sz="1800" dirty="0"/>
          </a:p>
          <a:p>
            <a:pPr marL="0" indent="0">
              <a:buNone/>
            </a:pPr>
            <a:endParaRPr lang="en-US" sz="1800" dirty="0" smtClean="0"/>
          </a:p>
        </p:txBody>
      </p:sp>
      <p:sp>
        <p:nvSpPr>
          <p:cNvPr id="4" name="Rounded Rectangle 3"/>
          <p:cNvSpPr/>
          <p:nvPr/>
        </p:nvSpPr>
        <p:spPr>
          <a:xfrm>
            <a:off x="5747658" y="4064616"/>
            <a:ext cx="1727720" cy="89573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List </a:t>
            </a:r>
          </a:p>
          <a:p>
            <a:pPr algn="ctr"/>
            <a:r>
              <a:rPr lang="en-US" sz="1200" dirty="0" smtClean="0"/>
              <a:t>Customer</a:t>
            </a:r>
            <a:endParaRPr lang="en-US" sz="1200" dirty="0"/>
          </a:p>
        </p:txBody>
      </p:sp>
      <p:sp>
        <p:nvSpPr>
          <p:cNvPr id="6" name="Right Arrow 5"/>
          <p:cNvSpPr/>
          <p:nvPr/>
        </p:nvSpPr>
        <p:spPr>
          <a:xfrm>
            <a:off x="3060441" y="4217437"/>
            <a:ext cx="2808515" cy="59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t>
            </a:r>
            <a:r>
              <a:rPr lang="en-US" sz="1100" dirty="0" err="1" smtClean="0"/>
              <a:t>customers?changSince</a:t>
            </a:r>
            <a:r>
              <a:rPr lang="en-US" sz="1100" dirty="0" smtClean="0"/>
              <a:t>=2017-01-24T17:0000Z&amp;1limit=10&amp;start=0</a:t>
            </a:r>
            <a:endParaRPr lang="en-US" sz="1100" dirty="0"/>
          </a:p>
        </p:txBody>
      </p:sp>
    </p:spTree>
    <p:extLst>
      <p:ext uri="{BB962C8B-B14F-4D97-AF65-F5344CB8AC3E}">
        <p14:creationId xmlns:p14="http://schemas.microsoft.com/office/powerpoint/2010/main" val="379448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8"/>
            <a:ext cx="10515600" cy="681080"/>
          </a:xfrm>
        </p:spPr>
        <p:txBody>
          <a:bodyPr>
            <a:normAutofit/>
          </a:bodyPr>
          <a:lstStyle/>
          <a:p>
            <a:pPr algn="ctr"/>
            <a:r>
              <a:rPr lang="en-US" sz="3200" b="1" dirty="0" smtClean="0"/>
              <a:t>Case 2</a:t>
            </a:r>
            <a:endParaRPr lang="en-US" sz="3200" b="1" dirty="0"/>
          </a:p>
        </p:txBody>
      </p:sp>
      <p:sp>
        <p:nvSpPr>
          <p:cNvPr id="3" name="Content Placeholder 2"/>
          <p:cNvSpPr>
            <a:spLocks noGrp="1"/>
          </p:cNvSpPr>
          <p:nvPr>
            <p:ph idx="1"/>
          </p:nvPr>
        </p:nvSpPr>
        <p:spPr>
          <a:xfrm>
            <a:off x="838200" y="1055537"/>
            <a:ext cx="10515600" cy="5130757"/>
          </a:xfrm>
        </p:spPr>
        <p:txBody>
          <a:bodyPr>
            <a:normAutofit/>
          </a:bodyPr>
          <a:lstStyle/>
          <a:p>
            <a:pPr marL="0" indent="0">
              <a:buNone/>
            </a:pPr>
            <a:r>
              <a:rPr lang="en-US" sz="1800" dirty="0"/>
              <a:t>A mobile application used by customer service representatives that uses the API to retrieve and update the customers </a:t>
            </a:r>
            <a:r>
              <a:rPr lang="en-US" sz="1800" dirty="0" smtClean="0"/>
              <a:t>details</a:t>
            </a:r>
          </a:p>
          <a:p>
            <a:pPr marL="0" indent="0">
              <a:buNone/>
            </a:pPr>
            <a:endParaRPr lang="en-US" sz="1800" dirty="0"/>
          </a:p>
          <a:p>
            <a:pPr marL="0" indent="0">
              <a:buNone/>
            </a:pPr>
            <a:r>
              <a:rPr lang="en-US" sz="1800" b="1" u="sng" dirty="0" smtClean="0"/>
              <a:t>Considerations</a:t>
            </a:r>
          </a:p>
          <a:p>
            <a:pPr marL="0" indent="0">
              <a:buNone/>
            </a:pPr>
            <a:r>
              <a:rPr lang="en-US" sz="1800" dirty="0" smtClean="0"/>
              <a:t>To access create/update/delete customer record each request require authentication, hence for this demo I have considered basic authentication. </a:t>
            </a:r>
            <a:r>
              <a:rPr lang="en-US" sz="1800" dirty="0" err="1" smtClean="0"/>
              <a:t>Username:password</a:t>
            </a:r>
            <a:r>
              <a:rPr lang="en-US" sz="1800" dirty="0" smtClean="0"/>
              <a:t> with base64 encoding required to passed ‘authorization’ parameter in header  </a:t>
            </a:r>
          </a:p>
          <a:p>
            <a:pPr marL="0" indent="0">
              <a:buNone/>
            </a:pPr>
            <a:endParaRPr lang="en-US" sz="1800" dirty="0" smtClean="0"/>
          </a:p>
        </p:txBody>
      </p:sp>
      <p:sp>
        <p:nvSpPr>
          <p:cNvPr id="4" name="Rounded Rectangle 3"/>
          <p:cNvSpPr/>
          <p:nvPr/>
        </p:nvSpPr>
        <p:spPr>
          <a:xfrm>
            <a:off x="5747658" y="4064616"/>
            <a:ext cx="1727720" cy="89573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Create new </a:t>
            </a:r>
          </a:p>
          <a:p>
            <a:pPr algn="ctr"/>
            <a:r>
              <a:rPr lang="en-US" sz="1200" dirty="0" smtClean="0"/>
              <a:t>Customer</a:t>
            </a:r>
            <a:endParaRPr lang="en-US" sz="1200" dirty="0"/>
          </a:p>
        </p:txBody>
      </p:sp>
      <p:sp>
        <p:nvSpPr>
          <p:cNvPr id="6" name="Right Arrow 5"/>
          <p:cNvSpPr/>
          <p:nvPr/>
        </p:nvSpPr>
        <p:spPr>
          <a:xfrm>
            <a:off x="3060441" y="4217437"/>
            <a:ext cx="2808515" cy="590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t>/customers</a:t>
            </a:r>
          </a:p>
          <a:p>
            <a:r>
              <a:rPr lang="en-US" sz="1100" dirty="0"/>
              <a:t>Authorization: Basic aHR0cHdhdGNoOmY=</a:t>
            </a:r>
          </a:p>
        </p:txBody>
      </p:sp>
    </p:spTree>
    <p:extLst>
      <p:ext uri="{BB962C8B-B14F-4D97-AF65-F5344CB8AC3E}">
        <p14:creationId xmlns:p14="http://schemas.microsoft.com/office/powerpoint/2010/main" val="328739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8"/>
            <a:ext cx="10515600" cy="681080"/>
          </a:xfrm>
        </p:spPr>
        <p:txBody>
          <a:bodyPr>
            <a:normAutofit/>
          </a:bodyPr>
          <a:lstStyle/>
          <a:p>
            <a:pPr algn="ctr"/>
            <a:r>
              <a:rPr lang="en-US" sz="3200" b="1" dirty="0" smtClean="0"/>
              <a:t>Case 3</a:t>
            </a:r>
            <a:endParaRPr lang="en-US" sz="3200" b="1" dirty="0"/>
          </a:p>
        </p:txBody>
      </p:sp>
      <p:sp>
        <p:nvSpPr>
          <p:cNvPr id="3" name="Content Placeholder 2"/>
          <p:cNvSpPr>
            <a:spLocks noGrp="1"/>
          </p:cNvSpPr>
          <p:nvPr>
            <p:ph idx="1"/>
          </p:nvPr>
        </p:nvSpPr>
        <p:spPr>
          <a:xfrm>
            <a:off x="838200" y="1055537"/>
            <a:ext cx="10515600" cy="5430988"/>
          </a:xfrm>
        </p:spPr>
        <p:txBody>
          <a:bodyPr>
            <a:normAutofit/>
          </a:bodyPr>
          <a:lstStyle/>
          <a:p>
            <a:pPr marL="0" indent="0">
              <a:buNone/>
            </a:pPr>
            <a:r>
              <a:rPr lang="en-US" sz="1800" dirty="0"/>
              <a:t>Simple extension of the API to support future resources such as </a:t>
            </a:r>
            <a:r>
              <a:rPr lang="en-US" sz="1800" b="1" dirty="0"/>
              <a:t>orders</a:t>
            </a:r>
            <a:r>
              <a:rPr lang="en-US" sz="1800" dirty="0"/>
              <a:t> and </a:t>
            </a:r>
            <a:r>
              <a:rPr lang="en-US" sz="1800" b="1" dirty="0"/>
              <a:t>products</a:t>
            </a:r>
            <a:endParaRPr lang="en-US" sz="1800" dirty="0"/>
          </a:p>
          <a:p>
            <a:pPr marL="0" indent="0">
              <a:buNone/>
            </a:pPr>
            <a:r>
              <a:rPr lang="en-US" sz="1800" b="1" u="sng" dirty="0" smtClean="0"/>
              <a:t>Considerations</a:t>
            </a:r>
          </a:p>
          <a:p>
            <a:pPr marL="0" indent="0">
              <a:buNone/>
            </a:pPr>
            <a:r>
              <a:rPr lang="en-US" sz="1800" dirty="0" smtClean="0"/>
              <a:t>Hypertext Linking is used to connect related resources. For Example,</a:t>
            </a:r>
          </a:p>
          <a:p>
            <a:pPr marL="0" indent="0">
              <a:buNone/>
            </a:pPr>
            <a:r>
              <a:rPr lang="en-US" sz="1800" dirty="0" smtClean="0"/>
              <a:t>Customer resource returns Customer record with address resource link. If user require to add orders for customer and want to find the orders for customer with Hyper text linking  it will be easy to extend the API.</a:t>
            </a:r>
          </a:p>
          <a:p>
            <a:pPr marL="0" indent="0">
              <a:buNone/>
            </a:pPr>
            <a:r>
              <a:rPr lang="en-US" sz="1800" dirty="0" smtClean="0"/>
              <a:t>	</a:t>
            </a:r>
          </a:p>
          <a:p>
            <a:pPr marL="0" indent="0">
              <a:buNone/>
            </a:pPr>
            <a:endParaRPr lang="en-US" sz="1800" dirty="0" smtClean="0"/>
          </a:p>
        </p:txBody>
      </p:sp>
      <p:sp>
        <p:nvSpPr>
          <p:cNvPr id="4" name="Rounded Rectangle 3"/>
          <p:cNvSpPr/>
          <p:nvPr/>
        </p:nvSpPr>
        <p:spPr>
          <a:xfrm>
            <a:off x="838200" y="2935904"/>
            <a:ext cx="4733926" cy="3250390"/>
          </a:xfrm>
          <a:prstGeom prst="roundRect">
            <a:avLst>
              <a:gd name="adj" fmla="val 6118"/>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smtClean="0"/>
              <a:t>{</a:t>
            </a:r>
          </a:p>
          <a:p>
            <a:r>
              <a:rPr lang="en-US" sz="1600" dirty="0" smtClean="0"/>
              <a:t>  "id": 2,</a:t>
            </a:r>
          </a:p>
          <a:p>
            <a:r>
              <a:rPr lang="en-US" sz="1600" dirty="0" smtClean="0"/>
              <a:t>  "</a:t>
            </a:r>
            <a:r>
              <a:rPr lang="en-US" sz="1600" dirty="0" err="1" smtClean="0"/>
              <a:t>firstName</a:t>
            </a:r>
            <a:r>
              <a:rPr lang="en-US" sz="1600" dirty="0" smtClean="0"/>
              <a:t>": "2_Monirul_2",</a:t>
            </a:r>
          </a:p>
          <a:p>
            <a:r>
              <a:rPr lang="en-US" sz="1600" dirty="0" smtClean="0"/>
              <a:t>  "</a:t>
            </a:r>
            <a:r>
              <a:rPr lang="en-US" sz="1600" dirty="0" err="1" smtClean="0"/>
              <a:t>lastName</a:t>
            </a:r>
            <a:r>
              <a:rPr lang="en-US" sz="1600" dirty="0" smtClean="0"/>
              <a:t>": "2_Islam_2",</a:t>
            </a:r>
          </a:p>
          <a:p>
            <a:r>
              <a:rPr lang="en-US" sz="1600" dirty="0" smtClean="0"/>
              <a:t>  "gender": "female",</a:t>
            </a:r>
          </a:p>
          <a:p>
            <a:r>
              <a:rPr lang="en-US" sz="1600" dirty="0" smtClean="0"/>
              <a:t>  "</a:t>
            </a:r>
            <a:r>
              <a:rPr lang="en-US" sz="1600" dirty="0" err="1" smtClean="0"/>
              <a:t>postalAddress</a:t>
            </a:r>
            <a:r>
              <a:rPr lang="en-US" sz="1600" dirty="0" smtClean="0"/>
              <a:t>": {</a:t>
            </a:r>
          </a:p>
          <a:p>
            <a:r>
              <a:rPr lang="en-US" sz="1600" b="1" dirty="0" smtClean="0">
                <a:solidFill>
                  <a:schemeClr val="tx1"/>
                </a:solidFill>
              </a:rPr>
              <a:t>    </a:t>
            </a:r>
            <a:r>
              <a:rPr lang="en-US" sz="1600" b="1" dirty="0">
                <a:solidFill>
                  <a:schemeClr val="tx1"/>
                </a:solidFill>
              </a:rPr>
              <a:t>"</a:t>
            </a:r>
            <a:r>
              <a:rPr lang="en-US" sz="1600" b="1" dirty="0" err="1">
                <a:solidFill>
                  <a:schemeClr val="tx1"/>
                </a:solidFill>
              </a:rPr>
              <a:t>href</a:t>
            </a:r>
            <a:r>
              <a:rPr lang="en-US" sz="1600" b="1" dirty="0">
                <a:solidFill>
                  <a:schemeClr val="tx1"/>
                </a:solidFill>
              </a:rPr>
              <a:t>" : </a:t>
            </a:r>
            <a:r>
              <a:rPr lang="en-US" sz="1600" b="1" dirty="0" smtClean="0">
                <a:solidFill>
                  <a:schemeClr val="tx1"/>
                </a:solidFill>
              </a:rPr>
              <a:t>“Https://localhost:8081/addresses/22”</a:t>
            </a:r>
          </a:p>
          <a:p>
            <a:r>
              <a:rPr lang="en-US" sz="1600" dirty="0" smtClean="0"/>
              <a:t>  },</a:t>
            </a:r>
          </a:p>
          <a:p>
            <a:r>
              <a:rPr lang="en-US" sz="1600" dirty="0" smtClean="0"/>
              <a:t>  "</a:t>
            </a:r>
            <a:r>
              <a:rPr lang="en-US" sz="1600" dirty="0" err="1" smtClean="0"/>
              <a:t>billingAddress</a:t>
            </a:r>
            <a:r>
              <a:rPr lang="en-US" sz="1600" dirty="0" smtClean="0"/>
              <a:t>": {</a:t>
            </a:r>
          </a:p>
          <a:p>
            <a:r>
              <a:rPr lang="en-US" sz="1600" b="1" dirty="0">
                <a:solidFill>
                  <a:schemeClr val="tx1"/>
                </a:solidFill>
              </a:rPr>
              <a:t> </a:t>
            </a:r>
            <a:r>
              <a:rPr lang="en-US" sz="1600" b="1" dirty="0" smtClean="0">
                <a:solidFill>
                  <a:schemeClr val="tx1"/>
                </a:solidFill>
              </a:rPr>
              <a:t>     </a:t>
            </a:r>
            <a:r>
              <a:rPr lang="en-US" sz="1600" b="1" dirty="0" smtClean="0">
                <a:solidFill>
                  <a:schemeClr val="tx1"/>
                </a:solidFill>
              </a:rPr>
              <a:t> "</a:t>
            </a:r>
            <a:r>
              <a:rPr lang="en-US" sz="1600" b="1" dirty="0" err="1" smtClean="0">
                <a:solidFill>
                  <a:schemeClr val="tx1"/>
                </a:solidFill>
              </a:rPr>
              <a:t>href</a:t>
            </a:r>
            <a:r>
              <a:rPr lang="en-US" sz="1600" b="1" dirty="0" smtClean="0">
                <a:solidFill>
                  <a:schemeClr val="tx1"/>
                </a:solidFill>
              </a:rPr>
              <a:t>" : “Https://localhost:8081/addresses/22”</a:t>
            </a:r>
            <a:endParaRPr lang="en-US" sz="1600" b="1" dirty="0" smtClean="0">
              <a:solidFill>
                <a:schemeClr val="tx1"/>
              </a:solidFill>
            </a:endParaRPr>
          </a:p>
          <a:p>
            <a:r>
              <a:rPr lang="en-US" sz="1600" dirty="0"/>
              <a:t> </a:t>
            </a:r>
            <a:r>
              <a:rPr lang="en-US" sz="1600" dirty="0" smtClean="0"/>
              <a:t>  }</a:t>
            </a:r>
          </a:p>
          <a:p>
            <a:r>
              <a:rPr lang="en-US" sz="1600" dirty="0" smtClean="0"/>
              <a:t>}</a:t>
            </a:r>
            <a:endParaRPr lang="en-US" sz="1600" dirty="0"/>
          </a:p>
        </p:txBody>
      </p:sp>
    </p:spTree>
    <p:extLst>
      <p:ext uri="{BB962C8B-B14F-4D97-AF65-F5344CB8AC3E}">
        <p14:creationId xmlns:p14="http://schemas.microsoft.com/office/powerpoint/2010/main" val="385727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8"/>
            <a:ext cx="10515600" cy="681080"/>
          </a:xfrm>
        </p:spPr>
        <p:txBody>
          <a:bodyPr>
            <a:normAutofit/>
          </a:bodyPr>
          <a:lstStyle/>
          <a:p>
            <a:pPr algn="ctr"/>
            <a:r>
              <a:rPr lang="en-US" sz="3200" b="1" dirty="0" smtClean="0"/>
              <a:t>Alternative Design Components</a:t>
            </a:r>
            <a:endParaRPr lang="en-US" sz="3200" b="1" dirty="0"/>
          </a:p>
        </p:txBody>
      </p:sp>
      <p:sp>
        <p:nvSpPr>
          <p:cNvPr id="3" name="Content Placeholder 2"/>
          <p:cNvSpPr>
            <a:spLocks noGrp="1"/>
          </p:cNvSpPr>
          <p:nvPr>
            <p:ph idx="1"/>
          </p:nvPr>
        </p:nvSpPr>
        <p:spPr>
          <a:xfrm>
            <a:off x="838200" y="1055537"/>
            <a:ext cx="10515600" cy="5130757"/>
          </a:xfrm>
        </p:spPr>
        <p:txBody>
          <a:bodyPr>
            <a:normAutofit/>
          </a:bodyPr>
          <a:lstStyle/>
          <a:p>
            <a:pPr marL="0" indent="0">
              <a:buNone/>
            </a:pPr>
            <a:r>
              <a:rPr lang="en-US" sz="1800" dirty="0" smtClean="0"/>
              <a:t>For simplicity Basic </a:t>
            </a:r>
            <a:r>
              <a:rPr lang="en-US" sz="1800" dirty="0" err="1" smtClean="0"/>
              <a:t>Auth</a:t>
            </a:r>
            <a:r>
              <a:rPr lang="en-US" sz="1800" dirty="0" smtClean="0"/>
              <a:t> is used for authentication for this demo. It could be improved using </a:t>
            </a:r>
            <a:r>
              <a:rPr lang="en-US" sz="1800" dirty="0" err="1" smtClean="0"/>
              <a:t>OAuth</a:t>
            </a:r>
            <a:r>
              <a:rPr lang="en-US" sz="1800" dirty="0" smtClean="0"/>
              <a:t> scheme.</a:t>
            </a:r>
          </a:p>
          <a:p>
            <a:pPr marL="0" indent="0">
              <a:buNone/>
            </a:pPr>
            <a:r>
              <a:rPr lang="en-US" sz="1800" dirty="0" smtClean="0"/>
              <a:t> </a:t>
            </a:r>
          </a:p>
        </p:txBody>
      </p:sp>
    </p:spTree>
    <p:extLst>
      <p:ext uri="{BB962C8B-B14F-4D97-AF65-F5344CB8AC3E}">
        <p14:creationId xmlns:p14="http://schemas.microsoft.com/office/powerpoint/2010/main" val="3959056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1749</TotalTime>
  <Words>284</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Rest API </vt:lpstr>
      <vt:lpstr>Business Requirement </vt:lpstr>
      <vt:lpstr>API Requirement</vt:lpstr>
      <vt:lpstr>Architectural Overview</vt:lpstr>
      <vt:lpstr>Case 1</vt:lpstr>
      <vt:lpstr>Case 2</vt:lpstr>
      <vt:lpstr>Case 3</vt:lpstr>
      <vt:lpstr>Alternative Design Components</vt:lpstr>
    </vt:vector>
  </TitlesOfParts>
  <Company>RUBIK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dc:title>
  <dc:creator>Monirul Islam</dc:creator>
  <cp:lastModifiedBy>Monirul Islam</cp:lastModifiedBy>
  <cp:revision>18</cp:revision>
  <dcterms:created xsi:type="dcterms:W3CDTF">2017-11-02T00:28:07Z</dcterms:created>
  <dcterms:modified xsi:type="dcterms:W3CDTF">2017-11-03T05:37:40Z</dcterms:modified>
</cp:coreProperties>
</file>