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7" r:id="rId8"/>
    <p:sldId id="268" r:id="rId9"/>
    <p:sldId id="274" r:id="rId10"/>
    <p:sldId id="275" r:id="rId11"/>
    <p:sldId id="282" r:id="rId12"/>
    <p:sldId id="291" r:id="rId13"/>
    <p:sldId id="292" r:id="rId14"/>
    <p:sldId id="297" r:id="rId15"/>
    <p:sldId id="298" r:id="rId16"/>
    <p:sldId id="311" r:id="rId17"/>
    <p:sldId id="325" r:id="rId18"/>
    <p:sldId id="326" r:id="rId19"/>
    <p:sldId id="328" r:id="rId20"/>
    <p:sldId id="329" r:id="rId21"/>
    <p:sldId id="330" r:id="rId22"/>
    <p:sldId id="331" r:id="rId23"/>
    <p:sldId id="332" r:id="rId24"/>
    <p:sldId id="348" r:id="rId25"/>
    <p:sldId id="349" r:id="rId26"/>
    <p:sldId id="351" r:id="rId27"/>
    <p:sldId id="352" r:id="rId28"/>
    <p:sldId id="353" r:id="rId29"/>
    <p:sldId id="357" r:id="rId30"/>
    <p:sldId id="361" r:id="rId31"/>
    <p:sldId id="363" r:id="rId32"/>
    <p:sldId id="364" r:id="rId33"/>
    <p:sldId id="365" r:id="rId34"/>
    <p:sldId id="373" r:id="rId35"/>
    <p:sldId id="374" r:id="rId36"/>
    <p:sldId id="375" r:id="rId37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209" d="100"/>
          <a:sy n="209" d="100"/>
        </p:scale>
        <p:origin x="1926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97711"/>
            <a:ext cx="4055745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290" y="1708886"/>
            <a:ext cx="3415665" cy="1212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9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30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6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5.xml"/><Relationship Id="rId5" Type="http://schemas.openxmlformats.org/officeDocument/2006/relationships/slide" Target="slide20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5.xml"/><Relationship Id="rId5" Type="http://schemas.openxmlformats.org/officeDocument/2006/relationships/slide" Target="slide20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5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slide" Target="slide27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slide" Target="slide18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slide" Target="slide18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slide" Target="slide18.xml"/><Relationship Id="rId1" Type="http://schemas.openxmlformats.org/officeDocument/2006/relationships/slideLayout" Target="../slideLayouts/slideLayout5.xml"/><Relationship Id="rId5" Type="http://schemas.openxmlformats.org/officeDocument/2006/relationships/slide" Target="slide34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6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9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2303" y="625737"/>
            <a:ext cx="1783714" cy="58229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10"/>
              </a:spcBef>
            </a:pPr>
            <a:r>
              <a:rPr sz="1400" b="1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400" b="1" spc="1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333B2"/>
                </a:solidFill>
                <a:latin typeface="Arial"/>
                <a:cs typeface="Arial"/>
              </a:rPr>
              <a:t>Systems</a:t>
            </a:r>
            <a:endParaRPr sz="1400">
              <a:latin typeface="Arial"/>
              <a:cs typeface="Arial"/>
            </a:endParaRPr>
          </a:p>
          <a:p>
            <a:pPr marL="3810" algn="ctr">
              <a:lnSpc>
                <a:spcPct val="100000"/>
              </a:lnSpc>
              <a:spcBef>
                <a:spcPts val="610"/>
              </a:spcBef>
            </a:pP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(4th</a:t>
            </a:r>
            <a:r>
              <a:rPr sz="9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edition,</a:t>
            </a:r>
            <a:r>
              <a:rPr sz="9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version</a:t>
            </a:r>
            <a:r>
              <a:rPr sz="9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01)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00250" y="2339975"/>
            <a:ext cx="16681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 smtClean="0">
                <a:latin typeface="Arial"/>
                <a:cs typeface="Arial"/>
              </a:rPr>
              <a:t>Naming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1924050" y="1958975"/>
            <a:ext cx="16681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10" dirty="0" smtClean="0">
                <a:latin typeface="Arial"/>
                <a:cs typeface="Arial"/>
              </a:rPr>
              <a:t>Module-III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24384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Naming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8645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Flat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naming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00" y="157334"/>
            <a:ext cx="4161790" cy="14979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HLS:</a:t>
            </a:r>
            <a:r>
              <a:rPr sz="12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Tree</a:t>
            </a:r>
            <a:r>
              <a:rPr sz="12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organization</a:t>
            </a:r>
            <a:endParaRPr sz="12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260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Invariants</a:t>
            </a:r>
            <a:endParaRPr sz="1000">
              <a:latin typeface="Arial"/>
              <a:cs typeface="Arial"/>
            </a:endParaRPr>
          </a:p>
          <a:p>
            <a:pPr marL="539115" indent="-116839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Menlo"/>
              <a:buChar char="•"/>
              <a:tabLst>
                <a:tab pos="539750" algn="l"/>
              </a:tabLst>
            </a:pPr>
            <a:r>
              <a:rPr sz="900" dirty="0">
                <a:latin typeface="Arial"/>
                <a:cs typeface="Arial"/>
              </a:rPr>
              <a:t>Address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entity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E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stored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leaf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intermediate</a:t>
            </a:r>
            <a:r>
              <a:rPr sz="900" spc="-20" dirty="0">
                <a:latin typeface="Arial"/>
                <a:cs typeface="Arial"/>
              </a:rPr>
              <a:t> node</a:t>
            </a:r>
            <a:endParaRPr sz="900">
              <a:latin typeface="Arial"/>
              <a:cs typeface="Arial"/>
            </a:endParaRPr>
          </a:p>
          <a:p>
            <a:pPr marL="542925" marR="31750" indent="-120650">
              <a:lnSpc>
                <a:spcPct val="111600"/>
              </a:lnSpc>
              <a:buClr>
                <a:srgbClr val="3333B2"/>
              </a:buClr>
              <a:buFont typeface="Menlo"/>
              <a:buChar char="•"/>
              <a:tabLst>
                <a:tab pos="543560" algn="l"/>
              </a:tabLst>
            </a:pPr>
            <a:r>
              <a:rPr sz="900" dirty="0">
                <a:latin typeface="Arial"/>
                <a:cs typeface="Arial"/>
              </a:rPr>
              <a:t>Intermediate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contain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pointer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child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only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subtree </a:t>
            </a:r>
            <a:r>
              <a:rPr sz="900" dirty="0">
                <a:latin typeface="Arial"/>
                <a:cs typeface="Arial"/>
              </a:rPr>
              <a:t>rooted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child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stores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address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entity</a:t>
            </a:r>
            <a:endParaRPr sz="900">
              <a:latin typeface="Arial"/>
              <a:cs typeface="Arial"/>
            </a:endParaRPr>
          </a:p>
          <a:p>
            <a:pPr marL="539115" indent="-116839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539750" algn="l"/>
              </a:tabLst>
            </a:pPr>
            <a:r>
              <a:rPr sz="900" dirty="0">
                <a:latin typeface="Arial"/>
                <a:cs typeface="Arial"/>
              </a:rPr>
              <a:t>The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root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knows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about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entities</a:t>
            </a:r>
            <a:endParaRPr sz="900">
              <a:latin typeface="Arial"/>
              <a:cs typeface="Arial"/>
            </a:endParaRPr>
          </a:p>
          <a:p>
            <a:pPr marL="289560" marR="30480">
              <a:lnSpc>
                <a:spcPct val="109600"/>
              </a:lnSpc>
              <a:spcBef>
                <a:spcPts val="550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Storing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information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an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entity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having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two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addresses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in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different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leaf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domains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1931" y="1738318"/>
            <a:ext cx="2900461" cy="155533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70739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5" action="ppaction://hlinksldjump"/>
              </a:rPr>
              <a:t>Hierarchical</a:t>
            </a:r>
            <a:r>
              <a:rPr sz="500" spc="8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approaches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7002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Naming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Structured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naming</a:t>
            </a:r>
            <a:endParaRPr sz="5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97711"/>
            <a:ext cx="8782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Name</a:t>
            </a:r>
            <a:r>
              <a:rPr spc="-40" dirty="0"/>
              <a:t> </a:t>
            </a:r>
            <a:r>
              <a:rPr spc="-10" dirty="0"/>
              <a:t>space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128" y="394586"/>
            <a:ext cx="3890645" cy="80708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44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Naming</a:t>
            </a: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graph</a:t>
            </a:r>
            <a:endParaRPr sz="1000">
              <a:latin typeface="Arial"/>
              <a:cs typeface="Arial"/>
            </a:endParaRPr>
          </a:p>
          <a:p>
            <a:pPr marL="16510" marR="5080" indent="-3810">
              <a:lnSpc>
                <a:spcPct val="111600"/>
              </a:lnSpc>
              <a:spcBef>
                <a:spcPts val="185"/>
              </a:spcBef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graph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leaf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node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represents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(named)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entity.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directory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node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is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entity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refers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nodes.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general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naming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graph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with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single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root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node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6632" y="1302981"/>
            <a:ext cx="2958647" cy="12320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43547" y="2735853"/>
            <a:ext cx="3526154" cy="3435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215"/>
              </a:spcBef>
            </a:pP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Note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directory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contains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table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(node</a:t>
            </a:r>
            <a:r>
              <a:rPr sz="900" i="1" spc="-1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identifier,</a:t>
            </a:r>
            <a:r>
              <a:rPr sz="900" i="1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edge</a:t>
            </a:r>
            <a:r>
              <a:rPr sz="900" i="1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label)</a:t>
            </a:r>
            <a:r>
              <a:rPr sz="900" i="1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pairs.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41275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3" action="ppaction://hlinksldjump"/>
              </a:rPr>
              <a:t>Name</a:t>
            </a:r>
            <a:r>
              <a:rPr sz="500" spc="-2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spaces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7002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Naming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Structured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naming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Mounting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7982" y="499476"/>
            <a:ext cx="3968750" cy="25857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Issue</a:t>
            </a:r>
            <a:endParaRPr sz="1000">
              <a:latin typeface="Arial"/>
              <a:cs typeface="Arial"/>
            </a:endParaRPr>
          </a:p>
          <a:p>
            <a:pPr marL="41910" marR="30480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Name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resolution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also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used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merge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different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name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spaces </a:t>
            </a:r>
            <a:r>
              <a:rPr sz="900" spc="-10" dirty="0">
                <a:latin typeface="Arial"/>
                <a:cs typeface="Arial"/>
              </a:rPr>
              <a:t>transparently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through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mounting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associating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10" dirty="0">
                <a:latin typeface="Arial"/>
                <a:cs typeface="Arial"/>
              </a:rPr>
              <a:t> identifier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another </a:t>
            </a:r>
            <a:r>
              <a:rPr sz="900" spc="-20" dirty="0">
                <a:latin typeface="Arial"/>
                <a:cs typeface="Arial"/>
              </a:rPr>
              <a:t>name </a:t>
            </a:r>
            <a:r>
              <a:rPr sz="900" dirty="0">
                <a:latin typeface="Arial"/>
                <a:cs typeface="Arial"/>
              </a:rPr>
              <a:t>space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current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name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space.</a:t>
            </a: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74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Terminology</a:t>
            </a:r>
            <a:endParaRPr sz="1000">
              <a:latin typeface="Arial"/>
              <a:cs typeface="Arial"/>
            </a:endParaRPr>
          </a:p>
          <a:p>
            <a:pPr marL="294640" indent="-120650">
              <a:lnSpc>
                <a:spcPct val="100000"/>
              </a:lnSpc>
              <a:spcBef>
                <a:spcPts val="705"/>
              </a:spcBef>
              <a:buClr>
                <a:srgbClr val="3333B2"/>
              </a:buClr>
              <a:buFont typeface="Menlo"/>
              <a:buChar char="•"/>
              <a:tabLst>
                <a:tab pos="295275" algn="l"/>
              </a:tabLst>
            </a:pP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Foreign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name</a:t>
            </a:r>
            <a:r>
              <a:rPr sz="900" spc="-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space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name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space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needs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accessed</a:t>
            </a:r>
            <a:endParaRPr sz="900">
              <a:latin typeface="Arial"/>
              <a:cs typeface="Arial"/>
            </a:endParaRPr>
          </a:p>
          <a:p>
            <a:pPr marL="294640" marR="182245" indent="-120650">
              <a:lnSpc>
                <a:spcPct val="111600"/>
              </a:lnSpc>
              <a:buClr>
                <a:srgbClr val="3333B2"/>
              </a:buClr>
              <a:buFont typeface="Menlo"/>
              <a:buChar char="•"/>
              <a:tabLst>
                <a:tab pos="295275" algn="l"/>
              </a:tabLst>
            </a:pP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Mount</a:t>
            </a:r>
            <a:r>
              <a:rPr sz="900" spc="-3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point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current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name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space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containing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node </a:t>
            </a:r>
            <a:r>
              <a:rPr sz="900" dirty="0">
                <a:latin typeface="Arial"/>
                <a:cs typeface="Arial"/>
              </a:rPr>
              <a:t>identifier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foreign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name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space</a:t>
            </a:r>
            <a:endParaRPr sz="900">
              <a:latin typeface="Arial"/>
              <a:cs typeface="Arial"/>
            </a:endParaRPr>
          </a:p>
          <a:p>
            <a:pPr marL="294640" marR="136525" indent="-120650">
              <a:lnSpc>
                <a:spcPct val="111600"/>
              </a:lnSpc>
              <a:buClr>
                <a:srgbClr val="3333B2"/>
              </a:buClr>
              <a:buFont typeface="Menlo"/>
              <a:buChar char="•"/>
              <a:tabLst>
                <a:tab pos="295275" algn="l"/>
              </a:tabLst>
            </a:pP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Mounting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point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foreign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name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space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where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continue </a:t>
            </a:r>
            <a:r>
              <a:rPr sz="900" dirty="0">
                <a:latin typeface="Arial"/>
                <a:cs typeface="Arial"/>
              </a:rPr>
              <a:t>name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resolution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Mounting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across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network</a:t>
            </a:r>
            <a:endParaRPr sz="1000">
              <a:latin typeface="Arial"/>
              <a:cs typeface="Arial"/>
            </a:endParaRPr>
          </a:p>
          <a:p>
            <a:pPr marL="291465" indent="-155575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AutoNum type="arabicPeriod"/>
              <a:tabLst>
                <a:tab pos="292100" algn="l"/>
              </a:tabLst>
            </a:pP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name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access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protocol.</a:t>
            </a:r>
            <a:endParaRPr sz="900">
              <a:latin typeface="Arial"/>
              <a:cs typeface="Arial"/>
            </a:endParaRPr>
          </a:p>
          <a:p>
            <a:pPr marL="291465" indent="-155575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AutoNum type="arabicPeriod"/>
              <a:tabLst>
                <a:tab pos="292100" algn="l"/>
              </a:tabLst>
            </a:pP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name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server.</a:t>
            </a:r>
            <a:endParaRPr sz="900">
              <a:latin typeface="Arial"/>
              <a:cs typeface="Arial"/>
            </a:endParaRPr>
          </a:p>
          <a:p>
            <a:pPr marL="291465" indent="-155575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AutoNum type="arabicPeriod"/>
              <a:tabLst>
                <a:tab pos="292100" algn="l"/>
              </a:tabLst>
            </a:pP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name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mounting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point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foreign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name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space.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486409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4" action="ppaction://hlinksldjump"/>
              </a:rPr>
              <a:t>Name</a:t>
            </a:r>
            <a:r>
              <a:rPr sz="500" spc="-2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resolution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24384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Naming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11333" y="-1515"/>
            <a:ext cx="5435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Structured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naming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26976"/>
            <a:ext cx="3955415" cy="48958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Mounting</a:t>
            </a:r>
            <a:r>
              <a:rPr sz="1200" spc="-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in</a:t>
            </a:r>
            <a:r>
              <a:rPr sz="12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2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459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Mounting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remote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name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spaces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through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specific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access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protocol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6237" y="726506"/>
            <a:ext cx="3410757" cy="221847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486409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5" action="ppaction://hlinksldjump"/>
              </a:rPr>
              <a:t>Name</a:t>
            </a:r>
            <a:r>
              <a:rPr sz="500" spc="-2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resolution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7002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Naming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Structured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naming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Name-</a:t>
            </a:r>
            <a:r>
              <a:rPr dirty="0"/>
              <a:t>space</a:t>
            </a:r>
            <a:r>
              <a:rPr spc="-2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4594" y="499476"/>
            <a:ext cx="3938904" cy="220408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Basic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issue</a:t>
            </a:r>
            <a:endParaRPr sz="1000">
              <a:latin typeface="Arial"/>
              <a:cs typeface="Arial"/>
            </a:endParaRPr>
          </a:p>
          <a:p>
            <a:pPr marL="25400" marR="84455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Distribute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name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resolution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process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well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name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space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management </a:t>
            </a:r>
            <a:r>
              <a:rPr sz="900" dirty="0">
                <a:latin typeface="Arial"/>
                <a:cs typeface="Arial"/>
              </a:rPr>
              <a:t>across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multiple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machines,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distributing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naming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graph.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750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Distinguish</a:t>
            </a: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three</a:t>
            </a: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levels</a:t>
            </a:r>
            <a:endParaRPr sz="1000">
              <a:latin typeface="Arial"/>
              <a:cs typeface="Arial"/>
            </a:endParaRPr>
          </a:p>
          <a:p>
            <a:pPr marL="278130" marR="116839" indent="-120650">
              <a:lnSpc>
                <a:spcPct val="111600"/>
              </a:lnSpc>
              <a:spcBef>
                <a:spcPts val="580"/>
              </a:spcBef>
              <a:buFont typeface="Menlo"/>
              <a:buChar char="•"/>
              <a:tabLst>
                <a:tab pos="278765" algn="l"/>
              </a:tabLst>
            </a:pP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Global</a:t>
            </a: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level:</a:t>
            </a:r>
            <a:r>
              <a:rPr sz="900" spc="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Consists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high-level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directory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nodes.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Main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aspect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is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these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directory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have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jointly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managed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different administrations</a:t>
            </a:r>
            <a:endParaRPr sz="900">
              <a:latin typeface="Arial"/>
              <a:cs typeface="Arial"/>
            </a:endParaRPr>
          </a:p>
          <a:p>
            <a:pPr marL="278130" marR="141605" indent="-120650" algn="just">
              <a:lnSpc>
                <a:spcPct val="111600"/>
              </a:lnSpc>
              <a:buFont typeface="Menlo"/>
              <a:buChar char="•"/>
              <a:tabLst>
                <a:tab pos="278765" algn="l"/>
              </a:tabLst>
            </a:pP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Administrational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level:</a:t>
            </a:r>
            <a:r>
              <a:rPr sz="900" spc="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Contains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mid-level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directory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be </a:t>
            </a:r>
            <a:r>
              <a:rPr sz="900" dirty="0">
                <a:latin typeface="Arial"/>
                <a:cs typeface="Arial"/>
              </a:rPr>
              <a:t>grouped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such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way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group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assigned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separate administration.</a:t>
            </a:r>
            <a:endParaRPr sz="900">
              <a:latin typeface="Arial"/>
              <a:cs typeface="Arial"/>
            </a:endParaRPr>
          </a:p>
          <a:p>
            <a:pPr marL="278130" marR="17780" indent="-120650">
              <a:lnSpc>
                <a:spcPct val="111600"/>
              </a:lnSpc>
              <a:buFont typeface="Menlo"/>
              <a:buChar char="•"/>
              <a:tabLst>
                <a:tab pos="278765" algn="l"/>
              </a:tabLst>
            </a:pP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Managerial</a:t>
            </a: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level:</a:t>
            </a:r>
            <a:r>
              <a:rPr sz="900" spc="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Consists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low-level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directory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within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single </a:t>
            </a:r>
            <a:r>
              <a:rPr sz="900" dirty="0">
                <a:latin typeface="Arial"/>
                <a:cs typeface="Arial"/>
              </a:rPr>
              <a:t>administration.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Main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issue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effectively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mapping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directory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local </a:t>
            </a:r>
            <a:r>
              <a:rPr sz="900" dirty="0">
                <a:latin typeface="Arial"/>
                <a:cs typeface="Arial"/>
              </a:rPr>
              <a:t>name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servers.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106680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" action="ppaction://noaction"/>
              </a:rPr>
              <a:t>The</a:t>
            </a:r>
            <a:r>
              <a:rPr sz="500" spc="10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latin typeface="Arial"/>
                <a:cs typeface="Arial"/>
                <a:hlinkClick r:id="" action="ppaction://noaction"/>
              </a:rPr>
              <a:t>implementation</a:t>
            </a:r>
            <a:r>
              <a:rPr sz="500" spc="10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dirty="0">
                <a:latin typeface="Arial"/>
                <a:cs typeface="Arial"/>
                <a:hlinkClick r:id="" action="ppaction://noaction"/>
              </a:rPr>
              <a:t>of</a:t>
            </a:r>
            <a:r>
              <a:rPr sz="500" spc="10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dirty="0">
                <a:latin typeface="Arial"/>
                <a:cs typeface="Arial"/>
                <a:hlinkClick r:id="" action="ppaction://noaction"/>
              </a:rPr>
              <a:t>a</a:t>
            </a:r>
            <a:r>
              <a:rPr sz="500" spc="10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dirty="0">
                <a:latin typeface="Arial"/>
                <a:cs typeface="Arial"/>
                <a:hlinkClick r:id="" action="ppaction://noaction"/>
              </a:rPr>
              <a:t>name</a:t>
            </a:r>
            <a:r>
              <a:rPr sz="500" spc="10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latin typeface="Arial"/>
                <a:cs typeface="Arial"/>
                <a:hlinkClick r:id="" action="ppaction://noaction"/>
              </a:rPr>
              <a:t>space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7002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Naming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Structured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naming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197711"/>
            <a:ext cx="19577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Name-</a:t>
            </a:r>
            <a:r>
              <a:rPr dirty="0"/>
              <a:t>space</a:t>
            </a:r>
            <a:r>
              <a:rPr spc="-25" dirty="0"/>
              <a:t> </a:t>
            </a:r>
            <a:r>
              <a:rPr spc="-10" dirty="0"/>
              <a:t>implementation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128" y="365106"/>
            <a:ext cx="3773804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marR="5080" indent="-4445">
              <a:lnSpc>
                <a:spcPct val="109600"/>
              </a:lnSpc>
              <a:spcBef>
                <a:spcPts val="100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An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example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partitioning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DNS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name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space,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including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network files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833" y="801497"/>
            <a:ext cx="3863387" cy="2486418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106680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" action="ppaction://noaction"/>
              </a:rPr>
              <a:t>The</a:t>
            </a:r>
            <a:r>
              <a:rPr sz="500" spc="10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latin typeface="Arial"/>
                <a:cs typeface="Arial"/>
                <a:hlinkClick r:id="" action="ppaction://noaction"/>
              </a:rPr>
              <a:t>implementation</a:t>
            </a:r>
            <a:r>
              <a:rPr sz="500" spc="10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dirty="0">
                <a:latin typeface="Arial"/>
                <a:cs typeface="Arial"/>
                <a:hlinkClick r:id="" action="ppaction://noaction"/>
              </a:rPr>
              <a:t>of</a:t>
            </a:r>
            <a:r>
              <a:rPr sz="500" spc="10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dirty="0">
                <a:latin typeface="Arial"/>
                <a:cs typeface="Arial"/>
                <a:hlinkClick r:id="" action="ppaction://noaction"/>
              </a:rPr>
              <a:t>a</a:t>
            </a:r>
            <a:r>
              <a:rPr sz="500" spc="10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dirty="0">
                <a:latin typeface="Arial"/>
                <a:cs typeface="Arial"/>
                <a:hlinkClick r:id="" action="ppaction://noaction"/>
              </a:rPr>
              <a:t>name</a:t>
            </a:r>
            <a:r>
              <a:rPr sz="500" spc="10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latin typeface="Arial"/>
                <a:cs typeface="Arial"/>
                <a:hlinkClick r:id="" action="ppaction://noaction"/>
              </a:rPr>
              <a:t>space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24384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Naming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011333" y="-1515"/>
            <a:ext cx="5435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Structured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naming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10547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Naming</a:t>
            </a: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in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3333B2"/>
                </a:solidFill>
                <a:latin typeface="Arial"/>
                <a:cs typeface="Arial"/>
              </a:rPr>
              <a:t>NFS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7965" y="576877"/>
            <a:ext cx="3830804" cy="178167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3547" y="2462134"/>
            <a:ext cx="3865879" cy="6496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export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part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of)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filesystem,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imported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by </a:t>
            </a:r>
            <a:r>
              <a:rPr sz="900" spc="-10" dirty="0">
                <a:latin typeface="Arial"/>
                <a:cs typeface="Arial"/>
              </a:rPr>
              <a:t>different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clients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mounting</a:t>
            </a:r>
            <a:r>
              <a:rPr sz="900" dirty="0">
                <a:latin typeface="Arial"/>
                <a:cs typeface="Arial"/>
              </a:rPr>
              <a:t>.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Note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different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clients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will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have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different (nonsharable)</a:t>
            </a:r>
            <a:r>
              <a:rPr sz="900" spc="3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namespaces</a:t>
            </a:r>
            <a:r>
              <a:rPr sz="900" spc="-10" dirty="0">
                <a:latin typeface="Arial"/>
                <a:cs typeface="Arial"/>
              </a:rPr>
              <a:t>!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9" name="object 9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467" y="3349927"/>
            <a:ext cx="101790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5" action="ppaction://hlinksldjump"/>
              </a:rPr>
              <a:t>Example:</a:t>
            </a:r>
            <a:r>
              <a:rPr sz="500" spc="1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The</a:t>
            </a:r>
            <a:r>
              <a:rPr sz="500" spc="-1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Network</a:t>
            </a:r>
            <a:r>
              <a:rPr sz="500" spc="-2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File</a:t>
            </a:r>
            <a:r>
              <a:rPr sz="500" spc="-2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System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2303" y="626402"/>
            <a:ext cx="1783714" cy="58229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10"/>
              </a:spcBef>
            </a:pPr>
            <a:r>
              <a:rPr sz="1400" b="1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400" b="1" spc="1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333B2"/>
                </a:solidFill>
                <a:latin typeface="Arial"/>
                <a:cs typeface="Arial"/>
              </a:rPr>
              <a:t>Systems</a:t>
            </a:r>
            <a:endParaRPr sz="1400">
              <a:latin typeface="Arial"/>
              <a:cs typeface="Arial"/>
            </a:endParaRPr>
          </a:p>
          <a:p>
            <a:pPr marL="3810" algn="ctr">
              <a:lnSpc>
                <a:spcPct val="100000"/>
              </a:lnSpc>
              <a:spcBef>
                <a:spcPts val="610"/>
              </a:spcBef>
            </a:pP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(4th</a:t>
            </a:r>
            <a:r>
              <a:rPr sz="9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edition,</a:t>
            </a:r>
            <a:r>
              <a:rPr sz="9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version</a:t>
            </a:r>
            <a:r>
              <a:rPr sz="9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01)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1271" y="2339975"/>
            <a:ext cx="333882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Consistency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Replication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79946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Consistency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2" action="ppaction://hlinksldjump"/>
              </a:rPr>
              <a:t>and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replication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8581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00" y="197711"/>
            <a:ext cx="4241800" cy="2453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Replication</a:t>
            </a:r>
            <a:endParaRPr sz="1200">
              <a:latin typeface="Arial"/>
              <a:cs typeface="Arial"/>
            </a:endParaRPr>
          </a:p>
          <a:p>
            <a:pPr marL="296545" algn="just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Why</a:t>
            </a:r>
            <a:r>
              <a:rPr sz="1000" spc="-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replicate</a:t>
            </a:r>
            <a:endParaRPr sz="1000">
              <a:latin typeface="Arial"/>
              <a:cs typeface="Arial"/>
            </a:endParaRPr>
          </a:p>
          <a:p>
            <a:pPr marL="298450" marR="43180" algn="just">
              <a:lnSpc>
                <a:spcPct val="111600"/>
              </a:lnSpc>
              <a:spcBef>
                <a:spcPts val="175"/>
              </a:spcBef>
            </a:pPr>
            <a:r>
              <a:rPr sz="900" spc="-10" dirty="0">
                <a:latin typeface="Arial"/>
                <a:cs typeface="Arial"/>
              </a:rPr>
              <a:t>Assume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simple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model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which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make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copy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specific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part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system </a:t>
            </a:r>
            <a:r>
              <a:rPr sz="900" dirty="0">
                <a:latin typeface="Arial"/>
                <a:cs typeface="Arial"/>
              </a:rPr>
              <a:t>(meaning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code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data).</a:t>
            </a:r>
            <a:endParaRPr sz="900">
              <a:latin typeface="Arial"/>
              <a:cs typeface="Arial"/>
            </a:endParaRPr>
          </a:p>
          <a:p>
            <a:pPr marL="555625" marR="106045" indent="-120650" algn="just">
              <a:lnSpc>
                <a:spcPct val="111600"/>
              </a:lnSpc>
              <a:spcBef>
                <a:spcPts val="400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Increase</a:t>
            </a:r>
            <a:r>
              <a:rPr sz="900" spc="-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reliability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copy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does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live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specifications,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switch </a:t>
            </a:r>
            <a:r>
              <a:rPr sz="900" dirty="0">
                <a:latin typeface="Arial"/>
                <a:cs typeface="Arial"/>
              </a:rPr>
              <a:t>over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copy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while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repairing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failing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one.</a:t>
            </a:r>
            <a:endParaRPr sz="900">
              <a:latin typeface="Arial"/>
              <a:cs typeface="Arial"/>
            </a:endParaRPr>
          </a:p>
          <a:p>
            <a:pPr marL="555625" marR="74295" indent="-120650" algn="just">
              <a:lnSpc>
                <a:spcPct val="111600"/>
              </a:lnSpc>
              <a:spcBef>
                <a:spcPts val="400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Performance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simply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spread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requests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between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different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replicated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parts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keep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load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balanced,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ensure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quick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responses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taking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proximity </a:t>
            </a:r>
            <a:r>
              <a:rPr sz="900" dirty="0">
                <a:latin typeface="Arial"/>
                <a:cs typeface="Arial"/>
              </a:rPr>
              <a:t>into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account.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5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</a:pPr>
            <a:r>
              <a:rPr sz="1000" dirty="0">
                <a:solidFill>
                  <a:srgbClr val="C80000"/>
                </a:solidFill>
                <a:latin typeface="Arial"/>
                <a:cs typeface="Arial"/>
              </a:rPr>
              <a:t>The</a:t>
            </a:r>
            <a:r>
              <a:rPr sz="10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C80000"/>
                </a:solidFill>
                <a:latin typeface="Arial"/>
                <a:cs typeface="Arial"/>
              </a:rPr>
              <a:t>problem</a:t>
            </a:r>
            <a:endParaRPr sz="1000">
              <a:latin typeface="Arial"/>
              <a:cs typeface="Arial"/>
            </a:endParaRPr>
          </a:p>
          <a:p>
            <a:pPr marL="302260" marR="154940">
              <a:lnSpc>
                <a:spcPct val="111600"/>
              </a:lnSpc>
              <a:spcBef>
                <a:spcPts val="170"/>
              </a:spcBef>
            </a:pPr>
            <a:r>
              <a:rPr sz="900" dirty="0">
                <a:latin typeface="Arial"/>
                <a:cs typeface="Arial"/>
              </a:rPr>
              <a:t>Having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multiple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copies,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means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when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any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copy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changes,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change </a:t>
            </a:r>
            <a:r>
              <a:rPr sz="900" dirty="0">
                <a:latin typeface="Arial"/>
                <a:cs typeface="Arial"/>
              </a:rPr>
              <a:t>should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made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copies: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replicas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need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to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be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kept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same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is,</a:t>
            </a:r>
            <a:r>
              <a:rPr sz="900" spc="-25" dirty="0">
                <a:latin typeface="Arial"/>
                <a:cs typeface="Arial"/>
              </a:rPr>
              <a:t> be </a:t>
            </a:r>
            <a:r>
              <a:rPr sz="900" dirty="0">
                <a:latin typeface="Arial"/>
                <a:cs typeface="Arial"/>
              </a:rPr>
              <a:t>kept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consistent</a:t>
            </a:r>
            <a:r>
              <a:rPr sz="900" spc="-1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67056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Reasons</a:t>
            </a:r>
            <a:r>
              <a:rPr sz="500" spc="-30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2" action="ppaction://hlinksldjump"/>
              </a:rPr>
              <a:t>for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replication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76320" algn="l"/>
              </a:tabLst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Consistency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2" action="ppaction://hlinksldjump"/>
              </a:rPr>
              <a:t>and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replication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Data-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centric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consistency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Data-</a:t>
            </a:r>
            <a:r>
              <a:rPr dirty="0"/>
              <a:t>centric</a:t>
            </a:r>
            <a:r>
              <a:rPr spc="-40" dirty="0"/>
              <a:t> </a:t>
            </a:r>
            <a:r>
              <a:rPr dirty="0"/>
              <a:t>consistency</a:t>
            </a:r>
            <a:r>
              <a:rPr spc="-35" dirty="0"/>
              <a:t> </a:t>
            </a:r>
            <a:r>
              <a:rPr spc="-10" dirty="0"/>
              <a:t>models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547" y="471706"/>
            <a:ext cx="3916045" cy="110807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434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Consistency</a:t>
            </a:r>
            <a:r>
              <a:rPr sz="1000" spc="-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model</a:t>
            </a:r>
            <a:endParaRPr sz="1000">
              <a:latin typeface="Arial"/>
              <a:cs typeface="Arial"/>
            </a:endParaRPr>
          </a:p>
          <a:p>
            <a:pPr marL="15875" marR="5080" indent="-3810">
              <a:lnSpc>
                <a:spcPct val="111600"/>
              </a:lnSpc>
              <a:spcBef>
                <a:spcPts val="175"/>
              </a:spcBef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contract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between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(distributed)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data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store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processes,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data </a:t>
            </a:r>
            <a:r>
              <a:rPr sz="900" dirty="0">
                <a:latin typeface="Arial"/>
                <a:cs typeface="Arial"/>
              </a:rPr>
              <a:t>store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specifies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precisely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results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read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write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operations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25" dirty="0">
                <a:latin typeface="Arial"/>
                <a:cs typeface="Arial"/>
              </a:rPr>
              <a:t> in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presence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concurrency.</a:t>
            </a:r>
            <a:endParaRPr sz="9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810"/>
              </a:spcBef>
            </a:pPr>
            <a:r>
              <a:rPr sz="1000" spc="-10" dirty="0">
                <a:solidFill>
                  <a:srgbClr val="C80000"/>
                </a:solidFill>
                <a:latin typeface="Arial"/>
                <a:cs typeface="Arial"/>
              </a:rPr>
              <a:t>Essential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data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store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distributed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collection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storages: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3898" y="1694677"/>
            <a:ext cx="2058946" cy="1077711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3775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Naming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Names,</a:t>
            </a:r>
            <a:r>
              <a:rPr sz="500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identifiers,</a:t>
            </a:r>
            <a:r>
              <a:rPr sz="500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500" spc="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addresses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Naming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547" y="499476"/>
            <a:ext cx="3917315" cy="12084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Essence</a:t>
            </a:r>
            <a:endParaRPr sz="1000">
              <a:latin typeface="Arial"/>
              <a:cs typeface="Arial"/>
            </a:endParaRPr>
          </a:p>
          <a:p>
            <a:pPr marL="15875" marR="5080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Names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used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denote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entities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distributed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system.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spc="-65" dirty="0">
                <a:latin typeface="Arial"/>
                <a:cs typeface="Arial"/>
              </a:rPr>
              <a:t>To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operate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25" dirty="0">
                <a:latin typeface="Arial"/>
                <a:cs typeface="Arial"/>
              </a:rPr>
              <a:t> an </a:t>
            </a:r>
            <a:r>
              <a:rPr sz="900" spc="-10" dirty="0">
                <a:latin typeface="Arial"/>
                <a:cs typeface="Arial"/>
              </a:rPr>
              <a:t>entity,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access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access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point</a:t>
            </a:r>
            <a:r>
              <a:rPr sz="900" dirty="0">
                <a:latin typeface="Arial"/>
                <a:cs typeface="Arial"/>
              </a:rPr>
              <a:t>.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Access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points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entities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that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named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means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address</a:t>
            </a:r>
            <a:r>
              <a:rPr sz="900" spc="-1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745"/>
              </a:spcBef>
            </a:pPr>
            <a:r>
              <a:rPr sz="1000" spc="-20" dirty="0">
                <a:solidFill>
                  <a:srgbClr val="C80000"/>
                </a:solidFill>
                <a:latin typeface="Arial"/>
                <a:cs typeface="Arial"/>
              </a:rPr>
              <a:t>Note</a:t>
            </a:r>
            <a:endParaRPr sz="1000">
              <a:latin typeface="Arial"/>
              <a:cs typeface="Arial"/>
            </a:endParaRPr>
          </a:p>
          <a:p>
            <a:pPr marL="15875" marR="5080" indent="-3810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location-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independent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name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entity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E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independent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addresses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access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points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offered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E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79946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Consistency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2" action="ppaction://hlinksldjump"/>
              </a:rPr>
              <a:t>and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replication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17645" y="-1515"/>
            <a:ext cx="9372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Data-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centric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consistency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00" y="197711"/>
            <a:ext cx="3810000" cy="1608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Some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notations</a:t>
            </a:r>
            <a:endParaRPr sz="12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Read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and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write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operations</a:t>
            </a:r>
            <a:endParaRPr sz="10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695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i="1" spc="-10" dirty="0">
                <a:solidFill>
                  <a:srgbClr val="C80000"/>
                </a:solidFill>
                <a:latin typeface="Arial"/>
                <a:cs typeface="Arial"/>
              </a:rPr>
              <a:t>W</a:t>
            </a:r>
            <a:r>
              <a:rPr sz="1050" i="1" spc="-15" baseline="-15873" dirty="0">
                <a:solidFill>
                  <a:srgbClr val="C80000"/>
                </a:solidFill>
                <a:latin typeface="Arial"/>
                <a:cs typeface="Arial"/>
              </a:rPr>
              <a:t>i</a:t>
            </a:r>
            <a:r>
              <a:rPr sz="1050" i="1" spc="-127" baseline="-15873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(</a:t>
            </a:r>
            <a:r>
              <a:rPr sz="900" i="1" dirty="0">
                <a:solidFill>
                  <a:srgbClr val="C80000"/>
                </a:solidFill>
                <a:latin typeface="Arial"/>
                <a:cs typeface="Arial"/>
              </a:rPr>
              <a:t>x</a:t>
            </a:r>
            <a:r>
              <a:rPr sz="900" i="1" spc="-17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)</a:t>
            </a:r>
            <a:r>
              <a:rPr sz="900" i="1" dirty="0">
                <a:solidFill>
                  <a:srgbClr val="C80000"/>
                </a:solidFill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Process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1050" i="1" baseline="-15873" dirty="0">
                <a:latin typeface="Arial"/>
                <a:cs typeface="Arial"/>
              </a:rPr>
              <a:t>i</a:t>
            </a:r>
            <a:r>
              <a:rPr sz="1050" i="1" spc="240" baseline="-15873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writes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a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i="1" spc="-10" dirty="0">
                <a:solidFill>
                  <a:srgbClr val="C80000"/>
                </a:solidFill>
                <a:latin typeface="Arial"/>
                <a:cs typeface="Arial"/>
              </a:rPr>
              <a:t>R</a:t>
            </a:r>
            <a:r>
              <a:rPr sz="1050" i="1" spc="-15" baseline="-15873" dirty="0">
                <a:solidFill>
                  <a:srgbClr val="C80000"/>
                </a:solidFill>
                <a:latin typeface="Arial"/>
                <a:cs typeface="Arial"/>
              </a:rPr>
              <a:t>i</a:t>
            </a:r>
            <a:r>
              <a:rPr sz="1050" i="1" spc="-127" baseline="-15873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(</a:t>
            </a:r>
            <a:r>
              <a:rPr sz="900" i="1" dirty="0">
                <a:solidFill>
                  <a:srgbClr val="C80000"/>
                </a:solidFill>
                <a:latin typeface="Arial"/>
                <a:cs typeface="Arial"/>
              </a:rPr>
              <a:t>x</a:t>
            </a:r>
            <a:r>
              <a:rPr sz="900" i="1" spc="-17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)</a:t>
            </a:r>
            <a:r>
              <a:rPr sz="900" i="1" dirty="0">
                <a:solidFill>
                  <a:srgbClr val="C80000"/>
                </a:solidFill>
                <a:latin typeface="Arial"/>
                <a:cs typeface="Arial"/>
              </a:rPr>
              <a:t>b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Process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1050" i="1" baseline="-15873" dirty="0">
                <a:latin typeface="Arial"/>
                <a:cs typeface="Arial"/>
              </a:rPr>
              <a:t>i</a:t>
            </a:r>
            <a:r>
              <a:rPr sz="1050" i="1" spc="240" baseline="-15873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reads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b</a:t>
            </a:r>
            <a:r>
              <a:rPr sz="900" i="1" spc="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from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  <a:p>
            <a:pPr marL="551815" indent="-116839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Menlo"/>
              <a:buChar char="•"/>
              <a:tabLst>
                <a:tab pos="552450" algn="l"/>
              </a:tabLst>
            </a:pPr>
            <a:r>
              <a:rPr sz="900" dirty="0">
                <a:latin typeface="Arial"/>
                <a:cs typeface="Arial"/>
              </a:rPr>
              <a:t>All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data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initially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have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i="1" spc="-25" dirty="0">
                <a:solidFill>
                  <a:srgbClr val="C80000"/>
                </a:solidFill>
                <a:latin typeface="Arial"/>
                <a:cs typeface="Arial"/>
              </a:rPr>
              <a:t>NIL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Possible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behavior</a:t>
            </a:r>
            <a:endParaRPr sz="1000">
              <a:latin typeface="Arial"/>
              <a:cs typeface="Arial"/>
            </a:endParaRPr>
          </a:p>
          <a:p>
            <a:pPr marL="29718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"/>
                <a:cs typeface="Arial"/>
              </a:rPr>
              <a:t>We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omit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index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when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possible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draw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according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(x-axis):</a:t>
            </a:r>
            <a:endParaRPr sz="9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5418" y="2101561"/>
            <a:ext cx="2504620" cy="40660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95758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5" action="ppaction://hlinksldjump"/>
              </a:rPr>
              <a:t>Consistent</a:t>
            </a:r>
            <a:r>
              <a:rPr sz="500" spc="-2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ordering</a:t>
            </a:r>
            <a:r>
              <a:rPr sz="500" spc="-2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of</a:t>
            </a:r>
            <a:r>
              <a:rPr sz="500" spc="-2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operations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76320" algn="l"/>
              </a:tabLst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Consistency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2" action="ppaction://hlinksldjump"/>
              </a:rPr>
              <a:t>and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replication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Data-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centric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consistency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Sequential</a:t>
            </a:r>
            <a:r>
              <a:rPr spc="-65" dirty="0"/>
              <a:t> </a:t>
            </a:r>
            <a:r>
              <a:rPr spc="-10" dirty="0"/>
              <a:t>consistency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204" y="499476"/>
            <a:ext cx="3917950" cy="6496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Definition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result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execution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same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operations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processes </a:t>
            </a:r>
            <a:r>
              <a:rPr sz="900" dirty="0">
                <a:latin typeface="Arial"/>
                <a:cs typeface="Arial"/>
              </a:rPr>
              <a:t>were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executed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sequential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order,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operations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individual </a:t>
            </a:r>
            <a:r>
              <a:rPr sz="900" dirty="0">
                <a:latin typeface="Arial"/>
                <a:cs typeface="Arial"/>
              </a:rPr>
              <a:t>process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appear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this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sequence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order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specified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program.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5804" y="1247916"/>
            <a:ext cx="1757611" cy="69893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93825" y="1992942"/>
            <a:ext cx="18167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sequentially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consistent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data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store</a:t>
            </a:r>
            <a:endParaRPr sz="9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5804" y="2341894"/>
            <a:ext cx="1757611" cy="6989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31125" y="3086933"/>
            <a:ext cx="23425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data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store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sequentially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consistent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0" name="object 10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467" y="3349927"/>
            <a:ext cx="95758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6" action="ppaction://hlinksldjump"/>
              </a:rPr>
              <a:t>Consistent</a:t>
            </a:r>
            <a:r>
              <a:rPr sz="500" spc="-2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6" action="ppaction://hlinksldjump"/>
              </a:rPr>
              <a:t>ordering</a:t>
            </a:r>
            <a:r>
              <a:rPr sz="500" spc="-2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6" action="ppaction://hlinksldjump"/>
              </a:rPr>
              <a:t>of</a:t>
            </a:r>
            <a:r>
              <a:rPr sz="500" spc="-2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6" action="ppaction://hlinksldjump"/>
              </a:rPr>
              <a:t>operations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79946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Consistency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2" action="ppaction://hlinksldjump"/>
              </a:rPr>
              <a:t>and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replication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17645" y="-1515"/>
            <a:ext cx="9372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Data-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centric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consistency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2803525" cy="49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  <a:p>
            <a:pPr marL="26035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Three</a:t>
            </a: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concurrent</a:t>
            </a: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processes</a:t>
            </a: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(initial</a:t>
            </a: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values:</a:t>
            </a:r>
            <a:r>
              <a:rPr sz="1000" spc="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32421" y="779945"/>
          <a:ext cx="2543175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Process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2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50" i="1" spc="-37" baseline="-15873" dirty="0">
                          <a:latin typeface="Arial"/>
                          <a:cs typeface="Arial"/>
                        </a:rPr>
                        <a:t>1</a:t>
                      </a:r>
                      <a:endParaRPr sz="1050" baseline="-1587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Process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2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50" i="1" spc="-37" baseline="-15873" dirty="0">
                          <a:latin typeface="Arial"/>
                          <a:cs typeface="Arial"/>
                        </a:rPr>
                        <a:t>2</a:t>
                      </a:r>
                      <a:endParaRPr sz="1050" baseline="-1587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Process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2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50" i="1" spc="-37" baseline="-15873" dirty="0">
                          <a:latin typeface="Arial"/>
                          <a:cs typeface="Arial"/>
                        </a:rPr>
                        <a:t>3</a:t>
                      </a:r>
                      <a:endParaRPr sz="1050" baseline="-1587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 marL="69215">
                        <a:lnSpc>
                          <a:spcPts val="994"/>
                        </a:lnSpc>
                      </a:pPr>
                      <a:r>
                        <a:rPr sz="1000" spc="9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0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i="1" spc="390" dirty="0">
                          <a:latin typeface="Menlo"/>
                          <a:cs typeface="Menlo"/>
                        </a:rPr>
                        <a:t>←</a:t>
                      </a:r>
                      <a:r>
                        <a:rPr sz="1000" i="1" spc="-165" dirty="0">
                          <a:latin typeface="Menlo"/>
                          <a:cs typeface="Menlo"/>
                        </a:rPr>
                        <a:t> </a:t>
                      </a:r>
                      <a:r>
                        <a:rPr sz="1000" spc="120" dirty="0">
                          <a:latin typeface="Times New Roman"/>
                          <a:cs typeface="Times New Roman"/>
                        </a:rPr>
                        <a:t>1;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994"/>
                        </a:lnSpc>
                      </a:pPr>
                      <a:r>
                        <a:rPr sz="1000" spc="9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i="1" spc="390" dirty="0">
                          <a:latin typeface="Menlo"/>
                          <a:cs typeface="Menlo"/>
                        </a:rPr>
                        <a:t>←</a:t>
                      </a:r>
                      <a:r>
                        <a:rPr sz="1000" i="1" spc="-165" dirty="0">
                          <a:latin typeface="Menlo"/>
                          <a:cs typeface="Menlo"/>
                        </a:rPr>
                        <a:t> </a:t>
                      </a:r>
                      <a:r>
                        <a:rPr sz="1000" spc="120" dirty="0">
                          <a:latin typeface="Times New Roman"/>
                          <a:cs typeface="Times New Roman"/>
                        </a:rPr>
                        <a:t>1;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994"/>
                        </a:lnSpc>
                      </a:pPr>
                      <a:r>
                        <a:rPr sz="1000" spc="150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0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i="1" spc="390" dirty="0">
                          <a:latin typeface="Menlo"/>
                          <a:cs typeface="Menlo"/>
                        </a:rPr>
                        <a:t>←</a:t>
                      </a:r>
                      <a:r>
                        <a:rPr sz="1000" i="1" spc="-165" dirty="0">
                          <a:latin typeface="Menlo"/>
                          <a:cs typeface="Menlo"/>
                        </a:rPr>
                        <a:t> </a:t>
                      </a:r>
                      <a:r>
                        <a:rPr sz="1000" spc="130" dirty="0">
                          <a:latin typeface="Times New Roman"/>
                          <a:cs typeface="Times New Roman"/>
                        </a:rPr>
                        <a:t>1;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69215">
                        <a:lnSpc>
                          <a:spcPts val="960"/>
                        </a:lnSpc>
                      </a:pPr>
                      <a:r>
                        <a:rPr sz="1000" spc="125" dirty="0">
                          <a:latin typeface="Times New Roman"/>
                          <a:cs typeface="Times New Roman"/>
                        </a:rPr>
                        <a:t>print(y,z);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960"/>
                        </a:lnSpc>
                      </a:pPr>
                      <a:r>
                        <a:rPr sz="1000" spc="125" dirty="0">
                          <a:latin typeface="Times New Roman"/>
                          <a:cs typeface="Times New Roman"/>
                        </a:rPr>
                        <a:t>print(x,z);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960"/>
                        </a:lnSpc>
                      </a:pPr>
                      <a:r>
                        <a:rPr sz="1000" spc="120" dirty="0">
                          <a:latin typeface="Times New Roman"/>
                          <a:cs typeface="Times New Roman"/>
                        </a:rPr>
                        <a:t>print(x,y);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95758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4" action="ppaction://hlinksldjump"/>
              </a:rPr>
              <a:t>Consistent</a:t>
            </a:r>
            <a:r>
              <a:rPr sz="500" spc="-2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ordering</a:t>
            </a:r>
            <a:r>
              <a:rPr sz="500" spc="-2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of</a:t>
            </a:r>
            <a:r>
              <a:rPr sz="500" spc="-2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operations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79946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Consistency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2" action="ppaction://hlinksldjump"/>
              </a:rPr>
              <a:t>and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replication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17645" y="-1515"/>
            <a:ext cx="9372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Data-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centric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consistency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models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2803525" cy="49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  <a:p>
            <a:pPr marL="26035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Three</a:t>
            </a: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concurrent</a:t>
            </a: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processes</a:t>
            </a: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(initial</a:t>
            </a: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values:</a:t>
            </a:r>
            <a:r>
              <a:rPr sz="1000" spc="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0)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32421" y="779945"/>
          <a:ext cx="2543175" cy="43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Process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2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50" i="1" spc="-37" baseline="-15873" dirty="0">
                          <a:latin typeface="Arial"/>
                          <a:cs typeface="Arial"/>
                        </a:rPr>
                        <a:t>1</a:t>
                      </a:r>
                      <a:endParaRPr sz="1050" baseline="-1587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Process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2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50" i="1" spc="-37" baseline="-15873" dirty="0">
                          <a:latin typeface="Arial"/>
                          <a:cs typeface="Arial"/>
                        </a:rPr>
                        <a:t>2</a:t>
                      </a:r>
                      <a:endParaRPr sz="1050" baseline="-1587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35"/>
                        </a:lnSpc>
                      </a:pPr>
                      <a:r>
                        <a:rPr sz="900" dirty="0">
                          <a:latin typeface="Arial"/>
                          <a:cs typeface="Arial"/>
                        </a:rPr>
                        <a:t>Process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i="1" spc="-2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050" i="1" spc="-37" baseline="-15873" dirty="0">
                          <a:latin typeface="Arial"/>
                          <a:cs typeface="Arial"/>
                        </a:rPr>
                        <a:t>3</a:t>
                      </a:r>
                      <a:endParaRPr sz="1050" baseline="-15873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065">
                <a:tc>
                  <a:txBody>
                    <a:bodyPr/>
                    <a:lstStyle/>
                    <a:p>
                      <a:pPr marL="69215">
                        <a:lnSpc>
                          <a:spcPts val="994"/>
                        </a:lnSpc>
                      </a:pPr>
                      <a:r>
                        <a:rPr sz="1000" spc="95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10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i="1" spc="390" dirty="0">
                          <a:latin typeface="Menlo"/>
                          <a:cs typeface="Menlo"/>
                        </a:rPr>
                        <a:t>←</a:t>
                      </a:r>
                      <a:r>
                        <a:rPr sz="1000" i="1" spc="-165" dirty="0">
                          <a:latin typeface="Menlo"/>
                          <a:cs typeface="Menlo"/>
                        </a:rPr>
                        <a:t> </a:t>
                      </a:r>
                      <a:r>
                        <a:rPr sz="1000" spc="120" dirty="0">
                          <a:latin typeface="Times New Roman"/>
                          <a:cs typeface="Times New Roman"/>
                        </a:rPr>
                        <a:t>1;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994"/>
                        </a:lnSpc>
                      </a:pPr>
                      <a:r>
                        <a:rPr sz="1000" spc="95" dirty="0">
                          <a:latin typeface="Times New Roman"/>
                          <a:cs typeface="Times New Roman"/>
                        </a:rPr>
                        <a:t>y</a:t>
                      </a:r>
                      <a:r>
                        <a:rPr sz="10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i="1" spc="390" dirty="0">
                          <a:latin typeface="Menlo"/>
                          <a:cs typeface="Menlo"/>
                        </a:rPr>
                        <a:t>←</a:t>
                      </a:r>
                      <a:r>
                        <a:rPr sz="1000" i="1" spc="-165" dirty="0">
                          <a:latin typeface="Menlo"/>
                          <a:cs typeface="Menlo"/>
                        </a:rPr>
                        <a:t> </a:t>
                      </a:r>
                      <a:r>
                        <a:rPr sz="1000" spc="120" dirty="0">
                          <a:latin typeface="Times New Roman"/>
                          <a:cs typeface="Times New Roman"/>
                        </a:rPr>
                        <a:t>1;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994"/>
                        </a:lnSpc>
                      </a:pPr>
                      <a:r>
                        <a:rPr sz="1000" spc="150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sz="10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i="1" spc="390" dirty="0">
                          <a:latin typeface="Menlo"/>
                          <a:cs typeface="Menlo"/>
                        </a:rPr>
                        <a:t>←</a:t>
                      </a:r>
                      <a:r>
                        <a:rPr sz="1000" i="1" spc="-165" dirty="0">
                          <a:latin typeface="Menlo"/>
                          <a:cs typeface="Menlo"/>
                        </a:rPr>
                        <a:t> </a:t>
                      </a:r>
                      <a:r>
                        <a:rPr sz="1000" spc="130" dirty="0">
                          <a:latin typeface="Times New Roman"/>
                          <a:cs typeface="Times New Roman"/>
                        </a:rPr>
                        <a:t>1;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985">
                <a:tc>
                  <a:txBody>
                    <a:bodyPr/>
                    <a:lstStyle/>
                    <a:p>
                      <a:pPr marL="69215">
                        <a:lnSpc>
                          <a:spcPts val="960"/>
                        </a:lnSpc>
                      </a:pPr>
                      <a:r>
                        <a:rPr sz="1000" spc="125" dirty="0">
                          <a:latin typeface="Times New Roman"/>
                          <a:cs typeface="Times New Roman"/>
                        </a:rPr>
                        <a:t>print(y,z);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960"/>
                        </a:lnSpc>
                      </a:pPr>
                      <a:r>
                        <a:rPr sz="1000" spc="125" dirty="0">
                          <a:latin typeface="Times New Roman"/>
                          <a:cs typeface="Times New Roman"/>
                        </a:rPr>
                        <a:t>print(x,z);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960"/>
                        </a:lnSpc>
                      </a:pPr>
                      <a:r>
                        <a:rPr sz="1000" spc="120" dirty="0">
                          <a:latin typeface="Times New Roman"/>
                          <a:cs typeface="Times New Roman"/>
                        </a:rPr>
                        <a:t>print(x,y);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47294" y="1439397"/>
            <a:ext cx="17341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Example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execution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sequences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3352" y="1729307"/>
            <a:ext cx="3586347" cy="129317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0" name="object 10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467" y="3349927"/>
            <a:ext cx="95758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5" action="ppaction://hlinksldjump"/>
              </a:rPr>
              <a:t>Consistent</a:t>
            </a:r>
            <a:r>
              <a:rPr sz="500" spc="-2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ordering</a:t>
            </a:r>
            <a:r>
              <a:rPr sz="500" spc="-2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of</a:t>
            </a:r>
            <a:r>
              <a:rPr sz="500" spc="-2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operations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8379" algn="l"/>
              </a:tabLst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Consistency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2" action="ppaction://hlinksldjump"/>
              </a:rPr>
              <a:t>and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replication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Client-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centric consistency</a:t>
            </a:r>
            <a:r>
              <a:rPr sz="500" spc="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models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Basic</a:t>
            </a:r>
            <a:r>
              <a:rPr spc="-3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382" y="465487"/>
            <a:ext cx="3490595" cy="36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marR="5080" indent="-4445">
              <a:lnSpc>
                <a:spcPct val="109600"/>
              </a:lnSpc>
              <a:spcBef>
                <a:spcPts val="100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principle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mobile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user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accessing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different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replicas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3333B2"/>
                </a:solidFill>
                <a:latin typeface="Arial"/>
                <a:cs typeface="Arial"/>
              </a:rPr>
              <a:t>a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000" spc="-6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database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936" y="910835"/>
            <a:ext cx="3374806" cy="206239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8379" algn="l"/>
              </a:tabLst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Consistency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2" action="ppaction://hlinksldjump"/>
              </a:rPr>
              <a:t>and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replication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Client-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centric consistency</a:t>
            </a:r>
            <a:r>
              <a:rPr sz="500" spc="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models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Client-</a:t>
            </a:r>
            <a:r>
              <a:rPr dirty="0"/>
              <a:t>centric</a:t>
            </a:r>
            <a:r>
              <a:rPr spc="-30" dirty="0"/>
              <a:t> </a:t>
            </a:r>
            <a:r>
              <a:rPr dirty="0"/>
              <a:t>consistency:</a:t>
            </a:r>
            <a:r>
              <a:rPr spc="45" dirty="0"/>
              <a:t> </a:t>
            </a:r>
            <a:r>
              <a:rPr spc="-10" dirty="0"/>
              <a:t>notation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4594" y="443244"/>
            <a:ext cx="3914775" cy="1010919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60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Notations</a:t>
            </a:r>
            <a:endParaRPr sz="1000">
              <a:latin typeface="Arial"/>
              <a:cs typeface="Arial"/>
            </a:endParaRPr>
          </a:p>
          <a:p>
            <a:pPr marL="278130" indent="-120650">
              <a:lnSpc>
                <a:spcPct val="100000"/>
              </a:lnSpc>
              <a:spcBef>
                <a:spcPts val="500"/>
              </a:spcBef>
              <a:buClr>
                <a:srgbClr val="3333B2"/>
              </a:buClr>
              <a:buFont typeface="Menlo"/>
              <a:buChar char="•"/>
              <a:tabLst>
                <a:tab pos="278765" algn="l"/>
              </a:tabLst>
            </a:pPr>
            <a:r>
              <a:rPr sz="900" i="1" dirty="0">
                <a:solidFill>
                  <a:srgbClr val="C80000"/>
                </a:solidFill>
                <a:latin typeface="Arial"/>
                <a:cs typeface="Arial"/>
              </a:rPr>
              <a:t>W</a:t>
            </a:r>
            <a:r>
              <a:rPr sz="1050" i="1" baseline="-15873" dirty="0">
                <a:solidFill>
                  <a:srgbClr val="C80000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(</a:t>
            </a:r>
            <a:r>
              <a:rPr sz="900" i="1" dirty="0">
                <a:solidFill>
                  <a:srgbClr val="C80000"/>
                </a:solidFill>
                <a:latin typeface="Arial"/>
                <a:cs typeface="Arial"/>
              </a:rPr>
              <a:t>x</a:t>
            </a:r>
            <a:r>
              <a:rPr sz="1050" i="1" baseline="-15873" dirty="0">
                <a:solidFill>
                  <a:srgbClr val="C80000"/>
                </a:solidFill>
                <a:latin typeface="Arial"/>
                <a:cs typeface="Arial"/>
              </a:rPr>
              <a:t>2</a:t>
            </a:r>
            <a:r>
              <a:rPr sz="1050" i="1" spc="-157" baseline="-15873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55" dirty="0">
                <a:solidFill>
                  <a:srgbClr val="C80000"/>
                </a:solidFill>
                <a:latin typeface="Arial"/>
                <a:cs typeface="Arial"/>
              </a:rPr>
              <a:t>)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write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operation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process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1050" i="1" baseline="-15873" dirty="0">
                <a:latin typeface="Arial"/>
                <a:cs typeface="Arial"/>
              </a:rPr>
              <a:t>1</a:t>
            </a:r>
            <a:r>
              <a:rPr sz="1050" i="1" spc="127" baseline="-15873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leads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version</a:t>
            </a:r>
            <a:r>
              <a:rPr sz="9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1050" i="1" baseline="-15873" dirty="0">
                <a:latin typeface="Arial"/>
                <a:cs typeface="Arial"/>
              </a:rPr>
              <a:t>2</a:t>
            </a:r>
            <a:r>
              <a:rPr sz="1050" i="1" spc="179" baseline="-15873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x</a:t>
            </a:r>
            <a:endParaRPr sz="900">
              <a:latin typeface="Arial"/>
              <a:cs typeface="Arial"/>
            </a:endParaRPr>
          </a:p>
          <a:p>
            <a:pPr marL="278130" indent="-120650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Menlo"/>
              <a:buChar char="•"/>
              <a:tabLst>
                <a:tab pos="278765" algn="l"/>
              </a:tabLst>
            </a:pPr>
            <a:r>
              <a:rPr sz="900" i="1" dirty="0">
                <a:solidFill>
                  <a:srgbClr val="C80000"/>
                </a:solidFill>
                <a:latin typeface="Arial"/>
                <a:cs typeface="Arial"/>
              </a:rPr>
              <a:t>W</a:t>
            </a:r>
            <a:r>
              <a:rPr sz="1050" i="1" baseline="-15873" dirty="0">
                <a:solidFill>
                  <a:srgbClr val="C80000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(</a:t>
            </a:r>
            <a:r>
              <a:rPr sz="900" i="1" dirty="0">
                <a:solidFill>
                  <a:srgbClr val="C80000"/>
                </a:solidFill>
                <a:latin typeface="Arial"/>
                <a:cs typeface="Arial"/>
              </a:rPr>
              <a:t>x</a:t>
            </a:r>
            <a:r>
              <a:rPr sz="1050" i="1" baseline="-15873" dirty="0">
                <a:solidFill>
                  <a:srgbClr val="C80000"/>
                </a:solidFill>
                <a:latin typeface="Arial"/>
                <a:cs typeface="Arial"/>
              </a:rPr>
              <a:t>i</a:t>
            </a:r>
            <a:r>
              <a:rPr sz="1050" i="1" spc="-127" baseline="-15873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;</a:t>
            </a:r>
            <a:r>
              <a:rPr sz="900" spc="-15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C80000"/>
                </a:solidFill>
                <a:latin typeface="Arial"/>
                <a:cs typeface="Arial"/>
              </a:rPr>
              <a:t>x</a:t>
            </a:r>
            <a:r>
              <a:rPr sz="1050" i="1" spc="-15" baseline="-15873" dirty="0">
                <a:solidFill>
                  <a:srgbClr val="C80000"/>
                </a:solidFill>
                <a:latin typeface="Arial"/>
                <a:cs typeface="Arial"/>
              </a:rPr>
              <a:t>j</a:t>
            </a:r>
            <a:r>
              <a:rPr sz="1050" i="1" spc="-127" baseline="-15873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55" dirty="0">
                <a:solidFill>
                  <a:srgbClr val="C80000"/>
                </a:solidFill>
                <a:latin typeface="Arial"/>
                <a:cs typeface="Arial"/>
              </a:rPr>
              <a:t>)</a:t>
            </a:r>
            <a:r>
              <a:rPr sz="900" spc="-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indicates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1050" i="1" baseline="-15873" dirty="0">
                <a:latin typeface="Arial"/>
                <a:cs typeface="Arial"/>
              </a:rPr>
              <a:t>1</a:t>
            </a:r>
            <a:r>
              <a:rPr sz="1050" i="1" spc="135" baseline="-15873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produces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version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1050" i="1" baseline="-15873" dirty="0">
                <a:latin typeface="Arial"/>
                <a:cs typeface="Arial"/>
              </a:rPr>
              <a:t>j</a:t>
            </a:r>
            <a:r>
              <a:rPr sz="1050" i="1" spc="232" baseline="-15873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based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 previous version</a:t>
            </a:r>
            <a:endParaRPr sz="900">
              <a:latin typeface="Arial"/>
              <a:cs typeface="Arial"/>
            </a:endParaRPr>
          </a:p>
          <a:p>
            <a:pPr marL="278130">
              <a:lnSpc>
                <a:spcPct val="100000"/>
              </a:lnSpc>
              <a:spcBef>
                <a:spcPts val="125"/>
              </a:spcBef>
            </a:pPr>
            <a:r>
              <a:rPr sz="900" i="1" spc="-10" dirty="0">
                <a:latin typeface="Arial"/>
                <a:cs typeface="Arial"/>
              </a:rPr>
              <a:t>x</a:t>
            </a:r>
            <a:r>
              <a:rPr sz="1050" i="1" spc="-15" baseline="-15873" dirty="0">
                <a:latin typeface="Arial"/>
                <a:cs typeface="Arial"/>
              </a:rPr>
              <a:t>i</a:t>
            </a:r>
            <a:r>
              <a:rPr sz="1050" i="1" spc="-112" baseline="-15873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78130" indent="-120650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Menlo"/>
              <a:buChar char="•"/>
              <a:tabLst>
                <a:tab pos="278765" algn="l"/>
              </a:tabLst>
            </a:pPr>
            <a:r>
              <a:rPr sz="900" i="1" dirty="0">
                <a:solidFill>
                  <a:srgbClr val="C80000"/>
                </a:solidFill>
                <a:latin typeface="Arial"/>
                <a:cs typeface="Arial"/>
              </a:rPr>
              <a:t>W</a:t>
            </a:r>
            <a:r>
              <a:rPr sz="1050" i="1" baseline="-15873" dirty="0">
                <a:solidFill>
                  <a:srgbClr val="C80000"/>
                </a:solidFill>
                <a:latin typeface="Arial"/>
                <a:cs typeface="Arial"/>
              </a:rPr>
              <a:t>1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(</a:t>
            </a:r>
            <a:r>
              <a:rPr sz="900" i="1" dirty="0">
                <a:solidFill>
                  <a:srgbClr val="C80000"/>
                </a:solidFill>
                <a:latin typeface="Arial"/>
                <a:cs typeface="Arial"/>
              </a:rPr>
              <a:t>x</a:t>
            </a:r>
            <a:r>
              <a:rPr sz="1050" i="1" baseline="-15873" dirty="0">
                <a:solidFill>
                  <a:srgbClr val="C80000"/>
                </a:solidFill>
                <a:latin typeface="Arial"/>
                <a:cs typeface="Arial"/>
              </a:rPr>
              <a:t>i</a:t>
            </a:r>
            <a:r>
              <a:rPr sz="1050" i="1" spc="-127" baseline="-15873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i="1" spc="-110" dirty="0">
                <a:solidFill>
                  <a:srgbClr val="C80000"/>
                </a:solidFill>
                <a:latin typeface="Menlo"/>
                <a:cs typeface="Menlo"/>
              </a:rPr>
              <a:t>|</a:t>
            </a:r>
            <a:r>
              <a:rPr sz="900" i="1" spc="-110" dirty="0">
                <a:solidFill>
                  <a:srgbClr val="C80000"/>
                </a:solidFill>
                <a:latin typeface="Arial"/>
                <a:cs typeface="Arial"/>
              </a:rPr>
              <a:t>x</a:t>
            </a:r>
            <a:r>
              <a:rPr sz="1050" i="1" spc="-165" baseline="-15873" dirty="0">
                <a:solidFill>
                  <a:srgbClr val="C80000"/>
                </a:solidFill>
                <a:latin typeface="Arial"/>
                <a:cs typeface="Arial"/>
              </a:rPr>
              <a:t>j</a:t>
            </a:r>
            <a:r>
              <a:rPr sz="1050" i="1" spc="-127" baseline="-15873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55" dirty="0">
                <a:solidFill>
                  <a:srgbClr val="C80000"/>
                </a:solidFill>
                <a:latin typeface="Arial"/>
                <a:cs typeface="Arial"/>
              </a:rPr>
              <a:t>)</a:t>
            </a:r>
            <a:r>
              <a:rPr sz="900" spc="-3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indicates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1050" i="1" baseline="-15873" dirty="0">
                <a:latin typeface="Arial"/>
                <a:cs typeface="Arial"/>
              </a:rPr>
              <a:t>1</a:t>
            </a:r>
            <a:r>
              <a:rPr sz="1050" i="1" spc="135" baseline="-15873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produces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version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1050" i="1" baseline="-15873" dirty="0">
                <a:latin typeface="Arial"/>
                <a:cs typeface="Arial"/>
              </a:rPr>
              <a:t>j</a:t>
            </a:r>
            <a:r>
              <a:rPr sz="1050" i="1" spc="209" baseline="-15873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concurrently</a:t>
            </a:r>
            <a:r>
              <a:rPr sz="9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version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1050" i="1" spc="-15" baseline="-15873" dirty="0">
                <a:latin typeface="Arial"/>
                <a:cs typeface="Arial"/>
              </a:rPr>
              <a:t>i</a:t>
            </a:r>
            <a:r>
              <a:rPr sz="1050" i="1" spc="-127" baseline="-15873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49339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3" action="ppaction://hlinksldjump"/>
              </a:rPr>
              <a:t>Monotonic</a:t>
            </a:r>
            <a:r>
              <a:rPr sz="500" spc="-3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reads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8379" algn="l"/>
              </a:tabLst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Consistency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2" action="ppaction://hlinksldjump"/>
              </a:rPr>
              <a:t>and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replication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Client-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centric consistency</a:t>
            </a:r>
            <a:r>
              <a:rPr sz="500" spc="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models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Monotonic</a:t>
            </a:r>
            <a:r>
              <a:rPr spc="-65" dirty="0"/>
              <a:t> </a:t>
            </a:r>
            <a:r>
              <a:rPr spc="-10" dirty="0"/>
              <a:t>reads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499476"/>
            <a:ext cx="3913504" cy="4965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Definition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"/>
                <a:cs typeface="Arial"/>
              </a:rPr>
              <a:t>If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process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reads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value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data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x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any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successive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read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operation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on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process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will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always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return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same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more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recent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value.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5179" y="1131850"/>
            <a:ext cx="1717261" cy="33883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98905" y="1516870"/>
            <a:ext cx="20066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monotonic-</a:t>
            </a:r>
            <a:r>
              <a:rPr sz="900" dirty="0">
                <a:latin typeface="Arial"/>
                <a:cs typeface="Arial"/>
              </a:rPr>
              <a:t>read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consistent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data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store</a:t>
            </a:r>
            <a:endParaRPr sz="9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5179" y="1969898"/>
            <a:ext cx="1717261" cy="33883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99032" y="2354917"/>
            <a:ext cx="26066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data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store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does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provide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monotonic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reads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0" name="object 10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467" y="3349927"/>
            <a:ext cx="49339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5" action="ppaction://hlinksldjump"/>
              </a:rPr>
              <a:t>Monotonic</a:t>
            </a:r>
            <a:r>
              <a:rPr sz="500" spc="-3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reads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8379" algn="l"/>
              </a:tabLst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Consistency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2" action="ppaction://hlinksldjump"/>
              </a:rPr>
              <a:t>and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replication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Client-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centric consistency</a:t>
            </a:r>
            <a:r>
              <a:rPr sz="500" spc="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models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Monotonic</a:t>
            </a:r>
            <a:r>
              <a:rPr spc="-65" dirty="0"/>
              <a:t> </a:t>
            </a:r>
            <a:r>
              <a:rPr spc="-10" dirty="0"/>
              <a:t>writes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47" y="472482"/>
            <a:ext cx="3926204" cy="12839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30"/>
              </a:spcBef>
            </a:pPr>
            <a:r>
              <a:rPr sz="1000" spc="-10" dirty="0">
                <a:solidFill>
                  <a:srgbClr val="4C994C"/>
                </a:solidFill>
                <a:latin typeface="Arial"/>
                <a:cs typeface="Arial"/>
              </a:rPr>
              <a:t>Example</a:t>
            </a:r>
            <a:endParaRPr sz="1000">
              <a:latin typeface="Arial"/>
              <a:cs typeface="Arial"/>
            </a:endParaRPr>
          </a:p>
          <a:p>
            <a:pPr marL="28575" marR="17780">
              <a:lnSpc>
                <a:spcPct val="111600"/>
              </a:lnSpc>
              <a:spcBef>
                <a:spcPts val="170"/>
              </a:spcBef>
            </a:pPr>
            <a:r>
              <a:rPr sz="900" dirty="0">
                <a:latin typeface="Arial"/>
                <a:cs typeface="Arial"/>
              </a:rPr>
              <a:t>Updating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program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S</a:t>
            </a:r>
            <a:r>
              <a:rPr sz="1050" i="1" spc="-15" baseline="-15873" dirty="0">
                <a:latin typeface="Arial"/>
                <a:cs typeface="Arial"/>
              </a:rPr>
              <a:t>2</a:t>
            </a:r>
            <a:r>
              <a:rPr sz="1050" i="1" spc="-157" baseline="-15873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ensuring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components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which </a:t>
            </a:r>
            <a:r>
              <a:rPr sz="900" dirty="0">
                <a:latin typeface="Arial"/>
                <a:cs typeface="Arial"/>
              </a:rPr>
              <a:t>compilation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linking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depends,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also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placed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S</a:t>
            </a:r>
            <a:r>
              <a:rPr sz="1050" i="1" spc="-15" baseline="-15873" dirty="0">
                <a:latin typeface="Arial"/>
                <a:cs typeface="Arial"/>
              </a:rPr>
              <a:t>2</a:t>
            </a:r>
            <a:r>
              <a:rPr sz="1050" i="1" spc="-157" baseline="-15873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8575">
              <a:lnSpc>
                <a:spcPct val="100000"/>
              </a:lnSpc>
              <a:spcBef>
                <a:spcPts val="810"/>
              </a:spcBef>
            </a:pPr>
            <a:r>
              <a:rPr sz="1000" spc="-10" dirty="0">
                <a:solidFill>
                  <a:srgbClr val="4C994C"/>
                </a:solidFill>
                <a:latin typeface="Arial"/>
                <a:cs typeface="Arial"/>
              </a:rPr>
              <a:t>Example</a:t>
            </a:r>
            <a:endParaRPr sz="1000">
              <a:latin typeface="Arial"/>
              <a:cs typeface="Arial"/>
            </a:endParaRPr>
          </a:p>
          <a:p>
            <a:pPr marL="25400" marR="201930" indent="3175">
              <a:lnSpc>
                <a:spcPct val="111600"/>
              </a:lnSpc>
              <a:spcBef>
                <a:spcPts val="170"/>
              </a:spcBef>
            </a:pPr>
            <a:r>
              <a:rPr sz="900" dirty="0">
                <a:latin typeface="Arial"/>
                <a:cs typeface="Arial"/>
              </a:rPr>
              <a:t>Maintaining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versions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replicated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files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correct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order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everywhere </a:t>
            </a:r>
            <a:r>
              <a:rPr sz="900" dirty="0">
                <a:latin typeface="Arial"/>
                <a:cs typeface="Arial"/>
              </a:rPr>
              <a:t>(propagate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previous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version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where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newest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version</a:t>
            </a:r>
            <a:r>
              <a:rPr sz="900" spc="-25" dirty="0">
                <a:latin typeface="Arial"/>
                <a:cs typeface="Arial"/>
              </a:rPr>
              <a:t> is </a:t>
            </a:r>
            <a:r>
              <a:rPr sz="900" spc="-10" dirty="0">
                <a:latin typeface="Arial"/>
                <a:cs typeface="Arial"/>
              </a:rPr>
              <a:t>installed).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50101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3" action="ppaction://hlinksldjump"/>
              </a:rPr>
              <a:t>Monotonic</a:t>
            </a:r>
            <a:r>
              <a:rPr sz="500" spc="-3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writes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8379" algn="l"/>
              </a:tabLst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Consistency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2" action="ppaction://hlinksldjump"/>
              </a:rPr>
              <a:t>and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replication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Client-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centric consistency</a:t>
            </a:r>
            <a:r>
              <a:rPr sz="500" spc="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models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Monotonic</a:t>
            </a:r>
            <a:r>
              <a:rPr spc="-65" dirty="0"/>
              <a:t> </a:t>
            </a:r>
            <a:r>
              <a:rPr spc="-10" dirty="0"/>
              <a:t>writes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547" y="499476"/>
            <a:ext cx="3643629" cy="4965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Definition</a:t>
            </a:r>
            <a:endParaRPr sz="1000">
              <a:latin typeface="Arial"/>
              <a:cs typeface="Arial"/>
            </a:endParaRPr>
          </a:p>
          <a:p>
            <a:pPr marL="15875" marR="5080" indent="-3810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write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operation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process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data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completed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before</a:t>
            </a:r>
            <a:r>
              <a:rPr sz="900" spc="-25" dirty="0">
                <a:latin typeface="Arial"/>
                <a:cs typeface="Arial"/>
              </a:rPr>
              <a:t> any </a:t>
            </a:r>
            <a:r>
              <a:rPr sz="900" spc="-10" dirty="0">
                <a:latin typeface="Arial"/>
                <a:cs typeface="Arial"/>
              </a:rPr>
              <a:t>successive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write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operation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same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process.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20" y="1246658"/>
            <a:ext cx="1717261" cy="3388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0599" y="1246658"/>
            <a:ext cx="1717261" cy="33883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78166" y="1659516"/>
            <a:ext cx="1905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Arial"/>
                <a:cs typeface="Arial"/>
              </a:rPr>
              <a:t>OK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9997" y="1659516"/>
            <a:ext cx="3994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Not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OK</a:t>
            </a:r>
            <a:endParaRPr sz="9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4320" y="2173428"/>
            <a:ext cx="1717261" cy="33883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20599" y="2173428"/>
            <a:ext cx="1717261" cy="33883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73746" y="2586286"/>
            <a:ext cx="39941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Not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OK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64421" y="2586286"/>
            <a:ext cx="1905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Arial"/>
                <a:cs typeface="Arial"/>
              </a:rPr>
              <a:t>OK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4" name="object 14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3467" y="3349927"/>
            <a:ext cx="50101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7" action="ppaction://hlinksldjump"/>
              </a:rPr>
              <a:t>Monotonic</a:t>
            </a:r>
            <a:r>
              <a:rPr sz="500" spc="-30" dirty="0">
                <a:latin typeface="Arial"/>
                <a:cs typeface="Arial"/>
                <a:hlinkClick r:id="rId7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7" action="ppaction://hlinksldjump"/>
              </a:rPr>
              <a:t>writes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48379" algn="l"/>
              </a:tabLst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Consistency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2" action="ppaction://hlinksldjump"/>
              </a:rPr>
              <a:t>and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replication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Client-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centric consistency</a:t>
            </a:r>
            <a:r>
              <a:rPr sz="500" spc="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models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Writes</a:t>
            </a:r>
            <a:r>
              <a:rPr spc="-30" dirty="0"/>
              <a:t> </a:t>
            </a:r>
            <a:r>
              <a:rPr spc="-10" dirty="0"/>
              <a:t>follow</a:t>
            </a:r>
            <a:r>
              <a:rPr spc="-30" dirty="0"/>
              <a:t> </a:t>
            </a:r>
            <a:r>
              <a:rPr spc="-10" dirty="0"/>
              <a:t>reads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547" y="499476"/>
            <a:ext cx="3917315" cy="6496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Definition</a:t>
            </a:r>
            <a:endParaRPr sz="1000">
              <a:latin typeface="Arial"/>
              <a:cs typeface="Arial"/>
            </a:endParaRPr>
          </a:p>
          <a:p>
            <a:pPr marL="15875" marR="5080" indent="-3810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write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operation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process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data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item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following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previous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read </a:t>
            </a:r>
            <a:r>
              <a:rPr sz="900" dirty="0">
                <a:latin typeface="Arial"/>
                <a:cs typeface="Arial"/>
              </a:rPr>
              <a:t>operation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6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same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process,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guaranteed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take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place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same </a:t>
            </a:r>
            <a:r>
              <a:rPr sz="900" dirty="0">
                <a:latin typeface="Arial"/>
                <a:cs typeface="Arial"/>
              </a:rPr>
              <a:t>or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more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recent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value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x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was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read.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65179" y="1262457"/>
            <a:ext cx="1717261" cy="33883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10904" y="1647477"/>
            <a:ext cx="1905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Arial"/>
                <a:cs typeface="Arial"/>
              </a:rPr>
              <a:t>OK</a:t>
            </a:r>
            <a:endParaRPr sz="9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65179" y="2100504"/>
            <a:ext cx="1717261" cy="33883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5915" y="2485524"/>
            <a:ext cx="3827145" cy="732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395" algn="ctr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Not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OK</a:t>
            </a:r>
            <a:endParaRPr sz="9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715"/>
              </a:spcBef>
            </a:pPr>
            <a:r>
              <a:rPr sz="1000" spc="-10" dirty="0">
                <a:solidFill>
                  <a:srgbClr val="4C994C"/>
                </a:solidFill>
                <a:latin typeface="Arial"/>
                <a:cs typeface="Arial"/>
              </a:rPr>
              <a:t>Example</a:t>
            </a:r>
            <a:endParaRPr sz="1000">
              <a:latin typeface="Arial"/>
              <a:cs typeface="Arial"/>
            </a:endParaRPr>
          </a:p>
          <a:p>
            <a:pPr marL="12700" marR="5080" indent="10795">
              <a:lnSpc>
                <a:spcPct val="111600"/>
              </a:lnSpc>
              <a:spcBef>
                <a:spcPts val="170"/>
              </a:spcBef>
            </a:pPr>
            <a:r>
              <a:rPr sz="900" dirty="0">
                <a:latin typeface="Arial"/>
                <a:cs typeface="Arial"/>
              </a:rPr>
              <a:t>See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reactions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posted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articles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only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you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have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original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posting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(a</a:t>
            </a:r>
            <a:r>
              <a:rPr sz="900" spc="-20" dirty="0">
                <a:latin typeface="Arial"/>
                <a:cs typeface="Arial"/>
              </a:rPr>
              <a:t> read </a:t>
            </a:r>
            <a:r>
              <a:rPr sz="900" dirty="0">
                <a:latin typeface="Arial"/>
                <a:cs typeface="Arial"/>
              </a:rPr>
              <a:t>“pulls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in”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corresponding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write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operation).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0" name="object 10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467" y="3349927"/>
            <a:ext cx="55816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" action="ppaction://noaction"/>
              </a:rPr>
              <a:t>Writes </a:t>
            </a:r>
            <a:r>
              <a:rPr sz="500" spc="-10" dirty="0">
                <a:latin typeface="Arial"/>
                <a:cs typeface="Arial"/>
                <a:hlinkClick r:id="" action="ppaction://noaction"/>
              </a:rPr>
              <a:t>follow</a:t>
            </a:r>
            <a:r>
              <a:rPr sz="500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latin typeface="Arial"/>
                <a:cs typeface="Arial"/>
                <a:hlinkClick r:id="" action="ppaction://noaction"/>
              </a:rPr>
              <a:t>reads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33775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Naming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Names,</a:t>
            </a:r>
            <a:r>
              <a:rPr sz="500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identifiers,</a:t>
            </a:r>
            <a:r>
              <a:rPr sz="500" spc="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and</a:t>
            </a:r>
            <a:r>
              <a:rPr sz="500" spc="1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addresses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Identifiers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547" y="499476"/>
            <a:ext cx="3916679" cy="17665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21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Pure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name</a:t>
            </a:r>
            <a:endParaRPr sz="1000">
              <a:latin typeface="Arial"/>
              <a:cs typeface="Arial"/>
            </a:endParaRPr>
          </a:p>
          <a:p>
            <a:pPr marL="15875" marR="5080" indent="-3810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name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meaning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all;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just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random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string.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Pure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names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can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used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comparison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only.</a:t>
            </a:r>
            <a:endParaRPr sz="9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750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Identifier:</a:t>
            </a:r>
            <a:r>
              <a:rPr sz="1000" spc="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name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having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some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specific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properties</a:t>
            </a:r>
            <a:endParaRPr sz="1000">
              <a:latin typeface="Arial"/>
              <a:cs typeface="Arial"/>
            </a:endParaRPr>
          </a:p>
          <a:p>
            <a:pPr marL="265430" indent="-154940">
              <a:lnSpc>
                <a:spcPct val="100000"/>
              </a:lnSpc>
              <a:spcBef>
                <a:spcPts val="705"/>
              </a:spcBef>
              <a:buClr>
                <a:srgbClr val="3333B2"/>
              </a:buClr>
              <a:buAutoNum type="arabicPeriod"/>
              <a:tabLst>
                <a:tab pos="266065" algn="l"/>
              </a:tabLst>
            </a:pPr>
            <a:r>
              <a:rPr sz="900" dirty="0">
                <a:latin typeface="Arial"/>
                <a:cs typeface="Arial"/>
              </a:rPr>
              <a:t>An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identifier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refers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most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entity.</a:t>
            </a:r>
            <a:endParaRPr sz="900">
              <a:latin typeface="Arial"/>
              <a:cs typeface="Arial"/>
            </a:endParaRPr>
          </a:p>
          <a:p>
            <a:pPr marL="269240" indent="-1587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AutoNum type="arabicPeriod"/>
              <a:tabLst>
                <a:tab pos="269875" algn="l"/>
              </a:tabLst>
            </a:pPr>
            <a:r>
              <a:rPr sz="900" dirty="0">
                <a:latin typeface="Arial"/>
                <a:cs typeface="Arial"/>
              </a:rPr>
              <a:t>Each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entity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referred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most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identifier.</a:t>
            </a:r>
            <a:endParaRPr sz="900">
              <a:latin typeface="Arial"/>
              <a:cs typeface="Arial"/>
            </a:endParaRPr>
          </a:p>
          <a:p>
            <a:pPr marL="265430" indent="-15494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AutoNum type="arabicPeriod"/>
              <a:tabLst>
                <a:tab pos="266065" algn="l"/>
              </a:tabLst>
            </a:pPr>
            <a:r>
              <a:rPr sz="900" dirty="0">
                <a:latin typeface="Arial"/>
                <a:cs typeface="Arial"/>
              </a:rPr>
              <a:t>An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identifier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always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refers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same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entity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(i.e.,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never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reused).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"/>
                <a:cs typeface="Arial"/>
              </a:rPr>
              <a:t>An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identifier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necessarily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pure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name,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i.e.,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have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content.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90010" algn="l"/>
              </a:tabLst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Consistency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2" action="ppaction://hlinksldjump"/>
              </a:rPr>
              <a:t>and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replication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Replica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management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Replica</a:t>
            </a:r>
            <a:r>
              <a:rPr spc="-55" dirty="0"/>
              <a:t> </a:t>
            </a:r>
            <a:r>
              <a:rPr spc="-10" dirty="0"/>
              <a:t>placement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4594" y="499476"/>
            <a:ext cx="3938904" cy="136334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Essence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"/>
                <a:cs typeface="Arial"/>
              </a:rPr>
              <a:t>Figure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out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best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K</a:t>
            </a:r>
            <a:r>
              <a:rPr sz="900" i="1" spc="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places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out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i="1" spc="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possible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locations.</a:t>
            </a:r>
            <a:endParaRPr sz="900">
              <a:latin typeface="Arial"/>
              <a:cs typeface="Arial"/>
            </a:endParaRPr>
          </a:p>
          <a:p>
            <a:pPr marL="278130" marR="17780" indent="-120650">
              <a:lnSpc>
                <a:spcPct val="111600"/>
              </a:lnSpc>
              <a:spcBef>
                <a:spcPts val="400"/>
              </a:spcBef>
              <a:buClr>
                <a:srgbClr val="3333B2"/>
              </a:buClr>
              <a:buFont typeface="Menlo"/>
              <a:buChar char="•"/>
              <a:tabLst>
                <a:tab pos="278765" algn="l"/>
              </a:tabLst>
            </a:pPr>
            <a:r>
              <a:rPr sz="900" dirty="0">
                <a:latin typeface="Arial"/>
                <a:cs typeface="Arial"/>
              </a:rPr>
              <a:t>Select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best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location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out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N</a:t>
            </a:r>
            <a:r>
              <a:rPr sz="900" i="1" spc="-60" dirty="0">
                <a:latin typeface="Arial"/>
                <a:cs typeface="Arial"/>
              </a:rPr>
              <a:t> </a:t>
            </a:r>
            <a:r>
              <a:rPr sz="900" i="1" spc="125" dirty="0">
                <a:latin typeface="Menlo"/>
                <a:cs typeface="Menlo"/>
              </a:rPr>
              <a:t>−</a:t>
            </a:r>
            <a:r>
              <a:rPr sz="900" i="1" spc="125" dirty="0">
                <a:latin typeface="Arial"/>
                <a:cs typeface="Arial"/>
              </a:rPr>
              <a:t>K</a:t>
            </a:r>
            <a:r>
              <a:rPr sz="900" i="1" spc="10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average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distance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to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clients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is</a:t>
            </a: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minimal</a:t>
            </a:r>
            <a:r>
              <a:rPr sz="900" dirty="0">
                <a:latin typeface="Arial"/>
                <a:cs typeface="Arial"/>
              </a:rPr>
              <a:t>.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choose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next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best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server.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Note:</a:t>
            </a:r>
            <a:r>
              <a:rPr sz="900" spc="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first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chosen </a:t>
            </a:r>
            <a:r>
              <a:rPr sz="900" dirty="0">
                <a:latin typeface="Arial"/>
                <a:cs typeface="Arial"/>
              </a:rPr>
              <a:t>location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minimizes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average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distance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clients.)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Computationally expensive</a:t>
            </a:r>
            <a:r>
              <a:rPr sz="900" spc="-1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78130" marR="179705" indent="-120650">
              <a:lnSpc>
                <a:spcPct val="111600"/>
              </a:lnSpc>
              <a:spcBef>
                <a:spcPts val="395"/>
              </a:spcBef>
              <a:buClr>
                <a:srgbClr val="3333B2"/>
              </a:buClr>
              <a:buFont typeface="Menlo"/>
              <a:buChar char="•"/>
              <a:tabLst>
                <a:tab pos="278765" algn="l"/>
              </a:tabLst>
            </a:pPr>
            <a:r>
              <a:rPr sz="900" dirty="0">
                <a:latin typeface="Arial"/>
                <a:cs typeface="Arial"/>
              </a:rPr>
              <a:t>Select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K</a:t>
            </a:r>
            <a:r>
              <a:rPr sz="900" i="1" spc="-1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-</a:t>
            </a:r>
            <a:r>
              <a:rPr sz="900" dirty="0">
                <a:latin typeface="Arial"/>
                <a:cs typeface="Arial"/>
              </a:rPr>
              <a:t>th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largest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autonomous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system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place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25" dirty="0">
                <a:latin typeface="Arial"/>
                <a:cs typeface="Arial"/>
              </a:rPr>
              <a:t> the </a:t>
            </a:r>
            <a:r>
              <a:rPr sz="900" spc="-10" dirty="0">
                <a:latin typeface="Arial"/>
                <a:cs typeface="Arial"/>
              </a:rPr>
              <a:t>best-</a:t>
            </a:r>
            <a:r>
              <a:rPr sz="900" dirty="0">
                <a:latin typeface="Arial"/>
                <a:cs typeface="Arial"/>
              </a:rPr>
              <a:t>connected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host.</a:t>
            </a:r>
            <a:r>
              <a:rPr sz="900" spc="75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Computationally</a:t>
            </a:r>
            <a:r>
              <a:rPr sz="900" spc="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expensive</a:t>
            </a:r>
            <a:r>
              <a:rPr sz="900" spc="-1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90487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" action="ppaction://noaction"/>
              </a:rPr>
              <a:t>Finding</a:t>
            </a:r>
            <a:r>
              <a:rPr sz="500" spc="-20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dirty="0">
                <a:latin typeface="Arial"/>
                <a:cs typeface="Arial"/>
                <a:hlinkClick r:id="" action="ppaction://noaction"/>
              </a:rPr>
              <a:t>the</a:t>
            </a:r>
            <a:r>
              <a:rPr sz="500" spc="-20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dirty="0">
                <a:latin typeface="Arial"/>
                <a:cs typeface="Arial"/>
                <a:hlinkClick r:id="" action="ppaction://noaction"/>
              </a:rPr>
              <a:t>best</a:t>
            </a:r>
            <a:r>
              <a:rPr sz="500" spc="-15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dirty="0">
                <a:latin typeface="Arial"/>
                <a:cs typeface="Arial"/>
                <a:hlinkClick r:id="" action="ppaction://noaction"/>
              </a:rPr>
              <a:t>server</a:t>
            </a:r>
            <a:r>
              <a:rPr sz="500" spc="-20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latin typeface="Arial"/>
                <a:cs typeface="Arial"/>
                <a:hlinkClick r:id="" action="ppaction://noaction"/>
              </a:rPr>
              <a:t>location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90010" algn="l"/>
              </a:tabLst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Consistency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2" action="ppaction://hlinksldjump"/>
              </a:rPr>
              <a:t>and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replication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Replica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management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Content</a:t>
            </a:r>
            <a:r>
              <a:rPr spc="-50" dirty="0"/>
              <a:t> </a:t>
            </a:r>
            <a:r>
              <a:rPr spc="-10" dirty="0"/>
              <a:t>replication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847" y="470520"/>
            <a:ext cx="3853815" cy="131572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4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Distinguish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different</a:t>
            </a:r>
            <a:r>
              <a:rPr sz="10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processes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09"/>
              </a:spcBef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process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capable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hosting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replica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object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data:</a:t>
            </a:r>
            <a:endParaRPr sz="900">
              <a:latin typeface="Arial"/>
              <a:cs typeface="Arial"/>
            </a:endParaRPr>
          </a:p>
          <a:p>
            <a:pPr marL="281940" indent="-120650">
              <a:lnSpc>
                <a:spcPct val="100000"/>
              </a:lnSpc>
              <a:spcBef>
                <a:spcPts val="520"/>
              </a:spcBef>
              <a:buFont typeface="Menlo"/>
              <a:buChar char="•"/>
              <a:tabLst>
                <a:tab pos="282575" algn="l"/>
              </a:tabLst>
            </a:pP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Permanent</a:t>
            </a:r>
            <a:r>
              <a:rPr sz="9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replicas:</a:t>
            </a:r>
            <a:r>
              <a:rPr sz="900" spc="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Process/machine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always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having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replica</a:t>
            </a:r>
            <a:endParaRPr sz="900">
              <a:latin typeface="Arial"/>
              <a:cs typeface="Arial"/>
            </a:endParaRPr>
          </a:p>
          <a:p>
            <a:pPr marL="281940" marR="17780" indent="-120650">
              <a:lnSpc>
                <a:spcPct val="111600"/>
              </a:lnSpc>
              <a:spcBef>
                <a:spcPts val="400"/>
              </a:spcBef>
              <a:buFont typeface="Menlo"/>
              <a:buChar char="•"/>
              <a:tabLst>
                <a:tab pos="282575" algn="l"/>
              </a:tabLst>
            </a:pP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Server-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initiated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replica:</a:t>
            </a:r>
            <a:r>
              <a:rPr sz="900" spc="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Process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dynamically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host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replica</a:t>
            </a:r>
            <a:r>
              <a:rPr sz="900" spc="-25" dirty="0">
                <a:latin typeface="Arial"/>
                <a:cs typeface="Arial"/>
              </a:rPr>
              <a:t> on </a:t>
            </a:r>
            <a:r>
              <a:rPr sz="900" dirty="0">
                <a:latin typeface="Arial"/>
                <a:cs typeface="Arial"/>
              </a:rPr>
              <a:t>request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another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data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store</a:t>
            </a:r>
            <a:endParaRPr sz="900">
              <a:latin typeface="Arial"/>
              <a:cs typeface="Arial"/>
            </a:endParaRPr>
          </a:p>
          <a:p>
            <a:pPr marL="281940" marR="62230" indent="-120650">
              <a:lnSpc>
                <a:spcPct val="111600"/>
              </a:lnSpc>
              <a:spcBef>
                <a:spcPts val="400"/>
              </a:spcBef>
              <a:buFont typeface="Menlo"/>
              <a:buChar char="•"/>
              <a:tabLst>
                <a:tab pos="282575" algn="l"/>
              </a:tabLst>
            </a:pP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Client-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initiated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replica:</a:t>
            </a:r>
            <a:r>
              <a:rPr sz="900" spc="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Process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dynamically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host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replica</a:t>
            </a:r>
            <a:r>
              <a:rPr sz="900" spc="-25" dirty="0">
                <a:latin typeface="Arial"/>
                <a:cs typeface="Arial"/>
              </a:rPr>
              <a:t> on </a:t>
            </a:r>
            <a:r>
              <a:rPr sz="900" dirty="0">
                <a:latin typeface="Arial"/>
                <a:cs typeface="Arial"/>
              </a:rPr>
              <a:t>request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client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client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cache</a:t>
            </a:r>
            <a:r>
              <a:rPr sz="900" spc="-1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985519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3" action="ppaction://hlinksldjump"/>
              </a:rPr>
              <a:t>Content</a:t>
            </a:r>
            <a:r>
              <a:rPr sz="500" spc="-2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replication</a:t>
            </a:r>
            <a:r>
              <a:rPr sz="500" spc="-2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and</a:t>
            </a:r>
            <a:r>
              <a:rPr sz="500" spc="-2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placement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90010" algn="l"/>
              </a:tabLst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Consistency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2" action="ppaction://hlinksldjump"/>
              </a:rPr>
              <a:t>and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replication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Replica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management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Content</a:t>
            </a:r>
            <a:r>
              <a:rPr spc="-50" dirty="0"/>
              <a:t> </a:t>
            </a:r>
            <a:r>
              <a:rPr spc="-10" dirty="0"/>
              <a:t>replication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382" y="465487"/>
            <a:ext cx="3917315" cy="36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marR="5080" indent="-4445">
              <a:lnSpc>
                <a:spcPct val="109600"/>
              </a:lnSpc>
              <a:spcBef>
                <a:spcPts val="100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logical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organization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different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kinds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copies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data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store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into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three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concentric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rings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6277" y="931702"/>
            <a:ext cx="3610382" cy="125986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985519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4" action="ppaction://hlinksldjump"/>
              </a:rPr>
              <a:t>Content</a:t>
            </a:r>
            <a:r>
              <a:rPr sz="500" spc="-2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replication</a:t>
            </a:r>
            <a:r>
              <a:rPr sz="500" spc="-2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and</a:t>
            </a:r>
            <a:r>
              <a:rPr sz="500" spc="-2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placement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79946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Consistency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2" action="ppaction://hlinksldjump"/>
              </a:rPr>
              <a:t>and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replication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31424" y="-1515"/>
            <a:ext cx="62357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Replica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management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2903855" cy="49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Server-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initiated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replicas</a:t>
            </a:r>
            <a:endParaRPr sz="12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4C994C"/>
                </a:solidFill>
                <a:latin typeface="Arial"/>
                <a:cs typeface="Arial"/>
              </a:rPr>
              <a:t>Counting</a:t>
            </a:r>
            <a:r>
              <a:rPr sz="1000" spc="-30" dirty="0">
                <a:solidFill>
                  <a:srgbClr val="4C994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994C"/>
                </a:solidFill>
                <a:latin typeface="Arial"/>
                <a:cs typeface="Arial"/>
              </a:rPr>
              <a:t>access</a:t>
            </a:r>
            <a:r>
              <a:rPr sz="1000" spc="-25" dirty="0">
                <a:solidFill>
                  <a:srgbClr val="4C994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994C"/>
                </a:solidFill>
                <a:latin typeface="Arial"/>
                <a:cs typeface="Arial"/>
              </a:rPr>
              <a:t>requests</a:t>
            </a:r>
            <a:r>
              <a:rPr sz="1000" spc="-25" dirty="0">
                <a:solidFill>
                  <a:srgbClr val="4C994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994C"/>
                </a:solidFill>
                <a:latin typeface="Arial"/>
                <a:cs typeface="Arial"/>
              </a:rPr>
              <a:t>from</a:t>
            </a:r>
            <a:r>
              <a:rPr sz="1000" spc="-25" dirty="0">
                <a:solidFill>
                  <a:srgbClr val="4C994C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C994C"/>
                </a:solidFill>
                <a:latin typeface="Arial"/>
                <a:cs typeface="Arial"/>
              </a:rPr>
              <a:t>different</a:t>
            </a:r>
            <a:r>
              <a:rPr sz="1000" spc="-30" dirty="0">
                <a:solidFill>
                  <a:srgbClr val="4C994C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C994C"/>
                </a:solidFill>
                <a:latin typeface="Arial"/>
                <a:cs typeface="Arial"/>
              </a:rPr>
              <a:t>clients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75" y="802591"/>
            <a:ext cx="2474389" cy="129148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4748" y="2207885"/>
            <a:ext cx="3736340" cy="791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115" marR="30480" indent="-120650">
              <a:lnSpc>
                <a:spcPct val="111600"/>
              </a:lnSpc>
              <a:spcBef>
                <a:spcPts val="100"/>
              </a:spcBef>
              <a:buClr>
                <a:srgbClr val="3333B2"/>
              </a:buClr>
              <a:buFont typeface="Menlo"/>
              <a:buChar char="•"/>
              <a:tabLst>
                <a:tab pos="158750" algn="l"/>
              </a:tabLst>
            </a:pPr>
            <a:r>
              <a:rPr sz="900" spc="-10" dirty="0">
                <a:latin typeface="Arial"/>
                <a:cs typeface="Arial"/>
              </a:rPr>
              <a:t>Keep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track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access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counts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per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file,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aggregated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considering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server </a:t>
            </a:r>
            <a:r>
              <a:rPr sz="900" dirty="0">
                <a:latin typeface="Arial"/>
                <a:cs typeface="Arial"/>
              </a:rPr>
              <a:t>closest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requesting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clients</a:t>
            </a:r>
            <a:endParaRPr sz="900">
              <a:latin typeface="Arial"/>
              <a:cs typeface="Arial"/>
            </a:endParaRPr>
          </a:p>
          <a:p>
            <a:pPr marL="15811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158750" algn="l"/>
              </a:tabLst>
            </a:pPr>
            <a:r>
              <a:rPr sz="900" dirty="0">
                <a:latin typeface="Arial"/>
                <a:cs typeface="Arial"/>
              </a:rPr>
              <a:t>Number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accesses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drops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below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threshold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10" dirty="0">
                <a:latin typeface="Arial"/>
                <a:cs typeface="Arial"/>
              </a:rPr>
              <a:t> </a:t>
            </a:r>
            <a:r>
              <a:rPr sz="900" i="1" spc="350" dirty="0">
                <a:latin typeface="Menlo"/>
                <a:cs typeface="Menlo"/>
              </a:rPr>
              <a:t>⇒</a:t>
            </a:r>
            <a:r>
              <a:rPr sz="900" i="1" spc="-295" dirty="0">
                <a:latin typeface="Menlo"/>
                <a:cs typeface="Menlo"/>
              </a:rPr>
              <a:t> </a:t>
            </a:r>
            <a:r>
              <a:rPr sz="900" dirty="0">
                <a:latin typeface="Arial"/>
                <a:cs typeface="Arial"/>
              </a:rPr>
              <a:t>drop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file</a:t>
            </a:r>
            <a:endParaRPr sz="900">
              <a:latin typeface="Arial"/>
              <a:cs typeface="Arial"/>
            </a:endParaRPr>
          </a:p>
          <a:p>
            <a:pPr marL="15811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158750" algn="l"/>
              </a:tabLst>
            </a:pPr>
            <a:r>
              <a:rPr sz="900" dirty="0">
                <a:latin typeface="Arial"/>
                <a:cs typeface="Arial"/>
              </a:rPr>
              <a:t>Number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accesses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exceeds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threshold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R</a:t>
            </a:r>
            <a:r>
              <a:rPr sz="900" i="1" spc="20" dirty="0">
                <a:latin typeface="Arial"/>
                <a:cs typeface="Arial"/>
              </a:rPr>
              <a:t> </a:t>
            </a:r>
            <a:r>
              <a:rPr sz="900" i="1" spc="350" dirty="0">
                <a:latin typeface="Menlo"/>
                <a:cs typeface="Menlo"/>
              </a:rPr>
              <a:t>⇒</a:t>
            </a:r>
            <a:r>
              <a:rPr sz="900" i="1" spc="-295" dirty="0">
                <a:latin typeface="Menlo"/>
                <a:cs typeface="Menlo"/>
              </a:rPr>
              <a:t> </a:t>
            </a:r>
            <a:r>
              <a:rPr sz="900" dirty="0">
                <a:latin typeface="Arial"/>
                <a:cs typeface="Arial"/>
              </a:rPr>
              <a:t>replicate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file</a:t>
            </a:r>
            <a:endParaRPr sz="900">
              <a:latin typeface="Arial"/>
              <a:cs typeface="Arial"/>
            </a:endParaRPr>
          </a:p>
          <a:p>
            <a:pPr marL="15811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158750" algn="l"/>
              </a:tabLst>
            </a:pPr>
            <a:r>
              <a:rPr sz="900" dirty="0">
                <a:latin typeface="Arial"/>
                <a:cs typeface="Arial"/>
              </a:rPr>
              <a:t>Number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access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between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R</a:t>
            </a:r>
            <a:r>
              <a:rPr sz="900" i="1" spc="15" dirty="0">
                <a:latin typeface="Arial"/>
                <a:cs typeface="Arial"/>
              </a:rPr>
              <a:t> </a:t>
            </a:r>
            <a:r>
              <a:rPr sz="900" i="1" spc="350" dirty="0">
                <a:latin typeface="Menlo"/>
                <a:cs typeface="Menlo"/>
              </a:rPr>
              <a:t>⇒</a:t>
            </a:r>
            <a:r>
              <a:rPr sz="900" i="1" spc="-295" dirty="0">
                <a:latin typeface="Menlo"/>
                <a:cs typeface="Menlo"/>
              </a:rPr>
              <a:t> </a:t>
            </a:r>
            <a:r>
              <a:rPr sz="900" dirty="0">
                <a:latin typeface="Arial"/>
                <a:cs typeface="Arial"/>
              </a:rPr>
              <a:t>migrate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file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9" name="object 9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467" y="3349927"/>
            <a:ext cx="985519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4" action="ppaction://hlinksldjump"/>
              </a:rPr>
              <a:t>Content</a:t>
            </a:r>
            <a:r>
              <a:rPr sz="500" spc="-2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replication</a:t>
            </a:r>
            <a:r>
              <a:rPr sz="500" spc="-2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and</a:t>
            </a:r>
            <a:r>
              <a:rPr sz="500" spc="-2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placement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90010" algn="l"/>
              </a:tabLst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Consistency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2" action="ppaction://hlinksldjump"/>
              </a:rPr>
              <a:t>and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replication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Replica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management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Managing</a:t>
            </a:r>
            <a:r>
              <a:rPr spc="-60" dirty="0"/>
              <a:t> </a:t>
            </a:r>
            <a:r>
              <a:rPr dirty="0"/>
              <a:t>replicated</a:t>
            </a:r>
            <a:r>
              <a:rPr spc="-5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7448" y="499583"/>
            <a:ext cx="3822065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 marR="29209" indent="-120650">
              <a:lnSpc>
                <a:spcPct val="111600"/>
              </a:lnSpc>
              <a:spcBef>
                <a:spcPts val="100"/>
              </a:spcBef>
              <a:buClr>
                <a:srgbClr val="3333B2"/>
              </a:buClr>
              <a:buFont typeface="Menlo"/>
              <a:buChar char="•"/>
              <a:tabLst>
                <a:tab pos="146050" algn="l"/>
              </a:tabLst>
            </a:pPr>
            <a:r>
              <a:rPr sz="900" spc="-10" dirty="0">
                <a:latin typeface="Arial"/>
                <a:cs typeface="Arial"/>
              </a:rPr>
              <a:t>Prevent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concurrent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execution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multiple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invocations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same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object: </a:t>
            </a:r>
            <a:r>
              <a:rPr sz="900" dirty="0">
                <a:latin typeface="Arial"/>
                <a:cs typeface="Arial"/>
              </a:rPr>
              <a:t>access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internal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data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object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serialized.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Using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local </a:t>
            </a:r>
            <a:r>
              <a:rPr sz="900" dirty="0">
                <a:latin typeface="Arial"/>
                <a:cs typeface="Arial"/>
              </a:rPr>
              <a:t>locking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mechanisms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sufficient.</a:t>
            </a:r>
            <a:endParaRPr sz="900">
              <a:latin typeface="Arial"/>
              <a:cs typeface="Arial"/>
            </a:endParaRPr>
          </a:p>
          <a:p>
            <a:pPr marL="145415" marR="17780" indent="-120650" algn="just">
              <a:lnSpc>
                <a:spcPct val="111600"/>
              </a:lnSpc>
              <a:spcBef>
                <a:spcPts val="400"/>
              </a:spcBef>
              <a:buClr>
                <a:srgbClr val="3333B2"/>
              </a:buClr>
              <a:buFont typeface="Menlo"/>
              <a:buChar char="•"/>
              <a:tabLst>
                <a:tab pos="146050" algn="l"/>
              </a:tabLst>
            </a:pPr>
            <a:r>
              <a:rPr sz="900" dirty="0">
                <a:latin typeface="Arial"/>
                <a:cs typeface="Arial"/>
              </a:rPr>
              <a:t>Ensure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changes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replicated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state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object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same: </a:t>
            </a:r>
            <a:r>
              <a:rPr sz="900" dirty="0">
                <a:latin typeface="Arial"/>
                <a:cs typeface="Arial"/>
              </a:rPr>
              <a:t>no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two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independent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method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invocations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take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place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different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replicas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at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same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time: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deterministic</a:t>
            </a:r>
            <a:r>
              <a:rPr sz="900" spc="-3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thread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scheduling</a:t>
            </a:r>
            <a:r>
              <a:rPr sz="900" spc="-1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954" y="1607649"/>
            <a:ext cx="2931246" cy="152179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81343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4" action="ppaction://hlinksldjump"/>
              </a:rPr>
              <a:t>Managing</a:t>
            </a:r>
            <a:r>
              <a:rPr sz="500" spc="-3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replicated</a:t>
            </a:r>
            <a:r>
              <a:rPr sz="500" spc="-2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objects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79946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Consistency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2" action="ppaction://hlinksldjump"/>
              </a:rPr>
              <a:t>and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replication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31424" y="-1515"/>
            <a:ext cx="62357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Replica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management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2745105" cy="49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Replicated-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object</a:t>
            </a:r>
            <a:r>
              <a:rPr sz="1200" spc="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invocations</a:t>
            </a:r>
            <a:endParaRPr sz="12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Problem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when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invocating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replicated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object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9909" y="798784"/>
            <a:ext cx="2680588" cy="16342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81343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4" action="ppaction://hlinksldjump"/>
              </a:rPr>
              <a:t>Managing</a:t>
            </a:r>
            <a:r>
              <a:rPr sz="500" spc="-3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replicated</a:t>
            </a:r>
            <a:r>
              <a:rPr sz="500" spc="-2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objects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79946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Consistency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2" action="ppaction://hlinksldjump"/>
              </a:rPr>
              <a:t>and</a:t>
            </a:r>
            <a:r>
              <a:rPr sz="500" spc="-2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replication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31424" y="-1515"/>
            <a:ext cx="62357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Replica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" action="ppaction://noaction"/>
              </a:rPr>
              <a:t>management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199326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Replicated-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object</a:t>
            </a:r>
            <a:r>
              <a:rPr sz="1200" spc="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invocations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008" y="602059"/>
            <a:ext cx="1806456" cy="156256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44775" y="562837"/>
            <a:ext cx="1476161" cy="157521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68273" y="2205070"/>
            <a:ext cx="10966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Arial"/>
                <a:cs typeface="Arial"/>
              </a:rPr>
              <a:t>Forwarding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 </a:t>
            </a:r>
            <a:r>
              <a:rPr sz="900" spc="-10" dirty="0">
                <a:latin typeface="Arial"/>
                <a:cs typeface="Arial"/>
              </a:rPr>
              <a:t>request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87683" y="2205070"/>
            <a:ext cx="9906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latin typeface="Arial"/>
                <a:cs typeface="Arial"/>
              </a:rPr>
              <a:t>Returning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reply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1" name="object 11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467" y="3349927"/>
            <a:ext cx="81343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5" action="ppaction://hlinksldjump"/>
              </a:rPr>
              <a:t>Managing</a:t>
            </a:r>
            <a:r>
              <a:rPr sz="500" spc="-3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replicated</a:t>
            </a:r>
            <a:r>
              <a:rPr sz="500" spc="-2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objects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24384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Naming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8645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Flat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naming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00" y="197711"/>
            <a:ext cx="4216400" cy="153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Broadcasting</a:t>
            </a:r>
            <a:endParaRPr sz="12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Broadcast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ID,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requesting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entity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to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return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its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current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address</a:t>
            </a:r>
            <a:endParaRPr sz="10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Can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never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scale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beyond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local-</a:t>
            </a:r>
            <a:r>
              <a:rPr sz="900" dirty="0">
                <a:latin typeface="Arial"/>
                <a:cs typeface="Arial"/>
              </a:rPr>
              <a:t>area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networks</a:t>
            </a:r>
            <a:endParaRPr sz="9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Requires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processes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listen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incoming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location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requests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</a:pPr>
            <a:r>
              <a:rPr sz="1000" dirty="0">
                <a:solidFill>
                  <a:srgbClr val="4C994C"/>
                </a:solidFill>
                <a:latin typeface="Arial"/>
                <a:cs typeface="Arial"/>
              </a:rPr>
              <a:t>Address</a:t>
            </a:r>
            <a:r>
              <a:rPr sz="1000" spc="-50" dirty="0">
                <a:solidFill>
                  <a:srgbClr val="4C994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994C"/>
                </a:solidFill>
                <a:latin typeface="Arial"/>
                <a:cs typeface="Arial"/>
              </a:rPr>
              <a:t>Resolution</a:t>
            </a:r>
            <a:r>
              <a:rPr sz="1000" spc="-45" dirty="0">
                <a:solidFill>
                  <a:srgbClr val="4C994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994C"/>
                </a:solidFill>
                <a:latin typeface="Arial"/>
                <a:cs typeface="Arial"/>
              </a:rPr>
              <a:t>Protocol</a:t>
            </a:r>
            <a:r>
              <a:rPr sz="1000" spc="-45" dirty="0">
                <a:solidFill>
                  <a:srgbClr val="4C994C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4C994C"/>
                </a:solidFill>
                <a:latin typeface="Arial"/>
                <a:cs typeface="Arial"/>
              </a:rPr>
              <a:t>(ARP)</a:t>
            </a:r>
            <a:endParaRPr sz="1000">
              <a:latin typeface="Arial"/>
              <a:cs typeface="Arial"/>
            </a:endParaRPr>
          </a:p>
          <a:p>
            <a:pPr marL="302260" marR="17780" indent="-3810">
              <a:lnSpc>
                <a:spcPct val="111600"/>
              </a:lnSpc>
              <a:spcBef>
                <a:spcPts val="170"/>
              </a:spcBef>
            </a:pPr>
            <a:r>
              <a:rPr sz="900" spc="-80" dirty="0">
                <a:latin typeface="Arial"/>
                <a:cs typeface="Arial"/>
              </a:rPr>
              <a:t>To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find</a:t>
            </a:r>
            <a:r>
              <a:rPr sz="900" spc="-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out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which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MAC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address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associated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IP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address,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broadcast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the </a:t>
            </a:r>
            <a:r>
              <a:rPr sz="900" dirty="0">
                <a:latin typeface="Arial"/>
                <a:cs typeface="Arial"/>
              </a:rPr>
              <a:t>query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“who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this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IP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address”?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486409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3" action="ppaction://hlinksldjump"/>
              </a:rPr>
              <a:t>Simple</a:t>
            </a:r>
            <a:r>
              <a:rPr sz="500" spc="-2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solutions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24384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Naming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8645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Flat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naming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17411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principle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mobile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IP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4281" y="561643"/>
            <a:ext cx="3777051" cy="221126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73596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5" action="ppaction://hlinksldjump"/>
              </a:rPr>
              <a:t>Home-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based</a:t>
            </a:r>
            <a:r>
              <a:rPr sz="500" spc="1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approaches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24384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Naming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8645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Flat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naming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00" y="197711"/>
            <a:ext cx="4237990" cy="2072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Illustrative: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Chord</a:t>
            </a:r>
            <a:endParaRPr sz="12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Consider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organization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many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nodes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into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logical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ring</a:t>
            </a:r>
            <a:endParaRPr sz="10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Each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assigned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random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m</a:t>
            </a:r>
            <a:r>
              <a:rPr sz="900" dirty="0">
                <a:latin typeface="Arial"/>
                <a:cs typeface="Arial"/>
              </a:rPr>
              <a:t>-bit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identifier</a:t>
            </a:r>
            <a:r>
              <a:rPr sz="900" spc="-1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Every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entity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assigned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unique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m</a:t>
            </a:r>
            <a:r>
              <a:rPr sz="900" dirty="0">
                <a:latin typeface="Arial"/>
                <a:cs typeface="Arial"/>
              </a:rPr>
              <a:t>-bit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C80000"/>
                </a:solidFill>
                <a:latin typeface="Arial"/>
                <a:cs typeface="Arial"/>
              </a:rPr>
              <a:t>key</a:t>
            </a:r>
            <a:r>
              <a:rPr sz="900" spc="-2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Entity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key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k</a:t>
            </a:r>
            <a:r>
              <a:rPr sz="900" i="1" spc="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falls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under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jurisdiction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smallest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id</a:t>
            </a:r>
            <a:r>
              <a:rPr sz="900" i="1" spc="10" dirty="0">
                <a:latin typeface="Arial"/>
                <a:cs typeface="Arial"/>
              </a:rPr>
              <a:t> </a:t>
            </a:r>
            <a:r>
              <a:rPr sz="900" i="1" spc="150" dirty="0">
                <a:latin typeface="Menlo"/>
                <a:cs typeface="Menlo"/>
              </a:rPr>
              <a:t>≥</a:t>
            </a:r>
            <a:r>
              <a:rPr sz="900" i="1" spc="-345" dirty="0">
                <a:latin typeface="Menlo"/>
                <a:cs typeface="Menlo"/>
              </a:rPr>
              <a:t> </a:t>
            </a:r>
            <a:r>
              <a:rPr sz="900" i="1" spc="-50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  <a:p>
            <a:pPr marL="551815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latin typeface="Arial"/>
                <a:cs typeface="Arial"/>
              </a:rPr>
              <a:t>(called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successor</a:t>
            </a:r>
            <a:r>
              <a:rPr sz="900" spc="-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succ</a:t>
            </a:r>
            <a:r>
              <a:rPr sz="900" dirty="0">
                <a:latin typeface="Arial"/>
                <a:cs typeface="Arial"/>
              </a:rPr>
              <a:t>(</a:t>
            </a:r>
            <a:r>
              <a:rPr sz="900" i="1" dirty="0">
                <a:latin typeface="Arial"/>
                <a:cs typeface="Arial"/>
              </a:rPr>
              <a:t>k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)).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</a:pPr>
            <a:r>
              <a:rPr sz="1000" spc="-10" dirty="0">
                <a:solidFill>
                  <a:srgbClr val="C80000"/>
                </a:solidFill>
                <a:latin typeface="Arial"/>
                <a:cs typeface="Arial"/>
              </a:rPr>
              <a:t>Nonsolution</a:t>
            </a:r>
            <a:endParaRPr sz="10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"/>
                <a:cs typeface="Arial"/>
              </a:rPr>
              <a:t>Let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keep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track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neighbor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start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linear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along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ring.</a:t>
            </a:r>
            <a:endParaRPr sz="9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810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Notation</a:t>
            </a:r>
            <a:endParaRPr sz="1000">
              <a:latin typeface="Arial"/>
              <a:cs typeface="Arial"/>
            </a:endParaRPr>
          </a:p>
          <a:p>
            <a:pPr marL="29718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"/>
                <a:cs typeface="Arial"/>
              </a:rPr>
              <a:t>We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will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speak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 </a:t>
            </a:r>
            <a:r>
              <a:rPr sz="900" dirty="0">
                <a:latin typeface="Arial"/>
                <a:cs typeface="Arial"/>
              </a:rPr>
              <a:t>as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have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identifier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p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66738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4" action="ppaction://hlinksldjump"/>
              </a:rPr>
              <a:t>Distributed</a:t>
            </a:r>
            <a:r>
              <a:rPr sz="500" spc="-2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hash</a:t>
            </a:r>
            <a:r>
              <a:rPr sz="500" spc="-2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tables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24384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Naming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8645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Flat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naming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00" y="197711"/>
            <a:ext cx="4223385" cy="1979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Chord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finger</a:t>
            </a: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tables</a:t>
            </a:r>
            <a:endParaRPr sz="12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05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Principle</a:t>
            </a:r>
            <a:endParaRPr sz="100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695"/>
              </a:spcBef>
              <a:buClr>
                <a:srgbClr val="3333B2"/>
              </a:buClr>
              <a:buFont typeface="Menlo"/>
              <a:buChar char="•"/>
              <a:tabLst>
                <a:tab pos="543560" algn="l"/>
              </a:tabLst>
            </a:pPr>
            <a:r>
              <a:rPr sz="900" dirty="0">
                <a:latin typeface="Arial"/>
                <a:cs typeface="Arial"/>
              </a:rPr>
              <a:t>Each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900" i="1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maintains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finger</a:t>
            </a:r>
            <a:r>
              <a:rPr sz="900" spc="-1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table</a:t>
            </a:r>
            <a:r>
              <a:rPr sz="900" spc="-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FT</a:t>
            </a:r>
            <a:r>
              <a:rPr sz="1050" i="1" spc="-15" baseline="-11904" dirty="0">
                <a:latin typeface="Arial"/>
                <a:cs typeface="Arial"/>
              </a:rPr>
              <a:t>p</a:t>
            </a:r>
            <a:r>
              <a:rPr sz="1050" i="1" spc="-195" baseline="-11904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[]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most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m </a:t>
            </a:r>
            <a:r>
              <a:rPr sz="900" spc="-10" dirty="0">
                <a:latin typeface="Arial"/>
                <a:cs typeface="Arial"/>
              </a:rPr>
              <a:t>entries:</a:t>
            </a:r>
            <a:endParaRPr sz="900">
              <a:latin typeface="Arial"/>
              <a:cs typeface="Arial"/>
            </a:endParaRPr>
          </a:p>
          <a:p>
            <a:pPr marL="1774825">
              <a:lnSpc>
                <a:spcPct val="100000"/>
              </a:lnSpc>
              <a:spcBef>
                <a:spcPts val="975"/>
              </a:spcBef>
            </a:pPr>
            <a:r>
              <a:rPr sz="900" i="1" spc="-10" dirty="0">
                <a:latin typeface="Arial"/>
                <a:cs typeface="Arial"/>
              </a:rPr>
              <a:t>FT</a:t>
            </a:r>
            <a:r>
              <a:rPr sz="1050" i="1" spc="-15" baseline="-11904" dirty="0">
                <a:latin typeface="Arial"/>
                <a:cs typeface="Arial"/>
              </a:rPr>
              <a:t>p</a:t>
            </a:r>
            <a:r>
              <a:rPr sz="1050" i="1" spc="-202" baseline="-11904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[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]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185" dirty="0">
                <a:latin typeface="Arial"/>
                <a:cs typeface="Arial"/>
              </a:rPr>
              <a:t>=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succ</a:t>
            </a:r>
            <a:r>
              <a:rPr sz="900" dirty="0">
                <a:latin typeface="Arial"/>
                <a:cs typeface="Arial"/>
              </a:rPr>
              <a:t>(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900" i="1" spc="-90" dirty="0">
                <a:latin typeface="Arial"/>
                <a:cs typeface="Arial"/>
              </a:rPr>
              <a:t> </a:t>
            </a:r>
            <a:r>
              <a:rPr sz="900" spc="185" dirty="0">
                <a:latin typeface="Arial"/>
                <a:cs typeface="Arial"/>
              </a:rPr>
              <a:t>+</a:t>
            </a:r>
            <a:r>
              <a:rPr sz="900" spc="-114" dirty="0">
                <a:latin typeface="Arial"/>
                <a:cs typeface="Arial"/>
              </a:rPr>
              <a:t> </a:t>
            </a:r>
            <a:r>
              <a:rPr sz="900" spc="30" dirty="0">
                <a:latin typeface="Arial"/>
                <a:cs typeface="Arial"/>
              </a:rPr>
              <a:t>2</a:t>
            </a:r>
            <a:r>
              <a:rPr sz="1050" i="1" spc="44" baseline="27777" dirty="0">
                <a:latin typeface="Arial"/>
                <a:cs typeface="Arial"/>
              </a:rPr>
              <a:t>i</a:t>
            </a:r>
            <a:r>
              <a:rPr sz="1050" i="1" spc="44" baseline="27777" dirty="0">
                <a:latin typeface="Menlo"/>
                <a:cs typeface="Menlo"/>
              </a:rPr>
              <a:t>−</a:t>
            </a:r>
            <a:r>
              <a:rPr sz="1050" spc="44" baseline="27777" dirty="0">
                <a:latin typeface="Arial"/>
                <a:cs typeface="Arial"/>
              </a:rPr>
              <a:t>1</a:t>
            </a:r>
            <a:r>
              <a:rPr sz="900" spc="3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marL="542925">
              <a:lnSpc>
                <a:spcPct val="100000"/>
              </a:lnSpc>
              <a:spcBef>
                <a:spcPts val="969"/>
              </a:spcBef>
            </a:pP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Note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i</a:t>
            </a:r>
            <a:r>
              <a:rPr sz="900" i="1" spc="-17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-</a:t>
            </a:r>
            <a:r>
              <a:rPr sz="900" dirty="0">
                <a:latin typeface="Arial"/>
                <a:cs typeface="Arial"/>
              </a:rPr>
              <a:t>th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entry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points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first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succeeding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900" i="1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least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2</a:t>
            </a:r>
            <a:r>
              <a:rPr sz="1050" i="1" spc="-15" baseline="27777" dirty="0">
                <a:latin typeface="Arial"/>
                <a:cs typeface="Arial"/>
              </a:rPr>
              <a:t>i</a:t>
            </a:r>
            <a:r>
              <a:rPr sz="1050" i="1" spc="-15" baseline="27777" dirty="0">
                <a:latin typeface="Menlo"/>
                <a:cs typeface="Menlo"/>
              </a:rPr>
              <a:t>−</a:t>
            </a:r>
            <a:r>
              <a:rPr sz="1050" spc="-15" baseline="27777" dirty="0">
                <a:latin typeface="Arial"/>
                <a:cs typeface="Arial"/>
              </a:rPr>
              <a:t>1</a:t>
            </a:r>
            <a:r>
              <a:rPr sz="900" spc="-1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539115" indent="-116839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Menlo"/>
              <a:buChar char="•"/>
              <a:tabLst>
                <a:tab pos="539750" algn="l"/>
              </a:tabLst>
            </a:pPr>
            <a:r>
              <a:rPr sz="900" spc="-65" dirty="0">
                <a:latin typeface="Arial"/>
                <a:cs typeface="Arial"/>
              </a:rPr>
              <a:t>To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look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key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k</a:t>
            </a:r>
            <a:r>
              <a:rPr sz="900" i="1" spc="-1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900" i="1" spc="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forwards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request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index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spc="-50" dirty="0">
                <a:latin typeface="Arial"/>
                <a:cs typeface="Arial"/>
              </a:rPr>
              <a:t>j</a:t>
            </a:r>
            <a:endParaRPr sz="900">
              <a:latin typeface="Arial"/>
              <a:cs typeface="Arial"/>
            </a:endParaRPr>
          </a:p>
          <a:p>
            <a:pPr marL="542925">
              <a:lnSpc>
                <a:spcPct val="100000"/>
              </a:lnSpc>
              <a:spcBef>
                <a:spcPts val="125"/>
              </a:spcBef>
            </a:pPr>
            <a:r>
              <a:rPr sz="900" spc="-10" dirty="0">
                <a:latin typeface="Arial"/>
                <a:cs typeface="Arial"/>
              </a:rPr>
              <a:t>satisfying</a:t>
            </a:r>
            <a:endParaRPr sz="900">
              <a:latin typeface="Arial"/>
              <a:cs typeface="Arial"/>
            </a:endParaRPr>
          </a:p>
          <a:p>
            <a:pPr marL="1688464">
              <a:lnSpc>
                <a:spcPct val="100000"/>
              </a:lnSpc>
              <a:spcBef>
                <a:spcPts val="125"/>
              </a:spcBef>
            </a:pPr>
            <a:r>
              <a:rPr sz="900" i="1" dirty="0">
                <a:latin typeface="Arial"/>
                <a:cs typeface="Arial"/>
              </a:rPr>
              <a:t>q</a:t>
            </a:r>
            <a:r>
              <a:rPr sz="900" i="1" spc="-5" dirty="0">
                <a:latin typeface="Arial"/>
                <a:cs typeface="Arial"/>
              </a:rPr>
              <a:t> </a:t>
            </a:r>
            <a:r>
              <a:rPr sz="900" spc="185" dirty="0">
                <a:latin typeface="Arial"/>
                <a:cs typeface="Arial"/>
              </a:rPr>
              <a:t>=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FT</a:t>
            </a:r>
            <a:r>
              <a:rPr sz="1050" i="1" spc="-15" baseline="-11904" dirty="0">
                <a:latin typeface="Arial"/>
                <a:cs typeface="Arial"/>
              </a:rPr>
              <a:t>p</a:t>
            </a:r>
            <a:r>
              <a:rPr sz="1050" i="1" spc="-187" baseline="-11904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[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i="1" spc="-17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]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i="1" spc="150" dirty="0">
                <a:latin typeface="Menlo"/>
                <a:cs typeface="Menlo"/>
              </a:rPr>
              <a:t>≤</a:t>
            </a:r>
            <a:r>
              <a:rPr sz="900" i="1" spc="-340" dirty="0">
                <a:latin typeface="Menlo"/>
                <a:cs typeface="Menlo"/>
              </a:rPr>
              <a:t> </a:t>
            </a:r>
            <a:r>
              <a:rPr sz="900" i="1" dirty="0">
                <a:latin typeface="Arial"/>
                <a:cs typeface="Arial"/>
              </a:rPr>
              <a:t>k</a:t>
            </a:r>
            <a:r>
              <a:rPr sz="900" i="1" spc="50" dirty="0">
                <a:latin typeface="Arial"/>
                <a:cs typeface="Arial"/>
              </a:rPr>
              <a:t> </a:t>
            </a:r>
            <a:r>
              <a:rPr sz="900" i="1" spc="165" dirty="0">
                <a:latin typeface="Arial"/>
                <a:cs typeface="Arial"/>
              </a:rPr>
              <a:t>&lt;</a:t>
            </a:r>
            <a:r>
              <a:rPr sz="900" i="1" spc="-50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FT</a:t>
            </a:r>
            <a:r>
              <a:rPr sz="1050" i="1" spc="-15" baseline="-11904" dirty="0">
                <a:latin typeface="Arial"/>
                <a:cs typeface="Arial"/>
              </a:rPr>
              <a:t>p</a:t>
            </a:r>
            <a:r>
              <a:rPr sz="1050" i="1" spc="-187" baseline="-11904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[</a:t>
            </a:r>
            <a:r>
              <a:rPr sz="900" i="1" dirty="0">
                <a:latin typeface="Arial"/>
                <a:cs typeface="Arial"/>
              </a:rPr>
              <a:t>j</a:t>
            </a:r>
            <a:r>
              <a:rPr sz="900" i="1" spc="-40" dirty="0">
                <a:latin typeface="Arial"/>
                <a:cs typeface="Arial"/>
              </a:rPr>
              <a:t> </a:t>
            </a:r>
            <a:r>
              <a:rPr sz="900" spc="185" dirty="0">
                <a:latin typeface="Arial"/>
                <a:cs typeface="Arial"/>
              </a:rPr>
              <a:t>+</a:t>
            </a:r>
            <a:r>
              <a:rPr sz="900" spc="-12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1]</a:t>
            </a:r>
            <a:endParaRPr sz="90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725"/>
              </a:spcBef>
              <a:buClr>
                <a:srgbClr val="3333B2"/>
              </a:buClr>
              <a:buFont typeface="Menlo"/>
              <a:buChar char="•"/>
              <a:tabLst>
                <a:tab pos="543560" algn="l"/>
              </a:tabLst>
            </a:pPr>
            <a:r>
              <a:rPr sz="900" dirty="0">
                <a:latin typeface="Arial"/>
                <a:cs typeface="Arial"/>
              </a:rPr>
              <a:t>If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i="1" spc="165" dirty="0">
                <a:latin typeface="Arial"/>
                <a:cs typeface="Arial"/>
              </a:rPr>
              <a:t>&lt;</a:t>
            </a:r>
            <a:r>
              <a:rPr sz="900" i="1" spc="-6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k</a:t>
            </a:r>
            <a:r>
              <a:rPr sz="900" i="1" spc="35" dirty="0">
                <a:latin typeface="Arial"/>
                <a:cs typeface="Arial"/>
              </a:rPr>
              <a:t> </a:t>
            </a:r>
            <a:r>
              <a:rPr sz="900" i="1" spc="165" dirty="0">
                <a:latin typeface="Arial"/>
                <a:cs typeface="Arial"/>
              </a:rPr>
              <a:t>&lt;</a:t>
            </a:r>
            <a:r>
              <a:rPr sz="900" i="1" spc="-5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FT</a:t>
            </a:r>
            <a:r>
              <a:rPr sz="1050" i="1" spc="-15" baseline="-11904" dirty="0">
                <a:latin typeface="Arial"/>
                <a:cs typeface="Arial"/>
              </a:rPr>
              <a:t>p</a:t>
            </a:r>
            <a:r>
              <a:rPr sz="1050" i="1" spc="-195" baseline="-11904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[1],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request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also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forwarded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FT</a:t>
            </a:r>
            <a:r>
              <a:rPr sz="1050" i="1" spc="-15" baseline="-11904" dirty="0">
                <a:latin typeface="Arial"/>
                <a:cs typeface="Arial"/>
              </a:rPr>
              <a:t>p</a:t>
            </a:r>
            <a:r>
              <a:rPr sz="1050" i="1" spc="-195" baseline="-11904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[1]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66738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4" action="ppaction://hlinksldjump"/>
              </a:rPr>
              <a:t>Distributed</a:t>
            </a:r>
            <a:r>
              <a:rPr sz="500" spc="-2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hash</a:t>
            </a:r>
            <a:r>
              <a:rPr sz="500" spc="-2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tables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24384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Naming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8645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Flat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naming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3383915" cy="469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Chord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lookup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8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Resolving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key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26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from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node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3333B2"/>
                </a:solidFill>
                <a:latin typeface="Arial"/>
                <a:cs typeface="Arial"/>
              </a:rPr>
              <a:t>1</a:t>
            </a:r>
            <a:r>
              <a:rPr sz="1000" i="1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and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key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3333B2"/>
                </a:solidFill>
                <a:latin typeface="Arial"/>
                <a:cs typeface="Arial"/>
              </a:rPr>
              <a:t>12</a:t>
            </a:r>
            <a:r>
              <a:rPr sz="1000" i="1" spc="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from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node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i="1" spc="-25" dirty="0">
                <a:solidFill>
                  <a:srgbClr val="3333B2"/>
                </a:solidFill>
                <a:latin typeface="Arial"/>
                <a:cs typeface="Arial"/>
              </a:rPr>
              <a:t>28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1642" y="772331"/>
            <a:ext cx="2395100" cy="24536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66738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5" action="ppaction://hlinksldjump"/>
              </a:rPr>
              <a:t>Distributed</a:t>
            </a:r>
            <a:r>
              <a:rPr sz="500" spc="-2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hash</a:t>
            </a:r>
            <a:r>
              <a:rPr sz="500" spc="-2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tables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24384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Naming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8645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Flat</a:t>
            </a:r>
            <a:r>
              <a:rPr sz="500" spc="-1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naming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26976"/>
            <a:ext cx="4164965" cy="120142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Hierarchical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Location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Services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 (HLS)</a:t>
            </a:r>
            <a:endParaRPr sz="12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459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Basic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idea</a:t>
            </a:r>
            <a:endParaRPr sz="1000">
              <a:latin typeface="Arial"/>
              <a:cs typeface="Arial"/>
            </a:endParaRPr>
          </a:p>
          <a:p>
            <a:pPr marL="264160" marR="5080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Build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large-</a:t>
            </a:r>
            <a:r>
              <a:rPr sz="900" dirty="0">
                <a:latin typeface="Arial"/>
                <a:cs typeface="Arial"/>
              </a:rPr>
              <a:t>scale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tree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which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underlying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network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divided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into </a:t>
            </a:r>
            <a:r>
              <a:rPr sz="900" dirty="0">
                <a:latin typeface="Arial"/>
                <a:cs typeface="Arial"/>
              </a:rPr>
              <a:t>hierarchical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domains.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domain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represented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separate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directory node.</a:t>
            </a:r>
            <a:endParaRPr sz="9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74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Principle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7117" y="1432137"/>
            <a:ext cx="3333773" cy="137324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70739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5" action="ppaction://hlinksldjump"/>
              </a:rPr>
              <a:t>Hierarchical</a:t>
            </a:r>
            <a:r>
              <a:rPr sz="500" spc="8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approaches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1998</Words>
  <Application>Microsoft Office PowerPoint</Application>
  <PresentationFormat>Custom</PresentationFormat>
  <Paragraphs>283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Menlo</vt:lpstr>
      <vt:lpstr>Times New Roman</vt:lpstr>
      <vt:lpstr>Office Theme</vt:lpstr>
      <vt:lpstr>PowerPoint Presentation</vt:lpstr>
      <vt:lpstr>Naming</vt:lpstr>
      <vt:lpstr>Identifiers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Name space</vt:lpstr>
      <vt:lpstr>Mounting</vt:lpstr>
      <vt:lpstr>PowerPoint Presentation</vt:lpstr>
      <vt:lpstr>Name-space implementation</vt:lpstr>
      <vt:lpstr>Name-space implementation</vt:lpstr>
      <vt:lpstr>PowerPoint Presentation</vt:lpstr>
      <vt:lpstr>PowerPoint Presentation</vt:lpstr>
      <vt:lpstr>PowerPoint Presentation</vt:lpstr>
      <vt:lpstr>Data-centric consistency models</vt:lpstr>
      <vt:lpstr>PowerPoint Presentation</vt:lpstr>
      <vt:lpstr>Sequential consistency</vt:lpstr>
      <vt:lpstr>PowerPoint Presentation</vt:lpstr>
      <vt:lpstr>PowerPoint Presentation</vt:lpstr>
      <vt:lpstr>Basic architecture</vt:lpstr>
      <vt:lpstr>Client-centric consistency: notation</vt:lpstr>
      <vt:lpstr>Monotonic reads</vt:lpstr>
      <vt:lpstr>Monotonic writes</vt:lpstr>
      <vt:lpstr>Monotonic writes</vt:lpstr>
      <vt:lpstr>Writes follow reads</vt:lpstr>
      <vt:lpstr>Replica placement</vt:lpstr>
      <vt:lpstr>Content replication</vt:lpstr>
      <vt:lpstr>Content replication</vt:lpstr>
      <vt:lpstr>PowerPoint Presentation</vt:lpstr>
      <vt:lpstr>Managing replicated objects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  (4th edition, version 01)</dc:title>
  <cp:lastModifiedBy>Dr. M. Manicka Raja</cp:lastModifiedBy>
  <cp:revision>5</cp:revision>
  <dcterms:created xsi:type="dcterms:W3CDTF">2023-04-27T06:22:42Z</dcterms:created>
  <dcterms:modified xsi:type="dcterms:W3CDTF">2025-03-06T12:28:12Z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2023-04-27T00:00:00Z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oducer">
    <vt:lpwstr>pdfTeX-1.40.24</vt:lpwstr>
  </property>
</Properties>
</file>