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1" r:id="rId3"/>
    <p:sldId id="262" r:id="rId4"/>
    <p:sldId id="263" r:id="rId5"/>
    <p:sldId id="267" r:id="rId6"/>
    <p:sldId id="268" r:id="rId7"/>
    <p:sldId id="271" r:id="rId8"/>
    <p:sldId id="272" r:id="rId9"/>
    <p:sldId id="279" r:id="rId10"/>
    <p:sldId id="283" r:id="rId11"/>
    <p:sldId id="284" r:id="rId12"/>
    <p:sldId id="285" r:id="rId13"/>
    <p:sldId id="286" r:id="rId14"/>
    <p:sldId id="296" r:id="rId15"/>
    <p:sldId id="297" r:id="rId16"/>
    <p:sldId id="303" r:id="rId17"/>
    <p:sldId id="304" r:id="rId18"/>
    <p:sldId id="305" r:id="rId19"/>
    <p:sldId id="306" r:id="rId20"/>
    <p:sldId id="312" r:id="rId21"/>
    <p:sldId id="313" r:id="rId22"/>
    <p:sldId id="314" r:id="rId23"/>
    <p:sldId id="315" r:id="rId24"/>
    <p:sldId id="316" r:id="rId25"/>
    <p:sldId id="317" r:id="rId26"/>
    <p:sldId id="318" r:id="rId27"/>
    <p:sldId id="319" r:id="rId28"/>
    <p:sldId id="320" r:id="rId29"/>
    <p:sldId id="326" r:id="rId30"/>
    <p:sldId id="327" r:id="rId31"/>
    <p:sldId id="328" r:id="rId32"/>
    <p:sldId id="329" r:id="rId33"/>
    <p:sldId id="330" r:id="rId34"/>
    <p:sldId id="331" r:id="rId35"/>
    <p:sldId id="332" r:id="rId36"/>
    <p:sldId id="343" r:id="rId37"/>
    <p:sldId id="344" r:id="rId38"/>
    <p:sldId id="345" r:id="rId39"/>
    <p:sldId id="346" r:id="rId40"/>
    <p:sldId id="347" r:id="rId41"/>
    <p:sldId id="348" r:id="rId42"/>
    <p:sldId id="349" r:id="rId43"/>
    <p:sldId id="350" r:id="rId44"/>
    <p:sldId id="351" r:id="rId45"/>
    <p:sldId id="352" r:id="rId46"/>
    <p:sldId id="361" r:id="rId47"/>
    <p:sldId id="362" r:id="rId48"/>
    <p:sldId id="365" r:id="rId49"/>
    <p:sldId id="366" r:id="rId50"/>
    <p:sldId id="367" r:id="rId51"/>
    <p:sldId id="368" r:id="rId52"/>
    <p:sldId id="369" r:id="rId53"/>
    <p:sldId id="370" r:id="rId54"/>
    <p:sldId id="371" r:id="rId55"/>
    <p:sldId id="372" r:id="rId56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>
      <p:cViewPr varScale="1">
        <p:scale>
          <a:sx n="209" d="100"/>
          <a:sy n="209" d="100"/>
        </p:scale>
        <p:origin x="1926" y="15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197711"/>
            <a:ext cx="2451100" cy="2076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3333B2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0505" y="795972"/>
            <a:ext cx="4149090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67434" y="3218497"/>
            <a:ext cx="1475232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3/6/2025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319272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2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3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9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25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5" Type="http://schemas.openxmlformats.org/officeDocument/2006/relationships/slide" Target="slide25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5" Type="http://schemas.openxmlformats.org/officeDocument/2006/relationships/slide" Target="slide25.xml"/><Relationship Id="rId4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5" Type="http://schemas.openxmlformats.org/officeDocument/2006/relationships/slide" Target="slide25.xml"/><Relationship Id="rId4" Type="http://schemas.openxmlformats.org/officeDocument/2006/relationships/image" Target="../media/image1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5.jpg"/><Relationship Id="rId4" Type="http://schemas.openxmlformats.org/officeDocument/2006/relationships/image" Target="../media/image14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8.jp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" Target="slide3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5.xml"/><Relationship Id="rId6" Type="http://schemas.openxmlformats.org/officeDocument/2006/relationships/slide" Target="slide37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37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slide" Target="slide36.xml"/><Relationship Id="rId1" Type="http://schemas.openxmlformats.org/officeDocument/2006/relationships/slideLayout" Target="../slideLayouts/slideLayout5.xml"/><Relationship Id="rId4" Type="http://schemas.openxmlformats.org/officeDocument/2006/relationships/slide" Target="slide3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5" Type="http://schemas.openxmlformats.org/officeDocument/2006/relationships/slide" Target="slide43.xml"/><Relationship Id="rId4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43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bucketname.s3.amazonaws.com/ObjectName" TargetMode="Externa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" Target="slide36.xml"/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7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slide" Target="slide47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9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5.xml"/><Relationship Id="rId5" Type="http://schemas.openxmlformats.org/officeDocument/2006/relationships/slide" Target="slide51.xml"/><Relationship Id="rId4" Type="http://schemas.openxmlformats.org/officeDocument/2006/relationships/image" Target="../media/image30.jp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5.xml"/><Relationship Id="rId5" Type="http://schemas.openxmlformats.org/officeDocument/2006/relationships/slide" Target="slide51.xml"/><Relationship Id="rId4" Type="http://schemas.openxmlformats.org/officeDocument/2006/relationships/image" Target="../media/image3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3.xml"/><Relationship Id="rId5" Type="http://schemas.openxmlformats.org/officeDocument/2006/relationships/image" Target="../media/image33.jpg"/><Relationship Id="rId4" Type="http://schemas.openxmlformats.org/officeDocument/2006/relationships/image" Target="../media/image32.jp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5.xml"/><Relationship Id="rId5" Type="http://schemas.openxmlformats.org/officeDocument/2006/relationships/slide" Target="slide53.xml"/><Relationship Id="rId4" Type="http://schemas.openxmlformats.org/officeDocument/2006/relationships/image" Target="../media/image3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slide" Target="slide50.xml"/><Relationship Id="rId2" Type="http://schemas.openxmlformats.org/officeDocument/2006/relationships/slide" Target="slide36.xml"/><Relationship Id="rId1" Type="http://schemas.openxmlformats.org/officeDocument/2006/relationships/slideLayout" Target="../slideLayouts/slideLayout5.xml"/><Relationship Id="rId5" Type="http://schemas.openxmlformats.org/officeDocument/2006/relationships/slide" Target="slide55.xml"/><Relationship Id="rId4" Type="http://schemas.openxmlformats.org/officeDocument/2006/relationships/image" Target="../media/image3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5" Type="http://schemas.openxmlformats.org/officeDocument/2006/relationships/slide" Target="slide15.xml"/><Relationship Id="rId4" Type="http://schemas.openxmlformats.org/officeDocument/2006/relationships/image" Target="../media/image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5.xml"/><Relationship Id="rId4" Type="http://schemas.openxmlformats.org/officeDocument/2006/relationships/slide" Target="slide1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412303" y="626847"/>
            <a:ext cx="1783714" cy="357790"/>
          </a:xfrm>
          <a:prstGeom prst="rect">
            <a:avLst/>
          </a:prstGeom>
        </p:spPr>
        <p:txBody>
          <a:bodyPr vert="horz" wrap="square" lIns="0" tIns="1409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10"/>
              </a:spcBef>
            </a:pPr>
            <a:r>
              <a:rPr sz="1400" b="1" dirty="0">
                <a:solidFill>
                  <a:srgbClr val="3333B2"/>
                </a:solidFill>
                <a:latin typeface="Arial"/>
                <a:cs typeface="Arial"/>
              </a:rPr>
              <a:t>Distributed</a:t>
            </a:r>
            <a:r>
              <a:rPr sz="1400" b="1" spc="1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400" b="1" spc="-10" dirty="0">
                <a:solidFill>
                  <a:srgbClr val="3333B2"/>
                </a:solidFill>
                <a:latin typeface="Arial"/>
                <a:cs typeface="Arial"/>
              </a:rPr>
              <a:t>Systems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84337" y="2416175"/>
            <a:ext cx="841426" cy="232756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lang="en-US" sz="1400" dirty="0">
                <a:latin typeface="Arial"/>
                <a:cs typeface="Arial"/>
              </a:rPr>
              <a:t>Module - I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5623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63479" y="-1515"/>
            <a:ext cx="3911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Design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goals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2408555" cy="494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Dependability</a:t>
            </a:r>
            <a:endParaRPr sz="12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105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Requirements</a:t>
            </a:r>
            <a:r>
              <a:rPr sz="10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related</a:t>
            </a:r>
            <a:r>
              <a:rPr sz="10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to</a:t>
            </a:r>
            <a:r>
              <a:rPr sz="10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dependability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729551" y="792708"/>
          <a:ext cx="3143885" cy="9569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78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65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Requirement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Description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558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solidFill>
                            <a:srgbClr val="C80000"/>
                          </a:solidFill>
                          <a:latin typeface="Arial"/>
                          <a:cs typeface="Arial"/>
                        </a:rPr>
                        <a:t>Availability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Readiness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for</a:t>
                      </a:r>
                      <a:r>
                        <a:rPr sz="900" spc="-4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usage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10" dirty="0">
                          <a:solidFill>
                            <a:srgbClr val="C80000"/>
                          </a:solidFill>
                          <a:latin typeface="Arial"/>
                          <a:cs typeface="Arial"/>
                        </a:rPr>
                        <a:t>Reliability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Continuity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service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delivery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10" dirty="0">
                          <a:solidFill>
                            <a:srgbClr val="C80000"/>
                          </a:solidFill>
                          <a:latin typeface="Arial"/>
                          <a:cs typeface="Arial"/>
                        </a:rPr>
                        <a:t>Safety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Very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low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probability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catastrophes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10" dirty="0">
                          <a:solidFill>
                            <a:srgbClr val="C80000"/>
                          </a:solidFill>
                          <a:latin typeface="Arial"/>
                          <a:cs typeface="Arial"/>
                        </a:rPr>
                        <a:t>Maintainability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How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easy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can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failed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system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repaired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8" name="object 8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67" y="3349927"/>
            <a:ext cx="40894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Dependability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22420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Design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goals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Reliability</a:t>
            </a:r>
            <a:r>
              <a:rPr spc="-65" dirty="0"/>
              <a:t> </a:t>
            </a:r>
            <a:r>
              <a:rPr dirty="0"/>
              <a:t>versus</a:t>
            </a:r>
            <a:r>
              <a:rPr spc="-65" dirty="0"/>
              <a:t> </a:t>
            </a:r>
            <a:r>
              <a:rPr spc="-10" dirty="0"/>
              <a:t>availability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682" y="466654"/>
            <a:ext cx="3955415" cy="1550670"/>
          </a:xfrm>
          <a:prstGeom prst="rect">
            <a:avLst/>
          </a:prstGeom>
        </p:spPr>
        <p:txBody>
          <a:bodyPr vert="horz" wrap="square" lIns="0" tIns="60325" rIns="0" bIns="0" rtlCol="0">
            <a:spAutoFit/>
          </a:bodyPr>
          <a:lstStyle/>
          <a:p>
            <a:pPr marL="29209">
              <a:lnSpc>
                <a:spcPct val="100000"/>
              </a:lnSpc>
              <a:spcBef>
                <a:spcPts val="47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Reliability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i="1" dirty="0">
                <a:solidFill>
                  <a:srgbClr val="3333B2"/>
                </a:solidFill>
                <a:latin typeface="Arial"/>
                <a:cs typeface="Arial"/>
              </a:rPr>
              <a:t>R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(</a:t>
            </a:r>
            <a:r>
              <a:rPr sz="1000" i="1" dirty="0">
                <a:solidFill>
                  <a:srgbClr val="3333B2"/>
                </a:solidFill>
                <a:latin typeface="Arial"/>
                <a:cs typeface="Arial"/>
              </a:rPr>
              <a:t>t</a:t>
            </a:r>
            <a:r>
              <a:rPr sz="1000" i="1" spc="-19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50" dirty="0">
                <a:solidFill>
                  <a:srgbClr val="3333B2"/>
                </a:solidFill>
                <a:latin typeface="Arial"/>
                <a:cs typeface="Arial"/>
              </a:rPr>
              <a:t>)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 of</a:t>
            </a:r>
            <a:r>
              <a:rPr sz="10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component</a:t>
            </a:r>
            <a:r>
              <a:rPr sz="10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i="1" spc="-50" dirty="0">
                <a:solidFill>
                  <a:srgbClr val="3333B2"/>
                </a:solidFill>
                <a:latin typeface="Arial"/>
                <a:cs typeface="Arial"/>
              </a:rPr>
              <a:t>C</a:t>
            </a:r>
            <a:endParaRPr sz="10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335"/>
              </a:spcBef>
            </a:pPr>
            <a:r>
              <a:rPr sz="900" spc="-10" dirty="0">
                <a:latin typeface="Arial"/>
                <a:cs typeface="Arial"/>
              </a:rPr>
              <a:t>Conditional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probability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C</a:t>
            </a:r>
            <a:r>
              <a:rPr sz="900" i="1" spc="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been</a:t>
            </a:r>
            <a:r>
              <a:rPr sz="900" spc="-10" dirty="0">
                <a:latin typeface="Arial"/>
                <a:cs typeface="Arial"/>
              </a:rPr>
              <a:t> functioning correctly </a:t>
            </a:r>
            <a:r>
              <a:rPr sz="900" dirty="0">
                <a:latin typeface="Arial"/>
                <a:cs typeface="Arial"/>
              </a:rPr>
              <a:t>during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[0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15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t</a:t>
            </a:r>
            <a:r>
              <a:rPr sz="900" i="1" spc="-170" dirty="0">
                <a:latin typeface="Arial"/>
                <a:cs typeface="Arial"/>
              </a:rPr>
              <a:t> </a:t>
            </a:r>
            <a:r>
              <a:rPr sz="900" spc="55" dirty="0">
                <a:latin typeface="Arial"/>
                <a:cs typeface="Arial"/>
              </a:rPr>
              <a:t>)</a:t>
            </a:r>
            <a:r>
              <a:rPr sz="900" spc="-10" dirty="0">
                <a:latin typeface="Arial"/>
                <a:cs typeface="Arial"/>
              </a:rPr>
              <a:t> given</a:t>
            </a:r>
            <a:endParaRPr sz="900">
              <a:latin typeface="Arial"/>
              <a:cs typeface="Arial"/>
            </a:endParaRPr>
          </a:p>
          <a:p>
            <a:pPr marL="29209">
              <a:lnSpc>
                <a:spcPct val="100000"/>
              </a:lnSpc>
              <a:spcBef>
                <a:spcPts val="125"/>
              </a:spcBef>
            </a:pPr>
            <a:r>
              <a:rPr sz="900" i="1" dirty="0">
                <a:latin typeface="Arial"/>
                <a:cs typeface="Arial"/>
              </a:rPr>
              <a:t>C</a:t>
            </a:r>
            <a:r>
              <a:rPr sz="900" i="1" spc="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was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functioning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correctly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T</a:t>
            </a:r>
            <a:r>
              <a:rPr sz="900" i="1" spc="45" dirty="0">
                <a:latin typeface="Arial"/>
                <a:cs typeface="Arial"/>
              </a:rPr>
              <a:t> </a:t>
            </a:r>
            <a:r>
              <a:rPr sz="900" spc="185" dirty="0">
                <a:latin typeface="Arial"/>
                <a:cs typeface="Arial"/>
              </a:rPr>
              <a:t>=</a:t>
            </a:r>
            <a:r>
              <a:rPr sz="900" spc="-6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0.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815"/>
              </a:spcBef>
            </a:pP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Traditional</a:t>
            </a:r>
            <a:r>
              <a:rPr sz="1000" spc="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metrics</a:t>
            </a:r>
            <a:endParaRPr sz="1000">
              <a:latin typeface="Arial"/>
              <a:cs typeface="Arial"/>
            </a:endParaRPr>
          </a:p>
          <a:p>
            <a:pPr marL="281940" indent="-120650">
              <a:lnSpc>
                <a:spcPct val="100000"/>
              </a:lnSpc>
              <a:spcBef>
                <a:spcPts val="500"/>
              </a:spcBef>
              <a:buClr>
                <a:srgbClr val="3333B2"/>
              </a:buClr>
              <a:buFont typeface="Menlo"/>
              <a:buChar char="•"/>
              <a:tabLst>
                <a:tab pos="282575" algn="l"/>
              </a:tabLst>
            </a:pP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Mean</a:t>
            </a:r>
            <a:r>
              <a:rPr sz="900" spc="-4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Time</a:t>
            </a:r>
            <a:r>
              <a:rPr sz="900" spc="-2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spc="-65" dirty="0">
                <a:solidFill>
                  <a:srgbClr val="C80000"/>
                </a:solidFill>
                <a:latin typeface="Arial"/>
                <a:cs typeface="Arial"/>
              </a:rPr>
              <a:t>To</a:t>
            </a:r>
            <a:r>
              <a:rPr sz="900" spc="-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Failure</a:t>
            </a:r>
            <a:r>
              <a:rPr sz="900" spc="-2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</a:t>
            </a:r>
            <a:r>
              <a:rPr sz="900" i="1" dirty="0">
                <a:solidFill>
                  <a:srgbClr val="3333B2"/>
                </a:solidFill>
                <a:latin typeface="Arial"/>
                <a:cs typeface="Arial"/>
              </a:rPr>
              <a:t>MTTF</a:t>
            </a:r>
            <a:r>
              <a:rPr sz="900" dirty="0">
                <a:latin typeface="Arial"/>
                <a:cs typeface="Arial"/>
              </a:rPr>
              <a:t>):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average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until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component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fails.</a:t>
            </a:r>
            <a:endParaRPr sz="900">
              <a:latin typeface="Arial"/>
              <a:cs typeface="Arial"/>
            </a:endParaRPr>
          </a:p>
          <a:p>
            <a:pPr marL="281940" marR="247015" indent="-120650">
              <a:lnSpc>
                <a:spcPct val="111600"/>
              </a:lnSpc>
              <a:spcBef>
                <a:spcPts val="300"/>
              </a:spcBef>
              <a:buClr>
                <a:srgbClr val="3333B2"/>
              </a:buClr>
              <a:buFont typeface="Menlo"/>
              <a:buChar char="•"/>
              <a:tabLst>
                <a:tab pos="282575" algn="l"/>
              </a:tabLst>
            </a:pP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Mean</a:t>
            </a:r>
            <a:r>
              <a:rPr sz="900" spc="-4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Time</a:t>
            </a:r>
            <a:r>
              <a:rPr sz="900" spc="-2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spc="-65" dirty="0">
                <a:solidFill>
                  <a:srgbClr val="C80000"/>
                </a:solidFill>
                <a:latin typeface="Arial"/>
                <a:cs typeface="Arial"/>
              </a:rPr>
              <a:t>To</a:t>
            </a:r>
            <a:r>
              <a:rPr sz="900" spc="-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Repair</a:t>
            </a:r>
            <a:r>
              <a:rPr sz="900" spc="-2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</a:t>
            </a:r>
            <a:r>
              <a:rPr sz="900" i="1" dirty="0">
                <a:solidFill>
                  <a:srgbClr val="3333B2"/>
                </a:solidFill>
                <a:latin typeface="Arial"/>
                <a:cs typeface="Arial"/>
              </a:rPr>
              <a:t>MTTR</a:t>
            </a:r>
            <a:r>
              <a:rPr sz="900" dirty="0">
                <a:latin typeface="Arial"/>
                <a:cs typeface="Arial"/>
              </a:rPr>
              <a:t>):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average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needed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repair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a</a:t>
            </a:r>
            <a:r>
              <a:rPr sz="900" spc="-10" dirty="0">
                <a:latin typeface="Arial"/>
                <a:cs typeface="Arial"/>
              </a:rPr>
              <a:t> component.</a:t>
            </a:r>
            <a:endParaRPr sz="900">
              <a:latin typeface="Arial"/>
              <a:cs typeface="Arial"/>
            </a:endParaRPr>
          </a:p>
          <a:p>
            <a:pPr marL="281940" indent="-120650">
              <a:lnSpc>
                <a:spcPct val="100000"/>
              </a:lnSpc>
              <a:spcBef>
                <a:spcPts val="425"/>
              </a:spcBef>
              <a:buClr>
                <a:srgbClr val="3333B2"/>
              </a:buClr>
              <a:buFont typeface="Menlo"/>
              <a:buChar char="•"/>
              <a:tabLst>
                <a:tab pos="282575" algn="l"/>
              </a:tabLst>
            </a:pP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Mean</a:t>
            </a:r>
            <a:r>
              <a:rPr sz="900" spc="-3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Time</a:t>
            </a:r>
            <a:r>
              <a:rPr sz="900" spc="-2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Between</a:t>
            </a:r>
            <a:r>
              <a:rPr sz="900" spc="-3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Failures</a:t>
            </a:r>
            <a:r>
              <a:rPr sz="900" spc="-2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</a:t>
            </a:r>
            <a:r>
              <a:rPr sz="900" i="1" dirty="0">
                <a:solidFill>
                  <a:srgbClr val="3333B2"/>
                </a:solidFill>
                <a:latin typeface="Arial"/>
                <a:cs typeface="Arial"/>
              </a:rPr>
              <a:t>MTBF</a:t>
            </a:r>
            <a:r>
              <a:rPr sz="900" dirty="0">
                <a:latin typeface="Arial"/>
                <a:cs typeface="Arial"/>
              </a:rPr>
              <a:t>):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Simply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MTTF</a:t>
            </a:r>
            <a:r>
              <a:rPr sz="900" i="1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+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MTTR</a:t>
            </a:r>
            <a:r>
              <a:rPr sz="900" spc="-2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40894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Dependability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5623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63479" y="-1515"/>
            <a:ext cx="3911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Design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goals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1292860" cy="494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Terminology</a:t>
            </a:r>
            <a:endParaRPr sz="12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105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Failure,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error,</a:t>
            </a: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fault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34187" y="784237"/>
          <a:ext cx="3534408" cy="10744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910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11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marR="6286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20" dirty="0">
                          <a:latin typeface="Arial"/>
                          <a:cs typeface="Arial"/>
                        </a:rPr>
                        <a:t>Term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Description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Example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spc="-10" dirty="0">
                          <a:solidFill>
                            <a:srgbClr val="C80000"/>
                          </a:solidFill>
                          <a:latin typeface="Arial"/>
                          <a:cs typeface="Arial"/>
                        </a:rPr>
                        <a:t>Failure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marR="74930">
                        <a:lnSpc>
                          <a:spcPct val="111600"/>
                        </a:lnSpc>
                        <a:spcBef>
                          <a:spcPts val="6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component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not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living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up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to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its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specifications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8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Crashed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program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2349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30">
                <a:tc>
                  <a:txBody>
                    <a:bodyPr/>
                    <a:lstStyle/>
                    <a:p>
                      <a:pPr marR="81280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10" dirty="0">
                          <a:solidFill>
                            <a:srgbClr val="C80000"/>
                          </a:solidFill>
                          <a:latin typeface="Arial"/>
                          <a:cs typeface="Arial"/>
                        </a:rPr>
                        <a:t>Error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marR="163195">
                        <a:lnSpc>
                          <a:spcPct val="1116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Part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component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can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lead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failure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Programming</a:t>
                      </a:r>
                      <a:r>
                        <a:rPr sz="900" spc="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bug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8595">
                <a:tc>
                  <a:txBody>
                    <a:bodyPr/>
                    <a:lstStyle/>
                    <a:p>
                      <a:pPr marR="86995" algn="ctr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10" dirty="0">
                          <a:solidFill>
                            <a:srgbClr val="C80000"/>
                          </a:solidFill>
                          <a:latin typeface="Arial"/>
                          <a:cs typeface="Arial"/>
                        </a:rPr>
                        <a:t>Fault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Cause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error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Sloppy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programmer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8" name="object 8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67" y="3349927"/>
            <a:ext cx="40894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Dependability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5623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63479" y="-1515"/>
            <a:ext cx="3911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Design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goals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1110615" cy="494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Terminology</a:t>
            </a:r>
            <a:endParaRPr sz="12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105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Handling</a:t>
            </a:r>
            <a:r>
              <a:rPr sz="10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faults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10933" y="793788"/>
          <a:ext cx="3581398" cy="21812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347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33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233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9558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20" dirty="0">
                          <a:latin typeface="Arial"/>
                          <a:cs typeface="Arial"/>
                        </a:rPr>
                        <a:t>Term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Description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b="1" spc="-10" dirty="0">
                          <a:latin typeface="Arial"/>
                          <a:cs typeface="Arial"/>
                        </a:rPr>
                        <a:t>Example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8615">
                <a:tc>
                  <a:txBody>
                    <a:bodyPr/>
                    <a:lstStyle/>
                    <a:p>
                      <a:pPr marL="78105" marR="322580">
                        <a:lnSpc>
                          <a:spcPct val="111600"/>
                        </a:lnSpc>
                        <a:spcBef>
                          <a:spcPts val="60"/>
                        </a:spcBef>
                      </a:pPr>
                      <a:r>
                        <a:rPr sz="900" spc="-10" dirty="0">
                          <a:solidFill>
                            <a:srgbClr val="C80000"/>
                          </a:solidFill>
                          <a:latin typeface="Arial"/>
                          <a:cs typeface="Arial"/>
                        </a:rPr>
                        <a:t>Fault prevention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marR="70485">
                        <a:lnSpc>
                          <a:spcPct val="111600"/>
                        </a:lnSpc>
                        <a:spcBef>
                          <a:spcPts val="60"/>
                        </a:spcBef>
                      </a:pPr>
                      <a:r>
                        <a:rPr sz="900" spc="-10" dirty="0">
                          <a:latin typeface="Arial"/>
                          <a:cs typeface="Arial"/>
                        </a:rPr>
                        <a:t>Prevent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occurrence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fault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marR="392430">
                        <a:lnSpc>
                          <a:spcPct val="111600"/>
                        </a:lnSpc>
                        <a:spcBef>
                          <a:spcPts val="60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Don’t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hire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sloppy programmers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762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10" dirty="0">
                          <a:solidFill>
                            <a:srgbClr val="C80000"/>
                          </a:solidFill>
                          <a:latin typeface="Arial"/>
                          <a:cs typeface="Arial"/>
                        </a:rPr>
                        <a:t>Fault</a:t>
                      </a:r>
                      <a:r>
                        <a:rPr sz="900" spc="-30" dirty="0">
                          <a:solidFill>
                            <a:srgbClr val="C8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C80000"/>
                          </a:solidFill>
                          <a:latin typeface="Arial"/>
                          <a:cs typeface="Arial"/>
                        </a:rPr>
                        <a:t>tolerance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marR="72390">
                        <a:lnSpc>
                          <a:spcPct val="1116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component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and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make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mask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the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occurrence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fault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marR="110489">
                        <a:lnSpc>
                          <a:spcPct val="1116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Build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each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component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900" spc="-3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two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independent programmers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466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30"/>
                        </a:spcBef>
                      </a:pPr>
                      <a:r>
                        <a:rPr sz="900" spc="-10" dirty="0">
                          <a:solidFill>
                            <a:srgbClr val="C80000"/>
                          </a:solidFill>
                          <a:latin typeface="Arial"/>
                          <a:cs typeface="Arial"/>
                        </a:rPr>
                        <a:t>Fault</a:t>
                      </a:r>
                      <a:r>
                        <a:rPr sz="900" spc="-30" dirty="0">
                          <a:solidFill>
                            <a:srgbClr val="C80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solidFill>
                            <a:srgbClr val="C80000"/>
                          </a:solidFill>
                          <a:latin typeface="Arial"/>
                          <a:cs typeface="Arial"/>
                        </a:rPr>
                        <a:t>removal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651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marR="70485">
                        <a:lnSpc>
                          <a:spcPct val="1116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Reduce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presence,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number,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seriousness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fault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marR="409575">
                        <a:lnSpc>
                          <a:spcPct val="1116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Get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rid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sloppy programmers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marL="78105" marR="294640">
                        <a:lnSpc>
                          <a:spcPct val="111600"/>
                        </a:lnSpc>
                        <a:spcBef>
                          <a:spcPts val="5"/>
                        </a:spcBef>
                      </a:pPr>
                      <a:r>
                        <a:rPr sz="900" spc="-10" dirty="0">
                          <a:solidFill>
                            <a:srgbClr val="C80000"/>
                          </a:solidFill>
                          <a:latin typeface="Arial"/>
                          <a:cs typeface="Arial"/>
                        </a:rPr>
                        <a:t>Fault forecasting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marR="75565">
                        <a:lnSpc>
                          <a:spcPct val="1116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Estimate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current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presence,</a:t>
                      </a:r>
                      <a:r>
                        <a:rPr sz="900" spc="-6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future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incidence,</a:t>
                      </a:r>
                      <a:r>
                        <a:rPr sz="9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and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consequences</a:t>
                      </a:r>
                      <a:r>
                        <a:rPr sz="9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faults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marR="89535">
                        <a:lnSpc>
                          <a:spcPct val="111600"/>
                        </a:lnSpc>
                        <a:spcBef>
                          <a:spcPts val="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Estimate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how</a:t>
                      </a:r>
                      <a:r>
                        <a:rPr sz="900" spc="-4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5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recruiter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doing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when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it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comes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hiring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sloppy</a:t>
                      </a:r>
                      <a:r>
                        <a:rPr sz="900" spc="-6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programmers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6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8" name="object 8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67" y="3349927"/>
            <a:ext cx="40894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Dependability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5623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63479" y="-1515"/>
            <a:ext cx="3911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Design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goals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00" y="197711"/>
            <a:ext cx="4201795" cy="2473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Scale</a:t>
            </a:r>
            <a:r>
              <a:rPr sz="12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in</a:t>
            </a:r>
            <a:r>
              <a:rPr sz="12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distributed</a:t>
            </a:r>
            <a:r>
              <a:rPr sz="12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  <a:spcBef>
                <a:spcPts val="105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sz="1000">
              <a:latin typeface="Arial"/>
              <a:cs typeface="Arial"/>
            </a:endParaRPr>
          </a:p>
          <a:p>
            <a:pPr marL="290830" marR="273050" indent="10795">
              <a:lnSpc>
                <a:spcPts val="1210"/>
              </a:lnSpc>
              <a:spcBef>
                <a:spcPts val="40"/>
              </a:spcBef>
            </a:pPr>
            <a:r>
              <a:rPr sz="900" dirty="0">
                <a:latin typeface="Arial"/>
                <a:cs typeface="Arial"/>
              </a:rPr>
              <a:t>Many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developers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modern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distributed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systems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easily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use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adjective “scalable”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without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making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clear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why</a:t>
            </a:r>
            <a:r>
              <a:rPr sz="900" spc="-2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their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system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actually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scales.</a:t>
            </a:r>
            <a:endParaRPr sz="9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74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At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least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three</a:t>
            </a: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components</a:t>
            </a:r>
            <a:endParaRPr sz="1000">
              <a:latin typeface="Arial"/>
              <a:cs typeface="Arial"/>
            </a:endParaRPr>
          </a:p>
          <a:p>
            <a:pPr marL="555625" indent="-120650">
              <a:lnSpc>
                <a:spcPct val="100000"/>
              </a:lnSpc>
              <a:spcBef>
                <a:spcPts val="695"/>
              </a:spcBef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dirty="0">
                <a:latin typeface="Arial"/>
                <a:cs typeface="Arial"/>
              </a:rPr>
              <a:t>Number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users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processes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(size</a:t>
            </a:r>
            <a:r>
              <a:rPr sz="900" spc="-2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scalability)</a:t>
            </a:r>
            <a:endParaRPr sz="900">
              <a:latin typeface="Arial"/>
              <a:cs typeface="Arial"/>
            </a:endParaRPr>
          </a:p>
          <a:p>
            <a:pPr marL="555625" indent="-120650">
              <a:lnSpc>
                <a:spcPct val="100000"/>
              </a:lnSpc>
              <a:spcBef>
                <a:spcPts val="520"/>
              </a:spcBef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dirty="0">
                <a:latin typeface="Arial"/>
                <a:cs typeface="Arial"/>
              </a:rPr>
              <a:t>Maximum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distance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between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(geographical</a:t>
            </a:r>
            <a:r>
              <a:rPr sz="900" spc="-2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scalability)</a:t>
            </a:r>
            <a:endParaRPr sz="900">
              <a:latin typeface="Arial"/>
              <a:cs typeface="Arial"/>
            </a:endParaRPr>
          </a:p>
          <a:p>
            <a:pPr marL="555625" indent="-120650">
              <a:lnSpc>
                <a:spcPct val="100000"/>
              </a:lnSpc>
              <a:spcBef>
                <a:spcPts val="525"/>
              </a:spcBef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dirty="0">
                <a:latin typeface="Arial"/>
                <a:cs typeface="Arial"/>
              </a:rPr>
              <a:t>Number of </a:t>
            </a:r>
            <a:r>
              <a:rPr sz="900" spc="-10" dirty="0">
                <a:latin typeface="Arial"/>
                <a:cs typeface="Arial"/>
              </a:rPr>
              <a:t>administrative</a:t>
            </a:r>
            <a:r>
              <a:rPr sz="900" dirty="0">
                <a:latin typeface="Arial"/>
                <a:cs typeface="Arial"/>
              </a:rPr>
              <a:t> domains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(administrative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scalability)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</a:pPr>
            <a:r>
              <a:rPr sz="1000" spc="-10" dirty="0">
                <a:solidFill>
                  <a:srgbClr val="C80000"/>
                </a:solidFill>
                <a:latin typeface="Arial"/>
                <a:cs typeface="Arial"/>
              </a:rPr>
              <a:t>Observation</a:t>
            </a:r>
            <a:endParaRPr sz="1000">
              <a:latin typeface="Arial"/>
              <a:cs typeface="Arial"/>
            </a:endParaRPr>
          </a:p>
          <a:p>
            <a:pPr marL="302260" marR="17780">
              <a:lnSpc>
                <a:spcPts val="1210"/>
              </a:lnSpc>
              <a:spcBef>
                <a:spcPts val="35"/>
              </a:spcBef>
            </a:pPr>
            <a:r>
              <a:rPr sz="900" dirty="0">
                <a:latin typeface="Arial"/>
                <a:cs typeface="Arial"/>
              </a:rPr>
              <a:t>Most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systems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account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only,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certain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extent,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size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scalability.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Often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 solution: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multiple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powerful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servers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operating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independently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parallel.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Today,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challenge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still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lies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geographical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administrative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scalability.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31051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Scalability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22420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Design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goals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Size</a:t>
            </a:r>
            <a:r>
              <a:rPr spc="-50" dirty="0"/>
              <a:t> </a:t>
            </a:r>
            <a:r>
              <a:rPr spc="-10" dirty="0"/>
              <a:t>scalability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4594" y="514774"/>
            <a:ext cx="3938904" cy="810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Root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causes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for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scalability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problems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with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centralized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solutions</a:t>
            </a:r>
            <a:endParaRPr sz="1000">
              <a:latin typeface="Arial"/>
              <a:cs typeface="Arial"/>
            </a:endParaRPr>
          </a:p>
          <a:p>
            <a:pPr marL="274320" indent="-116839">
              <a:lnSpc>
                <a:spcPct val="100000"/>
              </a:lnSpc>
              <a:spcBef>
                <a:spcPts val="700"/>
              </a:spcBef>
              <a:buClr>
                <a:srgbClr val="3333B2"/>
              </a:buClr>
              <a:buFont typeface="Menlo"/>
              <a:buChar char="•"/>
              <a:tabLst>
                <a:tab pos="274955" algn="l"/>
              </a:tabLst>
            </a:pPr>
            <a:r>
              <a:rPr sz="900" dirty="0">
                <a:latin typeface="Arial"/>
                <a:cs typeface="Arial"/>
              </a:rPr>
              <a:t>The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computational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capacity,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limited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CPUs</a:t>
            </a:r>
            <a:endParaRPr sz="900">
              <a:latin typeface="Arial"/>
              <a:cs typeface="Arial"/>
            </a:endParaRPr>
          </a:p>
          <a:p>
            <a:pPr marL="274320" indent="-116839">
              <a:lnSpc>
                <a:spcPct val="100000"/>
              </a:lnSpc>
              <a:spcBef>
                <a:spcPts val="525"/>
              </a:spcBef>
              <a:buClr>
                <a:srgbClr val="3333B2"/>
              </a:buClr>
              <a:buFont typeface="Menlo"/>
              <a:buChar char="•"/>
              <a:tabLst>
                <a:tab pos="274955" algn="l"/>
              </a:tabLst>
            </a:pP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storage</a:t>
            </a:r>
            <a:r>
              <a:rPr sz="900" spc="-20" dirty="0">
                <a:latin typeface="Arial"/>
                <a:cs typeface="Arial"/>
              </a:rPr>
              <a:t> capacity, </a:t>
            </a:r>
            <a:r>
              <a:rPr sz="900" spc="-10" dirty="0">
                <a:latin typeface="Arial"/>
                <a:cs typeface="Arial"/>
              </a:rPr>
              <a:t>including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transfer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rate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between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CPUs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disks</a:t>
            </a:r>
            <a:endParaRPr sz="900">
              <a:latin typeface="Arial"/>
              <a:cs typeface="Arial"/>
            </a:endParaRPr>
          </a:p>
          <a:p>
            <a:pPr marL="274320" indent="-116839">
              <a:lnSpc>
                <a:spcPct val="100000"/>
              </a:lnSpc>
              <a:spcBef>
                <a:spcPts val="520"/>
              </a:spcBef>
              <a:buClr>
                <a:srgbClr val="3333B2"/>
              </a:buClr>
              <a:buFont typeface="Menlo"/>
              <a:buChar char="•"/>
              <a:tabLst>
                <a:tab pos="274955" algn="l"/>
              </a:tabLst>
            </a:pP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network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between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user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centralized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service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31051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Scalability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5623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63479" y="-1515"/>
            <a:ext cx="3911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Design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goals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00" y="197711"/>
            <a:ext cx="2875915" cy="11029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rgbClr val="3333B2"/>
                </a:solidFill>
                <a:latin typeface="Arial"/>
                <a:cs typeface="Arial"/>
              </a:rPr>
              <a:t>Techniques</a:t>
            </a:r>
            <a:r>
              <a:rPr sz="12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for</a:t>
            </a:r>
            <a:r>
              <a:rPr sz="12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scaling</a:t>
            </a:r>
            <a:endParaRPr sz="12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05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Hide</a:t>
            </a:r>
            <a:r>
              <a:rPr sz="1000" spc="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communication</a:t>
            </a:r>
            <a:r>
              <a:rPr sz="1000" spc="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latencies</a:t>
            </a:r>
            <a:endParaRPr sz="1000">
              <a:latin typeface="Arial"/>
              <a:cs typeface="Arial"/>
            </a:endParaRPr>
          </a:p>
          <a:p>
            <a:pPr marL="542925" indent="-120650">
              <a:lnSpc>
                <a:spcPct val="100000"/>
              </a:lnSpc>
              <a:spcBef>
                <a:spcPts val="505"/>
              </a:spcBef>
              <a:buClr>
                <a:srgbClr val="3333B2"/>
              </a:buClr>
              <a:buFont typeface="Menlo"/>
              <a:buChar char="•"/>
              <a:tabLst>
                <a:tab pos="543560" algn="l"/>
              </a:tabLst>
            </a:pPr>
            <a:r>
              <a:rPr sz="900" dirty="0">
                <a:latin typeface="Arial"/>
                <a:cs typeface="Arial"/>
              </a:rPr>
              <a:t>Make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use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asynchronous</a:t>
            </a:r>
            <a:r>
              <a:rPr sz="9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communication</a:t>
            </a:r>
            <a:endParaRPr sz="900">
              <a:latin typeface="Arial"/>
              <a:cs typeface="Arial"/>
            </a:endParaRPr>
          </a:p>
          <a:p>
            <a:pPr marL="542925" indent="-120650">
              <a:lnSpc>
                <a:spcPct val="100000"/>
              </a:lnSpc>
              <a:spcBef>
                <a:spcPts val="525"/>
              </a:spcBef>
              <a:buClr>
                <a:srgbClr val="3333B2"/>
              </a:buClr>
              <a:buFont typeface="Menlo"/>
              <a:buChar char="•"/>
              <a:tabLst>
                <a:tab pos="543560" algn="l"/>
              </a:tabLst>
            </a:pPr>
            <a:r>
              <a:rPr sz="900" spc="-10" dirty="0">
                <a:latin typeface="Arial"/>
                <a:cs typeface="Arial"/>
              </a:rPr>
              <a:t>Have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separate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handler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incoming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response</a:t>
            </a:r>
            <a:endParaRPr sz="900">
              <a:latin typeface="Arial"/>
              <a:cs typeface="Arial"/>
            </a:endParaRPr>
          </a:p>
          <a:p>
            <a:pPr marL="542925" indent="-120650">
              <a:lnSpc>
                <a:spcPct val="100000"/>
              </a:lnSpc>
              <a:spcBef>
                <a:spcPts val="520"/>
              </a:spcBef>
              <a:buFont typeface="Menlo"/>
              <a:buChar char="•"/>
              <a:tabLst>
                <a:tab pos="543560" algn="l"/>
              </a:tabLst>
            </a:pP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Problem:</a:t>
            </a:r>
            <a:r>
              <a:rPr sz="900" spc="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not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every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application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fits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this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model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31051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Scalability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5623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63479" y="-1515"/>
            <a:ext cx="3911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Design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goals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3114675" cy="4692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rgbClr val="3333B2"/>
                </a:solidFill>
                <a:latin typeface="Arial"/>
                <a:cs typeface="Arial"/>
              </a:rPr>
              <a:t>Techniques</a:t>
            </a:r>
            <a:r>
              <a:rPr sz="12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for</a:t>
            </a:r>
            <a:r>
              <a:rPr sz="12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scaling</a:t>
            </a:r>
            <a:endParaRPr sz="12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85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Facilitate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solution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by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moving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computations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to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client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59994" y="929127"/>
            <a:ext cx="3896278" cy="869000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59994" y="1975288"/>
            <a:ext cx="3888364" cy="89756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9" name="object 9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467" y="3349927"/>
            <a:ext cx="31051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6" action="ppaction://hlinksldjump"/>
              </a:rPr>
              <a:t>Scalability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5623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63479" y="-1515"/>
            <a:ext cx="3911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Design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goals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00" y="197711"/>
            <a:ext cx="3561715" cy="11271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rgbClr val="3333B2"/>
                </a:solidFill>
                <a:latin typeface="Arial"/>
                <a:cs typeface="Arial"/>
              </a:rPr>
              <a:t>Techniques</a:t>
            </a:r>
            <a:r>
              <a:rPr sz="12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for</a:t>
            </a:r>
            <a:r>
              <a:rPr sz="12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scaling</a:t>
            </a:r>
            <a:endParaRPr sz="12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05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Partition</a:t>
            </a:r>
            <a:r>
              <a:rPr sz="10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data</a:t>
            </a:r>
            <a:r>
              <a:rPr sz="10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and</a:t>
            </a:r>
            <a:r>
              <a:rPr sz="10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computations</a:t>
            </a:r>
            <a:r>
              <a:rPr sz="10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across</a:t>
            </a:r>
            <a:r>
              <a:rPr sz="10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multiple</a:t>
            </a:r>
            <a:r>
              <a:rPr sz="10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machines</a:t>
            </a:r>
            <a:endParaRPr sz="1000">
              <a:latin typeface="Arial"/>
              <a:cs typeface="Arial"/>
            </a:endParaRPr>
          </a:p>
          <a:p>
            <a:pPr marL="542925" indent="-120650">
              <a:lnSpc>
                <a:spcPct val="100000"/>
              </a:lnSpc>
              <a:spcBef>
                <a:spcPts val="695"/>
              </a:spcBef>
              <a:buClr>
                <a:srgbClr val="3333B2"/>
              </a:buClr>
              <a:buFont typeface="Menlo"/>
              <a:buChar char="•"/>
              <a:tabLst>
                <a:tab pos="543560" algn="l"/>
              </a:tabLst>
            </a:pPr>
            <a:r>
              <a:rPr sz="900" spc="-10" dirty="0">
                <a:latin typeface="Arial"/>
                <a:cs typeface="Arial"/>
              </a:rPr>
              <a:t>Move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computations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clients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(Java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applets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scripts)</a:t>
            </a:r>
            <a:endParaRPr sz="900">
              <a:latin typeface="Arial"/>
              <a:cs typeface="Arial"/>
            </a:endParaRPr>
          </a:p>
          <a:p>
            <a:pPr marL="542925" indent="-120650">
              <a:lnSpc>
                <a:spcPct val="100000"/>
              </a:lnSpc>
              <a:spcBef>
                <a:spcPts val="525"/>
              </a:spcBef>
              <a:buClr>
                <a:srgbClr val="3333B2"/>
              </a:buClr>
              <a:buFont typeface="Menlo"/>
              <a:buChar char="•"/>
              <a:tabLst>
                <a:tab pos="543560" algn="l"/>
              </a:tabLst>
            </a:pPr>
            <a:r>
              <a:rPr sz="900" spc="-10" dirty="0">
                <a:latin typeface="Arial"/>
                <a:cs typeface="Arial"/>
              </a:rPr>
              <a:t>Decentralized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naming services </a:t>
            </a:r>
            <a:r>
              <a:rPr sz="900" spc="-10" dirty="0">
                <a:latin typeface="Arial"/>
                <a:cs typeface="Arial"/>
              </a:rPr>
              <a:t>(DNS)</a:t>
            </a:r>
            <a:endParaRPr sz="900">
              <a:latin typeface="Arial"/>
              <a:cs typeface="Arial"/>
            </a:endParaRPr>
          </a:p>
          <a:p>
            <a:pPr marL="542925" indent="-120650">
              <a:lnSpc>
                <a:spcPct val="100000"/>
              </a:lnSpc>
              <a:spcBef>
                <a:spcPts val="525"/>
              </a:spcBef>
              <a:buClr>
                <a:srgbClr val="3333B2"/>
              </a:buClr>
              <a:buFont typeface="Menlo"/>
              <a:buChar char="•"/>
              <a:tabLst>
                <a:tab pos="543560" algn="l"/>
              </a:tabLst>
            </a:pPr>
            <a:r>
              <a:rPr sz="900" spc="-10" dirty="0">
                <a:latin typeface="Arial"/>
                <a:cs typeface="Arial"/>
              </a:rPr>
              <a:t>Decentralized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information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systems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(WWW)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31051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Scalability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5623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63479" y="-1515"/>
            <a:ext cx="3911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Design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goals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00" y="197711"/>
            <a:ext cx="4035425" cy="1439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solidFill>
                  <a:srgbClr val="3333B2"/>
                </a:solidFill>
                <a:latin typeface="Arial"/>
                <a:cs typeface="Arial"/>
              </a:rPr>
              <a:t>Techniques</a:t>
            </a:r>
            <a:r>
              <a:rPr sz="12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for</a:t>
            </a:r>
            <a:r>
              <a:rPr sz="12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scaling</a:t>
            </a:r>
            <a:endParaRPr sz="1200">
              <a:latin typeface="Arial"/>
              <a:cs typeface="Arial"/>
            </a:endParaRPr>
          </a:p>
          <a:p>
            <a:pPr marL="289560" marR="30480">
              <a:lnSpc>
                <a:spcPct val="109600"/>
              </a:lnSpc>
              <a:spcBef>
                <a:spcPts val="67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Replication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and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caching:</a:t>
            </a:r>
            <a:r>
              <a:rPr sz="1000" spc="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Make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copies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data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available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at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different machines</a:t>
            </a:r>
            <a:endParaRPr sz="1000">
              <a:latin typeface="Arial"/>
              <a:cs typeface="Arial"/>
            </a:endParaRPr>
          </a:p>
          <a:p>
            <a:pPr marL="542925" indent="-120650">
              <a:lnSpc>
                <a:spcPct val="100000"/>
              </a:lnSpc>
              <a:spcBef>
                <a:spcPts val="500"/>
              </a:spcBef>
              <a:buClr>
                <a:srgbClr val="3333B2"/>
              </a:buClr>
              <a:buFont typeface="Menlo"/>
              <a:buChar char="•"/>
              <a:tabLst>
                <a:tab pos="543560" algn="l"/>
              </a:tabLst>
            </a:pPr>
            <a:r>
              <a:rPr sz="900" dirty="0">
                <a:latin typeface="Arial"/>
                <a:cs typeface="Arial"/>
              </a:rPr>
              <a:t>Replicated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file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servers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databases</a:t>
            </a:r>
            <a:endParaRPr sz="900">
              <a:latin typeface="Arial"/>
              <a:cs typeface="Arial"/>
            </a:endParaRPr>
          </a:p>
          <a:p>
            <a:pPr marL="542925" indent="-120650">
              <a:lnSpc>
                <a:spcPct val="100000"/>
              </a:lnSpc>
              <a:spcBef>
                <a:spcPts val="525"/>
              </a:spcBef>
              <a:buClr>
                <a:srgbClr val="3333B2"/>
              </a:buClr>
              <a:buFont typeface="Menlo"/>
              <a:buChar char="•"/>
              <a:tabLst>
                <a:tab pos="543560" algn="l"/>
              </a:tabLst>
            </a:pPr>
            <a:r>
              <a:rPr sz="900" dirty="0">
                <a:latin typeface="Arial"/>
                <a:cs typeface="Arial"/>
              </a:rPr>
              <a:t>Mirrored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Websites</a:t>
            </a:r>
            <a:endParaRPr sz="900">
              <a:latin typeface="Arial"/>
              <a:cs typeface="Arial"/>
            </a:endParaRPr>
          </a:p>
          <a:p>
            <a:pPr marL="537210" indent="-114935">
              <a:lnSpc>
                <a:spcPct val="100000"/>
              </a:lnSpc>
              <a:spcBef>
                <a:spcPts val="525"/>
              </a:spcBef>
              <a:buClr>
                <a:srgbClr val="3333B2"/>
              </a:buClr>
              <a:buFont typeface="Menlo"/>
              <a:buChar char="•"/>
              <a:tabLst>
                <a:tab pos="537845" algn="l"/>
              </a:tabLst>
            </a:pPr>
            <a:r>
              <a:rPr sz="900" dirty="0">
                <a:latin typeface="Arial"/>
                <a:cs typeface="Arial"/>
              </a:rPr>
              <a:t>Web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caches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(in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browsers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proxies)</a:t>
            </a:r>
            <a:endParaRPr sz="900">
              <a:latin typeface="Arial"/>
              <a:cs typeface="Arial"/>
            </a:endParaRPr>
          </a:p>
          <a:p>
            <a:pPr marL="542925" indent="-120650">
              <a:lnSpc>
                <a:spcPct val="100000"/>
              </a:lnSpc>
              <a:spcBef>
                <a:spcPts val="520"/>
              </a:spcBef>
              <a:buClr>
                <a:srgbClr val="3333B2"/>
              </a:buClr>
              <a:buFont typeface="Menlo"/>
              <a:buChar char="•"/>
              <a:tabLst>
                <a:tab pos="543560" algn="l"/>
              </a:tabLst>
            </a:pPr>
            <a:r>
              <a:rPr sz="900" dirty="0">
                <a:latin typeface="Arial"/>
                <a:cs typeface="Arial"/>
              </a:rPr>
              <a:t>File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caching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client)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31051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Scalability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5623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97339" y="-1515"/>
            <a:ext cx="135763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networked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systems to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distributed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2202815" cy="494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Distributed</a:t>
            </a:r>
            <a:r>
              <a:rPr sz="1200" spc="-7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versus</a:t>
            </a:r>
            <a:r>
              <a:rPr sz="1200" spc="-7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Decentralized</a:t>
            </a:r>
            <a:endParaRPr sz="1200">
              <a:latin typeface="Arial"/>
              <a:cs typeface="Arial"/>
            </a:endParaRPr>
          </a:p>
          <a:p>
            <a:pPr marL="258445">
              <a:lnSpc>
                <a:spcPct val="100000"/>
              </a:lnSpc>
              <a:spcBef>
                <a:spcPts val="105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What</a:t>
            </a:r>
            <a:r>
              <a:rPr sz="10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many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people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state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94728" y="1333041"/>
            <a:ext cx="580646" cy="33072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698688" y="792742"/>
            <a:ext cx="895637" cy="87102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17634" y="792742"/>
            <a:ext cx="895637" cy="871021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303250" y="1720908"/>
            <a:ext cx="3472179" cy="1030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4970">
              <a:lnSpc>
                <a:spcPct val="100000"/>
              </a:lnSpc>
              <a:spcBef>
                <a:spcPts val="95"/>
              </a:spcBef>
              <a:tabLst>
                <a:tab pos="1496060" algn="l"/>
                <a:tab pos="2889885" algn="l"/>
              </a:tabLst>
            </a:pPr>
            <a:r>
              <a:rPr sz="900" spc="-10" dirty="0">
                <a:latin typeface="Arial"/>
                <a:cs typeface="Arial"/>
              </a:rPr>
              <a:t>Centralized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10" dirty="0">
                <a:latin typeface="Arial"/>
                <a:cs typeface="Arial"/>
              </a:rPr>
              <a:t>Decentralized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10" dirty="0">
                <a:latin typeface="Arial"/>
                <a:cs typeface="Arial"/>
              </a:rPr>
              <a:t>Distributed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125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dirty="0">
                <a:solidFill>
                  <a:srgbClr val="C80000"/>
                </a:solidFill>
                <a:latin typeface="Arial"/>
                <a:cs typeface="Arial"/>
              </a:rPr>
              <a:t>When</a:t>
            </a:r>
            <a:r>
              <a:rPr sz="1000" spc="-2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C80000"/>
                </a:solidFill>
                <a:latin typeface="Arial"/>
                <a:cs typeface="Arial"/>
              </a:rPr>
              <a:t>does</a:t>
            </a:r>
            <a:r>
              <a:rPr sz="1000" spc="-1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C80000"/>
                </a:solidFill>
                <a:latin typeface="Arial"/>
                <a:cs typeface="Arial"/>
              </a:rPr>
              <a:t>a</a:t>
            </a:r>
            <a:r>
              <a:rPr sz="1000" spc="-2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C80000"/>
                </a:solidFill>
                <a:latin typeface="Arial"/>
                <a:cs typeface="Arial"/>
              </a:rPr>
              <a:t>decentralized</a:t>
            </a:r>
            <a:r>
              <a:rPr sz="1000" spc="-2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C80000"/>
                </a:solidFill>
                <a:latin typeface="Arial"/>
                <a:cs typeface="Arial"/>
              </a:rPr>
              <a:t>system</a:t>
            </a:r>
            <a:r>
              <a:rPr sz="1000" spc="-1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C80000"/>
                </a:solidFill>
                <a:latin typeface="Arial"/>
                <a:cs typeface="Arial"/>
              </a:rPr>
              <a:t>become</a:t>
            </a:r>
            <a:r>
              <a:rPr sz="1000" spc="-2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C80000"/>
                </a:solidFill>
                <a:latin typeface="Arial"/>
                <a:cs typeface="Arial"/>
              </a:rPr>
              <a:t>distributed?</a:t>
            </a:r>
            <a:endParaRPr sz="1000">
              <a:latin typeface="Arial"/>
              <a:cs typeface="Arial"/>
            </a:endParaRPr>
          </a:p>
          <a:p>
            <a:pPr marL="305435" indent="-116839">
              <a:lnSpc>
                <a:spcPct val="100000"/>
              </a:lnSpc>
              <a:spcBef>
                <a:spcPts val="700"/>
              </a:spcBef>
              <a:buClr>
                <a:srgbClr val="3333B2"/>
              </a:buClr>
              <a:buFont typeface="Menlo"/>
              <a:buChar char="•"/>
              <a:tabLst>
                <a:tab pos="306070" algn="l"/>
              </a:tabLst>
            </a:pPr>
            <a:r>
              <a:rPr sz="900" dirty="0">
                <a:latin typeface="Arial"/>
                <a:cs typeface="Arial"/>
              </a:rPr>
              <a:t>Adding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1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link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between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two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nodes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decentralized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system?</a:t>
            </a:r>
            <a:endParaRPr sz="900">
              <a:latin typeface="Arial"/>
              <a:cs typeface="Arial"/>
            </a:endParaRPr>
          </a:p>
          <a:p>
            <a:pPr marL="305435" indent="-116839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306070" algn="l"/>
              </a:tabLst>
            </a:pPr>
            <a:r>
              <a:rPr sz="900" dirty="0">
                <a:latin typeface="Arial"/>
                <a:cs typeface="Arial"/>
              </a:rPr>
              <a:t>Adding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2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links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between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two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nodes?</a:t>
            </a:r>
            <a:endParaRPr sz="900">
              <a:latin typeface="Arial"/>
              <a:cs typeface="Arial"/>
            </a:endParaRPr>
          </a:p>
          <a:p>
            <a:pPr marL="309245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309880" algn="l"/>
              </a:tabLst>
            </a:pPr>
            <a:r>
              <a:rPr sz="900" dirty="0">
                <a:latin typeface="Arial"/>
                <a:cs typeface="Arial"/>
              </a:rPr>
              <a:t>In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general: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adding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k</a:t>
            </a:r>
            <a:r>
              <a:rPr sz="900" i="1" spc="20" dirty="0">
                <a:latin typeface="Arial"/>
                <a:cs typeface="Arial"/>
              </a:rPr>
              <a:t> </a:t>
            </a:r>
            <a:r>
              <a:rPr sz="900" i="1" spc="165" dirty="0">
                <a:latin typeface="Arial"/>
                <a:cs typeface="Arial"/>
              </a:rPr>
              <a:t>&gt;</a:t>
            </a:r>
            <a:r>
              <a:rPr sz="900" i="1" spc="-6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0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links....?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1" name="object 11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467" y="3349927"/>
            <a:ext cx="117157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2" action="ppaction://hlinksldjump"/>
              </a:rPr>
              <a:t>Distributed versus</a:t>
            </a:r>
            <a:r>
              <a:rPr sz="5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decentralized</a:t>
            </a:r>
            <a:r>
              <a:rPr sz="5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0405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simple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classification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distributed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Parallel</a:t>
            </a:r>
            <a:r>
              <a:rPr spc="-40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499307"/>
            <a:ext cx="3622675" cy="59944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sz="1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spc="-10" dirty="0">
                <a:latin typeface="Arial"/>
                <a:cs typeface="Arial"/>
              </a:rPr>
              <a:t>High-performance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distributed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computing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started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parallel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computing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Multiprocessor</a:t>
            </a: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and</a:t>
            </a:r>
            <a:r>
              <a:rPr sz="10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multicore</a:t>
            </a:r>
            <a:r>
              <a:rPr sz="10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versus</a:t>
            </a: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multicomputer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67575" y="1113784"/>
            <a:ext cx="1203339" cy="1055768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903770" y="1104488"/>
            <a:ext cx="1598858" cy="1060002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8" name="object 8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67" y="3349927"/>
            <a:ext cx="114998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3" action="ppaction://hlinksldjump"/>
              </a:rPr>
              <a:t>High-performance</a:t>
            </a:r>
            <a:r>
              <a:rPr sz="500" spc="3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3" action="ppaction://hlinksldjump"/>
              </a:rPr>
              <a:t>distributed</a:t>
            </a:r>
            <a:r>
              <a:rPr sz="500" spc="4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computing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0405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simple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classification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distributed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Distributed</a:t>
            </a:r>
            <a:r>
              <a:rPr spc="-45" dirty="0"/>
              <a:t> </a:t>
            </a:r>
            <a:r>
              <a:rPr dirty="0"/>
              <a:t>shared</a:t>
            </a:r>
            <a:r>
              <a:rPr spc="-40" dirty="0"/>
              <a:t> </a:t>
            </a:r>
            <a:r>
              <a:rPr dirty="0"/>
              <a:t>memory</a:t>
            </a:r>
            <a:r>
              <a:rPr spc="-4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3547" y="499476"/>
            <a:ext cx="3917315" cy="240601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21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sz="1000">
              <a:latin typeface="Arial"/>
              <a:cs typeface="Arial"/>
            </a:endParaRPr>
          </a:p>
          <a:p>
            <a:pPr marL="12700" marR="5080" indent="3175">
              <a:lnSpc>
                <a:spcPts val="1210"/>
              </a:lnSpc>
              <a:spcBef>
                <a:spcPts val="35"/>
              </a:spcBef>
            </a:pPr>
            <a:r>
              <a:rPr sz="900" spc="-10" dirty="0">
                <a:latin typeface="Arial"/>
                <a:cs typeface="Arial"/>
              </a:rPr>
              <a:t>Multiprocessors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relatively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easy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program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comparison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to </a:t>
            </a:r>
            <a:r>
              <a:rPr sz="900" spc="-10" dirty="0">
                <a:latin typeface="Arial"/>
                <a:cs typeface="Arial"/>
              </a:rPr>
              <a:t>multicomputers,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yet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have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problems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when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increasing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number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processors </a:t>
            </a:r>
            <a:r>
              <a:rPr sz="900" dirty="0">
                <a:latin typeface="Arial"/>
                <a:cs typeface="Arial"/>
              </a:rPr>
              <a:t>(or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cores).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Solution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spc="-30" dirty="0">
                <a:latin typeface="Arial"/>
                <a:cs typeface="Arial"/>
              </a:rPr>
              <a:t>Try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implement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shared-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memory</a:t>
            </a:r>
            <a:r>
              <a:rPr sz="900" spc="-2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model</a:t>
            </a:r>
            <a:r>
              <a:rPr sz="900" spc="-2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top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a</a:t>
            </a:r>
            <a:r>
              <a:rPr sz="900" spc="-10" dirty="0">
                <a:latin typeface="Arial"/>
                <a:cs typeface="Arial"/>
              </a:rPr>
              <a:t> multicomputer.</a:t>
            </a:r>
            <a:endParaRPr sz="9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740"/>
              </a:spcBef>
            </a:pPr>
            <a:r>
              <a:rPr sz="1000" dirty="0">
                <a:solidFill>
                  <a:srgbClr val="4C994C"/>
                </a:solidFill>
                <a:latin typeface="Arial"/>
                <a:cs typeface="Arial"/>
              </a:rPr>
              <a:t>Example</a:t>
            </a:r>
            <a:r>
              <a:rPr sz="1000" spc="-35" dirty="0">
                <a:solidFill>
                  <a:srgbClr val="4C994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994C"/>
                </a:solidFill>
                <a:latin typeface="Arial"/>
                <a:cs typeface="Arial"/>
              </a:rPr>
              <a:t>through</a:t>
            </a:r>
            <a:r>
              <a:rPr sz="1000" spc="-30" dirty="0">
                <a:solidFill>
                  <a:srgbClr val="4C994C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4C994C"/>
                </a:solidFill>
                <a:latin typeface="Arial"/>
                <a:cs typeface="Arial"/>
              </a:rPr>
              <a:t>virtual-memory</a:t>
            </a:r>
            <a:r>
              <a:rPr sz="1000" spc="-30" dirty="0">
                <a:solidFill>
                  <a:srgbClr val="4C994C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4C994C"/>
                </a:solidFill>
                <a:latin typeface="Arial"/>
                <a:cs typeface="Arial"/>
              </a:rPr>
              <a:t>techniques</a:t>
            </a:r>
            <a:endParaRPr sz="1000">
              <a:latin typeface="Arial"/>
              <a:cs typeface="Arial"/>
            </a:endParaRPr>
          </a:p>
          <a:p>
            <a:pPr marL="15875" marR="5080">
              <a:lnSpc>
                <a:spcPct val="111600"/>
              </a:lnSpc>
              <a:spcBef>
                <a:spcPts val="185"/>
              </a:spcBef>
            </a:pPr>
            <a:r>
              <a:rPr sz="900" dirty="0">
                <a:latin typeface="Arial"/>
                <a:cs typeface="Arial"/>
              </a:rPr>
              <a:t>Map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all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main-</a:t>
            </a:r>
            <a:r>
              <a:rPr sz="900" dirty="0">
                <a:latin typeface="Arial"/>
                <a:cs typeface="Arial"/>
              </a:rPr>
              <a:t>memory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pages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(from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different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processors)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single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virtual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address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space</a:t>
            </a:r>
            <a:r>
              <a:rPr sz="900" dirty="0">
                <a:latin typeface="Arial"/>
                <a:cs typeface="Arial"/>
              </a:rPr>
              <a:t>.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process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processor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A</a:t>
            </a:r>
            <a:r>
              <a:rPr sz="900" i="1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addresses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page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900" i="1" spc="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located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at </a:t>
            </a:r>
            <a:r>
              <a:rPr sz="900" dirty="0">
                <a:latin typeface="Arial"/>
                <a:cs typeface="Arial"/>
              </a:rPr>
              <a:t>processor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B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A</a:t>
            </a:r>
            <a:r>
              <a:rPr sz="900" i="1" spc="-15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traps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and</a:t>
            </a:r>
            <a:r>
              <a:rPr sz="9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fetches</a:t>
            </a:r>
            <a:r>
              <a:rPr sz="9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B2"/>
                </a:solidFill>
                <a:latin typeface="Arial"/>
                <a:cs typeface="Arial"/>
              </a:rPr>
              <a:t>P</a:t>
            </a:r>
            <a:r>
              <a:rPr sz="900" i="1" spc="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from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B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just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would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</a:t>
            </a:r>
            <a:r>
              <a:rPr sz="900" i="1" spc="4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had </a:t>
            </a:r>
            <a:r>
              <a:rPr sz="900" dirty="0">
                <a:latin typeface="Arial"/>
                <a:cs typeface="Arial"/>
              </a:rPr>
              <a:t>been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located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local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disk.</a:t>
            </a:r>
            <a:endParaRPr sz="9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810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Problem</a:t>
            </a:r>
            <a:endParaRPr sz="1000">
              <a:latin typeface="Arial"/>
              <a:cs typeface="Arial"/>
            </a:endParaRPr>
          </a:p>
          <a:p>
            <a:pPr marL="15875" marR="73660" algn="just">
              <a:lnSpc>
                <a:spcPts val="1210"/>
              </a:lnSpc>
              <a:spcBef>
                <a:spcPts val="35"/>
              </a:spcBef>
            </a:pPr>
            <a:r>
              <a:rPr sz="900" spc="-10" dirty="0">
                <a:latin typeface="Arial"/>
                <a:cs typeface="Arial"/>
              </a:rPr>
              <a:t>Performance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distributed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shared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memory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could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never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compete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of </a:t>
            </a:r>
            <a:r>
              <a:rPr sz="900" spc="-10" dirty="0">
                <a:latin typeface="Arial"/>
                <a:cs typeface="Arial"/>
              </a:rPr>
              <a:t>multiprocessors,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failed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meet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expectations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programmers.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has </a:t>
            </a:r>
            <a:r>
              <a:rPr sz="900" dirty="0">
                <a:latin typeface="Arial"/>
                <a:cs typeface="Arial"/>
              </a:rPr>
              <a:t>been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widely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abandoned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now.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114998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3" action="ppaction://hlinksldjump"/>
              </a:rPr>
              <a:t>High-performance</a:t>
            </a:r>
            <a:r>
              <a:rPr sz="500" spc="3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3" action="ppaction://hlinksldjump"/>
              </a:rPr>
              <a:t>distributed</a:t>
            </a:r>
            <a:r>
              <a:rPr sz="500" spc="4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computing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0405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simple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classification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distributed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Cluster</a:t>
            </a:r>
            <a:r>
              <a:rPr spc="-45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4594" y="514774"/>
            <a:ext cx="3756025" cy="557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Essentially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group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high-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end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systems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connected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through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LAN</a:t>
            </a:r>
            <a:endParaRPr sz="1000">
              <a:latin typeface="Arial"/>
              <a:cs typeface="Arial"/>
            </a:endParaRPr>
          </a:p>
          <a:p>
            <a:pPr marL="278130" indent="-120650">
              <a:lnSpc>
                <a:spcPct val="100000"/>
              </a:lnSpc>
              <a:spcBef>
                <a:spcPts val="710"/>
              </a:spcBef>
              <a:buClr>
                <a:srgbClr val="3333B2"/>
              </a:buClr>
              <a:buFont typeface="Menlo"/>
              <a:buChar char="•"/>
              <a:tabLst>
                <a:tab pos="278765" algn="l"/>
              </a:tabLst>
            </a:pPr>
            <a:r>
              <a:rPr sz="900" dirty="0">
                <a:latin typeface="Arial"/>
                <a:cs typeface="Arial"/>
              </a:rPr>
              <a:t>Homogeneous: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same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OS,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near-</a:t>
            </a:r>
            <a:r>
              <a:rPr sz="900" dirty="0">
                <a:latin typeface="Arial"/>
                <a:cs typeface="Arial"/>
              </a:rPr>
              <a:t>identical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hardware</a:t>
            </a:r>
            <a:endParaRPr sz="900">
              <a:latin typeface="Arial"/>
              <a:cs typeface="Arial"/>
            </a:endParaRPr>
          </a:p>
          <a:p>
            <a:pPr marL="278130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278765" algn="l"/>
              </a:tabLst>
            </a:pPr>
            <a:r>
              <a:rPr sz="900" dirty="0">
                <a:latin typeface="Arial"/>
                <a:cs typeface="Arial"/>
              </a:rPr>
              <a:t>Single,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or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tightly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coupled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managing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node(s)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9508" y="1237862"/>
            <a:ext cx="3026449" cy="1610645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114998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3" action="ppaction://hlinksldjump"/>
              </a:rPr>
              <a:t>High-performance</a:t>
            </a:r>
            <a:r>
              <a:rPr sz="500" spc="3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3" action="ppaction://hlinksldjump"/>
              </a:rPr>
              <a:t>distributed</a:t>
            </a:r>
            <a:r>
              <a:rPr sz="500" spc="4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computing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5623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81413" y="-1515"/>
            <a:ext cx="12731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simple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classification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distributed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00" y="197711"/>
            <a:ext cx="3869054" cy="1915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Grid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computing</a:t>
            </a:r>
            <a:endParaRPr sz="12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105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next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step:</a:t>
            </a:r>
            <a:r>
              <a:rPr sz="1000" spc="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plenty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nodes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from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everywhere</a:t>
            </a:r>
            <a:endParaRPr sz="1000">
              <a:latin typeface="Arial"/>
              <a:cs typeface="Arial"/>
            </a:endParaRPr>
          </a:p>
          <a:p>
            <a:pPr marL="555625" indent="-120650">
              <a:lnSpc>
                <a:spcPct val="100000"/>
              </a:lnSpc>
              <a:spcBef>
                <a:spcPts val="700"/>
              </a:spcBef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spc="-10" dirty="0">
                <a:latin typeface="Arial"/>
                <a:cs typeface="Arial"/>
              </a:rPr>
              <a:t>Heterogeneous</a:t>
            </a:r>
            <a:endParaRPr sz="900">
              <a:latin typeface="Arial"/>
              <a:cs typeface="Arial"/>
            </a:endParaRPr>
          </a:p>
          <a:p>
            <a:pPr marL="555625" indent="-120650">
              <a:lnSpc>
                <a:spcPct val="100000"/>
              </a:lnSpc>
              <a:spcBef>
                <a:spcPts val="525"/>
              </a:spcBef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dirty="0">
                <a:latin typeface="Arial"/>
                <a:cs typeface="Arial"/>
              </a:rPr>
              <a:t>Dispersed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across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several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organizations</a:t>
            </a:r>
            <a:endParaRPr sz="900">
              <a:latin typeface="Arial"/>
              <a:cs typeface="Arial"/>
            </a:endParaRPr>
          </a:p>
          <a:p>
            <a:pPr marL="555625" indent="-120650">
              <a:lnSpc>
                <a:spcPct val="100000"/>
              </a:lnSpc>
              <a:spcBef>
                <a:spcPts val="525"/>
              </a:spcBef>
              <a:buClr>
                <a:srgbClr val="3333B2"/>
              </a:buClr>
              <a:buFont typeface="Menlo"/>
              <a:buChar char="•"/>
              <a:tabLst>
                <a:tab pos="556260" algn="l"/>
              </a:tabLst>
            </a:pPr>
            <a:r>
              <a:rPr sz="900" dirty="0">
                <a:latin typeface="Arial"/>
                <a:cs typeface="Arial"/>
              </a:rPr>
              <a:t>Can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easily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span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wide-</a:t>
            </a:r>
            <a:r>
              <a:rPr sz="900" dirty="0">
                <a:latin typeface="Arial"/>
                <a:cs typeface="Arial"/>
              </a:rPr>
              <a:t>area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network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12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</a:pPr>
            <a:r>
              <a:rPr sz="1000" spc="-20" dirty="0">
                <a:solidFill>
                  <a:srgbClr val="C80000"/>
                </a:solidFill>
                <a:latin typeface="Arial"/>
                <a:cs typeface="Arial"/>
              </a:rPr>
              <a:t>Note</a:t>
            </a:r>
            <a:endParaRPr sz="1000">
              <a:latin typeface="Arial"/>
              <a:cs typeface="Arial"/>
            </a:endParaRPr>
          </a:p>
          <a:p>
            <a:pPr marL="302260" marR="17780" indent="-3810" algn="just">
              <a:lnSpc>
                <a:spcPts val="1210"/>
              </a:lnSpc>
              <a:spcBef>
                <a:spcPts val="40"/>
              </a:spcBef>
            </a:pPr>
            <a:r>
              <a:rPr sz="900" spc="-65" dirty="0">
                <a:latin typeface="Arial"/>
                <a:cs typeface="Arial"/>
              </a:rPr>
              <a:t>To</a:t>
            </a:r>
            <a:r>
              <a:rPr sz="900" dirty="0">
                <a:latin typeface="Arial"/>
                <a:cs typeface="Arial"/>
              </a:rPr>
              <a:t> allow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collaborations,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grids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generally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use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virtual</a:t>
            </a:r>
            <a:r>
              <a:rPr sz="900" spc="-2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organizations</a:t>
            </a:r>
            <a:r>
              <a:rPr sz="900" dirty="0">
                <a:latin typeface="Arial"/>
                <a:cs typeface="Arial"/>
              </a:rPr>
              <a:t>.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In </a:t>
            </a:r>
            <a:r>
              <a:rPr sz="900" dirty="0">
                <a:latin typeface="Arial"/>
                <a:cs typeface="Arial"/>
              </a:rPr>
              <a:t>essence,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this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grouping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users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(or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better: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their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IDs)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allows</a:t>
            </a:r>
            <a:r>
              <a:rPr sz="900" spc="-25" dirty="0">
                <a:latin typeface="Arial"/>
                <a:cs typeface="Arial"/>
              </a:rPr>
              <a:t> for </a:t>
            </a:r>
            <a:r>
              <a:rPr sz="900" dirty="0">
                <a:latin typeface="Arial"/>
                <a:cs typeface="Arial"/>
              </a:rPr>
              <a:t>authorization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resource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allocation.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114998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3" action="ppaction://hlinksldjump"/>
              </a:rPr>
              <a:t>High-performance</a:t>
            </a:r>
            <a:r>
              <a:rPr sz="500" spc="3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3" action="ppaction://hlinksldjump"/>
              </a:rPr>
              <a:t>distributed</a:t>
            </a:r>
            <a:r>
              <a:rPr sz="500" spc="4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computing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0405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simple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classification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distributed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Architecture</a:t>
            </a:r>
            <a:r>
              <a:rPr spc="-55" dirty="0"/>
              <a:t> </a:t>
            </a:r>
            <a:r>
              <a:rPr dirty="0"/>
              <a:t>for</a:t>
            </a:r>
            <a:r>
              <a:rPr spc="-50" dirty="0"/>
              <a:t> </a:t>
            </a:r>
            <a:r>
              <a:rPr dirty="0"/>
              <a:t>grid</a:t>
            </a:r>
            <a:r>
              <a:rPr spc="-50" dirty="0"/>
              <a:t> </a:t>
            </a:r>
            <a:r>
              <a:rPr spc="-10" dirty="0"/>
              <a:t>computing</a:t>
            </a: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2524" y="1078569"/>
            <a:ext cx="1770065" cy="1145134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2037689" y="441489"/>
            <a:ext cx="2146300" cy="237045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39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layers</a:t>
            </a:r>
            <a:endParaRPr sz="1000">
              <a:latin typeface="Arial"/>
              <a:cs typeface="Arial"/>
            </a:endParaRPr>
          </a:p>
          <a:p>
            <a:pPr marL="281940" marR="310515" indent="-114300">
              <a:lnSpc>
                <a:spcPct val="108400"/>
              </a:lnSpc>
              <a:spcBef>
                <a:spcPts val="155"/>
              </a:spcBef>
              <a:buFont typeface="Menlo"/>
              <a:buChar char="•"/>
              <a:tabLst>
                <a:tab pos="282575" algn="l"/>
              </a:tabLst>
            </a:pPr>
            <a:r>
              <a:rPr sz="800" dirty="0">
                <a:solidFill>
                  <a:srgbClr val="3333B2"/>
                </a:solidFill>
                <a:latin typeface="Arial"/>
                <a:cs typeface="Arial"/>
              </a:rPr>
              <a:t>Fabric</a:t>
            </a:r>
            <a:r>
              <a:rPr sz="800" dirty="0">
                <a:latin typeface="Arial"/>
                <a:cs typeface="Arial"/>
              </a:rPr>
              <a:t>:</a:t>
            </a:r>
            <a:r>
              <a:rPr sz="800" spc="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Provides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interfaces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to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local </a:t>
            </a:r>
            <a:r>
              <a:rPr sz="800" dirty="0">
                <a:latin typeface="Arial"/>
                <a:cs typeface="Arial"/>
              </a:rPr>
              <a:t>resources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(for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querying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state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25" dirty="0">
                <a:latin typeface="Arial"/>
                <a:cs typeface="Arial"/>
              </a:rPr>
              <a:t>and</a:t>
            </a:r>
            <a:r>
              <a:rPr sz="800" spc="-10" dirty="0">
                <a:latin typeface="Arial"/>
                <a:cs typeface="Arial"/>
              </a:rPr>
              <a:t> capabilities,</a:t>
            </a:r>
            <a:r>
              <a:rPr sz="800" spc="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locking,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etc.)</a:t>
            </a:r>
            <a:endParaRPr sz="800">
              <a:latin typeface="Arial"/>
              <a:cs typeface="Arial"/>
            </a:endParaRPr>
          </a:p>
          <a:p>
            <a:pPr marL="281940" marR="17780" indent="-114300">
              <a:lnSpc>
                <a:spcPct val="108400"/>
              </a:lnSpc>
              <a:spcBef>
                <a:spcPts val="300"/>
              </a:spcBef>
              <a:buFont typeface="Menlo"/>
              <a:buChar char="•"/>
              <a:tabLst>
                <a:tab pos="282575" algn="l"/>
              </a:tabLst>
            </a:pPr>
            <a:r>
              <a:rPr sz="800" dirty="0">
                <a:solidFill>
                  <a:srgbClr val="3333B2"/>
                </a:solidFill>
                <a:latin typeface="Arial"/>
                <a:cs typeface="Arial"/>
              </a:rPr>
              <a:t>Connectivity</a:t>
            </a:r>
            <a:r>
              <a:rPr sz="800" dirty="0">
                <a:latin typeface="Arial"/>
                <a:cs typeface="Arial"/>
              </a:rPr>
              <a:t>: </a:t>
            </a:r>
            <a:r>
              <a:rPr sz="800" spc="-10" dirty="0">
                <a:latin typeface="Arial"/>
                <a:cs typeface="Arial"/>
              </a:rPr>
              <a:t>Communication/transaction </a:t>
            </a:r>
            <a:r>
              <a:rPr sz="800" dirty="0">
                <a:latin typeface="Arial"/>
                <a:cs typeface="Arial"/>
              </a:rPr>
              <a:t>protocols,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e.g.,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for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moving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data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between </a:t>
            </a:r>
            <a:r>
              <a:rPr sz="800" dirty="0">
                <a:latin typeface="Arial"/>
                <a:cs typeface="Arial"/>
              </a:rPr>
              <a:t>resources.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Also</a:t>
            </a:r>
            <a:r>
              <a:rPr sz="800" spc="-4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various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authentication protocols.</a:t>
            </a:r>
            <a:endParaRPr sz="800">
              <a:latin typeface="Arial"/>
              <a:cs typeface="Arial"/>
            </a:endParaRPr>
          </a:p>
          <a:p>
            <a:pPr marL="281940" marR="118110" indent="-114300" algn="just">
              <a:lnSpc>
                <a:spcPct val="108400"/>
              </a:lnSpc>
              <a:spcBef>
                <a:spcPts val="300"/>
              </a:spcBef>
              <a:buFont typeface="Menlo"/>
              <a:buChar char="•"/>
              <a:tabLst>
                <a:tab pos="282575" algn="l"/>
              </a:tabLst>
            </a:pPr>
            <a:r>
              <a:rPr sz="800" dirty="0">
                <a:solidFill>
                  <a:srgbClr val="3333B2"/>
                </a:solidFill>
                <a:latin typeface="Arial"/>
                <a:cs typeface="Arial"/>
              </a:rPr>
              <a:t>Resource</a:t>
            </a:r>
            <a:r>
              <a:rPr sz="800" dirty="0">
                <a:latin typeface="Arial"/>
                <a:cs typeface="Arial"/>
              </a:rPr>
              <a:t>: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Manages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single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resource, </a:t>
            </a:r>
            <a:r>
              <a:rPr sz="800" dirty="0">
                <a:latin typeface="Arial"/>
                <a:cs typeface="Arial"/>
              </a:rPr>
              <a:t>such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as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creating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processes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or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reading data.</a:t>
            </a:r>
            <a:endParaRPr sz="800">
              <a:latin typeface="Arial"/>
              <a:cs typeface="Arial"/>
            </a:endParaRPr>
          </a:p>
          <a:p>
            <a:pPr marL="281940" marR="154305" indent="-114300">
              <a:lnSpc>
                <a:spcPct val="108400"/>
              </a:lnSpc>
              <a:spcBef>
                <a:spcPts val="300"/>
              </a:spcBef>
              <a:buFont typeface="Menlo"/>
              <a:buChar char="•"/>
              <a:tabLst>
                <a:tab pos="282575" algn="l"/>
              </a:tabLst>
            </a:pPr>
            <a:r>
              <a:rPr sz="800" dirty="0">
                <a:solidFill>
                  <a:srgbClr val="3333B2"/>
                </a:solidFill>
                <a:latin typeface="Arial"/>
                <a:cs typeface="Arial"/>
              </a:rPr>
              <a:t>Collective</a:t>
            </a:r>
            <a:r>
              <a:rPr sz="800" dirty="0">
                <a:latin typeface="Arial"/>
                <a:cs typeface="Arial"/>
              </a:rPr>
              <a:t>:</a:t>
            </a:r>
            <a:r>
              <a:rPr sz="800" spc="1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Handles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access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to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multiple </a:t>
            </a:r>
            <a:r>
              <a:rPr sz="800" dirty="0">
                <a:latin typeface="Arial"/>
                <a:cs typeface="Arial"/>
              </a:rPr>
              <a:t>resources: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discovery,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scheduling, replication.</a:t>
            </a:r>
            <a:endParaRPr sz="800">
              <a:latin typeface="Arial"/>
              <a:cs typeface="Arial"/>
            </a:endParaRPr>
          </a:p>
          <a:p>
            <a:pPr marL="281940" marR="229870" indent="-114300">
              <a:lnSpc>
                <a:spcPct val="108400"/>
              </a:lnSpc>
              <a:spcBef>
                <a:spcPts val="300"/>
              </a:spcBef>
              <a:buFont typeface="Menlo"/>
              <a:buChar char="•"/>
              <a:tabLst>
                <a:tab pos="282575" algn="l"/>
              </a:tabLst>
            </a:pPr>
            <a:r>
              <a:rPr sz="800" dirty="0">
                <a:solidFill>
                  <a:srgbClr val="3333B2"/>
                </a:solidFill>
                <a:latin typeface="Arial"/>
                <a:cs typeface="Arial"/>
              </a:rPr>
              <a:t>Application</a:t>
            </a:r>
            <a:r>
              <a:rPr sz="800" dirty="0">
                <a:latin typeface="Arial"/>
                <a:cs typeface="Arial"/>
              </a:rPr>
              <a:t>: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Contains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actual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20" dirty="0">
                <a:latin typeface="Arial"/>
                <a:cs typeface="Arial"/>
              </a:rPr>
              <a:t>grid </a:t>
            </a:r>
            <a:r>
              <a:rPr sz="800" dirty="0">
                <a:latin typeface="Arial"/>
                <a:cs typeface="Arial"/>
              </a:rPr>
              <a:t>applications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in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single</a:t>
            </a:r>
            <a:r>
              <a:rPr sz="800" spc="-2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organization.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114998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3" action="ppaction://hlinksldjump"/>
              </a:rPr>
              <a:t>High-performance</a:t>
            </a:r>
            <a:r>
              <a:rPr sz="500" spc="3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3" action="ppaction://hlinksldjump"/>
              </a:rPr>
              <a:t>distributed</a:t>
            </a:r>
            <a:r>
              <a:rPr sz="500" spc="4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computing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0405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simple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classification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distributed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Integrating</a:t>
            </a:r>
            <a:r>
              <a:rPr spc="15" dirty="0"/>
              <a:t> </a:t>
            </a:r>
            <a:r>
              <a:rPr spc="-10" dirty="0"/>
              <a:t>applications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3547" y="499476"/>
            <a:ext cx="3806190" cy="196913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21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Situation</a:t>
            </a:r>
            <a:endParaRPr sz="1000">
              <a:latin typeface="Arial"/>
              <a:cs typeface="Arial"/>
            </a:endParaRPr>
          </a:p>
          <a:p>
            <a:pPr marL="15875" marR="50165">
              <a:lnSpc>
                <a:spcPts val="1210"/>
              </a:lnSpc>
              <a:spcBef>
                <a:spcPts val="35"/>
              </a:spcBef>
            </a:pPr>
            <a:r>
              <a:rPr sz="900" dirty="0">
                <a:latin typeface="Arial"/>
                <a:cs typeface="Arial"/>
              </a:rPr>
              <a:t>Organizations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confronted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many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networked</a:t>
            </a:r>
            <a:r>
              <a:rPr sz="9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applications</a:t>
            </a:r>
            <a:r>
              <a:rPr sz="900" dirty="0">
                <a:latin typeface="Arial"/>
                <a:cs typeface="Arial"/>
              </a:rPr>
              <a:t>,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but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achieving interoperability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was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painful.</a:t>
            </a:r>
            <a:endParaRPr sz="9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750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Basic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approach</a:t>
            </a:r>
            <a:endParaRPr sz="1000">
              <a:latin typeface="Arial"/>
              <a:cs typeface="Arial"/>
            </a:endParaRPr>
          </a:p>
          <a:p>
            <a:pPr marL="12700" marR="7620">
              <a:lnSpc>
                <a:spcPct val="111600"/>
              </a:lnSpc>
              <a:spcBef>
                <a:spcPts val="170"/>
              </a:spcBef>
            </a:pP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networked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application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runs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server</a:t>
            </a:r>
            <a:r>
              <a:rPr sz="900" spc="-1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making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services available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remote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clients</a:t>
            </a:r>
            <a:r>
              <a:rPr sz="900" dirty="0">
                <a:latin typeface="Arial"/>
                <a:cs typeface="Arial"/>
              </a:rPr>
              <a:t>.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Simple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integration: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clients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combine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requests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for </a:t>
            </a:r>
            <a:r>
              <a:rPr sz="900" spc="-10" dirty="0">
                <a:latin typeface="Arial"/>
                <a:cs typeface="Arial"/>
              </a:rPr>
              <a:t>(different)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applications;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send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off;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collect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responses,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present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 coherent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result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user.</a:t>
            </a:r>
            <a:endParaRPr sz="9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  <a:spcBef>
                <a:spcPts val="810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Next</a:t>
            </a:r>
            <a:r>
              <a:rPr sz="1000" spc="-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step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11600"/>
              </a:lnSpc>
              <a:spcBef>
                <a:spcPts val="170"/>
              </a:spcBef>
            </a:pPr>
            <a:r>
              <a:rPr sz="900" dirty="0">
                <a:latin typeface="Arial"/>
                <a:cs typeface="Arial"/>
              </a:rPr>
              <a:t>Allow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direct </a:t>
            </a:r>
            <a:r>
              <a:rPr sz="900" spc="-10" dirty="0">
                <a:latin typeface="Arial"/>
                <a:cs typeface="Arial"/>
              </a:rPr>
              <a:t>application-to-</a:t>
            </a:r>
            <a:r>
              <a:rPr sz="900" dirty="0">
                <a:latin typeface="Arial"/>
                <a:cs typeface="Arial"/>
              </a:rPr>
              <a:t>application </a:t>
            </a:r>
            <a:r>
              <a:rPr sz="900" spc="-10" dirty="0">
                <a:latin typeface="Arial"/>
                <a:cs typeface="Arial"/>
              </a:rPr>
              <a:t>communication,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leading to </a:t>
            </a: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Enterprise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Application</a:t>
            </a:r>
            <a:r>
              <a:rPr sz="900" spc="-5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Integration</a:t>
            </a:r>
            <a:r>
              <a:rPr sz="900" spc="-1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90741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4" action="ppaction://hlinksldjump"/>
              </a:rPr>
              <a:t>Distributed</a:t>
            </a:r>
            <a:r>
              <a:rPr sz="500" spc="2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information</a:t>
            </a:r>
            <a:r>
              <a:rPr sz="500" spc="2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5623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81413" y="-1515"/>
            <a:ext cx="12731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simple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classification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distributed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26976"/>
            <a:ext cx="2404110" cy="489584"/>
          </a:xfrm>
          <a:prstGeom prst="rect">
            <a:avLst/>
          </a:prstGeom>
        </p:spPr>
        <p:txBody>
          <a:bodyPr vert="horz" wrap="square" lIns="0" tIns="8255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50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Example</a:t>
            </a:r>
            <a:r>
              <a:rPr sz="12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EAI:</a:t>
            </a:r>
            <a:r>
              <a:rPr sz="12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(nested)</a:t>
            </a:r>
            <a:r>
              <a:rPr sz="12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transactions</a:t>
            </a:r>
            <a:endParaRPr sz="1200">
              <a:latin typeface="Arial"/>
              <a:cs typeface="Arial"/>
            </a:endParaRPr>
          </a:p>
          <a:p>
            <a:pPr marL="260350">
              <a:lnSpc>
                <a:spcPct val="100000"/>
              </a:lnSpc>
              <a:spcBef>
                <a:spcPts val="459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Transaction</a:t>
            </a:r>
            <a:endParaRPr sz="1000">
              <a:latin typeface="Arial"/>
              <a:cs typeface="Arial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983132" y="960564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78281" y="1111072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020089" y="1261567"/>
            <a:ext cx="30480" cy="0"/>
          </a:xfrm>
          <a:custGeom>
            <a:avLst/>
            <a:gdLst/>
            <a:ahLst/>
            <a:cxnLst/>
            <a:rect l="l" t="t" r="r" b="b"/>
            <a:pathLst>
              <a:path w="30480">
                <a:moveTo>
                  <a:pt x="0" y="0"/>
                </a:moveTo>
                <a:lnTo>
                  <a:pt x="30365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573303" y="691807"/>
          <a:ext cx="3456304" cy="9156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833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729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5684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Primitive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b="1" spc="-10" dirty="0">
                          <a:latin typeface="Arial"/>
                          <a:cs typeface="Arial"/>
                        </a:rPr>
                        <a:t>Description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684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BEGIN</a:t>
                      </a:r>
                      <a:r>
                        <a:rPr sz="800" i="1" spc="9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TRANSACTION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Mark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start</a:t>
                      </a:r>
                      <a:r>
                        <a:rPr sz="8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transaction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952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END</a:t>
                      </a:r>
                      <a:r>
                        <a:rPr sz="800" i="1" spc="7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TRANSACTION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spc="-10" dirty="0">
                          <a:latin typeface="Arial"/>
                          <a:cs typeface="Arial"/>
                        </a:rPr>
                        <a:t>Terminate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transaction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try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commit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i="1" dirty="0">
                          <a:latin typeface="Arial"/>
                          <a:cs typeface="Arial"/>
                        </a:rPr>
                        <a:t>ABORT</a:t>
                      </a:r>
                      <a:r>
                        <a:rPr sz="800" i="1" spc="114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i="1" spc="-10" dirty="0">
                          <a:latin typeface="Arial"/>
                          <a:cs typeface="Arial"/>
                        </a:rPr>
                        <a:t>TRANSACTION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Kill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transaction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restore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old</a:t>
                      </a:r>
                      <a:r>
                        <a:rPr sz="8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values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i="1" spc="-20" dirty="0">
                          <a:latin typeface="Arial"/>
                          <a:cs typeface="Arial"/>
                        </a:rPr>
                        <a:t>READ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Read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from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file,</a:t>
                      </a:r>
                      <a:r>
                        <a:rPr sz="8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table,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otherwise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5049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i="1" spc="-10" dirty="0">
                          <a:latin typeface="Arial"/>
                          <a:cs typeface="Arial"/>
                        </a:rPr>
                        <a:t>WRITE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sz="800" dirty="0">
                          <a:latin typeface="Arial"/>
                          <a:cs typeface="Arial"/>
                        </a:rPr>
                        <a:t>Write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data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file,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table,</a:t>
                      </a:r>
                      <a:r>
                        <a:rPr sz="8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800" dirty="0">
                          <a:latin typeface="Arial"/>
                          <a:cs typeface="Arial"/>
                        </a:rPr>
                        <a:t>or</a:t>
                      </a:r>
                      <a:r>
                        <a:rPr sz="800" spc="-10" dirty="0">
                          <a:latin typeface="Arial"/>
                          <a:cs typeface="Arial"/>
                        </a:rPr>
                        <a:t> otherwise</a:t>
                      </a:r>
                      <a:endParaRPr sz="800">
                        <a:latin typeface="Arial"/>
                        <a:cs typeface="Arial"/>
                      </a:endParaRPr>
                    </a:p>
                  </a:txBody>
                  <a:tcPr marL="0" marR="0" marT="254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10" name="object 1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2269" y="2096020"/>
            <a:ext cx="1246333" cy="1000658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334594" y="1828856"/>
            <a:ext cx="3917315" cy="800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Issue:</a:t>
            </a:r>
            <a:r>
              <a:rPr sz="1000" spc="7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all-or-nothing</a:t>
            </a:r>
            <a:endParaRPr sz="1000">
              <a:latin typeface="Arial"/>
              <a:cs typeface="Arial"/>
            </a:endParaRPr>
          </a:p>
          <a:p>
            <a:pPr marL="1694180" indent="-114300">
              <a:lnSpc>
                <a:spcPct val="100000"/>
              </a:lnSpc>
              <a:spcBef>
                <a:spcPts val="819"/>
              </a:spcBef>
              <a:buFont typeface="Menlo"/>
              <a:buChar char="•"/>
              <a:tabLst>
                <a:tab pos="1694814" algn="l"/>
              </a:tabLst>
            </a:pPr>
            <a:r>
              <a:rPr sz="800" dirty="0">
                <a:solidFill>
                  <a:srgbClr val="3333B2"/>
                </a:solidFill>
                <a:latin typeface="Arial"/>
                <a:cs typeface="Arial"/>
              </a:rPr>
              <a:t>Atomic</a:t>
            </a:r>
            <a:r>
              <a:rPr sz="800" dirty="0">
                <a:latin typeface="Arial"/>
                <a:cs typeface="Arial"/>
              </a:rPr>
              <a:t>:</a:t>
            </a:r>
            <a:r>
              <a:rPr sz="800" spc="4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happens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indivisibly</a:t>
            </a:r>
            <a:r>
              <a:rPr sz="800" spc="-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(seemingly)</a:t>
            </a:r>
            <a:endParaRPr sz="800">
              <a:latin typeface="Arial"/>
              <a:cs typeface="Arial"/>
            </a:endParaRPr>
          </a:p>
          <a:p>
            <a:pPr marL="1694180" indent="-114300">
              <a:lnSpc>
                <a:spcPct val="100000"/>
              </a:lnSpc>
              <a:spcBef>
                <a:spcPts val="85"/>
              </a:spcBef>
              <a:buFont typeface="Menlo"/>
              <a:buChar char="•"/>
              <a:tabLst>
                <a:tab pos="1694814" algn="l"/>
              </a:tabLst>
            </a:pPr>
            <a:r>
              <a:rPr sz="800" dirty="0">
                <a:solidFill>
                  <a:srgbClr val="3333B2"/>
                </a:solidFill>
                <a:latin typeface="Arial"/>
                <a:cs typeface="Arial"/>
              </a:rPr>
              <a:t>Consistent</a:t>
            </a:r>
            <a:r>
              <a:rPr sz="800" dirty="0">
                <a:latin typeface="Arial"/>
                <a:cs typeface="Arial"/>
              </a:rPr>
              <a:t>: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does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not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violate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system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invariants</a:t>
            </a:r>
            <a:endParaRPr sz="800">
              <a:latin typeface="Arial"/>
              <a:cs typeface="Arial"/>
            </a:endParaRPr>
          </a:p>
          <a:p>
            <a:pPr marL="1694180" indent="-114300">
              <a:lnSpc>
                <a:spcPct val="100000"/>
              </a:lnSpc>
              <a:spcBef>
                <a:spcPts val="80"/>
              </a:spcBef>
              <a:buFont typeface="Menlo"/>
              <a:buChar char="•"/>
              <a:tabLst>
                <a:tab pos="1694814" algn="l"/>
              </a:tabLst>
            </a:pPr>
            <a:r>
              <a:rPr sz="800" dirty="0">
                <a:solidFill>
                  <a:srgbClr val="3333B2"/>
                </a:solidFill>
                <a:latin typeface="Arial"/>
                <a:cs typeface="Arial"/>
              </a:rPr>
              <a:t>Isolated</a:t>
            </a:r>
            <a:r>
              <a:rPr sz="800" dirty="0">
                <a:latin typeface="Arial"/>
                <a:cs typeface="Arial"/>
              </a:rPr>
              <a:t>:</a:t>
            </a:r>
            <a:r>
              <a:rPr sz="800" spc="2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not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mutual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interference</a:t>
            </a:r>
            <a:endParaRPr sz="800">
              <a:latin typeface="Arial"/>
              <a:cs typeface="Arial"/>
            </a:endParaRPr>
          </a:p>
          <a:p>
            <a:pPr marL="1694180" indent="-114300">
              <a:lnSpc>
                <a:spcPct val="100000"/>
              </a:lnSpc>
              <a:spcBef>
                <a:spcPts val="80"/>
              </a:spcBef>
              <a:buFont typeface="Menlo"/>
              <a:buChar char="•"/>
              <a:tabLst>
                <a:tab pos="1694814" algn="l"/>
              </a:tabLst>
            </a:pPr>
            <a:r>
              <a:rPr sz="800" dirty="0">
                <a:solidFill>
                  <a:srgbClr val="3333B2"/>
                </a:solidFill>
                <a:latin typeface="Arial"/>
                <a:cs typeface="Arial"/>
              </a:rPr>
              <a:t>Durable</a:t>
            </a:r>
            <a:r>
              <a:rPr sz="800" dirty="0">
                <a:latin typeface="Arial"/>
                <a:cs typeface="Arial"/>
              </a:rPr>
              <a:t>:</a:t>
            </a:r>
            <a:r>
              <a:rPr sz="800" spc="1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commit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means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changes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are</a:t>
            </a:r>
            <a:r>
              <a:rPr sz="800" spc="-3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permanent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3" name="object 13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3467" y="3349927"/>
            <a:ext cx="90741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5" action="ppaction://hlinksldjump"/>
              </a:rPr>
              <a:t>Distributed</a:t>
            </a:r>
            <a:r>
              <a:rPr sz="500" spc="2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5" action="ppaction://hlinksldjump"/>
              </a:rPr>
              <a:t>information</a:t>
            </a:r>
            <a:r>
              <a:rPr sz="500" spc="2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5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5623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81413" y="-1515"/>
            <a:ext cx="12731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simple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classification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distributed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254571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TPM:</a:t>
            </a:r>
            <a:r>
              <a:rPr sz="12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3333B2"/>
                </a:solidFill>
                <a:latin typeface="Arial"/>
                <a:cs typeface="Arial"/>
              </a:rPr>
              <a:t>Transaction</a:t>
            </a:r>
            <a:r>
              <a:rPr sz="12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Processing</a:t>
            </a:r>
            <a:r>
              <a:rPr sz="12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Monitor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4807" y="560420"/>
            <a:ext cx="3473470" cy="152372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3763" y="2177603"/>
            <a:ext cx="3921125" cy="4965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21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sz="1000">
              <a:latin typeface="Arial"/>
              <a:cs typeface="Arial"/>
            </a:endParaRPr>
          </a:p>
          <a:p>
            <a:pPr marL="12700" marR="5080" indent="3175">
              <a:lnSpc>
                <a:spcPts val="1210"/>
              </a:lnSpc>
              <a:spcBef>
                <a:spcPts val="35"/>
              </a:spcBef>
            </a:pPr>
            <a:r>
              <a:rPr sz="900" spc="-10" dirty="0">
                <a:latin typeface="Arial"/>
                <a:cs typeface="Arial"/>
              </a:rPr>
              <a:t>Often,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data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involved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transaction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distributed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across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several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servers.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TP</a:t>
            </a:r>
            <a:r>
              <a:rPr sz="900" spc="-2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Monitor</a:t>
            </a:r>
            <a:r>
              <a:rPr sz="900" spc="-2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responsible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coordinating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execution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transaction.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9" name="object 9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467" y="3349927"/>
            <a:ext cx="90741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5" action="ppaction://hlinksldjump"/>
              </a:rPr>
              <a:t>Distributed</a:t>
            </a:r>
            <a:r>
              <a:rPr sz="500" spc="2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5" action="ppaction://hlinksldjump"/>
              </a:rPr>
              <a:t>information</a:t>
            </a:r>
            <a:r>
              <a:rPr sz="500" spc="2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5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5623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81413" y="-1515"/>
            <a:ext cx="12731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simple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classification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distributed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13792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Middleware</a:t>
            </a:r>
            <a:r>
              <a:rPr sz="12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and</a:t>
            </a:r>
            <a:r>
              <a:rPr sz="12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25" dirty="0">
                <a:solidFill>
                  <a:srgbClr val="3333B2"/>
                </a:solidFill>
                <a:latin typeface="Arial"/>
                <a:cs typeface="Arial"/>
              </a:rPr>
              <a:t>EAI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71637" y="560414"/>
            <a:ext cx="2662212" cy="143394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7294" y="2098057"/>
            <a:ext cx="3912870" cy="1067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Middleware</a:t>
            </a:r>
            <a:r>
              <a:rPr sz="10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offers</a:t>
            </a:r>
            <a:r>
              <a:rPr sz="10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communication</a:t>
            </a:r>
            <a:r>
              <a:rPr sz="10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facilities</a:t>
            </a:r>
            <a:r>
              <a:rPr sz="10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for</a:t>
            </a:r>
            <a:r>
              <a:rPr sz="10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integration</a:t>
            </a:r>
            <a:endParaRPr sz="1000">
              <a:latin typeface="Arial"/>
              <a:cs typeface="Arial"/>
            </a:endParaRPr>
          </a:p>
          <a:p>
            <a:pPr marL="246379" marR="5080" indent="-234315">
              <a:lnSpc>
                <a:spcPct val="111600"/>
              </a:lnSpc>
              <a:spcBef>
                <a:spcPts val="585"/>
              </a:spcBef>
            </a:pP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Remote</a:t>
            </a:r>
            <a:r>
              <a:rPr sz="9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Procedure</a:t>
            </a:r>
            <a:r>
              <a:rPr sz="9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Call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(RPC):</a:t>
            </a:r>
            <a:r>
              <a:rPr sz="900" spc="19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Requests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sent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through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local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procedure </a:t>
            </a:r>
            <a:r>
              <a:rPr sz="900" dirty="0">
                <a:latin typeface="Arial"/>
                <a:cs typeface="Arial"/>
              </a:rPr>
              <a:t>call,</a:t>
            </a:r>
            <a:r>
              <a:rPr sz="900" spc="-20" dirty="0">
                <a:latin typeface="Arial"/>
                <a:cs typeface="Arial"/>
              </a:rPr>
              <a:t> packaged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as</a:t>
            </a:r>
            <a:r>
              <a:rPr sz="900" spc="-20" dirty="0">
                <a:latin typeface="Arial"/>
                <a:cs typeface="Arial"/>
              </a:rPr>
              <a:t> message,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processed,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responded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through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message,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and </a:t>
            </a:r>
            <a:r>
              <a:rPr sz="900" dirty="0">
                <a:latin typeface="Arial"/>
                <a:cs typeface="Arial"/>
              </a:rPr>
              <a:t>result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returned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return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from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call.</a:t>
            </a:r>
            <a:endParaRPr sz="900">
              <a:latin typeface="Arial"/>
              <a:cs typeface="Arial"/>
            </a:endParaRPr>
          </a:p>
          <a:p>
            <a:pPr marL="246379" marR="27305" indent="-234315">
              <a:lnSpc>
                <a:spcPct val="111600"/>
              </a:lnSpc>
              <a:spcBef>
                <a:spcPts val="395"/>
              </a:spcBef>
            </a:pP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Message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Oriented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Middleware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(MOM):</a:t>
            </a:r>
            <a:r>
              <a:rPr sz="900" spc="2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Messages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sent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logical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contact </a:t>
            </a:r>
            <a:r>
              <a:rPr sz="900" dirty="0">
                <a:latin typeface="Arial"/>
                <a:cs typeface="Arial"/>
              </a:rPr>
              <a:t>point</a:t>
            </a:r>
            <a:r>
              <a:rPr sz="900" spc="-10" dirty="0">
                <a:latin typeface="Arial"/>
                <a:cs typeface="Arial"/>
              </a:rPr>
              <a:t> (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published</a:t>
            </a:r>
            <a:r>
              <a:rPr sz="900" spc="-10" dirty="0">
                <a:latin typeface="Arial"/>
                <a:cs typeface="Arial"/>
              </a:rPr>
              <a:t>),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forwarded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subscribed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applications.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9" name="object 9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467" y="3349927"/>
            <a:ext cx="90741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5" action="ppaction://hlinksldjump"/>
              </a:rPr>
              <a:t>Distributed</a:t>
            </a:r>
            <a:r>
              <a:rPr sz="500" spc="2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5" action="ppaction://hlinksldjump"/>
              </a:rPr>
              <a:t>information</a:t>
            </a:r>
            <a:r>
              <a:rPr sz="500" spc="2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5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0405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simple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classification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distributed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Ubiquitous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443244"/>
            <a:ext cx="3913504" cy="167513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60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Core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elements</a:t>
            </a:r>
            <a:endParaRPr sz="1000">
              <a:latin typeface="Arial"/>
              <a:cs typeface="Arial"/>
            </a:endParaRPr>
          </a:p>
          <a:p>
            <a:pPr marL="265430" marR="411480" indent="-158750">
              <a:lnSpc>
                <a:spcPct val="111600"/>
              </a:lnSpc>
              <a:spcBef>
                <a:spcPts val="375"/>
              </a:spcBef>
              <a:buClr>
                <a:srgbClr val="3333B2"/>
              </a:buClr>
              <a:buAutoNum type="arabicPeriod"/>
              <a:tabLst>
                <a:tab pos="262255" algn="l"/>
              </a:tabLst>
            </a:pPr>
            <a:r>
              <a:rPr sz="900" spc="-10" dirty="0">
                <a:latin typeface="Arial"/>
                <a:cs typeface="Arial"/>
              </a:rPr>
              <a:t>(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Distribution</a:t>
            </a:r>
            <a:r>
              <a:rPr sz="900" spc="-10" dirty="0">
                <a:latin typeface="Arial"/>
                <a:cs typeface="Arial"/>
              </a:rPr>
              <a:t>)</a:t>
            </a:r>
            <a:r>
              <a:rPr sz="90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Devices</a:t>
            </a:r>
            <a:r>
              <a:rPr sz="900" dirty="0">
                <a:latin typeface="Arial"/>
                <a:cs typeface="Arial"/>
              </a:rPr>
              <a:t> are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networked,</a:t>
            </a:r>
            <a:r>
              <a:rPr sz="900" dirty="0">
                <a:latin typeface="Arial"/>
                <a:cs typeface="Arial"/>
              </a:rPr>
              <a:t> distributed, and</a:t>
            </a:r>
            <a:r>
              <a:rPr sz="900" spc="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accessible transparently</a:t>
            </a:r>
            <a:endParaRPr sz="900">
              <a:latin typeface="Arial"/>
              <a:cs typeface="Arial"/>
            </a:endParaRPr>
          </a:p>
          <a:p>
            <a:pPr marL="261620" indent="-15494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AutoNum type="arabicPeriod"/>
              <a:tabLst>
                <a:tab pos="262255" algn="l"/>
              </a:tabLst>
            </a:pPr>
            <a:r>
              <a:rPr sz="900" spc="-10" dirty="0">
                <a:latin typeface="Arial"/>
                <a:cs typeface="Arial"/>
              </a:rPr>
              <a:t>(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Interaction</a:t>
            </a:r>
            <a:r>
              <a:rPr sz="900" spc="-10" dirty="0">
                <a:latin typeface="Arial"/>
                <a:cs typeface="Arial"/>
              </a:rPr>
              <a:t>)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Interaction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between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users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devices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highly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unobtrusive</a:t>
            </a:r>
            <a:endParaRPr sz="900">
              <a:latin typeface="Arial"/>
              <a:cs typeface="Arial"/>
            </a:endParaRPr>
          </a:p>
          <a:p>
            <a:pPr marL="265430" marR="5080" indent="-158750">
              <a:lnSpc>
                <a:spcPct val="111600"/>
              </a:lnSpc>
              <a:buClr>
                <a:srgbClr val="3333B2"/>
              </a:buClr>
              <a:buAutoNum type="arabicPeriod"/>
              <a:tabLst>
                <a:tab pos="262255" algn="l"/>
              </a:tabLst>
            </a:pPr>
            <a:r>
              <a:rPr sz="900" spc="-10" dirty="0">
                <a:latin typeface="Arial"/>
                <a:cs typeface="Arial"/>
              </a:rPr>
              <a:t>(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Context awareness</a:t>
            </a:r>
            <a:r>
              <a:rPr sz="900" spc="-10" dirty="0">
                <a:latin typeface="Arial"/>
                <a:cs typeface="Arial"/>
              </a:rPr>
              <a:t>)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system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aware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10" dirty="0">
                <a:latin typeface="Arial"/>
                <a:cs typeface="Arial"/>
              </a:rPr>
              <a:t> user’s context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10" dirty="0">
                <a:latin typeface="Arial"/>
                <a:cs typeface="Arial"/>
              </a:rPr>
              <a:t> optimize interaction</a:t>
            </a:r>
            <a:endParaRPr sz="900">
              <a:latin typeface="Arial"/>
              <a:cs typeface="Arial"/>
            </a:endParaRPr>
          </a:p>
          <a:p>
            <a:pPr marL="265430" marR="45085" indent="-158750">
              <a:lnSpc>
                <a:spcPct val="111600"/>
              </a:lnSpc>
              <a:buClr>
                <a:srgbClr val="3333B2"/>
              </a:buClr>
              <a:buAutoNum type="arabicPeriod"/>
              <a:tabLst>
                <a:tab pos="262255" algn="l"/>
              </a:tabLst>
            </a:pPr>
            <a:r>
              <a:rPr sz="900" spc="-10" dirty="0">
                <a:latin typeface="Arial"/>
                <a:cs typeface="Arial"/>
              </a:rPr>
              <a:t>(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Autonomy</a:t>
            </a:r>
            <a:r>
              <a:rPr sz="900" spc="-10" dirty="0">
                <a:latin typeface="Arial"/>
                <a:cs typeface="Arial"/>
              </a:rPr>
              <a:t>)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Devices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operate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autonomously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without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human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intervention,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thus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highly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self-managed</a:t>
            </a:r>
            <a:endParaRPr sz="900">
              <a:latin typeface="Arial"/>
              <a:cs typeface="Arial"/>
            </a:endParaRPr>
          </a:p>
          <a:p>
            <a:pPr marL="265430" marR="5080" indent="-158750">
              <a:lnSpc>
                <a:spcPct val="111600"/>
              </a:lnSpc>
              <a:buClr>
                <a:srgbClr val="3333B2"/>
              </a:buClr>
              <a:buAutoNum type="arabicPeriod"/>
              <a:tabLst>
                <a:tab pos="262255" algn="l"/>
              </a:tabLst>
            </a:pPr>
            <a:r>
              <a:rPr sz="900" spc="-10" dirty="0">
                <a:latin typeface="Arial"/>
                <a:cs typeface="Arial"/>
              </a:rPr>
              <a:t>(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Intelligence</a:t>
            </a:r>
            <a:r>
              <a:rPr sz="900" spc="-10" dirty="0">
                <a:latin typeface="Arial"/>
                <a:cs typeface="Arial"/>
              </a:rPr>
              <a:t>)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system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whole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can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handle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wide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range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dynamic </a:t>
            </a:r>
            <a:r>
              <a:rPr sz="900" dirty="0">
                <a:latin typeface="Arial"/>
                <a:cs typeface="Arial"/>
              </a:rPr>
              <a:t>actions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interactions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54864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" action="ppaction://noaction"/>
              </a:rPr>
              <a:t>Pervasive</a:t>
            </a:r>
            <a:r>
              <a:rPr sz="500" spc="15" dirty="0">
                <a:latin typeface="Arial"/>
                <a:cs typeface="Arial"/>
                <a:hlinkClick r:id="" action="ppaction://noaction"/>
              </a:rPr>
              <a:t> </a:t>
            </a:r>
            <a:r>
              <a:rPr sz="500" spc="-10" dirty="0">
                <a:latin typeface="Arial"/>
                <a:cs typeface="Arial"/>
                <a:hlinkClick r:id="" action="ppaction://noaction"/>
              </a:rPr>
              <a:t>systems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55950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networked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systems to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distributed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Alternative</a:t>
            </a:r>
            <a:r>
              <a:rPr spc="-7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682" y="514774"/>
            <a:ext cx="3941445" cy="914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solidFill>
                  <a:srgbClr val="3333B2"/>
                </a:solidFill>
                <a:latin typeface="Arial"/>
                <a:cs typeface="Arial"/>
              </a:rPr>
              <a:t>Two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views</a:t>
            </a:r>
            <a:r>
              <a:rPr sz="1000" spc="-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on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realizing</a:t>
            </a:r>
            <a:r>
              <a:rPr sz="10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distributed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systems</a:t>
            </a:r>
            <a:endParaRPr sz="1000">
              <a:latin typeface="Arial"/>
              <a:cs typeface="Arial"/>
            </a:endParaRPr>
          </a:p>
          <a:p>
            <a:pPr marL="281940" marR="17780" indent="-120650">
              <a:lnSpc>
                <a:spcPct val="111600"/>
              </a:lnSpc>
              <a:spcBef>
                <a:spcPts val="580"/>
              </a:spcBef>
              <a:buFont typeface="Menlo"/>
              <a:buChar char="•"/>
              <a:tabLst>
                <a:tab pos="282575" algn="l"/>
              </a:tabLst>
            </a:pP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Integrative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view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connecting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existing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networked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computer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systems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into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 larger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system.</a:t>
            </a:r>
            <a:endParaRPr sz="900">
              <a:latin typeface="Arial"/>
              <a:cs typeface="Arial"/>
            </a:endParaRPr>
          </a:p>
          <a:p>
            <a:pPr marL="278130" marR="138430" indent="-116205">
              <a:lnSpc>
                <a:spcPct val="111600"/>
              </a:lnSpc>
              <a:spcBef>
                <a:spcPts val="400"/>
              </a:spcBef>
              <a:buFont typeface="Menlo"/>
              <a:buChar char="•"/>
              <a:tabLst>
                <a:tab pos="282575" algn="l"/>
              </a:tabLst>
            </a:pP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Expansive</a:t>
            </a:r>
            <a:r>
              <a:rPr sz="9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view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</a:t>
            </a:r>
            <a:r>
              <a:rPr sz="900" spc="-10" dirty="0">
                <a:latin typeface="Arial"/>
                <a:cs typeface="Arial"/>
              </a:rPr>
              <a:t> existing networked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computer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systems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extended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additional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computers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117157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2" action="ppaction://hlinksldjump"/>
              </a:rPr>
              <a:t>Distributed versus</a:t>
            </a:r>
            <a:r>
              <a:rPr sz="5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decentralized</a:t>
            </a:r>
            <a:r>
              <a:rPr sz="5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0405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simple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classification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distributed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Mobile</a:t>
            </a:r>
            <a:r>
              <a:rPr spc="-45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4594" y="443244"/>
            <a:ext cx="3953510" cy="1673860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660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Distinctive</a:t>
            </a:r>
            <a:r>
              <a:rPr sz="1000" spc="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features</a:t>
            </a:r>
            <a:endParaRPr sz="1000">
              <a:latin typeface="Arial"/>
              <a:cs typeface="Arial"/>
            </a:endParaRPr>
          </a:p>
          <a:p>
            <a:pPr marL="278130" marR="17780" indent="-120650">
              <a:lnSpc>
                <a:spcPct val="111600"/>
              </a:lnSpc>
              <a:spcBef>
                <a:spcPts val="375"/>
              </a:spcBef>
              <a:buClr>
                <a:srgbClr val="3333B2"/>
              </a:buClr>
              <a:buFont typeface="Menlo"/>
              <a:buChar char="•"/>
              <a:tabLst>
                <a:tab pos="274955" algn="l"/>
              </a:tabLst>
            </a:pPr>
            <a:r>
              <a:rPr sz="900" dirty="0">
                <a:latin typeface="Arial"/>
                <a:cs typeface="Arial"/>
              </a:rPr>
              <a:t>A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myriad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different </a:t>
            </a:r>
            <a:r>
              <a:rPr sz="900" dirty="0">
                <a:latin typeface="Arial"/>
                <a:cs typeface="Arial"/>
              </a:rPr>
              <a:t>mobile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devices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(smartphones,</a:t>
            </a:r>
            <a:r>
              <a:rPr sz="900" spc="-10" dirty="0">
                <a:latin typeface="Arial"/>
                <a:cs typeface="Arial"/>
              </a:rPr>
              <a:t> tablets,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GPS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devices, </a:t>
            </a:r>
            <a:r>
              <a:rPr sz="900" dirty="0">
                <a:latin typeface="Arial"/>
                <a:cs typeface="Arial"/>
              </a:rPr>
              <a:t>remote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controls,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active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badges).</a:t>
            </a:r>
            <a:endParaRPr sz="900">
              <a:latin typeface="Arial"/>
              <a:cs typeface="Arial"/>
            </a:endParaRPr>
          </a:p>
          <a:p>
            <a:pPr marL="278130" indent="-120650">
              <a:lnSpc>
                <a:spcPct val="100000"/>
              </a:lnSpc>
              <a:spcBef>
                <a:spcPts val="525"/>
              </a:spcBef>
              <a:buClr>
                <a:srgbClr val="3333B2"/>
              </a:buClr>
              <a:buFont typeface="Menlo"/>
              <a:buChar char="•"/>
              <a:tabLst>
                <a:tab pos="278765" algn="l"/>
              </a:tabLst>
            </a:pPr>
            <a:r>
              <a:rPr sz="900" dirty="0">
                <a:latin typeface="Arial"/>
                <a:cs typeface="Arial"/>
              </a:rPr>
              <a:t>Mobile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implies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device’s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location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expected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change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over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spc="300" dirty="0">
                <a:latin typeface="Menlo"/>
                <a:cs typeface="Menlo"/>
              </a:rPr>
              <a:t>⇒</a:t>
            </a:r>
            <a:endParaRPr sz="900">
              <a:latin typeface="Menlo"/>
              <a:cs typeface="Menlo"/>
            </a:endParaRPr>
          </a:p>
          <a:p>
            <a:pPr marL="278130">
              <a:lnSpc>
                <a:spcPct val="100000"/>
              </a:lnSpc>
              <a:spcBef>
                <a:spcPts val="125"/>
              </a:spcBef>
            </a:pPr>
            <a:r>
              <a:rPr sz="900" dirty="0">
                <a:latin typeface="Arial"/>
                <a:cs typeface="Arial"/>
              </a:rPr>
              <a:t>change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local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services,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reachability,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etc.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Keyword: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discovery</a:t>
            </a:r>
            <a:r>
              <a:rPr sz="900" spc="-1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278130" indent="-120650">
              <a:lnSpc>
                <a:spcPct val="100000"/>
              </a:lnSpc>
              <a:spcBef>
                <a:spcPts val="525"/>
              </a:spcBef>
              <a:buClr>
                <a:srgbClr val="3333B2"/>
              </a:buClr>
              <a:buFont typeface="Menlo"/>
              <a:buChar char="•"/>
              <a:tabLst>
                <a:tab pos="278765" algn="l"/>
              </a:tabLst>
            </a:pPr>
            <a:r>
              <a:rPr sz="900" dirty="0">
                <a:latin typeface="Arial"/>
                <a:cs typeface="Arial"/>
              </a:rPr>
              <a:t>Maintaining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stable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communication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introduce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serious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problems.</a:t>
            </a:r>
            <a:endParaRPr sz="900">
              <a:latin typeface="Arial"/>
              <a:cs typeface="Arial"/>
            </a:endParaRPr>
          </a:p>
          <a:p>
            <a:pPr marL="278130" marR="274955" indent="-120650">
              <a:lnSpc>
                <a:spcPct val="111600"/>
              </a:lnSpc>
              <a:spcBef>
                <a:spcPts val="400"/>
              </a:spcBef>
              <a:buClr>
                <a:srgbClr val="3333B2"/>
              </a:buClr>
              <a:buFont typeface="Menlo"/>
              <a:buChar char="•"/>
              <a:tabLst>
                <a:tab pos="278765" algn="l"/>
              </a:tabLst>
            </a:pPr>
            <a:r>
              <a:rPr sz="900" dirty="0">
                <a:latin typeface="Arial"/>
                <a:cs typeface="Arial"/>
              </a:rPr>
              <a:t>For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long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research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focused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directly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sharing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resources </a:t>
            </a:r>
            <a:r>
              <a:rPr sz="900" dirty="0">
                <a:latin typeface="Arial"/>
                <a:cs typeface="Arial"/>
              </a:rPr>
              <a:t>between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mobile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devices.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never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became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popular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now </a:t>
            </a:r>
            <a:r>
              <a:rPr sz="900" dirty="0">
                <a:latin typeface="Arial"/>
                <a:cs typeface="Arial"/>
              </a:rPr>
              <a:t>considered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fruitless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path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research.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54864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" action="ppaction://noaction"/>
              </a:rPr>
              <a:t>Pervasive</a:t>
            </a:r>
            <a:r>
              <a:rPr sz="500" spc="15" dirty="0">
                <a:latin typeface="Arial"/>
                <a:cs typeface="Arial"/>
                <a:hlinkClick r:id="" action="ppaction://noaction"/>
              </a:rPr>
              <a:t> </a:t>
            </a:r>
            <a:r>
              <a:rPr sz="500" spc="-10" dirty="0">
                <a:latin typeface="Arial"/>
                <a:cs typeface="Arial"/>
                <a:hlinkClick r:id="" action="ppaction://noaction"/>
              </a:rPr>
              <a:t>systems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0405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simple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classification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distributed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Mobile</a:t>
            </a:r>
            <a:r>
              <a:rPr spc="-45" dirty="0"/>
              <a:t> </a:t>
            </a:r>
            <a:r>
              <a:rPr spc="-10" dirty="0"/>
              <a:t>computing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1894" y="443244"/>
            <a:ext cx="3978910" cy="2306955"/>
          </a:xfrm>
          <a:prstGeom prst="rect">
            <a:avLst/>
          </a:prstGeom>
        </p:spPr>
        <p:txBody>
          <a:bodyPr vert="horz" wrap="square" lIns="0" tIns="838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60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Distinctive</a:t>
            </a:r>
            <a:r>
              <a:rPr sz="1000" spc="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features</a:t>
            </a:r>
            <a:endParaRPr sz="1000">
              <a:latin typeface="Arial"/>
              <a:cs typeface="Arial"/>
            </a:endParaRPr>
          </a:p>
          <a:p>
            <a:pPr marL="290830" marR="30480" indent="-120650">
              <a:lnSpc>
                <a:spcPct val="111600"/>
              </a:lnSpc>
              <a:spcBef>
                <a:spcPts val="375"/>
              </a:spcBef>
              <a:buClr>
                <a:srgbClr val="3333B2"/>
              </a:buClr>
              <a:buFont typeface="Menlo"/>
              <a:buChar char="•"/>
              <a:tabLst>
                <a:tab pos="287655" algn="l"/>
              </a:tabLst>
            </a:pPr>
            <a:r>
              <a:rPr sz="900" dirty="0">
                <a:latin typeface="Arial"/>
                <a:cs typeface="Arial"/>
              </a:rPr>
              <a:t>A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myriad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different </a:t>
            </a:r>
            <a:r>
              <a:rPr sz="900" dirty="0">
                <a:latin typeface="Arial"/>
                <a:cs typeface="Arial"/>
              </a:rPr>
              <a:t>mobile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devices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(smartphones,</a:t>
            </a:r>
            <a:r>
              <a:rPr sz="900" spc="-10" dirty="0">
                <a:latin typeface="Arial"/>
                <a:cs typeface="Arial"/>
              </a:rPr>
              <a:t> tablets,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GPS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devices, </a:t>
            </a:r>
            <a:r>
              <a:rPr sz="900" dirty="0">
                <a:latin typeface="Arial"/>
                <a:cs typeface="Arial"/>
              </a:rPr>
              <a:t>remote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controls,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active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badges).</a:t>
            </a:r>
            <a:endParaRPr sz="900">
              <a:latin typeface="Arial"/>
              <a:cs typeface="Arial"/>
            </a:endParaRPr>
          </a:p>
          <a:p>
            <a:pPr marL="290830" indent="-120650">
              <a:lnSpc>
                <a:spcPct val="100000"/>
              </a:lnSpc>
              <a:spcBef>
                <a:spcPts val="525"/>
              </a:spcBef>
              <a:buClr>
                <a:srgbClr val="3333B2"/>
              </a:buClr>
              <a:buFont typeface="Menlo"/>
              <a:buChar char="•"/>
              <a:tabLst>
                <a:tab pos="291465" algn="l"/>
              </a:tabLst>
            </a:pPr>
            <a:r>
              <a:rPr sz="900" dirty="0">
                <a:latin typeface="Arial"/>
                <a:cs typeface="Arial"/>
              </a:rPr>
              <a:t>Mobile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implies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device’s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location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expected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change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over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i="1" spc="300" dirty="0">
                <a:latin typeface="Menlo"/>
                <a:cs typeface="Menlo"/>
              </a:rPr>
              <a:t>⇒</a:t>
            </a:r>
            <a:endParaRPr sz="900">
              <a:latin typeface="Menlo"/>
              <a:cs typeface="Menlo"/>
            </a:endParaRPr>
          </a:p>
          <a:p>
            <a:pPr marL="290830">
              <a:lnSpc>
                <a:spcPct val="100000"/>
              </a:lnSpc>
              <a:spcBef>
                <a:spcPts val="125"/>
              </a:spcBef>
            </a:pPr>
            <a:r>
              <a:rPr sz="900" dirty="0">
                <a:latin typeface="Arial"/>
                <a:cs typeface="Arial"/>
              </a:rPr>
              <a:t>change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local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services,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reachability,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etc.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Keyword: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discovery</a:t>
            </a:r>
            <a:r>
              <a:rPr sz="900" spc="-1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290830" indent="-120650">
              <a:lnSpc>
                <a:spcPct val="100000"/>
              </a:lnSpc>
              <a:spcBef>
                <a:spcPts val="525"/>
              </a:spcBef>
              <a:buClr>
                <a:srgbClr val="3333B2"/>
              </a:buClr>
              <a:buFont typeface="Menlo"/>
              <a:buChar char="•"/>
              <a:tabLst>
                <a:tab pos="291465" algn="l"/>
              </a:tabLst>
            </a:pPr>
            <a:r>
              <a:rPr sz="900" dirty="0">
                <a:latin typeface="Arial"/>
                <a:cs typeface="Arial"/>
              </a:rPr>
              <a:t>Maintaining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stable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communication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introduce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serious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problems.</a:t>
            </a:r>
            <a:endParaRPr sz="900">
              <a:latin typeface="Arial"/>
              <a:cs typeface="Arial"/>
            </a:endParaRPr>
          </a:p>
          <a:p>
            <a:pPr marL="290830" marR="287655" indent="-120650">
              <a:lnSpc>
                <a:spcPct val="111600"/>
              </a:lnSpc>
              <a:spcBef>
                <a:spcPts val="400"/>
              </a:spcBef>
              <a:buClr>
                <a:srgbClr val="3333B2"/>
              </a:buClr>
              <a:buFont typeface="Menlo"/>
              <a:buChar char="•"/>
              <a:tabLst>
                <a:tab pos="291465" algn="l"/>
              </a:tabLst>
            </a:pPr>
            <a:r>
              <a:rPr sz="900" dirty="0">
                <a:latin typeface="Arial"/>
                <a:cs typeface="Arial"/>
              </a:rPr>
              <a:t>For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long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time,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research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focused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directly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sharing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resources </a:t>
            </a:r>
            <a:r>
              <a:rPr sz="900" dirty="0">
                <a:latin typeface="Arial"/>
                <a:cs typeface="Arial"/>
              </a:rPr>
              <a:t>between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mobile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devices.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never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became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popular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now </a:t>
            </a:r>
            <a:r>
              <a:rPr sz="900" dirty="0">
                <a:latin typeface="Arial"/>
                <a:cs typeface="Arial"/>
              </a:rPr>
              <a:t>considered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fruitless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path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research.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Bottomline</a:t>
            </a:r>
            <a:endParaRPr sz="1000">
              <a:latin typeface="Arial"/>
              <a:cs typeface="Arial"/>
            </a:endParaRPr>
          </a:p>
          <a:p>
            <a:pPr marL="38100" marR="109855">
              <a:lnSpc>
                <a:spcPts val="1210"/>
              </a:lnSpc>
              <a:spcBef>
                <a:spcPts val="35"/>
              </a:spcBef>
            </a:pPr>
            <a:r>
              <a:rPr sz="900" dirty="0">
                <a:latin typeface="Arial"/>
                <a:cs typeface="Arial"/>
              </a:rPr>
              <a:t>Mobile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devices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up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connections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stationary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servers,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essentially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bringing </a:t>
            </a:r>
            <a:r>
              <a:rPr sz="900" dirty="0">
                <a:latin typeface="Arial"/>
                <a:cs typeface="Arial"/>
              </a:rPr>
              <a:t>mobile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computing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position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clients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cloud-</a:t>
            </a:r>
            <a:r>
              <a:rPr sz="900" dirty="0">
                <a:latin typeface="Arial"/>
                <a:cs typeface="Arial"/>
              </a:rPr>
              <a:t>based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services.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54864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" action="ppaction://noaction"/>
              </a:rPr>
              <a:t>Pervasive</a:t>
            </a:r>
            <a:r>
              <a:rPr sz="500" spc="15" dirty="0">
                <a:latin typeface="Arial"/>
                <a:cs typeface="Arial"/>
                <a:hlinkClick r:id="" action="ppaction://noaction"/>
              </a:rPr>
              <a:t> </a:t>
            </a:r>
            <a:r>
              <a:rPr sz="500" spc="-10" dirty="0">
                <a:latin typeface="Arial"/>
                <a:cs typeface="Arial"/>
                <a:hlinkClick r:id="" action="ppaction://noaction"/>
              </a:rPr>
              <a:t>systems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5623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81413" y="-1515"/>
            <a:ext cx="12731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simple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classification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distributed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12153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Mobile</a:t>
            </a:r>
            <a:r>
              <a:rPr sz="12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computing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55096" y="552739"/>
            <a:ext cx="2902991" cy="970193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759699" y="1553881"/>
            <a:ext cx="108902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Arial"/>
                <a:cs typeface="Arial"/>
              </a:rPr>
              <a:t>Mobile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cloud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computing</a:t>
            </a:r>
            <a:endParaRPr sz="800">
              <a:latin typeface="Arial"/>
              <a:cs typeface="Arial"/>
            </a:endParaRPr>
          </a:p>
        </p:txBody>
      </p:sp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55096" y="1812630"/>
            <a:ext cx="2902991" cy="970193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768094" y="2813772"/>
            <a:ext cx="107188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dirty="0">
                <a:latin typeface="Arial"/>
                <a:cs typeface="Arial"/>
              </a:rPr>
              <a:t>Mobile</a:t>
            </a:r>
            <a:r>
              <a:rPr sz="800" spc="-30" dirty="0">
                <a:latin typeface="Arial"/>
                <a:cs typeface="Arial"/>
              </a:rPr>
              <a:t> </a:t>
            </a:r>
            <a:r>
              <a:rPr sz="800" dirty="0">
                <a:latin typeface="Arial"/>
                <a:cs typeface="Arial"/>
              </a:rPr>
              <a:t>edge</a:t>
            </a:r>
            <a:r>
              <a:rPr sz="800" spc="-25" dirty="0">
                <a:latin typeface="Arial"/>
                <a:cs typeface="Arial"/>
              </a:rPr>
              <a:t> </a:t>
            </a:r>
            <a:r>
              <a:rPr sz="800" spc="-10" dirty="0">
                <a:latin typeface="Arial"/>
                <a:cs typeface="Arial"/>
              </a:rPr>
              <a:t>computing</a:t>
            </a:r>
            <a:endParaRPr sz="8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1" name="object 11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467" y="3349927"/>
            <a:ext cx="54864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" action="ppaction://noaction"/>
              </a:rPr>
              <a:t>Pervasive</a:t>
            </a:r>
            <a:r>
              <a:rPr sz="500" spc="15" dirty="0">
                <a:latin typeface="Arial"/>
                <a:cs typeface="Arial"/>
                <a:hlinkClick r:id="" action="ppaction://noaction"/>
              </a:rPr>
              <a:t> </a:t>
            </a:r>
            <a:r>
              <a:rPr sz="500" spc="-10" dirty="0">
                <a:latin typeface="Arial"/>
                <a:cs typeface="Arial"/>
                <a:hlinkClick r:id="" action="ppaction://noaction"/>
              </a:rPr>
              <a:t>systems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240405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simple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classification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distributed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Sensor</a:t>
            </a:r>
            <a:r>
              <a:rPr spc="-45" dirty="0"/>
              <a:t> </a:t>
            </a:r>
            <a:r>
              <a:rPr spc="-10" dirty="0"/>
              <a:t>networks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1063" y="499476"/>
            <a:ext cx="3188970" cy="9544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28575">
              <a:lnSpc>
                <a:spcPct val="100000"/>
              </a:lnSpc>
              <a:spcBef>
                <a:spcPts val="21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Characteristics</a:t>
            </a:r>
            <a:endParaRPr sz="10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"/>
                <a:cs typeface="Arial"/>
              </a:rPr>
              <a:t>The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nodes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which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sensors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attached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are:</a:t>
            </a:r>
            <a:endParaRPr sz="900">
              <a:latin typeface="Arial"/>
              <a:cs typeface="Arial"/>
            </a:endParaRPr>
          </a:p>
          <a:p>
            <a:pPr marL="281940" indent="-121285">
              <a:lnSpc>
                <a:spcPct val="100000"/>
              </a:lnSpc>
              <a:spcBef>
                <a:spcPts val="525"/>
              </a:spcBef>
              <a:buClr>
                <a:srgbClr val="3333B2"/>
              </a:buClr>
              <a:buFont typeface="Menlo"/>
              <a:buChar char="•"/>
              <a:tabLst>
                <a:tab pos="282575" algn="l"/>
              </a:tabLst>
            </a:pPr>
            <a:r>
              <a:rPr sz="900" dirty="0">
                <a:latin typeface="Arial"/>
                <a:cs typeface="Arial"/>
              </a:rPr>
              <a:t>Many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(10s-1000s)</a:t>
            </a:r>
            <a:endParaRPr sz="900">
              <a:latin typeface="Arial"/>
              <a:cs typeface="Arial"/>
            </a:endParaRPr>
          </a:p>
          <a:p>
            <a:pPr marL="281940" indent="-121285">
              <a:lnSpc>
                <a:spcPct val="100000"/>
              </a:lnSpc>
              <a:spcBef>
                <a:spcPts val="525"/>
              </a:spcBef>
              <a:buClr>
                <a:srgbClr val="3333B2"/>
              </a:buClr>
              <a:buFont typeface="Menlo"/>
              <a:buChar char="•"/>
              <a:tabLst>
                <a:tab pos="282575" algn="l"/>
              </a:tabLst>
            </a:pPr>
            <a:r>
              <a:rPr sz="900" dirty="0">
                <a:latin typeface="Arial"/>
                <a:cs typeface="Arial"/>
              </a:rPr>
              <a:t>Simple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(small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memory/compute/communication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capacity)</a:t>
            </a:r>
            <a:endParaRPr sz="900">
              <a:latin typeface="Arial"/>
              <a:cs typeface="Arial"/>
            </a:endParaRPr>
          </a:p>
          <a:p>
            <a:pPr marL="281940" indent="-121285">
              <a:lnSpc>
                <a:spcPct val="100000"/>
              </a:lnSpc>
              <a:spcBef>
                <a:spcPts val="520"/>
              </a:spcBef>
              <a:buClr>
                <a:srgbClr val="3333B2"/>
              </a:buClr>
              <a:buFont typeface="Menlo"/>
              <a:buChar char="•"/>
              <a:tabLst>
                <a:tab pos="282575" algn="l"/>
              </a:tabLst>
            </a:pPr>
            <a:r>
              <a:rPr sz="900" dirty="0">
                <a:latin typeface="Arial"/>
                <a:cs typeface="Arial"/>
              </a:rPr>
              <a:t>Often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battery-powered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(or</a:t>
            </a:r>
            <a:r>
              <a:rPr sz="900" spc="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even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battery-less)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54864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" action="ppaction://noaction"/>
              </a:rPr>
              <a:t>Pervasive</a:t>
            </a:r>
            <a:r>
              <a:rPr sz="500" spc="15" dirty="0">
                <a:latin typeface="Arial"/>
                <a:cs typeface="Arial"/>
                <a:hlinkClick r:id="" action="ppaction://noaction"/>
              </a:rPr>
              <a:t> </a:t>
            </a:r>
            <a:r>
              <a:rPr sz="500" spc="-10" dirty="0">
                <a:latin typeface="Arial"/>
                <a:cs typeface="Arial"/>
                <a:hlinkClick r:id="" action="ppaction://noaction"/>
              </a:rPr>
              <a:t>systems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5623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81413" y="-1515"/>
            <a:ext cx="12731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simple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classification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distributed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2844165" cy="494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Sensor</a:t>
            </a:r>
            <a:r>
              <a:rPr sz="1200" spc="-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networks</a:t>
            </a:r>
            <a:r>
              <a:rPr sz="12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as</a:t>
            </a:r>
            <a:r>
              <a:rPr sz="12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distributed</a:t>
            </a:r>
            <a:r>
              <a:rPr sz="12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databases</a:t>
            </a:r>
            <a:endParaRPr sz="1200">
              <a:latin typeface="Arial"/>
              <a:cs typeface="Arial"/>
            </a:endParaRPr>
          </a:p>
          <a:p>
            <a:pPr marL="260350">
              <a:lnSpc>
                <a:spcPct val="100000"/>
              </a:lnSpc>
              <a:spcBef>
                <a:spcPts val="1055"/>
              </a:spcBef>
            </a:pPr>
            <a:r>
              <a:rPr sz="1000" spc="-45" dirty="0">
                <a:solidFill>
                  <a:srgbClr val="3333B2"/>
                </a:solidFill>
                <a:latin typeface="Arial"/>
                <a:cs typeface="Arial"/>
              </a:rPr>
              <a:t>Two</a:t>
            </a: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extremes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87235" y="772768"/>
            <a:ext cx="3039856" cy="992548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5207" y="1829300"/>
            <a:ext cx="3020125" cy="1104643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9" name="object 9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467" y="3349927"/>
            <a:ext cx="54864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" action="ppaction://noaction"/>
              </a:rPr>
              <a:t>Pervasive</a:t>
            </a:r>
            <a:r>
              <a:rPr sz="500" spc="15" dirty="0">
                <a:latin typeface="Arial"/>
                <a:cs typeface="Arial"/>
                <a:hlinkClick r:id="" action="ppaction://noaction"/>
              </a:rPr>
              <a:t> </a:t>
            </a:r>
            <a:r>
              <a:rPr sz="500" spc="-10" dirty="0">
                <a:latin typeface="Arial"/>
                <a:cs typeface="Arial"/>
                <a:hlinkClick r:id="" action="ppaction://noaction"/>
              </a:rPr>
              <a:t>systems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5623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281413" y="-1515"/>
            <a:ext cx="127317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simple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classification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of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distributed</a:t>
            </a:r>
            <a:r>
              <a:rPr sz="500" spc="-2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1821814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cloud-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edge</a:t>
            </a:r>
            <a:r>
              <a:rPr sz="12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continuum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16038" y="564114"/>
            <a:ext cx="3377336" cy="139302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8" name="object 8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67" y="3349927"/>
            <a:ext cx="54864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" action="ppaction://noaction"/>
              </a:rPr>
              <a:t>Pervasive</a:t>
            </a:r>
            <a:r>
              <a:rPr sz="500" spc="15" dirty="0">
                <a:latin typeface="Arial"/>
                <a:cs typeface="Arial"/>
                <a:hlinkClick r:id="" action="ppaction://noaction"/>
              </a:rPr>
              <a:t> </a:t>
            </a:r>
            <a:r>
              <a:rPr sz="500" spc="-10" dirty="0">
                <a:latin typeface="Arial"/>
                <a:cs typeface="Arial"/>
                <a:hlinkClick r:id="" action="ppaction://noaction"/>
              </a:rPr>
              <a:t>systems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9497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Architectures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98925" y="-1515"/>
            <a:ext cx="55562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Architectural</a:t>
            </a:r>
            <a:r>
              <a:rPr sz="500" spc="9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styles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00" y="197711"/>
            <a:ext cx="3999865" cy="2248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Architectural</a:t>
            </a:r>
            <a:r>
              <a:rPr sz="1200" spc="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styles</a:t>
            </a:r>
            <a:endParaRPr sz="12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  <a:spcBef>
                <a:spcPts val="105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Basic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idea</a:t>
            </a:r>
            <a:endParaRPr sz="10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  <a:spcBef>
                <a:spcPts val="105"/>
              </a:spcBef>
            </a:pPr>
            <a:r>
              <a:rPr sz="900" dirty="0">
                <a:latin typeface="Arial"/>
                <a:cs typeface="Arial"/>
              </a:rPr>
              <a:t>A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style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formulated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terms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of</a:t>
            </a:r>
            <a:endParaRPr sz="900">
              <a:latin typeface="Arial"/>
              <a:cs typeface="Arial"/>
            </a:endParaRPr>
          </a:p>
          <a:p>
            <a:pPr marL="551815" indent="-116839">
              <a:lnSpc>
                <a:spcPct val="100000"/>
              </a:lnSpc>
              <a:spcBef>
                <a:spcPts val="525"/>
              </a:spcBef>
              <a:buClr>
                <a:srgbClr val="3333B2"/>
              </a:buClr>
              <a:buFont typeface="Apple Symbols"/>
              <a:buChar char="•"/>
              <a:tabLst>
                <a:tab pos="552450" algn="l"/>
              </a:tabLst>
            </a:pPr>
            <a:r>
              <a:rPr sz="900" spc="-10" dirty="0">
                <a:latin typeface="Arial"/>
                <a:cs typeface="Arial"/>
              </a:rPr>
              <a:t>(replaceable) </a:t>
            </a:r>
            <a:r>
              <a:rPr sz="900" dirty="0">
                <a:latin typeface="Arial"/>
                <a:cs typeface="Arial"/>
              </a:rPr>
              <a:t>components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10" dirty="0">
                <a:latin typeface="Arial"/>
                <a:cs typeface="Arial"/>
              </a:rPr>
              <a:t> well-</a:t>
            </a:r>
            <a:r>
              <a:rPr sz="900" dirty="0">
                <a:latin typeface="Arial"/>
                <a:cs typeface="Arial"/>
              </a:rPr>
              <a:t>defined</a:t>
            </a:r>
            <a:r>
              <a:rPr sz="900" spc="-10" dirty="0">
                <a:latin typeface="Arial"/>
                <a:cs typeface="Arial"/>
              </a:rPr>
              <a:t> interfaces</a:t>
            </a:r>
            <a:endParaRPr sz="900">
              <a:latin typeface="Arial"/>
              <a:cs typeface="Arial"/>
            </a:endParaRPr>
          </a:p>
          <a:p>
            <a:pPr marL="555625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Apple Symbols"/>
              <a:buChar char="•"/>
              <a:tabLst>
                <a:tab pos="556260" algn="l"/>
              </a:tabLst>
            </a:pPr>
            <a:r>
              <a:rPr sz="900" dirty="0">
                <a:latin typeface="Arial"/>
                <a:cs typeface="Arial"/>
              </a:rPr>
              <a:t>the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way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components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connected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each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other</a:t>
            </a:r>
            <a:endParaRPr sz="900">
              <a:latin typeface="Arial"/>
              <a:cs typeface="Arial"/>
            </a:endParaRPr>
          </a:p>
          <a:p>
            <a:pPr marL="555625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Apple Symbols"/>
              <a:buChar char="•"/>
              <a:tabLst>
                <a:tab pos="556260" algn="l"/>
              </a:tabLst>
            </a:pP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data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exchanged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between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components</a:t>
            </a:r>
            <a:endParaRPr sz="900">
              <a:latin typeface="Arial"/>
              <a:cs typeface="Arial"/>
            </a:endParaRPr>
          </a:p>
          <a:p>
            <a:pPr marL="555625" marR="63500" indent="-120650">
              <a:lnSpc>
                <a:spcPct val="111600"/>
              </a:lnSpc>
              <a:buClr>
                <a:srgbClr val="3333B2"/>
              </a:buClr>
              <a:buFont typeface="Apple Symbols"/>
              <a:buChar char="•"/>
              <a:tabLst>
                <a:tab pos="556260" algn="l"/>
              </a:tabLst>
            </a:pPr>
            <a:r>
              <a:rPr sz="900" dirty="0">
                <a:latin typeface="Arial"/>
                <a:cs typeface="Arial"/>
              </a:rPr>
              <a:t>how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these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components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connectors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jointly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configured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into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a</a:t>
            </a:r>
            <a:r>
              <a:rPr sz="900" spc="-10" dirty="0">
                <a:latin typeface="Arial"/>
                <a:cs typeface="Arial"/>
              </a:rPr>
              <a:t> system.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12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Connector</a:t>
            </a:r>
            <a:endParaRPr sz="1000">
              <a:latin typeface="Arial"/>
              <a:cs typeface="Arial"/>
            </a:endParaRPr>
          </a:p>
          <a:p>
            <a:pPr marL="302260" marR="17780" indent="-3810">
              <a:lnSpc>
                <a:spcPts val="1210"/>
              </a:lnSpc>
              <a:spcBef>
                <a:spcPts val="35"/>
              </a:spcBef>
            </a:pP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mechanism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mediates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communication,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coordination,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cooperation </a:t>
            </a:r>
            <a:r>
              <a:rPr sz="900" dirty="0">
                <a:latin typeface="Arial"/>
                <a:cs typeface="Arial"/>
              </a:rPr>
              <a:t>among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components.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Example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facilities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(remote)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procedure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call, </a:t>
            </a:r>
            <a:r>
              <a:rPr sz="900" dirty="0">
                <a:latin typeface="Arial"/>
                <a:cs typeface="Arial"/>
              </a:rPr>
              <a:t>messaging,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streaming.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9497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Architectures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98925" y="-1515"/>
            <a:ext cx="55562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Architectural</a:t>
            </a:r>
            <a:r>
              <a:rPr sz="500" spc="9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styles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1983105" cy="494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Layered</a:t>
            </a:r>
            <a:r>
              <a:rPr sz="12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architecture</a:t>
            </a:r>
            <a:endParaRPr sz="12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105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Different</a:t>
            </a:r>
            <a:r>
              <a:rPr sz="10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layered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organizations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2107" y="811420"/>
            <a:ext cx="873549" cy="1759503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91500" y="888581"/>
            <a:ext cx="874814" cy="1667164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945991" y="1207340"/>
            <a:ext cx="1040110" cy="113842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994714" y="2653367"/>
            <a:ext cx="1651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Arial"/>
                <a:cs typeface="Arial"/>
              </a:rPr>
              <a:t>(a)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147909" y="2653367"/>
            <a:ext cx="1651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Arial"/>
                <a:cs typeface="Arial"/>
              </a:rPr>
              <a:t>(b)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378082" y="2653367"/>
            <a:ext cx="1587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Arial"/>
                <a:cs typeface="Arial"/>
              </a:rPr>
              <a:t>(c)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3" name="object 13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3467" y="3349927"/>
            <a:ext cx="63055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6" action="ppaction://hlinksldjump"/>
              </a:rPr>
              <a:t>Layered</a:t>
            </a:r>
            <a:r>
              <a:rPr sz="500" spc="20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6" action="ppaction://hlinksldjump"/>
              </a:rPr>
              <a:t>architectures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9497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Architectures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98925" y="-1515"/>
            <a:ext cx="55562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Architectural</a:t>
            </a:r>
            <a:r>
              <a:rPr sz="500" spc="9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styles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2388235" cy="494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Example:</a:t>
            </a:r>
            <a:r>
              <a:rPr sz="1200" spc="6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communication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protocols</a:t>
            </a:r>
            <a:endParaRPr sz="12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105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Protocol,</a:t>
            </a:r>
            <a:r>
              <a:rPr sz="10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service,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interface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59790" y="791886"/>
            <a:ext cx="3084625" cy="159326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8" name="object 8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67" y="3349927"/>
            <a:ext cx="63055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Layered</a:t>
            </a:r>
            <a:r>
              <a:rPr sz="500" spc="2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architectures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9497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Architectures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98925" y="-1515"/>
            <a:ext cx="55562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Architectural</a:t>
            </a:r>
            <a:r>
              <a:rPr sz="500" spc="9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styles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00" y="197711"/>
            <a:ext cx="3271520" cy="955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55" dirty="0">
                <a:solidFill>
                  <a:srgbClr val="3333B2"/>
                </a:solidFill>
                <a:latin typeface="Arial"/>
                <a:cs typeface="Arial"/>
              </a:rPr>
              <a:t>Two-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party</a:t>
            </a:r>
            <a:r>
              <a:rPr sz="1200" spc="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communication</a:t>
            </a:r>
            <a:endParaRPr sz="1200">
              <a:latin typeface="Arial"/>
              <a:cs typeface="Arial"/>
            </a:endParaRPr>
          </a:p>
          <a:p>
            <a:pPr marL="302260">
              <a:lnSpc>
                <a:spcPts val="1160"/>
              </a:lnSpc>
              <a:spcBef>
                <a:spcPts val="105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Server</a:t>
            </a:r>
            <a:endParaRPr sz="1000">
              <a:latin typeface="Arial"/>
              <a:cs typeface="Arial"/>
            </a:endParaRPr>
          </a:p>
          <a:p>
            <a:pPr marL="264795">
              <a:lnSpc>
                <a:spcPts val="800"/>
              </a:lnSpc>
            </a:pPr>
            <a:r>
              <a:rPr sz="500" dirty="0">
                <a:latin typeface="Times New Roman"/>
                <a:cs typeface="Times New Roman"/>
              </a:rPr>
              <a:t>1</a:t>
            </a:r>
            <a:r>
              <a:rPr sz="500" spc="484" dirty="0">
                <a:latin typeface="Times New Roman"/>
                <a:cs typeface="Times New Roman"/>
              </a:rPr>
              <a:t> </a:t>
            </a:r>
            <a:r>
              <a:rPr sz="700" b="1" dirty="0">
                <a:solidFill>
                  <a:srgbClr val="FF0059"/>
                </a:solidFill>
                <a:latin typeface="Times New Roman"/>
                <a:cs typeface="Times New Roman"/>
              </a:rPr>
              <a:t>from</a:t>
            </a:r>
            <a:r>
              <a:rPr sz="700" b="1" spc="85" dirty="0">
                <a:solidFill>
                  <a:srgbClr val="FF0059"/>
                </a:solidFill>
                <a:latin typeface="Times New Roman"/>
                <a:cs typeface="Times New Roman"/>
              </a:rPr>
              <a:t> </a:t>
            </a:r>
            <a:r>
              <a:rPr sz="700" spc="65" dirty="0">
                <a:latin typeface="Times New Roman"/>
                <a:cs typeface="Times New Roman"/>
              </a:rPr>
              <a:t>socket</a:t>
            </a:r>
            <a:r>
              <a:rPr sz="700" spc="480" dirty="0">
                <a:latin typeface="Times New Roman"/>
                <a:cs typeface="Times New Roman"/>
              </a:rPr>
              <a:t> </a:t>
            </a:r>
            <a:r>
              <a:rPr sz="700" b="1" dirty="0">
                <a:solidFill>
                  <a:srgbClr val="FF0059"/>
                </a:solidFill>
                <a:latin typeface="Times New Roman"/>
                <a:cs typeface="Times New Roman"/>
              </a:rPr>
              <a:t>import</a:t>
            </a:r>
            <a:r>
              <a:rPr sz="700" b="1" spc="110" dirty="0">
                <a:solidFill>
                  <a:srgbClr val="FF0059"/>
                </a:solidFill>
                <a:latin typeface="Times New Roman"/>
                <a:cs typeface="Times New Roman"/>
              </a:rPr>
              <a:t> </a:t>
            </a:r>
            <a:r>
              <a:rPr sz="1050" spc="22" baseline="-7936" dirty="0">
                <a:latin typeface="Times New Roman"/>
                <a:cs typeface="Times New Roman"/>
              </a:rPr>
              <a:t>*</a:t>
            </a:r>
            <a:endParaRPr sz="1050" baseline="-7936">
              <a:latin typeface="Times New Roman"/>
              <a:cs typeface="Times New Roman"/>
            </a:endParaRPr>
          </a:p>
          <a:p>
            <a:pPr marL="264795">
              <a:lnSpc>
                <a:spcPts val="560"/>
              </a:lnSpc>
              <a:spcBef>
                <a:spcPts val="80"/>
              </a:spcBef>
            </a:pPr>
            <a:r>
              <a:rPr sz="500" spc="45" dirty="0">
                <a:latin typeface="Times New Roman"/>
                <a:cs typeface="Times New Roman"/>
              </a:rPr>
              <a:t>2</a:t>
            </a:r>
            <a:endParaRPr sz="500">
              <a:latin typeface="Times New Roman"/>
              <a:cs typeface="Times New Roman"/>
            </a:endParaRPr>
          </a:p>
          <a:p>
            <a:pPr marL="264795">
              <a:lnSpc>
                <a:spcPts val="735"/>
              </a:lnSpc>
            </a:pPr>
            <a:r>
              <a:rPr sz="500" dirty="0">
                <a:latin typeface="Times New Roman"/>
                <a:cs typeface="Times New Roman"/>
              </a:rPr>
              <a:t>3</a:t>
            </a:r>
            <a:r>
              <a:rPr sz="500" spc="220" dirty="0">
                <a:latin typeface="Times New Roman"/>
                <a:cs typeface="Times New Roman"/>
              </a:rPr>
              <a:t>  </a:t>
            </a:r>
            <a:r>
              <a:rPr sz="700" spc="140" dirty="0">
                <a:latin typeface="Times New Roman"/>
                <a:cs typeface="Times New Roman"/>
              </a:rPr>
              <a:t>s</a:t>
            </a:r>
            <a:r>
              <a:rPr sz="700" spc="17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=</a:t>
            </a:r>
            <a:r>
              <a:rPr sz="700" spc="13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socket(AF_INET,</a:t>
            </a:r>
            <a:r>
              <a:rPr sz="700" spc="130" dirty="0">
                <a:latin typeface="Times New Roman"/>
                <a:cs typeface="Times New Roman"/>
              </a:rPr>
              <a:t> </a:t>
            </a:r>
            <a:r>
              <a:rPr sz="700" spc="-25" dirty="0">
                <a:latin typeface="Times New Roman"/>
                <a:cs typeface="Times New Roman"/>
              </a:rPr>
              <a:t>SOCK_STREAM)</a:t>
            </a:r>
            <a:endParaRPr sz="700">
              <a:latin typeface="Times New Roman"/>
              <a:cs typeface="Times New Roman"/>
            </a:endParaRPr>
          </a:p>
          <a:p>
            <a:pPr marL="264795">
              <a:lnSpc>
                <a:spcPts val="715"/>
              </a:lnSpc>
            </a:pPr>
            <a:r>
              <a:rPr sz="500" dirty="0">
                <a:latin typeface="Times New Roman"/>
                <a:cs typeface="Times New Roman"/>
              </a:rPr>
              <a:t>4</a:t>
            </a:r>
            <a:r>
              <a:rPr sz="500" spc="475" dirty="0">
                <a:latin typeface="Times New Roman"/>
                <a:cs typeface="Times New Roman"/>
              </a:rPr>
              <a:t> </a:t>
            </a:r>
            <a:r>
              <a:rPr sz="700" spc="60" dirty="0">
                <a:latin typeface="Times New Roman"/>
                <a:cs typeface="Times New Roman"/>
              </a:rPr>
              <a:t>(conn,</a:t>
            </a:r>
            <a:r>
              <a:rPr sz="700" spc="100" dirty="0">
                <a:latin typeface="Times New Roman"/>
                <a:cs typeface="Times New Roman"/>
              </a:rPr>
              <a:t> </a:t>
            </a:r>
            <a:r>
              <a:rPr sz="700" spc="65" dirty="0">
                <a:latin typeface="Times New Roman"/>
                <a:cs typeface="Times New Roman"/>
              </a:rPr>
              <a:t>addr)</a:t>
            </a:r>
            <a:r>
              <a:rPr sz="700" spc="12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=</a:t>
            </a:r>
            <a:r>
              <a:rPr sz="700" spc="120" dirty="0">
                <a:latin typeface="Times New Roman"/>
                <a:cs typeface="Times New Roman"/>
              </a:rPr>
              <a:t> </a:t>
            </a:r>
            <a:r>
              <a:rPr sz="700" spc="80" dirty="0">
                <a:latin typeface="Times New Roman"/>
                <a:cs typeface="Times New Roman"/>
              </a:rPr>
              <a:t>s.accept()</a:t>
            </a:r>
            <a:r>
              <a:rPr sz="700" spc="484" dirty="0">
                <a:latin typeface="Times New Roman"/>
                <a:cs typeface="Times New Roman"/>
              </a:rPr>
              <a:t> </a:t>
            </a:r>
            <a:r>
              <a:rPr sz="700" i="1" spc="65" dirty="0">
                <a:solidFill>
                  <a:srgbClr val="009600"/>
                </a:solidFill>
                <a:latin typeface="Times New Roman"/>
                <a:cs typeface="Times New Roman"/>
              </a:rPr>
              <a:t>#</a:t>
            </a:r>
            <a:r>
              <a:rPr sz="700" i="1" spc="9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70" dirty="0">
                <a:solidFill>
                  <a:srgbClr val="009600"/>
                </a:solidFill>
                <a:latin typeface="Times New Roman"/>
                <a:cs typeface="Times New Roman"/>
              </a:rPr>
              <a:t>returns</a:t>
            </a:r>
            <a:r>
              <a:rPr sz="700" i="1" spc="7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009600"/>
                </a:solidFill>
                <a:latin typeface="Times New Roman"/>
                <a:cs typeface="Times New Roman"/>
              </a:rPr>
              <a:t>new</a:t>
            </a:r>
            <a:r>
              <a:rPr sz="700" i="1" spc="8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75" dirty="0">
                <a:solidFill>
                  <a:srgbClr val="009600"/>
                </a:solidFill>
                <a:latin typeface="Times New Roman"/>
                <a:cs typeface="Times New Roman"/>
              </a:rPr>
              <a:t>socket </a:t>
            </a:r>
            <a:r>
              <a:rPr sz="700" i="1" dirty="0">
                <a:solidFill>
                  <a:srgbClr val="009600"/>
                </a:solidFill>
                <a:latin typeface="Times New Roman"/>
                <a:cs typeface="Times New Roman"/>
              </a:rPr>
              <a:t>and</a:t>
            </a:r>
            <a:r>
              <a:rPr sz="700" i="1" spc="8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60" dirty="0">
                <a:solidFill>
                  <a:srgbClr val="009600"/>
                </a:solidFill>
                <a:latin typeface="Times New Roman"/>
                <a:cs typeface="Times New Roman"/>
              </a:rPr>
              <a:t>addr.</a:t>
            </a:r>
            <a:r>
              <a:rPr sz="700" i="1" spc="95" dirty="0">
                <a:solidFill>
                  <a:srgbClr val="009600"/>
                </a:solidFill>
                <a:latin typeface="Times New Roman"/>
                <a:cs typeface="Times New Roman"/>
              </a:rPr>
              <a:t> client</a:t>
            </a:r>
            <a:endParaRPr sz="700">
              <a:latin typeface="Times New Roman"/>
              <a:cs typeface="Times New Roman"/>
            </a:endParaRPr>
          </a:p>
          <a:p>
            <a:pPr marL="264795">
              <a:lnSpc>
                <a:spcPts val="780"/>
              </a:lnSpc>
              <a:tabLst>
                <a:tab pos="1569720" algn="l"/>
              </a:tabLst>
            </a:pPr>
            <a:r>
              <a:rPr sz="500" dirty="0">
                <a:latin typeface="Times New Roman"/>
                <a:cs typeface="Times New Roman"/>
              </a:rPr>
              <a:t>5</a:t>
            </a:r>
            <a:r>
              <a:rPr sz="500" spc="245" dirty="0">
                <a:latin typeface="Times New Roman"/>
                <a:cs typeface="Times New Roman"/>
              </a:rPr>
              <a:t>  </a:t>
            </a:r>
            <a:r>
              <a:rPr sz="700" b="1" dirty="0">
                <a:solidFill>
                  <a:srgbClr val="FF0059"/>
                </a:solidFill>
                <a:latin typeface="Times New Roman"/>
                <a:cs typeface="Times New Roman"/>
              </a:rPr>
              <a:t>while</a:t>
            </a:r>
            <a:r>
              <a:rPr sz="700" b="1" spc="145" dirty="0">
                <a:solidFill>
                  <a:srgbClr val="FF0059"/>
                </a:solidFill>
                <a:latin typeface="Times New Roman"/>
                <a:cs typeface="Times New Roman"/>
              </a:rPr>
              <a:t> </a:t>
            </a:r>
            <a:r>
              <a:rPr sz="700" spc="35" dirty="0">
                <a:latin typeface="Times New Roman"/>
                <a:cs typeface="Times New Roman"/>
              </a:rPr>
              <a:t>True: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700" i="1" spc="65" dirty="0">
                <a:solidFill>
                  <a:srgbClr val="009600"/>
                </a:solidFill>
                <a:latin typeface="Times New Roman"/>
                <a:cs typeface="Times New Roman"/>
              </a:rPr>
              <a:t>#</a:t>
            </a:r>
            <a:r>
              <a:rPr sz="700" i="1" spc="7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60" dirty="0">
                <a:solidFill>
                  <a:srgbClr val="009600"/>
                </a:solidFill>
                <a:latin typeface="Times New Roman"/>
                <a:cs typeface="Times New Roman"/>
              </a:rPr>
              <a:t>forever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79298" y="1111824"/>
            <a:ext cx="3102610" cy="314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780"/>
              </a:lnSpc>
              <a:spcBef>
                <a:spcPts val="95"/>
              </a:spcBef>
            </a:pPr>
            <a:r>
              <a:rPr sz="700" spc="80" dirty="0">
                <a:latin typeface="Times New Roman"/>
                <a:cs typeface="Times New Roman"/>
              </a:rPr>
              <a:t>data</a:t>
            </a:r>
            <a:r>
              <a:rPr sz="700" spc="17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=</a:t>
            </a:r>
            <a:r>
              <a:rPr sz="700" spc="17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conn.recv(1024)</a:t>
            </a:r>
            <a:r>
              <a:rPr sz="700" spc="470" dirty="0">
                <a:latin typeface="Times New Roman"/>
                <a:cs typeface="Times New Roman"/>
              </a:rPr>
              <a:t>  </a:t>
            </a:r>
            <a:r>
              <a:rPr sz="700" i="1" spc="65" dirty="0">
                <a:solidFill>
                  <a:srgbClr val="009600"/>
                </a:solidFill>
                <a:latin typeface="Times New Roman"/>
                <a:cs typeface="Times New Roman"/>
              </a:rPr>
              <a:t>#</a:t>
            </a:r>
            <a:r>
              <a:rPr sz="700" i="1" spc="17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70" dirty="0">
                <a:solidFill>
                  <a:srgbClr val="009600"/>
                </a:solidFill>
                <a:latin typeface="Times New Roman"/>
                <a:cs typeface="Times New Roman"/>
              </a:rPr>
              <a:t>receive</a:t>
            </a:r>
            <a:r>
              <a:rPr sz="700" i="1" spc="14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60" dirty="0">
                <a:solidFill>
                  <a:srgbClr val="009600"/>
                </a:solidFill>
                <a:latin typeface="Times New Roman"/>
                <a:cs typeface="Times New Roman"/>
              </a:rPr>
              <a:t>data</a:t>
            </a:r>
            <a:r>
              <a:rPr sz="700" i="1" spc="14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009600"/>
                </a:solidFill>
                <a:latin typeface="Times New Roman"/>
                <a:cs typeface="Times New Roman"/>
              </a:rPr>
              <a:t>from</a:t>
            </a:r>
            <a:r>
              <a:rPr sz="700" i="1" spc="14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95" dirty="0">
                <a:solidFill>
                  <a:srgbClr val="009600"/>
                </a:solidFill>
                <a:latin typeface="Times New Roman"/>
                <a:cs typeface="Times New Roman"/>
              </a:rPr>
              <a:t>client</a:t>
            </a:r>
            <a:endParaRPr sz="700">
              <a:latin typeface="Times New Roman"/>
              <a:cs typeface="Times New Roman"/>
            </a:endParaRPr>
          </a:p>
          <a:p>
            <a:pPr marL="38735">
              <a:lnSpc>
                <a:spcPts val="715"/>
              </a:lnSpc>
              <a:tabLst>
                <a:tab pos="1147445" algn="l"/>
              </a:tabLst>
            </a:pPr>
            <a:r>
              <a:rPr sz="700" b="1" spc="175" dirty="0">
                <a:solidFill>
                  <a:srgbClr val="FF0059"/>
                </a:solidFill>
                <a:latin typeface="Times New Roman"/>
                <a:cs typeface="Times New Roman"/>
              </a:rPr>
              <a:t>if</a:t>
            </a:r>
            <a:r>
              <a:rPr sz="700" b="1" spc="75" dirty="0">
                <a:solidFill>
                  <a:srgbClr val="FF0059"/>
                </a:solidFill>
                <a:latin typeface="Times New Roman"/>
                <a:cs typeface="Times New Roman"/>
              </a:rPr>
              <a:t> </a:t>
            </a:r>
            <a:r>
              <a:rPr sz="700" b="1" spc="55" dirty="0">
                <a:solidFill>
                  <a:srgbClr val="FF0059"/>
                </a:solidFill>
                <a:latin typeface="Times New Roman"/>
                <a:cs typeface="Times New Roman"/>
              </a:rPr>
              <a:t>not</a:t>
            </a:r>
            <a:r>
              <a:rPr sz="700" b="1" spc="70" dirty="0">
                <a:solidFill>
                  <a:srgbClr val="FF0059"/>
                </a:solidFill>
                <a:latin typeface="Times New Roman"/>
                <a:cs typeface="Times New Roman"/>
              </a:rPr>
              <a:t> </a:t>
            </a:r>
            <a:r>
              <a:rPr sz="700" spc="90" dirty="0">
                <a:latin typeface="Times New Roman"/>
                <a:cs typeface="Times New Roman"/>
              </a:rPr>
              <a:t>data:</a:t>
            </a:r>
            <a:r>
              <a:rPr sz="700" spc="85" dirty="0">
                <a:latin typeface="Times New Roman"/>
                <a:cs typeface="Times New Roman"/>
              </a:rPr>
              <a:t> </a:t>
            </a:r>
            <a:r>
              <a:rPr sz="700" b="1" spc="-10" dirty="0">
                <a:solidFill>
                  <a:srgbClr val="FF0059"/>
                </a:solidFill>
                <a:latin typeface="Times New Roman"/>
                <a:cs typeface="Times New Roman"/>
              </a:rPr>
              <a:t>break</a:t>
            </a:r>
            <a:r>
              <a:rPr sz="700" b="1" dirty="0">
                <a:solidFill>
                  <a:srgbClr val="FF0059"/>
                </a:solidFill>
                <a:latin typeface="Times New Roman"/>
                <a:cs typeface="Times New Roman"/>
              </a:rPr>
              <a:t>	</a:t>
            </a:r>
            <a:r>
              <a:rPr sz="700" i="1" spc="65" dirty="0">
                <a:solidFill>
                  <a:srgbClr val="009600"/>
                </a:solidFill>
                <a:latin typeface="Times New Roman"/>
                <a:cs typeface="Times New Roman"/>
              </a:rPr>
              <a:t>#</a:t>
            </a:r>
            <a:r>
              <a:rPr sz="700" i="1" spc="8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80" dirty="0">
                <a:solidFill>
                  <a:srgbClr val="009600"/>
                </a:solidFill>
                <a:latin typeface="Times New Roman"/>
                <a:cs typeface="Times New Roman"/>
              </a:rPr>
              <a:t>stop</a:t>
            </a:r>
            <a:r>
              <a:rPr sz="700" i="1" spc="7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195" dirty="0">
                <a:solidFill>
                  <a:srgbClr val="009600"/>
                </a:solidFill>
                <a:latin typeface="Times New Roman"/>
                <a:cs typeface="Times New Roman"/>
              </a:rPr>
              <a:t>if</a:t>
            </a:r>
            <a:r>
              <a:rPr sz="700" i="1" spc="7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105" dirty="0">
                <a:solidFill>
                  <a:srgbClr val="009600"/>
                </a:solidFill>
                <a:latin typeface="Times New Roman"/>
                <a:cs typeface="Times New Roman"/>
              </a:rPr>
              <a:t>client</a:t>
            </a:r>
            <a:r>
              <a:rPr sz="700" i="1" spc="5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40" dirty="0">
                <a:solidFill>
                  <a:srgbClr val="009600"/>
                </a:solidFill>
                <a:latin typeface="Times New Roman"/>
                <a:cs typeface="Times New Roman"/>
              </a:rPr>
              <a:t>stopped</a:t>
            </a:r>
            <a:endParaRPr sz="700">
              <a:latin typeface="Times New Roman"/>
              <a:cs typeface="Times New Roman"/>
            </a:endParaRPr>
          </a:p>
          <a:p>
            <a:pPr marL="38100">
              <a:lnSpc>
                <a:spcPts val="780"/>
              </a:lnSpc>
            </a:pPr>
            <a:r>
              <a:rPr sz="700" dirty="0">
                <a:latin typeface="Times New Roman"/>
                <a:cs typeface="Times New Roman"/>
              </a:rPr>
              <a:t>msg</a:t>
            </a:r>
            <a:r>
              <a:rPr sz="700" spc="11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=</a:t>
            </a:r>
            <a:r>
              <a:rPr sz="700" spc="105" dirty="0">
                <a:latin typeface="Times New Roman"/>
                <a:cs typeface="Times New Roman"/>
              </a:rPr>
              <a:t> </a:t>
            </a:r>
            <a:r>
              <a:rPr sz="700" spc="50" dirty="0">
                <a:latin typeface="Times New Roman"/>
                <a:cs typeface="Times New Roman"/>
              </a:rPr>
              <a:t>data.decode()+</a:t>
            </a:r>
            <a:r>
              <a:rPr sz="700" spc="50" dirty="0">
                <a:solidFill>
                  <a:srgbClr val="C80000"/>
                </a:solidFill>
                <a:latin typeface="Times New Roman"/>
                <a:cs typeface="Times New Roman"/>
              </a:rPr>
              <a:t>"</a:t>
            </a:r>
            <a:r>
              <a:rPr sz="1050" spc="75" baseline="-7936" dirty="0">
                <a:solidFill>
                  <a:srgbClr val="C80000"/>
                </a:solidFill>
                <a:latin typeface="Times New Roman"/>
                <a:cs typeface="Times New Roman"/>
              </a:rPr>
              <a:t>*</a:t>
            </a:r>
            <a:r>
              <a:rPr sz="700" spc="50" dirty="0">
                <a:solidFill>
                  <a:srgbClr val="C80000"/>
                </a:solidFill>
                <a:latin typeface="Times New Roman"/>
                <a:cs typeface="Times New Roman"/>
              </a:rPr>
              <a:t>"</a:t>
            </a:r>
            <a:r>
              <a:rPr sz="700" spc="165" dirty="0">
                <a:solidFill>
                  <a:srgbClr val="C80000"/>
                </a:solidFill>
                <a:latin typeface="Times New Roman"/>
                <a:cs typeface="Times New Roman"/>
              </a:rPr>
              <a:t>  </a:t>
            </a:r>
            <a:r>
              <a:rPr sz="700" i="1" spc="65" dirty="0">
                <a:solidFill>
                  <a:srgbClr val="009600"/>
                </a:solidFill>
                <a:latin typeface="Times New Roman"/>
                <a:cs typeface="Times New Roman"/>
              </a:rPr>
              <a:t>#</a:t>
            </a:r>
            <a:r>
              <a:rPr sz="700" i="1" spc="10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55" dirty="0">
                <a:solidFill>
                  <a:srgbClr val="009600"/>
                </a:solidFill>
                <a:latin typeface="Times New Roman"/>
                <a:cs typeface="Times New Roman"/>
              </a:rPr>
              <a:t>process</a:t>
            </a:r>
            <a:r>
              <a:rPr sz="700" i="1" spc="8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95" dirty="0">
                <a:solidFill>
                  <a:srgbClr val="009600"/>
                </a:solidFill>
                <a:latin typeface="Times New Roman"/>
                <a:cs typeface="Times New Roman"/>
              </a:rPr>
              <a:t>the</a:t>
            </a:r>
            <a:r>
              <a:rPr sz="700" i="1" spc="8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009600"/>
                </a:solidFill>
                <a:latin typeface="Times New Roman"/>
                <a:cs typeface="Times New Roman"/>
              </a:rPr>
              <a:t>incoming</a:t>
            </a:r>
            <a:r>
              <a:rPr sz="700" i="1" spc="7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60" dirty="0">
                <a:solidFill>
                  <a:srgbClr val="009600"/>
                </a:solidFill>
                <a:latin typeface="Times New Roman"/>
                <a:cs typeface="Times New Roman"/>
              </a:rPr>
              <a:t>data</a:t>
            </a:r>
            <a:r>
              <a:rPr sz="700" i="1" spc="8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100" dirty="0">
                <a:solidFill>
                  <a:srgbClr val="009600"/>
                </a:solidFill>
                <a:latin typeface="Times New Roman"/>
                <a:cs typeface="Times New Roman"/>
              </a:rPr>
              <a:t>into</a:t>
            </a:r>
            <a:r>
              <a:rPr sz="700" i="1" spc="10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65" dirty="0">
                <a:solidFill>
                  <a:srgbClr val="009600"/>
                </a:solidFill>
                <a:latin typeface="Times New Roman"/>
                <a:cs typeface="Times New Roman"/>
              </a:rPr>
              <a:t>a</a:t>
            </a:r>
            <a:r>
              <a:rPr sz="700" i="1" spc="10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35" dirty="0">
                <a:solidFill>
                  <a:srgbClr val="009600"/>
                </a:solidFill>
                <a:latin typeface="Times New Roman"/>
                <a:cs typeface="Times New Roman"/>
              </a:rPr>
              <a:t>response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09346" y="1121947"/>
            <a:ext cx="63500" cy="38989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500" spc="45" dirty="0">
                <a:latin typeface="Times New Roman"/>
                <a:cs typeface="Times New Roman"/>
              </a:rPr>
              <a:t>6</a:t>
            </a:r>
            <a:endParaRPr sz="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45" dirty="0">
                <a:latin typeface="Times New Roman"/>
                <a:cs typeface="Times New Roman"/>
              </a:rPr>
              <a:t>7</a:t>
            </a:r>
            <a:endParaRPr sz="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500" spc="45" dirty="0">
                <a:latin typeface="Times New Roman"/>
                <a:cs typeface="Times New Roman"/>
              </a:rPr>
              <a:t>8</a:t>
            </a:r>
            <a:endParaRPr sz="5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500" spc="45" dirty="0">
                <a:latin typeface="Times New Roman"/>
                <a:cs typeface="Times New Roman"/>
              </a:rPr>
              <a:t>9</a:t>
            </a:r>
            <a:endParaRPr sz="5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04698" y="1385115"/>
            <a:ext cx="2077720" cy="1320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700" dirty="0">
                <a:latin typeface="Times New Roman"/>
                <a:cs typeface="Times New Roman"/>
              </a:rPr>
              <a:t>conn.send(msg.encode())</a:t>
            </a:r>
            <a:r>
              <a:rPr sz="700" spc="350" dirty="0">
                <a:latin typeface="Times New Roman"/>
                <a:cs typeface="Times New Roman"/>
              </a:rPr>
              <a:t>  </a:t>
            </a:r>
            <a:r>
              <a:rPr sz="700" i="1" spc="65" dirty="0">
                <a:solidFill>
                  <a:srgbClr val="009600"/>
                </a:solidFill>
                <a:latin typeface="Times New Roman"/>
                <a:cs typeface="Times New Roman"/>
              </a:rPr>
              <a:t>#</a:t>
            </a:r>
            <a:r>
              <a:rPr sz="700" i="1" spc="254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75" dirty="0">
                <a:solidFill>
                  <a:srgbClr val="009600"/>
                </a:solidFill>
                <a:latin typeface="Times New Roman"/>
                <a:cs typeface="Times New Roman"/>
              </a:rPr>
              <a:t>return</a:t>
            </a:r>
            <a:r>
              <a:rPr sz="700" i="1" spc="229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95" dirty="0">
                <a:solidFill>
                  <a:srgbClr val="009600"/>
                </a:solidFill>
                <a:latin typeface="Times New Roman"/>
                <a:cs typeface="Times New Roman"/>
              </a:rPr>
              <a:t>the</a:t>
            </a:r>
            <a:r>
              <a:rPr sz="700" i="1" spc="22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35" dirty="0">
                <a:solidFill>
                  <a:srgbClr val="009600"/>
                </a:solidFill>
                <a:latin typeface="Times New Roman"/>
                <a:cs typeface="Times New Roman"/>
              </a:rPr>
              <a:t>response</a:t>
            </a:r>
            <a:endParaRPr sz="7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58546" y="1476212"/>
            <a:ext cx="3168650" cy="12115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  <a:tabLst>
                <a:tab pos="1368425" algn="l"/>
              </a:tabLst>
            </a:pPr>
            <a:r>
              <a:rPr sz="500" dirty="0">
                <a:latin typeface="Times New Roman"/>
                <a:cs typeface="Times New Roman"/>
              </a:rPr>
              <a:t>10</a:t>
            </a:r>
            <a:r>
              <a:rPr sz="500" spc="190" dirty="0">
                <a:latin typeface="Times New Roman"/>
                <a:cs typeface="Times New Roman"/>
              </a:rPr>
              <a:t>  </a:t>
            </a:r>
            <a:r>
              <a:rPr sz="700" spc="55" dirty="0">
                <a:latin typeface="Times New Roman"/>
                <a:cs typeface="Times New Roman"/>
              </a:rPr>
              <a:t>conn.close()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700" i="1" spc="65" dirty="0">
                <a:solidFill>
                  <a:srgbClr val="009600"/>
                </a:solidFill>
                <a:latin typeface="Times New Roman"/>
                <a:cs typeface="Times New Roman"/>
              </a:rPr>
              <a:t>#</a:t>
            </a:r>
            <a:r>
              <a:rPr sz="700" i="1" spc="80" dirty="0">
                <a:solidFill>
                  <a:srgbClr val="009600"/>
                </a:solidFill>
                <a:latin typeface="Times New Roman"/>
                <a:cs typeface="Times New Roman"/>
              </a:rPr>
              <a:t> close</a:t>
            </a:r>
            <a:r>
              <a:rPr sz="700" i="1" spc="6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95" dirty="0">
                <a:solidFill>
                  <a:srgbClr val="009600"/>
                </a:solidFill>
                <a:latin typeface="Times New Roman"/>
                <a:cs typeface="Times New Roman"/>
              </a:rPr>
              <a:t>the</a:t>
            </a:r>
            <a:r>
              <a:rPr sz="700" i="1" spc="5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40" dirty="0">
                <a:solidFill>
                  <a:srgbClr val="009600"/>
                </a:solidFill>
                <a:latin typeface="Times New Roman"/>
                <a:cs typeface="Times New Roman"/>
              </a:rPr>
              <a:t>connection</a:t>
            </a:r>
            <a:endParaRPr sz="7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700">
              <a:latin typeface="Times New Roman"/>
              <a:cs typeface="Times New Roman"/>
            </a:endParaRPr>
          </a:p>
          <a:p>
            <a:pPr marL="100965">
              <a:lnSpc>
                <a:spcPts val="1160"/>
              </a:lnSpc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Client</a:t>
            </a:r>
            <a:endParaRPr sz="1000">
              <a:latin typeface="Arial"/>
              <a:cs typeface="Arial"/>
            </a:endParaRPr>
          </a:p>
          <a:p>
            <a:pPr marL="63500">
              <a:lnSpc>
                <a:spcPts val="800"/>
              </a:lnSpc>
            </a:pPr>
            <a:r>
              <a:rPr sz="500" dirty="0">
                <a:latin typeface="Times New Roman"/>
                <a:cs typeface="Times New Roman"/>
              </a:rPr>
              <a:t>1</a:t>
            </a:r>
            <a:r>
              <a:rPr sz="500" spc="484" dirty="0">
                <a:latin typeface="Times New Roman"/>
                <a:cs typeface="Times New Roman"/>
              </a:rPr>
              <a:t> </a:t>
            </a:r>
            <a:r>
              <a:rPr sz="700" b="1" dirty="0">
                <a:solidFill>
                  <a:srgbClr val="FF0059"/>
                </a:solidFill>
                <a:latin typeface="Times New Roman"/>
                <a:cs typeface="Times New Roman"/>
              </a:rPr>
              <a:t>from</a:t>
            </a:r>
            <a:r>
              <a:rPr sz="700" b="1" spc="85" dirty="0">
                <a:solidFill>
                  <a:srgbClr val="FF0059"/>
                </a:solidFill>
                <a:latin typeface="Times New Roman"/>
                <a:cs typeface="Times New Roman"/>
              </a:rPr>
              <a:t> </a:t>
            </a:r>
            <a:r>
              <a:rPr sz="700" spc="65" dirty="0">
                <a:latin typeface="Times New Roman"/>
                <a:cs typeface="Times New Roman"/>
              </a:rPr>
              <a:t>socket</a:t>
            </a:r>
            <a:r>
              <a:rPr sz="700" spc="480" dirty="0">
                <a:latin typeface="Times New Roman"/>
                <a:cs typeface="Times New Roman"/>
              </a:rPr>
              <a:t> </a:t>
            </a:r>
            <a:r>
              <a:rPr sz="700" b="1" dirty="0">
                <a:solidFill>
                  <a:srgbClr val="FF0059"/>
                </a:solidFill>
                <a:latin typeface="Times New Roman"/>
                <a:cs typeface="Times New Roman"/>
              </a:rPr>
              <a:t>import</a:t>
            </a:r>
            <a:r>
              <a:rPr sz="700" b="1" spc="110" dirty="0">
                <a:solidFill>
                  <a:srgbClr val="FF0059"/>
                </a:solidFill>
                <a:latin typeface="Times New Roman"/>
                <a:cs typeface="Times New Roman"/>
              </a:rPr>
              <a:t> </a:t>
            </a:r>
            <a:r>
              <a:rPr sz="1050" spc="22" baseline="-7936" dirty="0">
                <a:latin typeface="Times New Roman"/>
                <a:cs typeface="Times New Roman"/>
              </a:rPr>
              <a:t>*</a:t>
            </a:r>
            <a:endParaRPr sz="1050" baseline="-7936">
              <a:latin typeface="Times New Roman"/>
              <a:cs typeface="Times New Roman"/>
            </a:endParaRPr>
          </a:p>
          <a:p>
            <a:pPr marL="63500">
              <a:lnSpc>
                <a:spcPts val="560"/>
              </a:lnSpc>
              <a:spcBef>
                <a:spcPts val="80"/>
              </a:spcBef>
            </a:pPr>
            <a:r>
              <a:rPr sz="500" spc="45" dirty="0">
                <a:latin typeface="Times New Roman"/>
                <a:cs typeface="Times New Roman"/>
              </a:rPr>
              <a:t>2</a:t>
            </a:r>
            <a:endParaRPr sz="500">
              <a:latin typeface="Times New Roman"/>
              <a:cs typeface="Times New Roman"/>
            </a:endParaRPr>
          </a:p>
          <a:p>
            <a:pPr marL="63500">
              <a:lnSpc>
                <a:spcPts val="735"/>
              </a:lnSpc>
            </a:pPr>
            <a:r>
              <a:rPr sz="500" dirty="0">
                <a:latin typeface="Times New Roman"/>
                <a:cs typeface="Times New Roman"/>
              </a:rPr>
              <a:t>3</a:t>
            </a:r>
            <a:r>
              <a:rPr sz="500" spc="220" dirty="0">
                <a:latin typeface="Times New Roman"/>
                <a:cs typeface="Times New Roman"/>
              </a:rPr>
              <a:t>  </a:t>
            </a:r>
            <a:r>
              <a:rPr sz="700" spc="140" dirty="0">
                <a:latin typeface="Times New Roman"/>
                <a:cs typeface="Times New Roman"/>
              </a:rPr>
              <a:t>s</a:t>
            </a:r>
            <a:r>
              <a:rPr sz="700" spc="17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=</a:t>
            </a:r>
            <a:r>
              <a:rPr sz="700" spc="13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socket(AF_INET,</a:t>
            </a:r>
            <a:r>
              <a:rPr sz="700" spc="130" dirty="0">
                <a:latin typeface="Times New Roman"/>
                <a:cs typeface="Times New Roman"/>
              </a:rPr>
              <a:t> </a:t>
            </a:r>
            <a:r>
              <a:rPr sz="700" spc="-25" dirty="0">
                <a:latin typeface="Times New Roman"/>
                <a:cs typeface="Times New Roman"/>
              </a:rPr>
              <a:t>SOCK_STREAM)</a:t>
            </a:r>
            <a:endParaRPr sz="700">
              <a:latin typeface="Times New Roman"/>
              <a:cs typeface="Times New Roman"/>
            </a:endParaRPr>
          </a:p>
          <a:p>
            <a:pPr marL="63500">
              <a:lnSpc>
                <a:spcPts val="715"/>
              </a:lnSpc>
            </a:pPr>
            <a:r>
              <a:rPr sz="500" dirty="0">
                <a:latin typeface="Times New Roman"/>
                <a:cs typeface="Times New Roman"/>
              </a:rPr>
              <a:t>4</a:t>
            </a:r>
            <a:r>
              <a:rPr sz="500" spc="210" dirty="0">
                <a:latin typeface="Times New Roman"/>
                <a:cs typeface="Times New Roman"/>
              </a:rPr>
              <a:t>  </a:t>
            </a:r>
            <a:r>
              <a:rPr sz="700" dirty="0">
                <a:latin typeface="Times New Roman"/>
                <a:cs typeface="Times New Roman"/>
              </a:rPr>
              <a:t>s.connect((HOST,</a:t>
            </a:r>
            <a:r>
              <a:rPr sz="700" spc="140" dirty="0">
                <a:latin typeface="Times New Roman"/>
                <a:cs typeface="Times New Roman"/>
              </a:rPr>
              <a:t> </a:t>
            </a:r>
            <a:r>
              <a:rPr sz="700" spc="-10" dirty="0">
                <a:latin typeface="Times New Roman"/>
                <a:cs typeface="Times New Roman"/>
              </a:rPr>
              <a:t>PORT))</a:t>
            </a:r>
            <a:r>
              <a:rPr sz="700" spc="145" dirty="0">
                <a:latin typeface="Times New Roman"/>
                <a:cs typeface="Times New Roman"/>
              </a:rPr>
              <a:t> </a:t>
            </a:r>
            <a:r>
              <a:rPr sz="700" i="1" spc="65" dirty="0">
                <a:solidFill>
                  <a:srgbClr val="009600"/>
                </a:solidFill>
                <a:latin typeface="Times New Roman"/>
                <a:cs typeface="Times New Roman"/>
              </a:rPr>
              <a:t>#</a:t>
            </a:r>
            <a:r>
              <a:rPr sz="700" i="1" spc="13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50" dirty="0">
                <a:solidFill>
                  <a:srgbClr val="009600"/>
                </a:solidFill>
                <a:latin typeface="Times New Roman"/>
                <a:cs typeface="Times New Roman"/>
              </a:rPr>
              <a:t>connect</a:t>
            </a:r>
            <a:r>
              <a:rPr sz="700" i="1" spc="114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120" dirty="0">
                <a:solidFill>
                  <a:srgbClr val="009600"/>
                </a:solidFill>
                <a:latin typeface="Times New Roman"/>
                <a:cs typeface="Times New Roman"/>
              </a:rPr>
              <a:t>to</a:t>
            </a:r>
            <a:r>
              <a:rPr sz="700" i="1" spc="114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75" dirty="0">
                <a:solidFill>
                  <a:srgbClr val="009600"/>
                </a:solidFill>
                <a:latin typeface="Times New Roman"/>
                <a:cs typeface="Times New Roman"/>
              </a:rPr>
              <a:t>server</a:t>
            </a:r>
            <a:r>
              <a:rPr sz="700" i="1" spc="13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65" dirty="0">
                <a:solidFill>
                  <a:srgbClr val="009600"/>
                </a:solidFill>
                <a:latin typeface="Times New Roman"/>
                <a:cs typeface="Times New Roman"/>
              </a:rPr>
              <a:t>(block</a:t>
            </a:r>
            <a:r>
              <a:rPr sz="700" i="1" spc="10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110" dirty="0">
                <a:solidFill>
                  <a:srgbClr val="009600"/>
                </a:solidFill>
                <a:latin typeface="Times New Roman"/>
                <a:cs typeface="Times New Roman"/>
              </a:rPr>
              <a:t>until</a:t>
            </a:r>
            <a:r>
              <a:rPr sz="700" i="1" spc="10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40" dirty="0">
                <a:solidFill>
                  <a:srgbClr val="009600"/>
                </a:solidFill>
                <a:latin typeface="Times New Roman"/>
                <a:cs typeface="Times New Roman"/>
              </a:rPr>
              <a:t>accepted)</a:t>
            </a:r>
            <a:endParaRPr sz="700">
              <a:latin typeface="Times New Roman"/>
              <a:cs typeface="Times New Roman"/>
            </a:endParaRPr>
          </a:p>
          <a:p>
            <a:pPr marL="63500">
              <a:lnSpc>
                <a:spcPts val="715"/>
              </a:lnSpc>
              <a:tabLst>
                <a:tab pos="1235075" algn="l"/>
              </a:tabLst>
            </a:pPr>
            <a:r>
              <a:rPr sz="500" dirty="0">
                <a:latin typeface="Times New Roman"/>
                <a:cs typeface="Times New Roman"/>
              </a:rPr>
              <a:t>5</a:t>
            </a:r>
            <a:r>
              <a:rPr sz="500" spc="44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msg</a:t>
            </a:r>
            <a:r>
              <a:rPr sz="700" spc="95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=</a:t>
            </a:r>
            <a:r>
              <a:rPr sz="700" spc="114" dirty="0">
                <a:latin typeface="Times New Roman"/>
                <a:cs typeface="Times New Roman"/>
              </a:rPr>
              <a:t> </a:t>
            </a:r>
            <a:r>
              <a:rPr sz="700" spc="50" dirty="0">
                <a:solidFill>
                  <a:srgbClr val="C80000"/>
                </a:solidFill>
                <a:latin typeface="Times New Roman"/>
                <a:cs typeface="Times New Roman"/>
              </a:rPr>
              <a:t>"Hello</a:t>
            </a:r>
            <a:r>
              <a:rPr sz="700" spc="65" dirty="0">
                <a:solidFill>
                  <a:srgbClr val="C80000"/>
                </a:solidFill>
                <a:latin typeface="Times New Roman"/>
                <a:cs typeface="Times New Roman"/>
              </a:rPr>
              <a:t> </a:t>
            </a:r>
            <a:r>
              <a:rPr sz="700" spc="-10" dirty="0">
                <a:solidFill>
                  <a:srgbClr val="C80000"/>
                </a:solidFill>
                <a:latin typeface="Times New Roman"/>
                <a:cs typeface="Times New Roman"/>
              </a:rPr>
              <a:t>World"</a:t>
            </a:r>
            <a:r>
              <a:rPr sz="700" dirty="0">
                <a:solidFill>
                  <a:srgbClr val="C80000"/>
                </a:solidFill>
                <a:latin typeface="Times New Roman"/>
                <a:cs typeface="Times New Roman"/>
              </a:rPr>
              <a:t>	</a:t>
            </a:r>
            <a:r>
              <a:rPr sz="700" i="1" spc="65" dirty="0">
                <a:solidFill>
                  <a:srgbClr val="009600"/>
                </a:solidFill>
                <a:latin typeface="Times New Roman"/>
                <a:cs typeface="Times New Roman"/>
              </a:rPr>
              <a:t>#</a:t>
            </a:r>
            <a:r>
              <a:rPr sz="700" i="1" spc="10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dirty="0">
                <a:solidFill>
                  <a:srgbClr val="009600"/>
                </a:solidFill>
                <a:latin typeface="Times New Roman"/>
                <a:cs typeface="Times New Roman"/>
              </a:rPr>
              <a:t>compose</a:t>
            </a:r>
            <a:r>
              <a:rPr sz="700" i="1" spc="10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65" dirty="0">
                <a:solidFill>
                  <a:srgbClr val="009600"/>
                </a:solidFill>
                <a:latin typeface="Times New Roman"/>
                <a:cs typeface="Times New Roman"/>
              </a:rPr>
              <a:t>a</a:t>
            </a:r>
            <a:r>
              <a:rPr sz="700" i="1" spc="10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-10" dirty="0">
                <a:solidFill>
                  <a:srgbClr val="009600"/>
                </a:solidFill>
                <a:latin typeface="Times New Roman"/>
                <a:cs typeface="Times New Roman"/>
              </a:rPr>
              <a:t>message</a:t>
            </a:r>
            <a:endParaRPr sz="700">
              <a:latin typeface="Times New Roman"/>
              <a:cs typeface="Times New Roman"/>
            </a:endParaRPr>
          </a:p>
          <a:p>
            <a:pPr marL="63500">
              <a:lnSpc>
                <a:spcPts val="715"/>
              </a:lnSpc>
              <a:tabLst>
                <a:tab pos="1235075" algn="l"/>
              </a:tabLst>
            </a:pPr>
            <a:r>
              <a:rPr sz="500" dirty="0">
                <a:latin typeface="Times New Roman"/>
                <a:cs typeface="Times New Roman"/>
              </a:rPr>
              <a:t>6</a:t>
            </a:r>
            <a:r>
              <a:rPr sz="500" spc="480" dirty="0">
                <a:latin typeface="Times New Roman"/>
                <a:cs typeface="Times New Roman"/>
              </a:rPr>
              <a:t> </a:t>
            </a:r>
            <a:r>
              <a:rPr sz="700" spc="35" dirty="0">
                <a:latin typeface="Times New Roman"/>
                <a:cs typeface="Times New Roman"/>
              </a:rPr>
              <a:t>s.send(msg.encode())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700" i="1" spc="65" dirty="0">
                <a:solidFill>
                  <a:srgbClr val="009600"/>
                </a:solidFill>
                <a:latin typeface="Times New Roman"/>
                <a:cs typeface="Times New Roman"/>
              </a:rPr>
              <a:t>#</a:t>
            </a:r>
            <a:r>
              <a:rPr sz="700" i="1" spc="8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50" dirty="0">
                <a:solidFill>
                  <a:srgbClr val="009600"/>
                </a:solidFill>
                <a:latin typeface="Times New Roman"/>
                <a:cs typeface="Times New Roman"/>
              </a:rPr>
              <a:t>send</a:t>
            </a:r>
            <a:r>
              <a:rPr sz="700" i="1" spc="6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95" dirty="0">
                <a:solidFill>
                  <a:srgbClr val="009600"/>
                </a:solidFill>
                <a:latin typeface="Times New Roman"/>
                <a:cs typeface="Times New Roman"/>
              </a:rPr>
              <a:t>the</a:t>
            </a:r>
            <a:r>
              <a:rPr sz="700" i="1" spc="6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-10" dirty="0">
                <a:solidFill>
                  <a:srgbClr val="009600"/>
                </a:solidFill>
                <a:latin typeface="Times New Roman"/>
                <a:cs typeface="Times New Roman"/>
              </a:rPr>
              <a:t>message</a:t>
            </a:r>
            <a:endParaRPr sz="700">
              <a:latin typeface="Times New Roman"/>
              <a:cs typeface="Times New Roman"/>
            </a:endParaRPr>
          </a:p>
          <a:p>
            <a:pPr marL="63500">
              <a:lnSpc>
                <a:spcPts val="715"/>
              </a:lnSpc>
              <a:tabLst>
                <a:tab pos="1235075" algn="l"/>
              </a:tabLst>
            </a:pPr>
            <a:r>
              <a:rPr sz="500" dirty="0">
                <a:latin typeface="Times New Roman"/>
                <a:cs typeface="Times New Roman"/>
              </a:rPr>
              <a:t>7</a:t>
            </a:r>
            <a:r>
              <a:rPr sz="500" spc="445" dirty="0">
                <a:latin typeface="Times New Roman"/>
                <a:cs typeface="Times New Roman"/>
              </a:rPr>
              <a:t> </a:t>
            </a:r>
            <a:r>
              <a:rPr sz="700" spc="80" dirty="0">
                <a:latin typeface="Times New Roman"/>
                <a:cs typeface="Times New Roman"/>
              </a:rPr>
              <a:t>data</a:t>
            </a:r>
            <a:r>
              <a:rPr sz="700" spc="100" dirty="0">
                <a:latin typeface="Times New Roman"/>
                <a:cs typeface="Times New Roman"/>
              </a:rPr>
              <a:t> </a:t>
            </a:r>
            <a:r>
              <a:rPr sz="700" dirty="0">
                <a:latin typeface="Times New Roman"/>
                <a:cs typeface="Times New Roman"/>
              </a:rPr>
              <a:t>=</a:t>
            </a:r>
            <a:r>
              <a:rPr sz="700" spc="114" dirty="0">
                <a:latin typeface="Times New Roman"/>
                <a:cs typeface="Times New Roman"/>
              </a:rPr>
              <a:t> </a:t>
            </a:r>
            <a:r>
              <a:rPr sz="700" spc="45" dirty="0">
                <a:latin typeface="Times New Roman"/>
                <a:cs typeface="Times New Roman"/>
              </a:rPr>
              <a:t>s.recv(1024)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700" i="1" spc="65" dirty="0">
                <a:solidFill>
                  <a:srgbClr val="009600"/>
                </a:solidFill>
                <a:latin typeface="Times New Roman"/>
                <a:cs typeface="Times New Roman"/>
              </a:rPr>
              <a:t>#</a:t>
            </a:r>
            <a:r>
              <a:rPr sz="700" i="1" spc="8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70" dirty="0">
                <a:solidFill>
                  <a:srgbClr val="009600"/>
                </a:solidFill>
                <a:latin typeface="Times New Roman"/>
                <a:cs typeface="Times New Roman"/>
              </a:rPr>
              <a:t>receive</a:t>
            </a:r>
            <a:r>
              <a:rPr sz="700" i="1" spc="6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95" dirty="0">
                <a:solidFill>
                  <a:srgbClr val="009600"/>
                </a:solidFill>
                <a:latin typeface="Times New Roman"/>
                <a:cs typeface="Times New Roman"/>
              </a:rPr>
              <a:t>the</a:t>
            </a:r>
            <a:r>
              <a:rPr sz="700" i="1" spc="6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35" dirty="0">
                <a:solidFill>
                  <a:srgbClr val="009600"/>
                </a:solidFill>
                <a:latin typeface="Times New Roman"/>
                <a:cs typeface="Times New Roman"/>
              </a:rPr>
              <a:t>response</a:t>
            </a:r>
            <a:endParaRPr sz="700">
              <a:latin typeface="Times New Roman"/>
              <a:cs typeface="Times New Roman"/>
            </a:endParaRPr>
          </a:p>
          <a:p>
            <a:pPr marL="63500">
              <a:lnSpc>
                <a:spcPts val="715"/>
              </a:lnSpc>
              <a:tabLst>
                <a:tab pos="1235075" algn="l"/>
              </a:tabLst>
            </a:pPr>
            <a:r>
              <a:rPr sz="500" dirty="0">
                <a:latin typeface="Times New Roman"/>
                <a:cs typeface="Times New Roman"/>
              </a:rPr>
              <a:t>8</a:t>
            </a:r>
            <a:r>
              <a:rPr sz="500" spc="455" dirty="0">
                <a:latin typeface="Times New Roman"/>
                <a:cs typeface="Times New Roman"/>
              </a:rPr>
              <a:t> </a:t>
            </a:r>
            <a:r>
              <a:rPr sz="700" b="1" spc="50" dirty="0">
                <a:solidFill>
                  <a:srgbClr val="FF0059"/>
                </a:solidFill>
                <a:latin typeface="Times New Roman"/>
                <a:cs typeface="Times New Roman"/>
              </a:rPr>
              <a:t>print</a:t>
            </a:r>
            <a:r>
              <a:rPr sz="700" spc="50" dirty="0">
                <a:latin typeface="Times New Roman"/>
                <a:cs typeface="Times New Roman"/>
              </a:rPr>
              <a:t>(data.decode())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700" i="1" spc="65" dirty="0">
                <a:solidFill>
                  <a:srgbClr val="009600"/>
                </a:solidFill>
                <a:latin typeface="Times New Roman"/>
                <a:cs typeface="Times New Roman"/>
              </a:rPr>
              <a:t>#</a:t>
            </a:r>
            <a:r>
              <a:rPr sz="700" i="1" spc="80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95" dirty="0">
                <a:solidFill>
                  <a:srgbClr val="009600"/>
                </a:solidFill>
                <a:latin typeface="Times New Roman"/>
                <a:cs typeface="Times New Roman"/>
              </a:rPr>
              <a:t>print</a:t>
            </a:r>
            <a:r>
              <a:rPr sz="700" i="1" spc="6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95" dirty="0">
                <a:solidFill>
                  <a:srgbClr val="009600"/>
                </a:solidFill>
                <a:latin typeface="Times New Roman"/>
                <a:cs typeface="Times New Roman"/>
              </a:rPr>
              <a:t>the</a:t>
            </a:r>
            <a:r>
              <a:rPr sz="700" i="1" spc="6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90" dirty="0">
                <a:solidFill>
                  <a:srgbClr val="009600"/>
                </a:solidFill>
                <a:latin typeface="Times New Roman"/>
                <a:cs typeface="Times New Roman"/>
              </a:rPr>
              <a:t>result</a:t>
            </a:r>
            <a:endParaRPr sz="700">
              <a:latin typeface="Times New Roman"/>
              <a:cs typeface="Times New Roman"/>
            </a:endParaRPr>
          </a:p>
          <a:p>
            <a:pPr marL="63500">
              <a:lnSpc>
                <a:spcPts val="780"/>
              </a:lnSpc>
              <a:tabLst>
                <a:tab pos="1235075" algn="l"/>
              </a:tabLst>
            </a:pPr>
            <a:r>
              <a:rPr sz="500" dirty="0">
                <a:latin typeface="Times New Roman"/>
                <a:cs typeface="Times New Roman"/>
              </a:rPr>
              <a:t>9</a:t>
            </a:r>
            <a:r>
              <a:rPr sz="500" spc="480" dirty="0">
                <a:latin typeface="Times New Roman"/>
                <a:cs typeface="Times New Roman"/>
              </a:rPr>
              <a:t> </a:t>
            </a:r>
            <a:r>
              <a:rPr sz="700" spc="80" dirty="0">
                <a:latin typeface="Times New Roman"/>
                <a:cs typeface="Times New Roman"/>
              </a:rPr>
              <a:t>s.close()</a:t>
            </a:r>
            <a:r>
              <a:rPr sz="700" dirty="0">
                <a:latin typeface="Times New Roman"/>
                <a:cs typeface="Times New Roman"/>
              </a:rPr>
              <a:t>	</a:t>
            </a:r>
            <a:r>
              <a:rPr sz="700" i="1" spc="65" dirty="0">
                <a:solidFill>
                  <a:srgbClr val="009600"/>
                </a:solidFill>
                <a:latin typeface="Times New Roman"/>
                <a:cs typeface="Times New Roman"/>
              </a:rPr>
              <a:t>#</a:t>
            </a:r>
            <a:r>
              <a:rPr sz="700" i="1" spc="80" dirty="0">
                <a:solidFill>
                  <a:srgbClr val="009600"/>
                </a:solidFill>
                <a:latin typeface="Times New Roman"/>
                <a:cs typeface="Times New Roman"/>
              </a:rPr>
              <a:t> close</a:t>
            </a:r>
            <a:r>
              <a:rPr sz="700" i="1" spc="6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95" dirty="0">
                <a:solidFill>
                  <a:srgbClr val="009600"/>
                </a:solidFill>
                <a:latin typeface="Times New Roman"/>
                <a:cs typeface="Times New Roman"/>
              </a:rPr>
              <a:t>the</a:t>
            </a:r>
            <a:r>
              <a:rPr sz="700" i="1" spc="55" dirty="0">
                <a:solidFill>
                  <a:srgbClr val="009600"/>
                </a:solidFill>
                <a:latin typeface="Times New Roman"/>
                <a:cs typeface="Times New Roman"/>
              </a:rPr>
              <a:t> </a:t>
            </a:r>
            <a:r>
              <a:rPr sz="700" i="1" spc="40" dirty="0">
                <a:solidFill>
                  <a:srgbClr val="009600"/>
                </a:solidFill>
                <a:latin typeface="Times New Roman"/>
                <a:cs typeface="Times New Roman"/>
              </a:rPr>
              <a:t>connection</a:t>
            </a:r>
            <a:endParaRPr sz="700">
              <a:latin typeface="Times New Roman"/>
              <a:cs typeface="Times New Roma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1" name="object 11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3467" y="3349927"/>
            <a:ext cx="63055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3" action="ppaction://hlinksldjump"/>
              </a:rPr>
              <a:t>Layered</a:t>
            </a:r>
            <a:r>
              <a:rPr sz="500" spc="2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architectures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55950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networked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systems to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distributed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Alternative</a:t>
            </a:r>
            <a:r>
              <a:rPr spc="-70" dirty="0"/>
              <a:t> </a:t>
            </a:r>
            <a:r>
              <a:rPr spc="-10" dirty="0"/>
              <a:t>approach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5282" y="514774"/>
            <a:ext cx="3992245" cy="2108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000" spc="-45" dirty="0">
                <a:solidFill>
                  <a:srgbClr val="3333B2"/>
                </a:solidFill>
                <a:latin typeface="Arial"/>
                <a:cs typeface="Arial"/>
              </a:rPr>
              <a:t>Two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views</a:t>
            </a:r>
            <a:r>
              <a:rPr sz="1000" spc="-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on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realizing</a:t>
            </a:r>
            <a:r>
              <a:rPr sz="1000" spc="-4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distributed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systems</a:t>
            </a:r>
            <a:endParaRPr sz="1000">
              <a:latin typeface="Arial"/>
              <a:cs typeface="Arial"/>
            </a:endParaRPr>
          </a:p>
          <a:p>
            <a:pPr marL="307340" marR="42545" indent="-120650">
              <a:lnSpc>
                <a:spcPct val="111600"/>
              </a:lnSpc>
              <a:spcBef>
                <a:spcPts val="580"/>
              </a:spcBef>
              <a:buFont typeface="Menlo"/>
              <a:buChar char="•"/>
              <a:tabLst>
                <a:tab pos="307975" algn="l"/>
              </a:tabLst>
            </a:pP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Integrative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view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connecting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existing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networked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computer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systems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into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a</a:t>
            </a:r>
            <a:r>
              <a:rPr sz="900" dirty="0">
                <a:latin typeface="Arial"/>
                <a:cs typeface="Arial"/>
              </a:rPr>
              <a:t> larger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system.</a:t>
            </a:r>
            <a:endParaRPr sz="900">
              <a:latin typeface="Arial"/>
              <a:cs typeface="Arial"/>
            </a:endParaRPr>
          </a:p>
          <a:p>
            <a:pPr marL="303530" marR="163195" indent="-116205">
              <a:lnSpc>
                <a:spcPct val="111600"/>
              </a:lnSpc>
              <a:spcBef>
                <a:spcPts val="400"/>
              </a:spcBef>
              <a:buFont typeface="Menlo"/>
              <a:buChar char="•"/>
              <a:tabLst>
                <a:tab pos="307975" algn="l"/>
              </a:tabLst>
            </a:pP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Expansive</a:t>
            </a:r>
            <a:r>
              <a:rPr sz="9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view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</a:t>
            </a:r>
            <a:r>
              <a:rPr sz="900" spc="-10" dirty="0">
                <a:latin typeface="Arial"/>
                <a:cs typeface="Arial"/>
              </a:rPr>
              <a:t> existing networked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computer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systems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extended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additional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computers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Clr>
                <a:srgbClr val="3333B2"/>
              </a:buClr>
              <a:buFont typeface="Menlo"/>
              <a:buChar char="•"/>
            </a:pPr>
            <a:endParaRPr sz="12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</a:pPr>
            <a:r>
              <a:rPr sz="1000" spc="-45" dirty="0">
                <a:solidFill>
                  <a:srgbClr val="3333B2"/>
                </a:solidFill>
                <a:latin typeface="Arial"/>
                <a:cs typeface="Arial"/>
              </a:rPr>
              <a:t>Two</a:t>
            </a: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definitions</a:t>
            </a:r>
            <a:endParaRPr sz="1000">
              <a:latin typeface="Arial"/>
              <a:cs typeface="Arial"/>
            </a:endParaRPr>
          </a:p>
          <a:p>
            <a:pPr marL="307340" marR="400050" indent="-120650">
              <a:lnSpc>
                <a:spcPct val="111600"/>
              </a:lnSpc>
              <a:spcBef>
                <a:spcPts val="375"/>
              </a:spcBef>
              <a:buClr>
                <a:srgbClr val="3333B2"/>
              </a:buClr>
              <a:buFont typeface="Menlo"/>
              <a:buChar char="•"/>
              <a:tabLst>
                <a:tab pos="304165" algn="l"/>
              </a:tabLst>
            </a:pPr>
            <a:r>
              <a:rPr sz="900" dirty="0">
                <a:latin typeface="Arial"/>
                <a:cs typeface="Arial"/>
              </a:rPr>
              <a:t>A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decentralized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system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10" dirty="0">
                <a:latin typeface="Arial"/>
                <a:cs typeface="Arial"/>
              </a:rPr>
              <a:t> networked </a:t>
            </a:r>
            <a:r>
              <a:rPr sz="900" dirty="0">
                <a:latin typeface="Arial"/>
                <a:cs typeface="Arial"/>
              </a:rPr>
              <a:t>computer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system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10" dirty="0">
                <a:latin typeface="Arial"/>
                <a:cs typeface="Arial"/>
              </a:rPr>
              <a:t> which </a:t>
            </a:r>
            <a:r>
              <a:rPr sz="900" dirty="0">
                <a:latin typeface="Arial"/>
                <a:cs typeface="Arial"/>
              </a:rPr>
              <a:t>processes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resources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necessarily</a:t>
            </a:r>
            <a:r>
              <a:rPr sz="900" spc="-3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spread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across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multiple computers.</a:t>
            </a:r>
            <a:endParaRPr sz="900">
              <a:latin typeface="Arial"/>
              <a:cs typeface="Arial"/>
            </a:endParaRPr>
          </a:p>
          <a:p>
            <a:pPr marL="307340" marR="43180" indent="-120650">
              <a:lnSpc>
                <a:spcPct val="111600"/>
              </a:lnSpc>
              <a:spcBef>
                <a:spcPts val="400"/>
              </a:spcBef>
              <a:buClr>
                <a:srgbClr val="3333B2"/>
              </a:buClr>
              <a:buFont typeface="Menlo"/>
              <a:buChar char="•"/>
              <a:tabLst>
                <a:tab pos="304165" algn="l"/>
              </a:tabLst>
            </a:pPr>
            <a:r>
              <a:rPr sz="90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distributed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system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networked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computer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system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which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processes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resources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sufficiently</a:t>
            </a:r>
            <a:r>
              <a:rPr sz="900" spc="-3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spread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across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multiple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computers.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117157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2" action="ppaction://hlinksldjump"/>
              </a:rPr>
              <a:t>Distributed versus</a:t>
            </a:r>
            <a:r>
              <a:rPr sz="5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decentralized</a:t>
            </a:r>
            <a:r>
              <a:rPr sz="500" spc="5" dirty="0"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2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57954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Architectures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Architectural</a:t>
            </a:r>
            <a:r>
              <a:rPr sz="500" spc="9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styles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Application</a:t>
            </a:r>
            <a:r>
              <a:rPr spc="-65" dirty="0"/>
              <a:t> </a:t>
            </a:r>
            <a:r>
              <a:rPr spc="-10" dirty="0"/>
              <a:t>Layering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0682" y="514774"/>
            <a:ext cx="3941445" cy="11690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Traditional</a:t>
            </a:r>
            <a:r>
              <a:rPr sz="1000" spc="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three-layered</a:t>
            </a:r>
            <a:r>
              <a:rPr sz="1000" spc="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view</a:t>
            </a:r>
            <a:endParaRPr sz="1000">
              <a:latin typeface="Arial"/>
              <a:cs typeface="Arial"/>
            </a:endParaRPr>
          </a:p>
          <a:p>
            <a:pPr marL="281940" marR="337820" indent="-120650">
              <a:lnSpc>
                <a:spcPct val="111600"/>
              </a:lnSpc>
              <a:spcBef>
                <a:spcPts val="575"/>
              </a:spcBef>
              <a:buFont typeface="Apple Symbols"/>
              <a:buChar char="•"/>
              <a:tabLst>
                <a:tab pos="282575" algn="l"/>
              </a:tabLst>
            </a:pP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Application-interface layer</a:t>
            </a:r>
            <a:r>
              <a:rPr sz="9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contains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units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interfacing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users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35" dirty="0">
                <a:latin typeface="Arial"/>
                <a:cs typeface="Arial"/>
              </a:rPr>
              <a:t>or </a:t>
            </a:r>
            <a:r>
              <a:rPr sz="900" dirty="0">
                <a:latin typeface="Arial"/>
                <a:cs typeface="Arial"/>
              </a:rPr>
              <a:t>external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applications</a:t>
            </a:r>
            <a:endParaRPr sz="900">
              <a:latin typeface="Arial"/>
              <a:cs typeface="Arial"/>
            </a:endParaRPr>
          </a:p>
          <a:p>
            <a:pPr marL="281940" marR="183515" indent="-120650">
              <a:lnSpc>
                <a:spcPct val="111600"/>
              </a:lnSpc>
              <a:buFont typeface="Apple Symbols"/>
              <a:buChar char="•"/>
              <a:tabLst>
                <a:tab pos="282575" algn="l"/>
              </a:tabLst>
            </a:pP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Processing</a:t>
            </a:r>
            <a:r>
              <a:rPr sz="9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layer</a:t>
            </a:r>
            <a:r>
              <a:rPr sz="9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contains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functions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application,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i.e.,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without </a:t>
            </a:r>
            <a:r>
              <a:rPr sz="900" dirty="0">
                <a:latin typeface="Arial"/>
                <a:cs typeface="Arial"/>
              </a:rPr>
              <a:t>specific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data</a:t>
            </a:r>
            <a:endParaRPr sz="900">
              <a:latin typeface="Arial"/>
              <a:cs typeface="Arial"/>
            </a:endParaRPr>
          </a:p>
          <a:p>
            <a:pPr marL="281940" marR="17780" indent="-120650">
              <a:lnSpc>
                <a:spcPct val="111600"/>
              </a:lnSpc>
              <a:buFont typeface="Apple Symbols"/>
              <a:buChar char="•"/>
              <a:tabLst>
                <a:tab pos="282575" algn="l"/>
              </a:tabLst>
            </a:pP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Data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layer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contains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data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client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wants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manipulate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through</a:t>
            </a:r>
            <a:r>
              <a:rPr sz="900" spc="-25" dirty="0">
                <a:latin typeface="Arial"/>
                <a:cs typeface="Arial"/>
              </a:rPr>
              <a:t> the </a:t>
            </a:r>
            <a:r>
              <a:rPr sz="900" dirty="0">
                <a:latin typeface="Arial"/>
                <a:cs typeface="Arial"/>
              </a:rPr>
              <a:t>application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components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63055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3" action="ppaction://hlinksldjump"/>
              </a:rPr>
              <a:t>Layered</a:t>
            </a:r>
            <a:r>
              <a:rPr sz="500" spc="2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architectures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57954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Architectures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Architectural</a:t>
            </a:r>
            <a:r>
              <a:rPr sz="500" spc="9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styles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Application</a:t>
            </a:r>
            <a:r>
              <a:rPr spc="-65" dirty="0"/>
              <a:t> </a:t>
            </a:r>
            <a:r>
              <a:rPr spc="-10" dirty="0"/>
              <a:t>Layering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17982" y="514774"/>
            <a:ext cx="3966845" cy="180276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Traditional</a:t>
            </a:r>
            <a:r>
              <a:rPr sz="1000" spc="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three-layered</a:t>
            </a:r>
            <a:r>
              <a:rPr sz="1000" spc="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view</a:t>
            </a:r>
            <a:endParaRPr sz="1000">
              <a:latin typeface="Arial"/>
              <a:cs typeface="Arial"/>
            </a:endParaRPr>
          </a:p>
          <a:p>
            <a:pPr marL="294640" marR="350520" indent="-120650">
              <a:lnSpc>
                <a:spcPct val="111600"/>
              </a:lnSpc>
              <a:spcBef>
                <a:spcPts val="575"/>
              </a:spcBef>
              <a:buFont typeface="Apple Symbols"/>
              <a:buChar char="•"/>
              <a:tabLst>
                <a:tab pos="295275" algn="l"/>
              </a:tabLst>
            </a:pP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Application-interface layer</a:t>
            </a:r>
            <a:r>
              <a:rPr sz="900" spc="-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contains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units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interfacing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users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spc="-35" dirty="0">
                <a:latin typeface="Arial"/>
                <a:cs typeface="Arial"/>
              </a:rPr>
              <a:t>or </a:t>
            </a:r>
            <a:r>
              <a:rPr sz="900" dirty="0">
                <a:latin typeface="Arial"/>
                <a:cs typeface="Arial"/>
              </a:rPr>
              <a:t>external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applications</a:t>
            </a:r>
            <a:endParaRPr sz="900">
              <a:latin typeface="Arial"/>
              <a:cs typeface="Arial"/>
            </a:endParaRPr>
          </a:p>
          <a:p>
            <a:pPr marL="294640" marR="196215" indent="-120650">
              <a:lnSpc>
                <a:spcPct val="111600"/>
              </a:lnSpc>
              <a:buFont typeface="Apple Symbols"/>
              <a:buChar char="•"/>
              <a:tabLst>
                <a:tab pos="295275" algn="l"/>
              </a:tabLst>
            </a:pP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Processing</a:t>
            </a:r>
            <a:r>
              <a:rPr sz="9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layer</a:t>
            </a:r>
            <a:r>
              <a:rPr sz="9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contains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functions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application,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i.e.,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without </a:t>
            </a:r>
            <a:r>
              <a:rPr sz="900" dirty="0">
                <a:latin typeface="Arial"/>
                <a:cs typeface="Arial"/>
              </a:rPr>
              <a:t>specific</a:t>
            </a:r>
            <a:r>
              <a:rPr sz="900" spc="-4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data</a:t>
            </a:r>
            <a:endParaRPr sz="900">
              <a:latin typeface="Arial"/>
              <a:cs typeface="Arial"/>
            </a:endParaRPr>
          </a:p>
          <a:p>
            <a:pPr marL="294640" marR="30480" indent="-120650">
              <a:lnSpc>
                <a:spcPct val="111600"/>
              </a:lnSpc>
              <a:buFont typeface="Apple Symbols"/>
              <a:buChar char="•"/>
              <a:tabLst>
                <a:tab pos="295275" algn="l"/>
              </a:tabLst>
            </a:pP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Data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layer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contains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data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client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wants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manipulate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through</a:t>
            </a:r>
            <a:r>
              <a:rPr sz="900" spc="-25" dirty="0">
                <a:latin typeface="Arial"/>
                <a:cs typeface="Arial"/>
              </a:rPr>
              <a:t> the </a:t>
            </a:r>
            <a:r>
              <a:rPr sz="900" dirty="0">
                <a:latin typeface="Arial"/>
                <a:cs typeface="Arial"/>
              </a:rPr>
              <a:t>application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components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1200">
              <a:latin typeface="Arial"/>
              <a:cs typeface="Arial"/>
            </a:endParaRPr>
          </a:p>
          <a:p>
            <a:pPr marL="41910">
              <a:lnSpc>
                <a:spcPct val="100000"/>
              </a:lnSpc>
              <a:spcBef>
                <a:spcPts val="5"/>
              </a:spcBef>
            </a:pPr>
            <a:r>
              <a:rPr sz="1000" spc="-10" dirty="0">
                <a:solidFill>
                  <a:srgbClr val="C80000"/>
                </a:solidFill>
                <a:latin typeface="Arial"/>
                <a:cs typeface="Arial"/>
              </a:rPr>
              <a:t>Observation</a:t>
            </a:r>
            <a:endParaRPr sz="1000">
              <a:latin typeface="Arial"/>
              <a:cs typeface="Arial"/>
            </a:endParaRPr>
          </a:p>
          <a:p>
            <a:pPr marL="41910" marR="28575" indent="-3810">
              <a:lnSpc>
                <a:spcPts val="1210"/>
              </a:lnSpc>
              <a:spcBef>
                <a:spcPts val="35"/>
              </a:spcBef>
            </a:pPr>
            <a:r>
              <a:rPr sz="900" dirty="0">
                <a:latin typeface="Arial"/>
                <a:cs typeface="Arial"/>
              </a:rPr>
              <a:t>This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layering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found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many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distributed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information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systems,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using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traditional </a:t>
            </a:r>
            <a:r>
              <a:rPr sz="900" dirty="0">
                <a:latin typeface="Arial"/>
                <a:cs typeface="Arial"/>
              </a:rPr>
              <a:t>database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technology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accompanying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applications.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63055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3" action="ppaction://hlinksldjump"/>
              </a:rPr>
              <a:t>Layered</a:t>
            </a:r>
            <a:r>
              <a:rPr sz="500" spc="2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architectures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9497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Architectures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98925" y="-1515"/>
            <a:ext cx="55562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Architectural</a:t>
            </a:r>
            <a:r>
              <a:rPr sz="500" spc="9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styles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2149475" cy="494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Application</a:t>
            </a:r>
            <a:r>
              <a:rPr sz="1200" spc="-6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Layering</a:t>
            </a:r>
            <a:endParaRPr sz="12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105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Example:</a:t>
            </a:r>
            <a:r>
              <a:rPr sz="1000" spc="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simple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search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engine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58268" y="797506"/>
            <a:ext cx="3088934" cy="173167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8" name="object 8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67" y="3349927"/>
            <a:ext cx="63055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Layered</a:t>
            </a:r>
            <a:r>
              <a:rPr sz="500" spc="2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architectures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57954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Architectures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Architectural</a:t>
            </a:r>
            <a:r>
              <a:rPr sz="500" spc="9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styles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Object-</a:t>
            </a:r>
            <a:r>
              <a:rPr dirty="0"/>
              <a:t>based</a:t>
            </a:r>
            <a:r>
              <a:rPr spc="-10" dirty="0"/>
              <a:t> style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7294" y="499476"/>
            <a:ext cx="3913504" cy="64960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Essence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210"/>
              </a:lnSpc>
              <a:spcBef>
                <a:spcPts val="35"/>
              </a:spcBef>
            </a:pPr>
            <a:r>
              <a:rPr sz="900" dirty="0">
                <a:latin typeface="Arial"/>
                <a:cs typeface="Arial"/>
              </a:rPr>
              <a:t>Components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objects,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connected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each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through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procedure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calls. </a:t>
            </a:r>
            <a:r>
              <a:rPr sz="900" dirty="0">
                <a:latin typeface="Arial"/>
                <a:cs typeface="Arial"/>
              </a:rPr>
              <a:t>Objects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may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placed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different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machines;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calls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thus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execute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across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a</a:t>
            </a:r>
            <a:r>
              <a:rPr sz="900" spc="-10" dirty="0">
                <a:latin typeface="Arial"/>
                <a:cs typeface="Arial"/>
              </a:rPr>
              <a:t> network.</a:t>
            </a:r>
            <a:endParaRPr sz="9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71371" y="1407741"/>
            <a:ext cx="1863692" cy="84370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715874" y="1376629"/>
            <a:ext cx="1283893" cy="87481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7294" y="2342989"/>
            <a:ext cx="3845560" cy="547370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Encapsulation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ct val="111600"/>
              </a:lnSpc>
              <a:spcBef>
                <a:spcPts val="170"/>
              </a:spcBef>
            </a:pPr>
            <a:r>
              <a:rPr sz="900" dirty="0">
                <a:latin typeface="Arial"/>
                <a:cs typeface="Arial"/>
              </a:rPr>
              <a:t>Objects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said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encapsulate</a:t>
            </a:r>
            <a:r>
              <a:rPr sz="900" spc="-2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data</a:t>
            </a:r>
            <a:r>
              <a:rPr sz="900" spc="-3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offer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methods</a:t>
            </a:r>
            <a:r>
              <a:rPr sz="900" spc="-3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on</a:t>
            </a:r>
            <a:r>
              <a:rPr sz="900" spc="-2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that</a:t>
            </a:r>
            <a:r>
              <a:rPr sz="900" spc="-3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data</a:t>
            </a:r>
            <a:r>
              <a:rPr sz="900" spc="-2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without revealing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internal</a:t>
            </a:r>
            <a:r>
              <a:rPr sz="900" spc="-10" dirty="0">
                <a:latin typeface="Arial"/>
                <a:cs typeface="Arial"/>
              </a:rPr>
              <a:t> implementation.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9" name="object 9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467" y="3349927"/>
            <a:ext cx="86868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5" action="ppaction://hlinksldjump"/>
              </a:rPr>
              <a:t>Service-</a:t>
            </a:r>
            <a:r>
              <a:rPr sz="500" dirty="0">
                <a:latin typeface="Arial"/>
                <a:cs typeface="Arial"/>
                <a:hlinkClick r:id="rId5" action="ppaction://hlinksldjump"/>
              </a:rPr>
              <a:t>oriented</a:t>
            </a:r>
            <a:r>
              <a:rPr sz="500" spc="5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5" action="ppaction://hlinksldjump"/>
              </a:rPr>
              <a:t>architectures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57954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Architectures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Architectural</a:t>
            </a:r>
            <a:r>
              <a:rPr sz="500" spc="9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styles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RESTful</a:t>
            </a:r>
            <a:r>
              <a:rPr spc="-50" dirty="0"/>
              <a:t> </a:t>
            </a:r>
            <a:r>
              <a:rPr spc="-10" dirty="0"/>
              <a:t>architectures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3547" y="499476"/>
            <a:ext cx="3920490" cy="179705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21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Essence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210"/>
              </a:lnSpc>
              <a:spcBef>
                <a:spcPts val="35"/>
              </a:spcBef>
            </a:pPr>
            <a:r>
              <a:rPr sz="900" spc="-10" dirty="0">
                <a:latin typeface="Arial"/>
                <a:cs typeface="Arial"/>
              </a:rPr>
              <a:t>View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distributed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system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collection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resources,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individually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managed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by </a:t>
            </a:r>
            <a:r>
              <a:rPr sz="900" dirty="0">
                <a:latin typeface="Arial"/>
                <a:cs typeface="Arial"/>
              </a:rPr>
              <a:t>components.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Resources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may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added,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removed,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retrieved,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modified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by </a:t>
            </a:r>
            <a:r>
              <a:rPr sz="900" dirty="0">
                <a:latin typeface="Arial"/>
                <a:cs typeface="Arial"/>
              </a:rPr>
              <a:t>(remote)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applications.</a:t>
            </a:r>
            <a:endParaRPr sz="900">
              <a:latin typeface="Arial"/>
              <a:cs typeface="Arial"/>
            </a:endParaRPr>
          </a:p>
          <a:p>
            <a:pPr marL="269240" indent="-158750">
              <a:lnSpc>
                <a:spcPct val="100000"/>
              </a:lnSpc>
              <a:spcBef>
                <a:spcPts val="455"/>
              </a:spcBef>
              <a:buClr>
                <a:srgbClr val="3333B2"/>
              </a:buClr>
              <a:buAutoNum type="arabicPeriod"/>
              <a:tabLst>
                <a:tab pos="269875" algn="l"/>
              </a:tabLst>
            </a:pPr>
            <a:r>
              <a:rPr sz="900" dirty="0">
                <a:latin typeface="Arial"/>
                <a:cs typeface="Arial"/>
              </a:rPr>
              <a:t>Resources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identified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through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single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naming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scheme</a:t>
            </a:r>
            <a:endParaRPr sz="900">
              <a:latin typeface="Arial"/>
              <a:cs typeface="Arial"/>
            </a:endParaRPr>
          </a:p>
          <a:p>
            <a:pPr marL="265430" indent="-15494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AutoNum type="arabicPeriod"/>
              <a:tabLst>
                <a:tab pos="266065" algn="l"/>
              </a:tabLst>
            </a:pPr>
            <a:r>
              <a:rPr sz="900" dirty="0">
                <a:latin typeface="Arial"/>
                <a:cs typeface="Arial"/>
              </a:rPr>
              <a:t>All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services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offer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same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interface</a:t>
            </a:r>
            <a:endParaRPr sz="900">
              <a:latin typeface="Arial"/>
              <a:cs typeface="Arial"/>
            </a:endParaRPr>
          </a:p>
          <a:p>
            <a:pPr marL="269240" indent="-1587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AutoNum type="arabicPeriod"/>
              <a:tabLst>
                <a:tab pos="269875" algn="l"/>
              </a:tabLst>
            </a:pPr>
            <a:r>
              <a:rPr sz="900" dirty="0">
                <a:latin typeface="Arial"/>
                <a:cs typeface="Arial"/>
              </a:rPr>
              <a:t>Messages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sent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or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from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service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fully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self-described</a:t>
            </a:r>
            <a:endParaRPr sz="900">
              <a:latin typeface="Arial"/>
              <a:cs typeface="Arial"/>
            </a:endParaRPr>
          </a:p>
          <a:p>
            <a:pPr marL="269240" marR="389890" indent="-158750">
              <a:lnSpc>
                <a:spcPct val="111600"/>
              </a:lnSpc>
              <a:buClr>
                <a:srgbClr val="3333B2"/>
              </a:buClr>
              <a:buAutoNum type="arabicPeriod"/>
              <a:tabLst>
                <a:tab pos="266065" algn="l"/>
              </a:tabLst>
            </a:pPr>
            <a:r>
              <a:rPr sz="900" dirty="0">
                <a:latin typeface="Arial"/>
                <a:cs typeface="Arial"/>
              </a:rPr>
              <a:t>After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executing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operation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service,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component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forgets everything </a:t>
            </a:r>
            <a:r>
              <a:rPr sz="900" dirty="0">
                <a:latin typeface="Arial"/>
                <a:cs typeface="Arial"/>
              </a:rPr>
              <a:t>about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10" dirty="0">
                <a:latin typeface="Arial"/>
                <a:cs typeface="Arial"/>
              </a:rPr>
              <a:t> caller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200">
              <a:latin typeface="Arial"/>
              <a:cs typeface="Arial"/>
            </a:endParaRPr>
          </a:p>
          <a:p>
            <a:pPr marL="15875">
              <a:lnSpc>
                <a:spcPct val="100000"/>
              </a:lnSpc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Basic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operations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56691" y="2396248"/>
          <a:ext cx="2889885" cy="7061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5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541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Operation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700" b="1" spc="-10" dirty="0">
                          <a:latin typeface="Arial"/>
                          <a:cs typeface="Arial"/>
                        </a:rPr>
                        <a:t>Description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5415">
                <a:tc>
                  <a:txBody>
                    <a:bodyPr/>
                    <a:lstStyle/>
                    <a:p>
                      <a:pPr marL="71755">
                        <a:lnSpc>
                          <a:spcPts val="1010"/>
                        </a:lnSpc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PUT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10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Create</a:t>
                      </a:r>
                      <a:r>
                        <a:rPr sz="7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7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7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resource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1397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430">
                <a:tc>
                  <a:txBody>
                    <a:bodyPr/>
                    <a:lstStyle/>
                    <a:p>
                      <a:pPr marL="71755">
                        <a:lnSpc>
                          <a:spcPts val="955"/>
                        </a:lnSpc>
                      </a:pPr>
                      <a:r>
                        <a:rPr sz="1000" spc="-25" dirty="0">
                          <a:latin typeface="Times New Roman"/>
                          <a:cs typeface="Times New Roman"/>
                        </a:rPr>
                        <a:t>GET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700" spc="-10" dirty="0">
                          <a:latin typeface="Arial"/>
                          <a:cs typeface="Arial"/>
                        </a:rPr>
                        <a:t>Retrieve</a:t>
                      </a:r>
                      <a:r>
                        <a:rPr sz="7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7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state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7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7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resource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7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some</a:t>
                      </a:r>
                      <a:r>
                        <a:rPr sz="7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representation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430">
                <a:tc>
                  <a:txBody>
                    <a:bodyPr/>
                    <a:lstStyle/>
                    <a:p>
                      <a:pPr marL="71755">
                        <a:lnSpc>
                          <a:spcPts val="955"/>
                        </a:lnSpc>
                      </a:pPr>
                      <a:r>
                        <a:rPr sz="1000" spc="-10" dirty="0">
                          <a:latin typeface="Times New Roman"/>
                          <a:cs typeface="Times New Roman"/>
                        </a:rPr>
                        <a:t>DELETE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Delete</a:t>
                      </a:r>
                      <a:r>
                        <a:rPr sz="7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7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resource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430">
                <a:tc>
                  <a:txBody>
                    <a:bodyPr/>
                    <a:lstStyle/>
                    <a:p>
                      <a:pPr marL="71755">
                        <a:lnSpc>
                          <a:spcPts val="955"/>
                        </a:lnSpc>
                      </a:pPr>
                      <a:r>
                        <a:rPr sz="1000" spc="-20" dirty="0">
                          <a:latin typeface="Times New Roman"/>
                          <a:cs typeface="Times New Roman"/>
                        </a:rPr>
                        <a:t>POST</a:t>
                      </a:r>
                      <a:endParaRPr sz="10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55"/>
                        </a:spcBef>
                      </a:pPr>
                      <a:r>
                        <a:rPr sz="700" dirty="0">
                          <a:latin typeface="Arial"/>
                          <a:cs typeface="Arial"/>
                        </a:rPr>
                        <a:t>Modify</a:t>
                      </a:r>
                      <a:r>
                        <a:rPr sz="7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resource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7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transferring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a</a:t>
                      </a:r>
                      <a:r>
                        <a:rPr sz="700" spc="-1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latin typeface="Arial"/>
                          <a:cs typeface="Arial"/>
                        </a:rPr>
                        <a:t>new</a:t>
                      </a:r>
                      <a:r>
                        <a:rPr sz="700" spc="-1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20" dirty="0">
                          <a:latin typeface="Arial"/>
                          <a:cs typeface="Arial"/>
                        </a:rPr>
                        <a:t>state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98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3467" y="3349927"/>
            <a:ext cx="86868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3" action="ppaction://hlinksldjump"/>
              </a:rPr>
              <a:t>Service-</a:t>
            </a:r>
            <a:r>
              <a:rPr sz="500" dirty="0">
                <a:latin typeface="Arial"/>
                <a:cs typeface="Arial"/>
                <a:hlinkClick r:id="rId3" action="ppaction://hlinksldjump"/>
              </a:rPr>
              <a:t>oriented</a:t>
            </a:r>
            <a:r>
              <a:rPr sz="500" spc="5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architectures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957954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Architectures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Architectural</a:t>
            </a:r>
            <a:r>
              <a:rPr sz="500" spc="9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styles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Example:</a:t>
            </a:r>
            <a:r>
              <a:rPr spc="15" dirty="0"/>
              <a:t> </a:t>
            </a:r>
            <a:r>
              <a:rPr spc="-10" dirty="0"/>
              <a:t>Amazon’s</a:t>
            </a:r>
            <a:r>
              <a:rPr spc="-50" dirty="0"/>
              <a:t> </a:t>
            </a:r>
            <a:r>
              <a:rPr dirty="0"/>
              <a:t>Simple</a:t>
            </a:r>
            <a:r>
              <a:rPr spc="-55" dirty="0"/>
              <a:t> </a:t>
            </a:r>
            <a:r>
              <a:rPr dirty="0"/>
              <a:t>Storage</a:t>
            </a:r>
            <a:r>
              <a:rPr spc="-50" dirty="0"/>
              <a:t> </a:t>
            </a:r>
            <a:r>
              <a:rPr spc="-10" dirty="0"/>
              <a:t>Service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05282" y="499476"/>
            <a:ext cx="3968115" cy="196850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54610">
              <a:lnSpc>
                <a:spcPct val="100000"/>
              </a:lnSpc>
              <a:spcBef>
                <a:spcPts val="21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Essence</a:t>
            </a:r>
            <a:endParaRPr sz="1000">
              <a:latin typeface="Arial"/>
              <a:cs typeface="Arial"/>
            </a:endParaRPr>
          </a:p>
          <a:p>
            <a:pPr marL="54610" marR="17780">
              <a:lnSpc>
                <a:spcPct val="105600"/>
              </a:lnSpc>
              <a:spcBef>
                <a:spcPts val="45"/>
              </a:spcBef>
            </a:pP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Objects</a:t>
            </a:r>
            <a:r>
              <a:rPr sz="900" spc="-3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(i.e.,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files)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placed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into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C80000"/>
                </a:solidFill>
                <a:latin typeface="Arial"/>
                <a:cs typeface="Arial"/>
              </a:rPr>
              <a:t>buckets</a:t>
            </a:r>
            <a:r>
              <a:rPr sz="900" spc="-2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(i.e.,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directories).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Buckets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cannot</a:t>
            </a:r>
            <a:r>
              <a:rPr sz="900" spc="-25" dirty="0">
                <a:latin typeface="Arial"/>
                <a:cs typeface="Arial"/>
              </a:rPr>
              <a:t> be </a:t>
            </a:r>
            <a:r>
              <a:rPr sz="900" dirty="0">
                <a:latin typeface="Arial"/>
                <a:cs typeface="Arial"/>
              </a:rPr>
              <a:t>placed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buckets.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Operations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204" dirty="0">
                <a:latin typeface="Arial"/>
                <a:cs typeface="Arial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ObjectName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bucket</a:t>
            </a:r>
            <a:r>
              <a:rPr sz="900" spc="204" dirty="0">
                <a:latin typeface="Arial"/>
                <a:cs typeface="Arial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BucketName </a:t>
            </a:r>
            <a:r>
              <a:rPr sz="900" dirty="0">
                <a:latin typeface="Arial"/>
                <a:cs typeface="Arial"/>
              </a:rPr>
              <a:t>require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following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identifier:</a:t>
            </a:r>
            <a:endParaRPr sz="900">
              <a:latin typeface="Arial"/>
              <a:cs typeface="Arial"/>
            </a:endParaRPr>
          </a:p>
          <a:p>
            <a:pPr marL="22860" algn="ctr">
              <a:lnSpc>
                <a:spcPct val="100000"/>
              </a:lnSpc>
              <a:spcBef>
                <a:spcPts val="819"/>
              </a:spcBef>
            </a:pPr>
            <a:r>
              <a:rPr sz="1000" spc="-10" dirty="0">
                <a:latin typeface="Times New Roman"/>
                <a:cs typeface="Times New Roman"/>
                <a:hlinkClick r:id="rId3"/>
              </a:rPr>
              <a:t>http://BucketName.s3.amazonaws.com/ObjectName</a:t>
            </a:r>
            <a:endParaRPr sz="10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000">
              <a:latin typeface="Times New Roman"/>
              <a:cs typeface="Times New Roman"/>
            </a:endParaRPr>
          </a:p>
          <a:p>
            <a:pPr marL="50800">
              <a:lnSpc>
                <a:spcPct val="100000"/>
              </a:lnSpc>
              <a:spcBef>
                <a:spcPts val="600"/>
              </a:spcBef>
            </a:pPr>
            <a:r>
              <a:rPr sz="1000" spc="-20" dirty="0">
                <a:solidFill>
                  <a:srgbClr val="4C994C"/>
                </a:solidFill>
                <a:latin typeface="Arial"/>
                <a:cs typeface="Arial"/>
              </a:rPr>
              <a:t>Typical </a:t>
            </a:r>
            <a:r>
              <a:rPr sz="1000" spc="-10" dirty="0">
                <a:solidFill>
                  <a:srgbClr val="4C994C"/>
                </a:solidFill>
                <a:latin typeface="Arial"/>
                <a:cs typeface="Arial"/>
              </a:rPr>
              <a:t>operations</a:t>
            </a:r>
            <a:endParaRPr sz="100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00"/>
              </a:spcBef>
            </a:pPr>
            <a:r>
              <a:rPr sz="900" dirty="0">
                <a:latin typeface="Arial"/>
                <a:cs typeface="Arial"/>
              </a:rPr>
              <a:t>All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operations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carried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out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sending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HTTP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requests:</a:t>
            </a:r>
            <a:endParaRPr sz="900">
              <a:latin typeface="Arial"/>
              <a:cs typeface="Arial"/>
            </a:endParaRPr>
          </a:p>
          <a:p>
            <a:pPr marL="307340" indent="-120650">
              <a:lnSpc>
                <a:spcPct val="100000"/>
              </a:lnSpc>
              <a:spcBef>
                <a:spcPts val="425"/>
              </a:spcBef>
              <a:buClr>
                <a:srgbClr val="3333B2"/>
              </a:buClr>
              <a:buFont typeface="Apple Symbols"/>
              <a:buChar char="•"/>
              <a:tabLst>
                <a:tab pos="307975" algn="l"/>
              </a:tabLst>
            </a:pPr>
            <a:r>
              <a:rPr sz="900" dirty="0">
                <a:latin typeface="Arial"/>
                <a:cs typeface="Arial"/>
              </a:rPr>
              <a:t>Create</a:t>
            </a:r>
            <a:r>
              <a:rPr sz="900" spc="-5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bucket/object:</a:t>
            </a:r>
            <a:r>
              <a:rPr sz="900" spc="200" dirty="0">
                <a:latin typeface="Arial"/>
                <a:cs typeface="Arial"/>
              </a:rPr>
              <a:t> </a:t>
            </a:r>
            <a:r>
              <a:rPr sz="1000" spc="-100" dirty="0">
                <a:latin typeface="Times New Roman"/>
                <a:cs typeface="Times New Roman"/>
              </a:rPr>
              <a:t>PUT</a:t>
            </a:r>
            <a:r>
              <a:rPr sz="900" spc="-100" dirty="0">
                <a:latin typeface="Arial"/>
                <a:cs typeface="Arial"/>
              </a:rPr>
              <a:t>,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along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URI</a:t>
            </a:r>
            <a:endParaRPr sz="900">
              <a:latin typeface="Arial"/>
              <a:cs typeface="Arial"/>
            </a:endParaRPr>
          </a:p>
          <a:p>
            <a:pPr marL="307340" indent="-120650">
              <a:lnSpc>
                <a:spcPct val="100000"/>
              </a:lnSpc>
              <a:spcBef>
                <a:spcPts val="5"/>
              </a:spcBef>
              <a:buClr>
                <a:srgbClr val="3333B2"/>
              </a:buClr>
              <a:buFont typeface="Apple Symbols"/>
              <a:buChar char="•"/>
              <a:tabLst>
                <a:tab pos="307975" algn="l"/>
              </a:tabLst>
            </a:pPr>
            <a:r>
              <a:rPr sz="900" dirty="0">
                <a:latin typeface="Arial"/>
                <a:cs typeface="Arial"/>
              </a:rPr>
              <a:t>Listing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objects:</a:t>
            </a:r>
            <a:r>
              <a:rPr sz="900" spc="210" dirty="0">
                <a:latin typeface="Arial"/>
                <a:cs typeface="Arial"/>
              </a:rPr>
              <a:t> </a:t>
            </a:r>
            <a:r>
              <a:rPr sz="1000" spc="-130" dirty="0">
                <a:latin typeface="Times New Roman"/>
                <a:cs typeface="Times New Roman"/>
              </a:rPr>
              <a:t>GET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bucket</a:t>
            </a:r>
            <a:r>
              <a:rPr sz="900" spc="-20" dirty="0">
                <a:latin typeface="Arial"/>
                <a:cs typeface="Arial"/>
              </a:rPr>
              <a:t> name</a:t>
            </a:r>
            <a:endParaRPr sz="900">
              <a:latin typeface="Arial"/>
              <a:cs typeface="Arial"/>
            </a:endParaRPr>
          </a:p>
          <a:p>
            <a:pPr marL="307340" indent="-120650">
              <a:lnSpc>
                <a:spcPct val="100000"/>
              </a:lnSpc>
              <a:spcBef>
                <a:spcPts val="5"/>
              </a:spcBef>
              <a:buClr>
                <a:srgbClr val="3333B2"/>
              </a:buClr>
              <a:buFont typeface="Apple Symbols"/>
              <a:buChar char="•"/>
              <a:tabLst>
                <a:tab pos="307975" algn="l"/>
              </a:tabLst>
            </a:pPr>
            <a:r>
              <a:rPr sz="900" dirty="0">
                <a:latin typeface="Arial"/>
                <a:cs typeface="Arial"/>
              </a:rPr>
              <a:t>Reading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object:</a:t>
            </a:r>
            <a:r>
              <a:rPr sz="900" spc="220" dirty="0">
                <a:latin typeface="Arial"/>
                <a:cs typeface="Arial"/>
              </a:rPr>
              <a:t> </a:t>
            </a:r>
            <a:r>
              <a:rPr sz="1000" spc="-130" dirty="0">
                <a:latin typeface="Times New Roman"/>
                <a:cs typeface="Times New Roman"/>
              </a:rPr>
              <a:t>GET</a:t>
            </a:r>
            <a:r>
              <a:rPr sz="1000" spc="-80" dirty="0">
                <a:latin typeface="Times New Roman"/>
                <a:cs typeface="Times New Roman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full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URI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86868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Service-</a:t>
            </a:r>
            <a:r>
              <a:rPr sz="500" dirty="0">
                <a:latin typeface="Arial"/>
                <a:cs typeface="Arial"/>
                <a:hlinkClick r:id="rId4" action="ppaction://hlinksldjump"/>
              </a:rPr>
              <a:t>oriented</a:t>
            </a:r>
            <a:r>
              <a:rPr sz="500" spc="50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architectures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9497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Architectures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998925" y="-1515"/>
            <a:ext cx="55562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Architectural</a:t>
            </a:r>
            <a:r>
              <a:rPr sz="500" spc="9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styles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00" y="197711"/>
            <a:ext cx="3749040" cy="1077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Publish</a:t>
            </a:r>
            <a:r>
              <a:rPr sz="1200" spc="-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and</a:t>
            </a:r>
            <a:r>
              <a:rPr sz="12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subscribe</a:t>
            </a:r>
            <a:endParaRPr sz="12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05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Issue:</a:t>
            </a:r>
            <a:r>
              <a:rPr sz="1000" spc="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how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to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match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events?</a:t>
            </a:r>
            <a:endParaRPr sz="1000">
              <a:latin typeface="Arial"/>
              <a:cs typeface="Arial"/>
            </a:endParaRPr>
          </a:p>
          <a:p>
            <a:pPr marL="539115" indent="-116839">
              <a:lnSpc>
                <a:spcPct val="100000"/>
              </a:lnSpc>
              <a:spcBef>
                <a:spcPts val="505"/>
              </a:spcBef>
              <a:buClr>
                <a:srgbClr val="3333B2"/>
              </a:buClr>
              <a:buFont typeface="Apple Symbols"/>
              <a:buChar char="•"/>
              <a:tabLst>
                <a:tab pos="539750" algn="l"/>
              </a:tabLst>
            </a:pPr>
            <a:r>
              <a:rPr sz="900" dirty="0">
                <a:latin typeface="Arial"/>
                <a:cs typeface="Arial"/>
              </a:rPr>
              <a:t>Assume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events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described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(attribute,value)</a:t>
            </a:r>
            <a:r>
              <a:rPr sz="9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pairs</a:t>
            </a:r>
            <a:endParaRPr sz="900">
              <a:latin typeface="Arial"/>
              <a:cs typeface="Arial"/>
            </a:endParaRPr>
          </a:p>
          <a:p>
            <a:pPr marL="542925" indent="-120650">
              <a:lnSpc>
                <a:spcPct val="100000"/>
              </a:lnSpc>
              <a:spcBef>
                <a:spcPts val="425"/>
              </a:spcBef>
              <a:buClr>
                <a:srgbClr val="3333B2"/>
              </a:buClr>
              <a:buFont typeface="Apple Symbols"/>
              <a:buChar char="•"/>
              <a:tabLst>
                <a:tab pos="543560" algn="l"/>
              </a:tabLst>
            </a:pP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topic-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based</a:t>
            </a:r>
            <a:r>
              <a:rPr sz="900" spc="-3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subscription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specify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“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attribute</a:t>
            </a:r>
            <a:r>
              <a:rPr sz="9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=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value</a:t>
            </a:r>
            <a:r>
              <a:rPr sz="900" dirty="0">
                <a:latin typeface="Arial"/>
                <a:cs typeface="Arial"/>
              </a:rPr>
              <a:t>”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series</a:t>
            </a:r>
            <a:endParaRPr sz="900">
              <a:latin typeface="Arial"/>
              <a:cs typeface="Arial"/>
            </a:endParaRPr>
          </a:p>
          <a:p>
            <a:pPr marL="542925" indent="-120650">
              <a:lnSpc>
                <a:spcPct val="100000"/>
              </a:lnSpc>
              <a:spcBef>
                <a:spcPts val="425"/>
              </a:spcBef>
              <a:buClr>
                <a:srgbClr val="3333B2"/>
              </a:buClr>
              <a:buFont typeface="Apple Symbols"/>
              <a:buChar char="•"/>
              <a:tabLst>
                <a:tab pos="543560" algn="l"/>
              </a:tabLst>
            </a:pP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content-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based</a:t>
            </a:r>
            <a:r>
              <a:rPr sz="900" spc="-2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subscription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specify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“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attribute</a:t>
            </a:r>
            <a:r>
              <a:rPr sz="9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spc="75" dirty="0">
                <a:solidFill>
                  <a:srgbClr val="3333B2"/>
                </a:solidFill>
                <a:latin typeface="Apple Symbols"/>
                <a:cs typeface="Apple Symbols"/>
              </a:rPr>
              <a:t>∈</a:t>
            </a:r>
            <a:r>
              <a:rPr sz="900" spc="-75" dirty="0">
                <a:solidFill>
                  <a:srgbClr val="3333B2"/>
                </a:solidFill>
                <a:latin typeface="Apple Symbols"/>
                <a:cs typeface="Apple Symbols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range</a:t>
            </a:r>
            <a:r>
              <a:rPr sz="900" dirty="0">
                <a:latin typeface="Arial"/>
                <a:cs typeface="Arial"/>
              </a:rPr>
              <a:t>”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series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19734" y="1386415"/>
            <a:ext cx="3144591" cy="109289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3547" y="2565169"/>
            <a:ext cx="3736975" cy="4965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5875">
              <a:lnSpc>
                <a:spcPct val="100000"/>
              </a:lnSpc>
              <a:spcBef>
                <a:spcPts val="215"/>
              </a:spcBef>
            </a:pPr>
            <a:r>
              <a:rPr sz="1000" spc="-10" dirty="0">
                <a:solidFill>
                  <a:srgbClr val="C80000"/>
                </a:solidFill>
                <a:latin typeface="Arial"/>
                <a:cs typeface="Arial"/>
              </a:rPr>
              <a:t>Observation</a:t>
            </a:r>
            <a:endParaRPr sz="1000">
              <a:latin typeface="Arial"/>
              <a:cs typeface="Arial"/>
            </a:endParaRPr>
          </a:p>
          <a:p>
            <a:pPr marL="12700" marR="5080" indent="3175">
              <a:lnSpc>
                <a:spcPts val="1210"/>
              </a:lnSpc>
              <a:spcBef>
                <a:spcPts val="35"/>
              </a:spcBef>
            </a:pPr>
            <a:r>
              <a:rPr sz="900" spc="-10" dirty="0">
                <a:latin typeface="Arial"/>
                <a:cs typeface="Arial"/>
              </a:rPr>
              <a:t>Content-</a:t>
            </a:r>
            <a:r>
              <a:rPr sz="900" dirty="0">
                <a:latin typeface="Arial"/>
                <a:cs typeface="Arial"/>
              </a:rPr>
              <a:t>based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subscriptions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may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easily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have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serious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scalability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problems (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why?</a:t>
            </a:r>
            <a:r>
              <a:rPr sz="900" spc="-1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9" name="object 9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467" y="3349927"/>
            <a:ext cx="90424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" action="ppaction://noaction"/>
              </a:rPr>
              <a:t>Publish-</a:t>
            </a:r>
            <a:r>
              <a:rPr sz="500" dirty="0">
                <a:latin typeface="Arial"/>
                <a:cs typeface="Arial"/>
                <a:hlinkClick r:id="" action="ppaction://noaction"/>
              </a:rPr>
              <a:t>subscribe</a:t>
            </a:r>
            <a:r>
              <a:rPr sz="500" spc="30" dirty="0">
                <a:latin typeface="Arial"/>
                <a:cs typeface="Arial"/>
                <a:hlinkClick r:id="" action="ppaction://noaction"/>
              </a:rPr>
              <a:t> </a:t>
            </a:r>
            <a:r>
              <a:rPr sz="500" spc="-10" dirty="0">
                <a:latin typeface="Arial"/>
                <a:cs typeface="Arial"/>
                <a:hlinkClick r:id="" action="ppaction://noaction"/>
              </a:rPr>
              <a:t>architectures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9497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Architectures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26167" y="-1515"/>
            <a:ext cx="10287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Middleware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and distributed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28733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Middleware:</a:t>
            </a:r>
            <a:r>
              <a:rPr sz="1200" spc="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12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OS</a:t>
            </a:r>
            <a:r>
              <a:rPr sz="1200" spc="-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2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distributed</a:t>
            </a:r>
            <a:r>
              <a:rPr sz="12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systems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00128" y="452761"/>
            <a:ext cx="3178743" cy="158660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1350" y="2103740"/>
            <a:ext cx="3902710" cy="4965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What</a:t>
            </a:r>
            <a:r>
              <a:rPr sz="10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does</a:t>
            </a: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it</a:t>
            </a: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contain?</a:t>
            </a:r>
            <a:endParaRPr sz="1000">
              <a:latin typeface="Arial"/>
              <a:cs typeface="Arial"/>
            </a:endParaRPr>
          </a:p>
          <a:p>
            <a:pPr marL="18415" marR="5080">
              <a:lnSpc>
                <a:spcPts val="1210"/>
              </a:lnSpc>
              <a:spcBef>
                <a:spcPts val="35"/>
              </a:spcBef>
            </a:pPr>
            <a:r>
              <a:rPr sz="900" dirty="0">
                <a:latin typeface="Arial"/>
                <a:cs typeface="Arial"/>
              </a:rPr>
              <a:t>Commonly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used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components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functions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need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not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implemented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by </a:t>
            </a:r>
            <a:r>
              <a:rPr sz="900" dirty="0">
                <a:latin typeface="Arial"/>
                <a:cs typeface="Arial"/>
              </a:rPr>
              <a:t>applications</a:t>
            </a:r>
            <a:r>
              <a:rPr sz="900" spc="-5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separately.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9" name="object 9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484879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Architectures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Middleware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and distributed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Developing</a:t>
            </a:r>
            <a:r>
              <a:rPr spc="-60" dirty="0"/>
              <a:t> </a:t>
            </a:r>
            <a:r>
              <a:rPr dirty="0"/>
              <a:t>adaptable</a:t>
            </a:r>
            <a:r>
              <a:rPr spc="-60" dirty="0"/>
              <a:t> </a:t>
            </a:r>
            <a:r>
              <a:rPr spc="-10" dirty="0"/>
              <a:t>middleware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3204" y="499476"/>
            <a:ext cx="3920490" cy="4965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21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Problem</a:t>
            </a:r>
            <a:endParaRPr sz="1000">
              <a:latin typeface="Arial"/>
              <a:cs typeface="Arial"/>
            </a:endParaRPr>
          </a:p>
          <a:p>
            <a:pPr marL="12700" marR="5080" indent="3810">
              <a:lnSpc>
                <a:spcPts val="1210"/>
              </a:lnSpc>
              <a:spcBef>
                <a:spcPts val="35"/>
              </a:spcBef>
            </a:pPr>
            <a:r>
              <a:rPr sz="900" spc="-10" dirty="0">
                <a:latin typeface="Arial"/>
                <a:cs typeface="Arial"/>
              </a:rPr>
              <a:t>Middleware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contains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solutions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good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most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applications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295" dirty="0">
                <a:latin typeface="Apple Symbols"/>
                <a:cs typeface="Apple Symbols"/>
              </a:rPr>
              <a:t>⇒</a:t>
            </a:r>
            <a:r>
              <a:rPr sz="900" spc="-75" dirty="0">
                <a:latin typeface="Apple Symbols"/>
                <a:cs typeface="Apple Symbols"/>
              </a:rPr>
              <a:t> </a:t>
            </a:r>
            <a:r>
              <a:rPr sz="900" dirty="0">
                <a:latin typeface="Arial"/>
                <a:cs typeface="Arial"/>
              </a:rPr>
              <a:t>you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may </a:t>
            </a:r>
            <a:r>
              <a:rPr sz="900" dirty="0">
                <a:latin typeface="Arial"/>
                <a:cs typeface="Arial"/>
              </a:rPr>
              <a:t>want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adapt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behavior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specific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applications.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70929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" action="ppaction://noaction"/>
              </a:rPr>
              <a:t>Middleware</a:t>
            </a:r>
            <a:r>
              <a:rPr sz="500" spc="45" dirty="0">
                <a:latin typeface="Arial"/>
                <a:cs typeface="Arial"/>
                <a:hlinkClick r:id="" action="ppaction://noaction"/>
              </a:rPr>
              <a:t> </a:t>
            </a:r>
            <a:r>
              <a:rPr sz="500" spc="-10" dirty="0">
                <a:latin typeface="Arial"/>
                <a:cs typeface="Arial"/>
                <a:hlinkClick r:id="" action="ppaction://noaction"/>
              </a:rPr>
              <a:t>organization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9497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Architectures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526167" y="-1515"/>
            <a:ext cx="102870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Middleware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and distributed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22517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Intercept</a:t>
            </a:r>
            <a:r>
              <a:rPr sz="12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12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usual</a:t>
            </a:r>
            <a:r>
              <a:rPr sz="12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flow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of</a:t>
            </a:r>
            <a:r>
              <a:rPr sz="12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control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3435" y="774580"/>
            <a:ext cx="3185068" cy="237346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8" name="object 8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67" y="3349927"/>
            <a:ext cx="70929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" action="ppaction://noaction"/>
              </a:rPr>
              <a:t>Middleware</a:t>
            </a:r>
            <a:r>
              <a:rPr sz="500" spc="45" dirty="0">
                <a:latin typeface="Arial"/>
                <a:cs typeface="Arial"/>
                <a:hlinkClick r:id="" action="ppaction://noaction"/>
              </a:rPr>
              <a:t> </a:t>
            </a:r>
            <a:r>
              <a:rPr sz="500" spc="-10" dirty="0">
                <a:latin typeface="Arial"/>
                <a:cs typeface="Arial"/>
                <a:hlinkClick r:id="" action="ppaction://noaction"/>
              </a:rPr>
              <a:t>organization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155950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From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networked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systems to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distributed</a:t>
            </a:r>
            <a:r>
              <a:rPr sz="500" spc="-5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2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Perspectives</a:t>
            </a:r>
            <a:r>
              <a:rPr spc="-45" dirty="0"/>
              <a:t> </a:t>
            </a:r>
            <a:r>
              <a:rPr dirty="0"/>
              <a:t>on</a:t>
            </a:r>
            <a:r>
              <a:rPr spc="-45" dirty="0"/>
              <a:t> </a:t>
            </a:r>
            <a:r>
              <a:rPr dirty="0"/>
              <a:t>distributed</a:t>
            </a:r>
            <a:r>
              <a:rPr spc="-4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34594" y="514774"/>
            <a:ext cx="3938904" cy="18942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Distributed</a:t>
            </a:r>
            <a:r>
              <a:rPr sz="1000" spc="-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systems</a:t>
            </a:r>
            <a:r>
              <a:rPr sz="10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are</a:t>
            </a:r>
            <a:r>
              <a:rPr sz="10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complex:</a:t>
            </a:r>
            <a:r>
              <a:rPr sz="1000" spc="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take</a:t>
            </a:r>
            <a:r>
              <a:rPr sz="10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persepctives</a:t>
            </a:r>
            <a:endParaRPr sz="1000">
              <a:latin typeface="Arial"/>
              <a:cs typeface="Arial"/>
            </a:endParaRPr>
          </a:p>
          <a:p>
            <a:pPr marL="278130" indent="-120650">
              <a:lnSpc>
                <a:spcPct val="100000"/>
              </a:lnSpc>
              <a:spcBef>
                <a:spcPts val="700"/>
              </a:spcBef>
              <a:buFont typeface="Menlo"/>
              <a:buChar char="•"/>
              <a:tabLst>
                <a:tab pos="278765" algn="l"/>
              </a:tabLst>
            </a:pP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Architecture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-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common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organizations</a:t>
            </a:r>
            <a:endParaRPr sz="900">
              <a:latin typeface="Arial"/>
              <a:cs typeface="Arial"/>
            </a:endParaRPr>
          </a:p>
          <a:p>
            <a:pPr marL="278130" indent="-120650">
              <a:lnSpc>
                <a:spcPct val="100000"/>
              </a:lnSpc>
              <a:spcBef>
                <a:spcPts val="425"/>
              </a:spcBef>
              <a:buFont typeface="Menlo"/>
              <a:buChar char="•"/>
              <a:tabLst>
                <a:tab pos="278765" algn="l"/>
              </a:tabLst>
            </a:pP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Process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what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kind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processes,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their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relationships</a:t>
            </a:r>
            <a:endParaRPr sz="900">
              <a:latin typeface="Arial"/>
              <a:cs typeface="Arial"/>
            </a:endParaRPr>
          </a:p>
          <a:p>
            <a:pPr marL="278130" indent="-120650">
              <a:lnSpc>
                <a:spcPct val="100000"/>
              </a:lnSpc>
              <a:spcBef>
                <a:spcPts val="425"/>
              </a:spcBef>
              <a:buFont typeface="Menlo"/>
              <a:buChar char="•"/>
              <a:tabLst>
                <a:tab pos="278765" algn="l"/>
              </a:tabLst>
            </a:pP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Communication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facilities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exchanging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data</a:t>
            </a:r>
            <a:endParaRPr sz="900">
              <a:latin typeface="Arial"/>
              <a:cs typeface="Arial"/>
            </a:endParaRPr>
          </a:p>
          <a:p>
            <a:pPr marL="278130" indent="-120650">
              <a:lnSpc>
                <a:spcPct val="100000"/>
              </a:lnSpc>
              <a:spcBef>
                <a:spcPts val="420"/>
              </a:spcBef>
              <a:buFont typeface="Menlo"/>
              <a:buChar char="•"/>
              <a:tabLst>
                <a:tab pos="278765" algn="l"/>
              </a:tabLst>
            </a:pP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Coordination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application-</a:t>
            </a:r>
            <a:r>
              <a:rPr sz="900" dirty="0">
                <a:latin typeface="Arial"/>
                <a:cs typeface="Arial"/>
              </a:rPr>
              <a:t>independent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algorithms</a:t>
            </a:r>
            <a:endParaRPr sz="900">
              <a:latin typeface="Arial"/>
              <a:cs typeface="Arial"/>
            </a:endParaRPr>
          </a:p>
          <a:p>
            <a:pPr marL="278130" indent="-120650">
              <a:lnSpc>
                <a:spcPct val="100000"/>
              </a:lnSpc>
              <a:spcBef>
                <a:spcPts val="425"/>
              </a:spcBef>
              <a:buFont typeface="Menlo"/>
              <a:buChar char="•"/>
              <a:tabLst>
                <a:tab pos="278765" algn="l"/>
              </a:tabLst>
            </a:pP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Naming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how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do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you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identify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resources?</a:t>
            </a:r>
            <a:endParaRPr sz="900">
              <a:latin typeface="Arial"/>
              <a:cs typeface="Arial"/>
            </a:endParaRPr>
          </a:p>
          <a:p>
            <a:pPr marL="278130" marR="17780" indent="-120650">
              <a:lnSpc>
                <a:spcPct val="111600"/>
              </a:lnSpc>
              <a:spcBef>
                <a:spcPts val="300"/>
              </a:spcBef>
              <a:buFont typeface="Menlo"/>
              <a:buChar char="•"/>
              <a:tabLst>
                <a:tab pos="278765" algn="l"/>
              </a:tabLst>
            </a:pP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Consistency</a:t>
            </a:r>
            <a:r>
              <a:rPr sz="9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replication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performance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requires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data,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which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to </a:t>
            </a:r>
            <a:r>
              <a:rPr sz="900" dirty="0">
                <a:latin typeface="Arial"/>
                <a:cs typeface="Arial"/>
              </a:rPr>
              <a:t>be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the</a:t>
            </a:r>
            <a:r>
              <a:rPr sz="900" spc="-1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spc="-20" dirty="0">
                <a:solidFill>
                  <a:srgbClr val="C80000"/>
                </a:solidFill>
                <a:latin typeface="Arial"/>
                <a:cs typeface="Arial"/>
              </a:rPr>
              <a:t>same</a:t>
            </a:r>
            <a:endParaRPr sz="900">
              <a:latin typeface="Arial"/>
              <a:cs typeface="Arial"/>
            </a:endParaRPr>
          </a:p>
          <a:p>
            <a:pPr marL="278130" indent="-120650">
              <a:lnSpc>
                <a:spcPct val="100000"/>
              </a:lnSpc>
              <a:spcBef>
                <a:spcPts val="425"/>
              </a:spcBef>
              <a:buFont typeface="Menlo"/>
              <a:buChar char="•"/>
              <a:tabLst>
                <a:tab pos="278765" algn="l"/>
              </a:tabLst>
            </a:pP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Fault</a:t>
            </a:r>
            <a:r>
              <a:rPr sz="9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tolerance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keep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running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presence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partial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failures</a:t>
            </a:r>
            <a:endParaRPr sz="900">
              <a:latin typeface="Arial"/>
              <a:cs typeface="Arial"/>
            </a:endParaRPr>
          </a:p>
          <a:p>
            <a:pPr marL="278130" indent="-120650">
              <a:lnSpc>
                <a:spcPct val="100000"/>
              </a:lnSpc>
              <a:spcBef>
                <a:spcPts val="425"/>
              </a:spcBef>
              <a:buFont typeface="Menlo"/>
              <a:buChar char="•"/>
              <a:tabLst>
                <a:tab pos="278765" algn="l"/>
              </a:tabLst>
            </a:pP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Security</a:t>
            </a:r>
            <a:r>
              <a:rPr sz="900" dirty="0">
                <a:latin typeface="Arial"/>
                <a:cs typeface="Arial"/>
              </a:rPr>
              <a:t>:</a:t>
            </a:r>
            <a:r>
              <a:rPr sz="900" spc="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ensure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authorized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access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resources</a:t>
            </a:r>
            <a:endParaRPr sz="9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3348469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ADADE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3467" y="3346954"/>
            <a:ext cx="83058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latin typeface="Arial"/>
                <a:cs typeface="Arial"/>
                <a:hlinkClick r:id="rId3" action="ppaction://hlinksldjump"/>
              </a:rPr>
              <a:t>Studying</a:t>
            </a:r>
            <a:r>
              <a:rPr sz="500" spc="-3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3" action="ppaction://hlinksldjump"/>
              </a:rPr>
              <a:t>distributed</a:t>
            </a:r>
            <a:r>
              <a:rPr sz="500" spc="-30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systems</a:t>
            </a:r>
            <a:endParaRPr sz="5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2303995" y="3348469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  <p:transition>
    <p:fad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9497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Architectures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02608" y="-1515"/>
            <a:ext cx="852169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Layered-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system</a:t>
            </a:r>
            <a:r>
              <a:rPr sz="5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architectures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00" y="197711"/>
            <a:ext cx="3547745" cy="1308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Centralized</a:t>
            </a:r>
            <a:r>
              <a:rPr sz="12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system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architectures</a:t>
            </a:r>
            <a:endParaRPr sz="12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05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Basic</a:t>
            </a:r>
            <a:r>
              <a:rPr sz="1000" spc="-6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Client–Server</a:t>
            </a:r>
            <a:r>
              <a:rPr sz="10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Model</a:t>
            </a:r>
            <a:endParaRPr sz="10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05"/>
              </a:spcBef>
            </a:pPr>
            <a:r>
              <a:rPr sz="900" spc="-10" dirty="0">
                <a:latin typeface="Arial"/>
                <a:cs typeface="Arial"/>
              </a:rPr>
              <a:t>Characteristics:</a:t>
            </a:r>
            <a:endParaRPr sz="900">
              <a:latin typeface="Arial"/>
              <a:cs typeface="Arial"/>
            </a:endParaRPr>
          </a:p>
          <a:p>
            <a:pPr marL="539115" indent="-116839">
              <a:lnSpc>
                <a:spcPct val="100000"/>
              </a:lnSpc>
              <a:spcBef>
                <a:spcPts val="525"/>
              </a:spcBef>
              <a:buClr>
                <a:srgbClr val="3333B2"/>
              </a:buClr>
              <a:buFont typeface="Apple Symbols"/>
              <a:buChar char="•"/>
              <a:tabLst>
                <a:tab pos="539750" algn="l"/>
              </a:tabLst>
            </a:pPr>
            <a:r>
              <a:rPr sz="900" dirty="0">
                <a:latin typeface="Arial"/>
                <a:cs typeface="Arial"/>
              </a:rPr>
              <a:t>There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processes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offering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services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(</a:t>
            </a: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servers</a:t>
            </a:r>
            <a:r>
              <a:rPr sz="900" spc="-1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 marL="539115" indent="-116839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Apple Symbols"/>
              <a:buChar char="•"/>
              <a:tabLst>
                <a:tab pos="539750" algn="l"/>
              </a:tabLst>
            </a:pPr>
            <a:r>
              <a:rPr sz="900" dirty="0">
                <a:latin typeface="Arial"/>
                <a:cs typeface="Arial"/>
              </a:rPr>
              <a:t>There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are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processes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that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use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services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(</a:t>
            </a: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clients</a:t>
            </a:r>
            <a:r>
              <a:rPr sz="900" spc="-10" dirty="0">
                <a:latin typeface="Arial"/>
                <a:cs typeface="Arial"/>
              </a:rPr>
              <a:t>)</a:t>
            </a:r>
            <a:endParaRPr sz="900">
              <a:latin typeface="Arial"/>
              <a:cs typeface="Arial"/>
            </a:endParaRPr>
          </a:p>
          <a:p>
            <a:pPr marL="542925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Apple Symbols"/>
              <a:buChar char="•"/>
              <a:tabLst>
                <a:tab pos="543560" algn="l"/>
              </a:tabLst>
            </a:pPr>
            <a:r>
              <a:rPr sz="900" dirty="0">
                <a:latin typeface="Arial"/>
                <a:cs typeface="Arial"/>
              </a:rPr>
              <a:t>Clients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servers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different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machines</a:t>
            </a:r>
            <a:endParaRPr sz="900">
              <a:latin typeface="Arial"/>
              <a:cs typeface="Arial"/>
            </a:endParaRPr>
          </a:p>
          <a:p>
            <a:pPr marL="542925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Apple Symbols"/>
              <a:buChar char="•"/>
              <a:tabLst>
                <a:tab pos="543560" algn="l"/>
              </a:tabLst>
            </a:pPr>
            <a:r>
              <a:rPr sz="900" dirty="0">
                <a:latin typeface="Arial"/>
                <a:cs typeface="Arial"/>
              </a:rPr>
              <a:t>Clients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follow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request/reply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model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regarding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using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services</a:t>
            </a:r>
            <a:endParaRPr sz="9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68631" y="1640771"/>
            <a:ext cx="2307406" cy="508413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8" name="object 8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67" y="3349927"/>
            <a:ext cx="929640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3" action="ppaction://hlinksldjump"/>
              </a:rPr>
              <a:t>Simple</a:t>
            </a:r>
            <a:r>
              <a:rPr sz="500" spc="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client-</a:t>
            </a:r>
            <a:r>
              <a:rPr sz="500" dirty="0">
                <a:latin typeface="Arial"/>
                <a:cs typeface="Arial"/>
                <a:hlinkClick r:id="rId3" action="ppaction://hlinksldjump"/>
              </a:rPr>
              <a:t>server</a:t>
            </a:r>
            <a:r>
              <a:rPr sz="500" spc="5" dirty="0"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3" action="ppaction://hlinksldjump"/>
              </a:rPr>
              <a:t>architecture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9497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Architectures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02608" y="-1515"/>
            <a:ext cx="852169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Layered-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system</a:t>
            </a:r>
            <a:r>
              <a:rPr sz="5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architectures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7200" y="197711"/>
            <a:ext cx="3291840" cy="13112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Multi-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tiered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centralized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system</a:t>
            </a:r>
            <a:r>
              <a:rPr sz="12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architectures</a:t>
            </a:r>
            <a:endParaRPr sz="1200">
              <a:latin typeface="Arial"/>
              <a:cs typeface="Arial"/>
            </a:endParaRPr>
          </a:p>
          <a:p>
            <a:pPr marL="302260">
              <a:lnSpc>
                <a:spcPct val="100000"/>
              </a:lnSpc>
              <a:spcBef>
                <a:spcPts val="910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Some</a:t>
            </a:r>
            <a:r>
              <a:rPr sz="10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traditional</a:t>
            </a:r>
            <a:r>
              <a:rPr sz="10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organizations</a:t>
            </a:r>
            <a:endParaRPr sz="1000">
              <a:latin typeface="Arial"/>
              <a:cs typeface="Arial"/>
            </a:endParaRPr>
          </a:p>
          <a:p>
            <a:pPr marL="555625" indent="-120650">
              <a:lnSpc>
                <a:spcPct val="100000"/>
              </a:lnSpc>
              <a:spcBef>
                <a:spcPts val="705"/>
              </a:spcBef>
              <a:buClr>
                <a:srgbClr val="3333B2"/>
              </a:buClr>
              <a:buFont typeface="Apple Symbols"/>
              <a:buChar char="•"/>
              <a:tabLst>
                <a:tab pos="556260" algn="l"/>
              </a:tabLst>
            </a:pP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Single-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tiered:</a:t>
            </a:r>
            <a:r>
              <a:rPr sz="900" spc="9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dumb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terminal/mainframe</a:t>
            </a:r>
            <a:r>
              <a:rPr sz="900" spc="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configuration</a:t>
            </a:r>
            <a:endParaRPr sz="900">
              <a:latin typeface="Arial"/>
              <a:cs typeface="Arial"/>
            </a:endParaRPr>
          </a:p>
          <a:p>
            <a:pPr marL="555625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Apple Symbols"/>
              <a:buChar char="•"/>
              <a:tabLst>
                <a:tab pos="556260" algn="l"/>
              </a:tabLst>
            </a:pPr>
            <a:r>
              <a:rPr sz="900" spc="-35" dirty="0">
                <a:solidFill>
                  <a:srgbClr val="C80000"/>
                </a:solidFill>
                <a:latin typeface="Arial"/>
                <a:cs typeface="Arial"/>
              </a:rPr>
              <a:t>Two-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tiered:</a:t>
            </a:r>
            <a:r>
              <a:rPr sz="900" spc="15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client/single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server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configuration</a:t>
            </a:r>
            <a:endParaRPr sz="900">
              <a:latin typeface="Arial"/>
              <a:cs typeface="Arial"/>
            </a:endParaRPr>
          </a:p>
          <a:p>
            <a:pPr marL="555625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Apple Symbols"/>
              <a:buChar char="•"/>
              <a:tabLst>
                <a:tab pos="556260" algn="l"/>
              </a:tabLst>
            </a:pP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Three-</a:t>
            </a:r>
            <a:r>
              <a:rPr sz="900" dirty="0">
                <a:solidFill>
                  <a:srgbClr val="C80000"/>
                </a:solidFill>
                <a:latin typeface="Arial"/>
                <a:cs typeface="Arial"/>
              </a:rPr>
              <a:t>tiered:</a:t>
            </a:r>
            <a:r>
              <a:rPr sz="900" spc="3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each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layer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separate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machine</a:t>
            </a:r>
            <a:endParaRPr sz="9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000">
              <a:latin typeface="Arial"/>
              <a:cs typeface="Arial"/>
            </a:endParaRPr>
          </a:p>
          <a:p>
            <a:pPr marL="298450">
              <a:lnSpc>
                <a:spcPct val="100000"/>
              </a:lnSpc>
            </a:pP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Traditional</a:t>
            </a:r>
            <a:r>
              <a:rPr sz="1000" spc="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two-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tiered</a:t>
            </a:r>
            <a:r>
              <a:rPr sz="1000" spc="1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configurations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03192" y="1614255"/>
            <a:ext cx="3735620" cy="1377038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52538" y="3017807"/>
            <a:ext cx="1651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Arial"/>
                <a:cs typeface="Arial"/>
              </a:rPr>
              <a:t>(a)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439744" y="3017807"/>
            <a:ext cx="1651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Arial"/>
                <a:cs typeface="Arial"/>
              </a:rPr>
              <a:t>(b)</a:t>
            </a:r>
            <a:endParaRPr sz="90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26836" y="3017807"/>
            <a:ext cx="15875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Arial"/>
                <a:cs typeface="Arial"/>
              </a:rPr>
              <a:t>(c)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007665" y="3017807"/>
            <a:ext cx="1651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Arial"/>
                <a:cs typeface="Arial"/>
              </a:rPr>
              <a:t>(d)</a:t>
            </a:r>
            <a:endParaRPr sz="9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94757" y="3017807"/>
            <a:ext cx="165100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spc="-25" dirty="0">
                <a:latin typeface="Arial"/>
                <a:cs typeface="Arial"/>
              </a:rPr>
              <a:t>(e)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3" name="object 13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3467" y="3349927"/>
            <a:ext cx="70421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5" action="ppaction://hlinksldjump"/>
              </a:rPr>
              <a:t>Multitiered</a:t>
            </a:r>
            <a:r>
              <a:rPr sz="500" spc="-3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5" action="ppaction://hlinksldjump"/>
              </a:rPr>
              <a:t>Architectures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9497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Architectures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02608" y="-1515"/>
            <a:ext cx="852169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Layered-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system</a:t>
            </a:r>
            <a:r>
              <a:rPr sz="5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architectures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2735580" cy="494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Being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client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and</a:t>
            </a:r>
            <a:r>
              <a:rPr sz="12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server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at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12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same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20" dirty="0">
                <a:solidFill>
                  <a:srgbClr val="3333B2"/>
                </a:solidFill>
                <a:latin typeface="Arial"/>
                <a:cs typeface="Arial"/>
              </a:rPr>
              <a:t>time</a:t>
            </a:r>
            <a:endParaRPr sz="1200">
              <a:latin typeface="Arial"/>
              <a:cs typeface="Arial"/>
            </a:endParaRPr>
          </a:p>
          <a:p>
            <a:pPr marL="260350">
              <a:lnSpc>
                <a:spcPct val="100000"/>
              </a:lnSpc>
              <a:spcBef>
                <a:spcPts val="105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Three-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tiered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architecture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30183" y="849914"/>
            <a:ext cx="2350221" cy="875324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8" name="object 8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67" y="3349927"/>
            <a:ext cx="70421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5" action="ppaction://hlinksldjump"/>
              </a:rPr>
              <a:t>Multitiered</a:t>
            </a:r>
            <a:r>
              <a:rPr sz="500" spc="-3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5" action="ppaction://hlinksldjump"/>
              </a:rPr>
              <a:t>Architectures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3661410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Architectures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Layered-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system</a:t>
            </a:r>
            <a:r>
              <a:rPr sz="5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architectures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Example:</a:t>
            </a:r>
            <a:r>
              <a:rPr spc="35" dirty="0"/>
              <a:t> </a:t>
            </a:r>
            <a:r>
              <a:rPr dirty="0"/>
              <a:t>The</a:t>
            </a:r>
            <a:r>
              <a:rPr spc="-40" dirty="0"/>
              <a:t> </a:t>
            </a:r>
            <a:r>
              <a:rPr dirty="0"/>
              <a:t>Network</a:t>
            </a:r>
            <a:r>
              <a:rPr spc="-35" dirty="0"/>
              <a:t> </a:t>
            </a:r>
            <a:r>
              <a:rPr dirty="0"/>
              <a:t>File</a:t>
            </a:r>
            <a:r>
              <a:rPr spc="-35" dirty="0"/>
              <a:t> </a:t>
            </a:r>
            <a:r>
              <a:rPr spc="-10" dirty="0"/>
              <a:t>System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43382" y="499476"/>
            <a:ext cx="3816350" cy="90487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6510">
              <a:lnSpc>
                <a:spcPct val="100000"/>
              </a:lnSpc>
              <a:spcBef>
                <a:spcPts val="21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Foundations</a:t>
            </a:r>
            <a:endParaRPr sz="1000">
              <a:latin typeface="Arial"/>
              <a:cs typeface="Arial"/>
            </a:endParaRPr>
          </a:p>
          <a:p>
            <a:pPr marL="16510" marR="5080">
              <a:lnSpc>
                <a:spcPts val="1210"/>
              </a:lnSpc>
              <a:spcBef>
                <a:spcPts val="35"/>
              </a:spcBef>
            </a:pPr>
            <a:r>
              <a:rPr sz="900" dirty="0">
                <a:latin typeface="Arial"/>
                <a:cs typeface="Arial"/>
              </a:rPr>
              <a:t>Each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NFS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server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provides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standardized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view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its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local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file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system: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each </a:t>
            </a:r>
            <a:r>
              <a:rPr sz="900" dirty="0">
                <a:latin typeface="Arial"/>
                <a:cs typeface="Arial"/>
              </a:rPr>
              <a:t>server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supports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same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model,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regardless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implementation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file </a:t>
            </a:r>
            <a:r>
              <a:rPr sz="900" spc="-10" dirty="0">
                <a:latin typeface="Arial"/>
                <a:cs typeface="Arial"/>
              </a:rPr>
              <a:t>system.</a:t>
            </a:r>
            <a:endParaRPr sz="9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NFS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remote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access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model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5599" y="1540623"/>
            <a:ext cx="1568500" cy="881722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359293" y="1415386"/>
            <a:ext cx="1688105" cy="113346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946035" y="2643944"/>
            <a:ext cx="270827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816735" algn="l"/>
              </a:tabLst>
            </a:pPr>
            <a:r>
              <a:rPr sz="900" dirty="0">
                <a:latin typeface="Arial"/>
                <a:cs typeface="Arial"/>
              </a:rPr>
              <a:t>Remote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access</a:t>
            </a:r>
            <a:r>
              <a:rPr sz="900" dirty="0">
                <a:latin typeface="Arial"/>
                <a:cs typeface="Arial"/>
              </a:rPr>
              <a:t>	</a:t>
            </a:r>
            <a:r>
              <a:rPr sz="900" spc="-10" dirty="0">
                <a:latin typeface="Arial"/>
                <a:cs typeface="Arial"/>
              </a:rPr>
              <a:t>Upload/download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47294" y="2721722"/>
            <a:ext cx="3837940" cy="496570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000" spc="-20" dirty="0">
                <a:solidFill>
                  <a:srgbClr val="4C994C"/>
                </a:solidFill>
                <a:latin typeface="Arial"/>
                <a:cs typeface="Arial"/>
              </a:rPr>
              <a:t>Note</a:t>
            </a:r>
            <a:endParaRPr sz="1000">
              <a:latin typeface="Arial"/>
              <a:cs typeface="Arial"/>
            </a:endParaRPr>
          </a:p>
          <a:p>
            <a:pPr marL="12700" marR="5080">
              <a:lnSpc>
                <a:spcPts val="1210"/>
              </a:lnSpc>
              <a:spcBef>
                <a:spcPts val="35"/>
              </a:spcBef>
            </a:pPr>
            <a:r>
              <a:rPr sz="900" dirty="0">
                <a:latin typeface="Arial"/>
                <a:cs typeface="Arial"/>
              </a:rPr>
              <a:t>FTP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typical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upload/download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model.</a:t>
            </a:r>
            <a:r>
              <a:rPr sz="900" spc="4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same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said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for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systems </a:t>
            </a:r>
            <a:r>
              <a:rPr sz="900" dirty="0">
                <a:latin typeface="Arial"/>
                <a:cs typeface="Arial"/>
              </a:rPr>
              <a:t>like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Dropbox.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10" name="object 10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3467" y="3349927"/>
            <a:ext cx="101790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6" action="ppaction://hlinksldjump"/>
              </a:rPr>
              <a:t>Example:</a:t>
            </a:r>
            <a:r>
              <a:rPr sz="500" spc="10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6" action="ppaction://hlinksldjump"/>
              </a:rPr>
              <a:t>The</a:t>
            </a:r>
            <a:r>
              <a:rPr sz="500" spc="-15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6" action="ppaction://hlinksldjump"/>
              </a:rPr>
              <a:t>Network</a:t>
            </a:r>
            <a:r>
              <a:rPr sz="500" spc="-20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6" action="ppaction://hlinksldjump"/>
              </a:rPr>
              <a:t>File</a:t>
            </a:r>
            <a:r>
              <a:rPr sz="500" spc="-20" dirty="0">
                <a:latin typeface="Arial"/>
                <a:cs typeface="Arial"/>
                <a:hlinkClick r:id="rId6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6" action="ppaction://hlinksldjump"/>
              </a:rPr>
              <a:t>System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9497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Architectures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02608" y="-1515"/>
            <a:ext cx="852169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Layered-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system</a:t>
            </a:r>
            <a:r>
              <a:rPr sz="5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architectures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11645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NFS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architecture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66317" y="471858"/>
            <a:ext cx="3896568" cy="187145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8" name="object 8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67" y="3349927"/>
            <a:ext cx="101790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5" action="ppaction://hlinksldjump"/>
              </a:rPr>
              <a:t>Example:</a:t>
            </a:r>
            <a:r>
              <a:rPr sz="500" spc="1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5" action="ppaction://hlinksldjump"/>
              </a:rPr>
              <a:t>The</a:t>
            </a:r>
            <a:r>
              <a:rPr sz="500" spc="-1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5" action="ppaction://hlinksldjump"/>
              </a:rPr>
              <a:t>Network</a:t>
            </a:r>
            <a:r>
              <a:rPr sz="500" spc="-2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5" action="ppaction://hlinksldjump"/>
              </a:rPr>
              <a:t>File</a:t>
            </a:r>
            <a:r>
              <a:rPr sz="500" spc="-2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5" action="ppaction://hlinksldjump"/>
              </a:rPr>
              <a:t>System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9497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Architectures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702608" y="-1515"/>
            <a:ext cx="852169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Layered-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system</a:t>
            </a:r>
            <a:r>
              <a:rPr sz="500" spc="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architectures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2065020" cy="494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Example:</a:t>
            </a:r>
            <a:r>
              <a:rPr sz="1200" spc="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Simple</a:t>
            </a:r>
            <a:r>
              <a:rPr sz="1200" spc="-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Web</a:t>
            </a:r>
            <a:r>
              <a:rPr sz="1200" spc="-5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servers</a:t>
            </a:r>
            <a:endParaRPr sz="1200">
              <a:latin typeface="Arial"/>
              <a:cs typeface="Arial"/>
            </a:endParaRPr>
          </a:p>
          <a:p>
            <a:pPr marL="264160">
              <a:lnSpc>
                <a:spcPct val="100000"/>
              </a:lnSpc>
              <a:spcBef>
                <a:spcPts val="105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Back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in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the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old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days...</a:t>
            </a:r>
            <a:endParaRPr sz="10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83298" y="714207"/>
            <a:ext cx="2612277" cy="127377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21894" y="2101804"/>
            <a:ext cx="3482340" cy="784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...life</a:t>
            </a:r>
            <a:r>
              <a:rPr sz="1000" spc="-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was</a:t>
            </a:r>
            <a:r>
              <a:rPr sz="10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simple:</a:t>
            </a:r>
            <a:endParaRPr sz="1000">
              <a:latin typeface="Arial"/>
              <a:cs typeface="Arial"/>
            </a:endParaRPr>
          </a:p>
          <a:p>
            <a:pPr marL="287020" indent="-116839">
              <a:lnSpc>
                <a:spcPct val="100000"/>
              </a:lnSpc>
              <a:spcBef>
                <a:spcPts val="695"/>
              </a:spcBef>
              <a:buClr>
                <a:srgbClr val="3333B2"/>
              </a:buClr>
              <a:buFont typeface="Apple Symbols"/>
              <a:buChar char="•"/>
              <a:tabLst>
                <a:tab pos="287655" algn="l"/>
              </a:tabLst>
            </a:pPr>
            <a:r>
              <a:rPr sz="90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website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consisted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as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collection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HTML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files</a:t>
            </a:r>
            <a:endParaRPr sz="900">
              <a:latin typeface="Arial"/>
              <a:cs typeface="Arial"/>
            </a:endParaRPr>
          </a:p>
          <a:p>
            <a:pPr marL="290830" indent="-120650">
              <a:lnSpc>
                <a:spcPct val="100000"/>
              </a:lnSpc>
              <a:spcBef>
                <a:spcPts val="425"/>
              </a:spcBef>
              <a:buClr>
                <a:srgbClr val="3333B2"/>
              </a:buClr>
              <a:buFont typeface="Apple Symbols"/>
              <a:buChar char="•"/>
              <a:tabLst>
                <a:tab pos="291465" algn="l"/>
              </a:tabLst>
            </a:pPr>
            <a:r>
              <a:rPr sz="900" dirty="0">
                <a:latin typeface="Arial"/>
                <a:cs typeface="Arial"/>
              </a:rPr>
              <a:t>HTML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files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could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referred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each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hyperlink</a:t>
            </a:r>
            <a:endParaRPr sz="900">
              <a:latin typeface="Arial"/>
              <a:cs typeface="Arial"/>
            </a:endParaRPr>
          </a:p>
          <a:p>
            <a:pPr marL="287020" indent="-116839">
              <a:lnSpc>
                <a:spcPct val="100000"/>
              </a:lnSpc>
              <a:spcBef>
                <a:spcPts val="425"/>
              </a:spcBef>
              <a:buClr>
                <a:srgbClr val="3333B2"/>
              </a:buClr>
              <a:buFont typeface="Apple Symbols"/>
              <a:buChar char="•"/>
              <a:tabLst>
                <a:tab pos="287655" algn="l"/>
              </a:tabLst>
            </a:pPr>
            <a:r>
              <a:rPr sz="900" dirty="0">
                <a:latin typeface="Arial"/>
                <a:cs typeface="Arial"/>
              </a:rPr>
              <a:t>A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Web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server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essentially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needed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only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hyperlink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fetch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file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9" name="object 9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480148" y="2928127"/>
            <a:ext cx="82550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0"/>
              </a:lnSpc>
            </a:pPr>
            <a:r>
              <a:rPr sz="900" spc="105" dirty="0">
                <a:solidFill>
                  <a:srgbClr val="3333B2"/>
                </a:solidFill>
                <a:latin typeface="Apple Symbols"/>
                <a:cs typeface="Apple Symbols"/>
              </a:rPr>
              <a:t>•</a:t>
            </a:r>
            <a:endParaRPr sz="900">
              <a:latin typeface="Apple Symbols"/>
              <a:cs typeface="Apple Symbol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96595" y="2920822"/>
            <a:ext cx="3115945" cy="1663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5"/>
              </a:spcBef>
            </a:pP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browser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took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care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properly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rendering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content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file</a:t>
            </a:r>
            <a:endParaRPr sz="9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3467" y="3349927"/>
            <a:ext cx="56578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dirty="0">
                <a:latin typeface="Arial"/>
                <a:cs typeface="Arial"/>
                <a:hlinkClick r:id="rId5" action="ppaction://hlinksldjump"/>
              </a:rPr>
              <a:t>Example:</a:t>
            </a:r>
            <a:r>
              <a:rPr sz="500" spc="10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dirty="0">
                <a:latin typeface="Arial"/>
                <a:cs typeface="Arial"/>
                <a:hlinkClick r:id="rId5" action="ppaction://hlinksldjump"/>
              </a:rPr>
              <a:t>The</a:t>
            </a:r>
            <a:r>
              <a:rPr sz="500" spc="-1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spc="-25" dirty="0">
                <a:latin typeface="Arial"/>
                <a:cs typeface="Arial"/>
                <a:hlinkClick r:id="rId5" action="ppaction://hlinksldjump"/>
              </a:rPr>
              <a:t>Web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5623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63479" y="-1515"/>
            <a:ext cx="3911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Design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goals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9900" y="197711"/>
            <a:ext cx="2049780" cy="13328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What</a:t>
            </a:r>
            <a:r>
              <a:rPr sz="1200" spc="-3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do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we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want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to</a:t>
            </a:r>
            <a:r>
              <a:rPr sz="12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achieve?</a:t>
            </a:r>
            <a:endParaRPr sz="1200">
              <a:latin typeface="Arial"/>
              <a:cs typeface="Arial"/>
            </a:endParaRPr>
          </a:p>
          <a:p>
            <a:pPr marL="289560">
              <a:lnSpc>
                <a:spcPct val="100000"/>
              </a:lnSpc>
              <a:spcBef>
                <a:spcPts val="105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Overall</a:t>
            </a: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design</a:t>
            </a: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goals</a:t>
            </a:r>
            <a:endParaRPr sz="1000">
              <a:latin typeface="Arial"/>
              <a:cs typeface="Arial"/>
            </a:endParaRPr>
          </a:p>
          <a:p>
            <a:pPr marL="542925" indent="-120650">
              <a:lnSpc>
                <a:spcPct val="100000"/>
              </a:lnSpc>
              <a:spcBef>
                <a:spcPts val="710"/>
              </a:spcBef>
              <a:buClr>
                <a:srgbClr val="3333B2"/>
              </a:buClr>
              <a:buFont typeface="Menlo"/>
              <a:buChar char="•"/>
              <a:tabLst>
                <a:tab pos="543560" algn="l"/>
              </a:tabLst>
            </a:pPr>
            <a:r>
              <a:rPr sz="900" dirty="0">
                <a:latin typeface="Arial"/>
                <a:cs typeface="Arial"/>
              </a:rPr>
              <a:t>Support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sharing</a:t>
            </a:r>
            <a:r>
              <a:rPr sz="900" spc="-1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10" dirty="0">
                <a:latin typeface="Arial"/>
                <a:cs typeface="Arial"/>
              </a:rPr>
              <a:t> resources</a:t>
            </a:r>
            <a:endParaRPr sz="900">
              <a:latin typeface="Arial"/>
              <a:cs typeface="Arial"/>
            </a:endParaRPr>
          </a:p>
          <a:p>
            <a:pPr marL="542925" indent="-120650">
              <a:lnSpc>
                <a:spcPct val="100000"/>
              </a:lnSpc>
              <a:spcBef>
                <a:spcPts val="525"/>
              </a:spcBef>
              <a:buClr>
                <a:srgbClr val="3333B2"/>
              </a:buClr>
              <a:buFont typeface="Menlo"/>
              <a:buChar char="•"/>
              <a:tabLst>
                <a:tab pos="543560" algn="l"/>
              </a:tabLst>
            </a:pPr>
            <a:r>
              <a:rPr sz="900" dirty="0">
                <a:latin typeface="Arial"/>
                <a:cs typeface="Arial"/>
              </a:rPr>
              <a:t>Distribution</a:t>
            </a:r>
            <a:r>
              <a:rPr sz="900" spc="-7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transparency</a:t>
            </a:r>
            <a:endParaRPr sz="900">
              <a:latin typeface="Arial"/>
              <a:cs typeface="Arial"/>
            </a:endParaRPr>
          </a:p>
          <a:p>
            <a:pPr marL="542925" indent="-120650">
              <a:lnSpc>
                <a:spcPct val="100000"/>
              </a:lnSpc>
              <a:spcBef>
                <a:spcPts val="520"/>
              </a:spcBef>
              <a:buClr>
                <a:srgbClr val="3333B2"/>
              </a:buClr>
              <a:buFont typeface="Menlo"/>
              <a:buChar char="•"/>
              <a:tabLst>
                <a:tab pos="543560" algn="l"/>
              </a:tabLst>
            </a:pPr>
            <a:r>
              <a:rPr sz="900" spc="-10" dirty="0">
                <a:latin typeface="Arial"/>
                <a:cs typeface="Arial"/>
              </a:rPr>
              <a:t>Openness</a:t>
            </a:r>
            <a:endParaRPr sz="900">
              <a:latin typeface="Arial"/>
              <a:cs typeface="Arial"/>
            </a:endParaRPr>
          </a:p>
          <a:p>
            <a:pPr marL="542925" indent="-120650">
              <a:lnSpc>
                <a:spcPct val="100000"/>
              </a:lnSpc>
              <a:spcBef>
                <a:spcPts val="525"/>
              </a:spcBef>
              <a:buClr>
                <a:srgbClr val="3333B2"/>
              </a:buClr>
              <a:buFont typeface="Menlo"/>
              <a:buChar char="•"/>
              <a:tabLst>
                <a:tab pos="543560" algn="l"/>
              </a:tabLst>
            </a:pPr>
            <a:r>
              <a:rPr sz="900" spc="-10" dirty="0">
                <a:latin typeface="Arial"/>
                <a:cs typeface="Arial"/>
              </a:rPr>
              <a:t>Scalability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7" name="object 7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5623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63479" y="-1515"/>
            <a:ext cx="3911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Design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goals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17024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Distribution</a:t>
            </a:r>
            <a:r>
              <a:rPr sz="1200" spc="-8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transparency</a:t>
            </a:r>
            <a:endParaRPr sz="12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5881" y="562907"/>
            <a:ext cx="3156238" cy="1237504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341350" y="1885089"/>
            <a:ext cx="3905250" cy="126111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What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is</a:t>
            </a:r>
            <a:r>
              <a:rPr sz="1000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transparency?</a:t>
            </a:r>
            <a:endParaRPr sz="1000">
              <a:latin typeface="Arial"/>
              <a:cs typeface="Arial"/>
            </a:endParaRPr>
          </a:p>
          <a:p>
            <a:pPr marL="18415" marR="5080">
              <a:lnSpc>
                <a:spcPct val="111600"/>
              </a:lnSpc>
              <a:spcBef>
                <a:spcPts val="175"/>
              </a:spcBef>
            </a:pPr>
            <a:r>
              <a:rPr sz="900" i="1" dirty="0">
                <a:latin typeface="Arial"/>
                <a:cs typeface="Arial"/>
              </a:rPr>
              <a:t>The</a:t>
            </a:r>
            <a:r>
              <a:rPr sz="900" i="1" spc="-3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phenomenon</a:t>
            </a:r>
            <a:r>
              <a:rPr sz="900" i="1" spc="-3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by</a:t>
            </a:r>
            <a:r>
              <a:rPr sz="900" i="1" spc="-3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which</a:t>
            </a:r>
            <a:r>
              <a:rPr sz="900" i="1" spc="-3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a</a:t>
            </a:r>
            <a:r>
              <a:rPr sz="900" i="1" spc="-3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distributed</a:t>
            </a:r>
            <a:r>
              <a:rPr sz="900" i="1" spc="-3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system</a:t>
            </a:r>
            <a:r>
              <a:rPr sz="900" i="1" spc="-3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attempts</a:t>
            </a:r>
            <a:r>
              <a:rPr sz="900" i="1" spc="-3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to</a:t>
            </a:r>
            <a:r>
              <a:rPr sz="900" i="1" spc="-35" dirty="0"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B2"/>
                </a:solidFill>
                <a:latin typeface="Arial"/>
                <a:cs typeface="Arial"/>
              </a:rPr>
              <a:t>hide</a:t>
            </a:r>
            <a:r>
              <a:rPr sz="900" i="1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the</a:t>
            </a:r>
            <a:r>
              <a:rPr sz="900" i="1" spc="-3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fact</a:t>
            </a:r>
            <a:r>
              <a:rPr sz="900" i="1" spc="-35" dirty="0">
                <a:latin typeface="Arial"/>
                <a:cs typeface="Arial"/>
              </a:rPr>
              <a:t> </a:t>
            </a:r>
            <a:r>
              <a:rPr sz="900" i="1" spc="-20" dirty="0">
                <a:latin typeface="Arial"/>
                <a:cs typeface="Arial"/>
              </a:rPr>
              <a:t>that </a:t>
            </a:r>
            <a:r>
              <a:rPr sz="900" i="1" dirty="0">
                <a:latin typeface="Arial"/>
                <a:cs typeface="Arial"/>
              </a:rPr>
              <a:t>its</a:t>
            </a:r>
            <a:r>
              <a:rPr sz="900" i="1" spc="-3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processes</a:t>
            </a:r>
            <a:r>
              <a:rPr sz="900" i="1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and</a:t>
            </a:r>
            <a:r>
              <a:rPr sz="900" i="1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resources</a:t>
            </a:r>
            <a:r>
              <a:rPr sz="900" i="1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are</a:t>
            </a:r>
            <a:r>
              <a:rPr sz="900" i="1" spc="-25" dirty="0">
                <a:latin typeface="Arial"/>
                <a:cs typeface="Arial"/>
              </a:rPr>
              <a:t> </a:t>
            </a:r>
            <a:r>
              <a:rPr sz="900" i="1" spc="-10" dirty="0">
                <a:solidFill>
                  <a:srgbClr val="3333B2"/>
                </a:solidFill>
                <a:latin typeface="Arial"/>
                <a:cs typeface="Arial"/>
              </a:rPr>
              <a:t>physically</a:t>
            </a:r>
            <a:r>
              <a:rPr sz="900" i="1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B2"/>
                </a:solidFill>
                <a:latin typeface="Arial"/>
                <a:cs typeface="Arial"/>
              </a:rPr>
              <a:t>distributed</a:t>
            </a:r>
            <a:r>
              <a:rPr sz="900" i="1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B2"/>
                </a:solidFill>
                <a:latin typeface="Arial"/>
                <a:cs typeface="Arial"/>
              </a:rPr>
              <a:t>across</a:t>
            </a:r>
            <a:r>
              <a:rPr sz="900" i="1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solidFill>
                  <a:srgbClr val="3333B2"/>
                </a:solidFill>
                <a:latin typeface="Arial"/>
                <a:cs typeface="Arial"/>
              </a:rPr>
              <a:t>multiple </a:t>
            </a:r>
            <a:r>
              <a:rPr sz="900" i="1" dirty="0">
                <a:solidFill>
                  <a:srgbClr val="3333B2"/>
                </a:solidFill>
                <a:latin typeface="Arial"/>
                <a:cs typeface="Arial"/>
              </a:rPr>
              <a:t>computers</a:t>
            </a:r>
            <a:r>
              <a:rPr sz="900" i="1" dirty="0">
                <a:latin typeface="Arial"/>
                <a:cs typeface="Arial"/>
              </a:rPr>
              <a:t>,</a:t>
            </a:r>
            <a:r>
              <a:rPr sz="900" i="1" spc="-4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possibly</a:t>
            </a:r>
            <a:r>
              <a:rPr sz="900" i="1" spc="-45" dirty="0"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B2"/>
                </a:solidFill>
                <a:latin typeface="Arial"/>
                <a:cs typeface="Arial"/>
              </a:rPr>
              <a:t>separated</a:t>
            </a:r>
            <a:r>
              <a:rPr sz="900" i="1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B2"/>
                </a:solidFill>
                <a:latin typeface="Arial"/>
                <a:cs typeface="Arial"/>
              </a:rPr>
              <a:t>by</a:t>
            </a:r>
            <a:r>
              <a:rPr sz="900" i="1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B2"/>
                </a:solidFill>
                <a:latin typeface="Arial"/>
                <a:cs typeface="Arial"/>
              </a:rPr>
              <a:t>large</a:t>
            </a:r>
            <a:r>
              <a:rPr sz="900" i="1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i="1" spc="-10" dirty="0">
                <a:solidFill>
                  <a:srgbClr val="3333B2"/>
                </a:solidFill>
                <a:latin typeface="Arial"/>
                <a:cs typeface="Arial"/>
              </a:rPr>
              <a:t>distances</a:t>
            </a:r>
            <a:r>
              <a:rPr sz="900" i="1" spc="-10" dirty="0">
                <a:latin typeface="Arial"/>
                <a:cs typeface="Arial"/>
              </a:rPr>
              <a:t>.</a:t>
            </a:r>
            <a:endParaRPr sz="900">
              <a:latin typeface="Arial"/>
              <a:cs typeface="Arial"/>
            </a:endParaRPr>
          </a:p>
          <a:p>
            <a:pPr marL="18415">
              <a:lnSpc>
                <a:spcPct val="100000"/>
              </a:lnSpc>
              <a:spcBef>
                <a:spcPts val="810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Observation</a:t>
            </a:r>
            <a:endParaRPr sz="1000">
              <a:latin typeface="Arial"/>
              <a:cs typeface="Arial"/>
            </a:endParaRPr>
          </a:p>
          <a:p>
            <a:pPr marL="18415" marR="107950">
              <a:lnSpc>
                <a:spcPts val="1210"/>
              </a:lnSpc>
              <a:spcBef>
                <a:spcPts val="40"/>
              </a:spcBef>
            </a:pPr>
            <a:r>
              <a:rPr sz="900" dirty="0">
                <a:latin typeface="Arial"/>
                <a:cs typeface="Arial"/>
              </a:rPr>
              <a:t>Distribution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transparancy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handled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through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many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different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techniques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50" dirty="0">
                <a:latin typeface="Arial"/>
                <a:cs typeface="Arial"/>
              </a:rPr>
              <a:t>a</a:t>
            </a:r>
            <a:r>
              <a:rPr sz="900" spc="-10" dirty="0">
                <a:latin typeface="Arial"/>
                <a:cs typeface="Arial"/>
              </a:rPr>
              <a:t> layer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between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applications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and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operating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systems:</a:t>
            </a:r>
            <a:r>
              <a:rPr sz="900" spc="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middleware</a:t>
            </a:r>
            <a:r>
              <a:rPr sz="900" spc="-30" dirty="0">
                <a:solidFill>
                  <a:srgbClr val="C80000"/>
                </a:solidFill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C80000"/>
                </a:solidFill>
                <a:latin typeface="Arial"/>
                <a:cs typeface="Arial"/>
              </a:rPr>
              <a:t>layer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9" name="object 9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3467" y="3349927"/>
            <a:ext cx="72453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5" action="ppaction://hlinksldjump"/>
              </a:rPr>
              <a:t>Distribution</a:t>
            </a:r>
            <a:r>
              <a:rPr sz="500" spc="75" dirty="0">
                <a:latin typeface="Arial"/>
                <a:cs typeface="Arial"/>
                <a:hlinkClick r:id="rId5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5" action="ppaction://hlinksldjump"/>
              </a:rPr>
              <a:t>transparency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35623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303995" y="0"/>
            <a:ext cx="2304415" cy="107950"/>
          </a:xfrm>
          <a:custGeom>
            <a:avLst/>
            <a:gdLst/>
            <a:ahLst/>
            <a:cxnLst/>
            <a:rect l="l" t="t" r="r" b="b"/>
            <a:pathLst>
              <a:path w="2304415" h="107950">
                <a:moveTo>
                  <a:pt x="2303995" y="0"/>
                </a:moveTo>
                <a:lnTo>
                  <a:pt x="0" y="0"/>
                </a:lnTo>
                <a:lnTo>
                  <a:pt x="0" y="107530"/>
                </a:lnTo>
                <a:lnTo>
                  <a:pt x="2303995" y="107530"/>
                </a:lnTo>
                <a:lnTo>
                  <a:pt x="2303995" y="0"/>
                </a:lnTo>
                <a:close/>
              </a:path>
            </a:pathLst>
          </a:custGeom>
          <a:solidFill>
            <a:srgbClr val="8484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4163479" y="-1515"/>
            <a:ext cx="391160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Design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goals</a:t>
            </a:r>
            <a:endParaRPr sz="5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5300" y="197711"/>
            <a:ext cx="1702435" cy="4946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3333B2"/>
                </a:solidFill>
                <a:latin typeface="Arial"/>
                <a:cs typeface="Arial"/>
              </a:rPr>
              <a:t>Distribution</a:t>
            </a:r>
            <a:r>
              <a:rPr sz="1200" spc="-8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Arial"/>
                <a:cs typeface="Arial"/>
              </a:rPr>
              <a:t>transparency</a:t>
            </a:r>
            <a:endParaRPr sz="1200">
              <a:latin typeface="Arial"/>
              <a:cs typeface="Arial"/>
            </a:endParaRPr>
          </a:p>
          <a:p>
            <a:pPr marL="260350">
              <a:lnSpc>
                <a:spcPct val="100000"/>
              </a:lnSpc>
              <a:spcBef>
                <a:spcPts val="1055"/>
              </a:spcBef>
            </a:pP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Types</a:t>
            </a:r>
            <a:endParaRPr sz="1000">
              <a:latin typeface="Arial"/>
              <a:cs typeface="Arial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443141" y="792708"/>
          <a:ext cx="3716654" cy="18599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784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034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spc="-10" dirty="0">
                          <a:solidFill>
                            <a:srgbClr val="3333B2"/>
                          </a:solidFill>
                          <a:latin typeface="Arial"/>
                          <a:cs typeface="Arial"/>
                        </a:rPr>
                        <a:t>Transparency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spc="-10" dirty="0">
                          <a:solidFill>
                            <a:srgbClr val="3333B2"/>
                          </a:solidFill>
                          <a:latin typeface="Arial"/>
                          <a:cs typeface="Arial"/>
                        </a:rPr>
                        <a:t>Description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190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337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100"/>
                        </a:spcBef>
                      </a:pPr>
                      <a:r>
                        <a:rPr sz="900" spc="-10" dirty="0">
                          <a:solidFill>
                            <a:srgbClr val="C80000"/>
                          </a:solidFill>
                          <a:latin typeface="Arial"/>
                          <a:cs typeface="Arial"/>
                        </a:rPr>
                        <a:t>Access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1270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 marR="220979">
                        <a:lnSpc>
                          <a:spcPts val="1210"/>
                        </a:lnSpc>
                        <a:spcBef>
                          <a:spcPts val="3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Hide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differences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in data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representation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 and</a:t>
                      </a:r>
                      <a:r>
                        <a:rPr sz="900" spc="-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how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an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object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accessed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44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190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spc="-10" dirty="0">
                          <a:solidFill>
                            <a:srgbClr val="C80000"/>
                          </a:solidFill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Hide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where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object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located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spc="-10" dirty="0">
                          <a:solidFill>
                            <a:srgbClr val="C80000"/>
                          </a:solidFill>
                          <a:latin typeface="Arial"/>
                          <a:cs typeface="Arial"/>
                        </a:rPr>
                        <a:t>Relocation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Hide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object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may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moved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another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429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while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in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use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spc="-10" dirty="0">
                          <a:solidFill>
                            <a:srgbClr val="C80000"/>
                          </a:solidFill>
                          <a:latin typeface="Arial"/>
                          <a:cs typeface="Arial"/>
                        </a:rPr>
                        <a:t>Migration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Hide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object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may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move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to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another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location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spc="-10" dirty="0">
                          <a:solidFill>
                            <a:srgbClr val="C80000"/>
                          </a:solidFill>
                          <a:latin typeface="Arial"/>
                          <a:cs typeface="Arial"/>
                        </a:rPr>
                        <a:t>Replication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Hide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object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is</a:t>
                      </a:r>
                      <a:r>
                        <a:rPr sz="900" spc="-2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replicated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6390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spc="-10" dirty="0">
                          <a:solidFill>
                            <a:srgbClr val="C80000"/>
                          </a:solidFill>
                          <a:latin typeface="Arial"/>
                          <a:cs typeface="Arial"/>
                        </a:rPr>
                        <a:t>Concurrency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Hide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that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object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may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be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shared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by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several</a:t>
                      </a:r>
                      <a:endParaRPr sz="900">
                        <a:latin typeface="Arial"/>
                        <a:cs typeface="Arial"/>
                      </a:endParaRPr>
                    </a:p>
                    <a:p>
                      <a:pPr marL="78105">
                        <a:lnSpc>
                          <a:spcPct val="100000"/>
                        </a:lnSpc>
                        <a:spcBef>
                          <a:spcPts val="12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independent</a:t>
                      </a:r>
                      <a:r>
                        <a:rPr sz="900" spc="-5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users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3355"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spc="-10" dirty="0">
                          <a:solidFill>
                            <a:srgbClr val="C80000"/>
                          </a:solidFill>
                          <a:latin typeface="Arial"/>
                          <a:cs typeface="Arial"/>
                        </a:rPr>
                        <a:t>Failure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8105">
                        <a:lnSpc>
                          <a:spcPct val="100000"/>
                        </a:lnSpc>
                        <a:spcBef>
                          <a:spcPts val="45"/>
                        </a:spcBef>
                      </a:pPr>
                      <a:r>
                        <a:rPr sz="900" dirty="0">
                          <a:latin typeface="Arial"/>
                          <a:cs typeface="Arial"/>
                        </a:rPr>
                        <a:t>Hide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the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failure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and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recovery</a:t>
                      </a:r>
                      <a:r>
                        <a:rPr sz="900" spc="-25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of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dirty="0">
                          <a:latin typeface="Arial"/>
                          <a:cs typeface="Arial"/>
                        </a:rPr>
                        <a:t>an</a:t>
                      </a:r>
                      <a:r>
                        <a:rPr sz="900" spc="-30" dirty="0">
                          <a:latin typeface="Arial"/>
                          <a:cs typeface="Arial"/>
                        </a:rPr>
                        <a:t> </a:t>
                      </a:r>
                      <a:r>
                        <a:rPr sz="900" spc="-10" dirty="0">
                          <a:latin typeface="Arial"/>
                          <a:cs typeface="Arial"/>
                        </a:rPr>
                        <a:t>object</a:t>
                      </a:r>
                      <a:endParaRPr sz="900">
                        <a:latin typeface="Arial"/>
                        <a:cs typeface="Arial"/>
                      </a:endParaRPr>
                    </a:p>
                  </a:txBody>
                  <a:tcPr marL="0" marR="0" marT="571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7" name="object 7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8" name="object 8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53467" y="3349927"/>
            <a:ext cx="72453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Distribution</a:t>
            </a:r>
            <a:r>
              <a:rPr sz="500" spc="75" dirty="0">
                <a:latin typeface="Arial"/>
                <a:cs typeface="Arial"/>
                <a:hlinkClick r:id="rId4" action="ppaction://hlinksldjump"/>
              </a:rPr>
              <a:t> </a:t>
            </a:r>
            <a:r>
              <a:rPr sz="500" spc="-10" dirty="0">
                <a:latin typeface="Arial"/>
                <a:cs typeface="Arial"/>
                <a:hlinkClick r:id="rId4" action="ppaction://hlinksldjump"/>
              </a:rPr>
              <a:t>transparency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3467" y="-1515"/>
            <a:ext cx="4501515" cy="101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4122420" algn="l"/>
              </a:tabLst>
            </a:pPr>
            <a:r>
              <a:rPr sz="500" spc="-10" dirty="0">
                <a:latin typeface="Arial"/>
                <a:cs typeface="Arial"/>
                <a:hlinkClick r:id="rId2" action="ppaction://hlinksldjump"/>
              </a:rPr>
              <a:t>Introduction</a:t>
            </a:r>
            <a:r>
              <a:rPr sz="500" dirty="0">
                <a:latin typeface="Arial"/>
                <a:cs typeface="Arial"/>
              </a:rPr>
              <a:t>	</a:t>
            </a:r>
            <a:r>
              <a:rPr sz="50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Design</a:t>
            </a:r>
            <a:r>
              <a:rPr sz="500" spc="-25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500" spc="-10" dirty="0">
                <a:solidFill>
                  <a:srgbClr val="FFFFFF"/>
                </a:solidFill>
                <a:latin typeface="Arial"/>
                <a:cs typeface="Arial"/>
                <a:hlinkClick r:id="rId3" action="ppaction://hlinksldjump"/>
              </a:rPr>
              <a:t>goals</a:t>
            </a:r>
            <a:endParaRPr sz="5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Openness</a:t>
            </a:r>
            <a:r>
              <a:rPr spc="-50" dirty="0"/>
              <a:t> </a:t>
            </a:r>
            <a:r>
              <a:rPr dirty="0"/>
              <a:t>of</a:t>
            </a:r>
            <a:r>
              <a:rPr spc="-50" dirty="0"/>
              <a:t> </a:t>
            </a:r>
            <a:r>
              <a:rPr dirty="0"/>
              <a:t>distributed</a:t>
            </a:r>
            <a:r>
              <a:rPr spc="-50" dirty="0"/>
              <a:t> </a:t>
            </a:r>
            <a:r>
              <a:rPr spc="-10" dirty="0"/>
              <a:t>systems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328650" y="471706"/>
            <a:ext cx="3944620" cy="195008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1115">
              <a:lnSpc>
                <a:spcPct val="100000"/>
              </a:lnSpc>
              <a:spcBef>
                <a:spcPts val="434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Open</a:t>
            </a:r>
            <a:r>
              <a:rPr sz="1000" spc="-5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distributed</a:t>
            </a:r>
            <a:r>
              <a:rPr sz="1000" spc="-4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system</a:t>
            </a:r>
            <a:endParaRPr sz="1000">
              <a:latin typeface="Arial"/>
              <a:cs typeface="Arial"/>
            </a:endParaRPr>
          </a:p>
          <a:p>
            <a:pPr marL="31115" marR="17780">
              <a:lnSpc>
                <a:spcPct val="111600"/>
              </a:lnSpc>
              <a:spcBef>
                <a:spcPts val="175"/>
              </a:spcBef>
            </a:pPr>
            <a:r>
              <a:rPr sz="900" i="1" dirty="0">
                <a:latin typeface="Arial"/>
                <a:cs typeface="Arial"/>
              </a:rPr>
              <a:t>A</a:t>
            </a:r>
            <a:r>
              <a:rPr sz="900" i="1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system</a:t>
            </a:r>
            <a:r>
              <a:rPr sz="900" i="1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that</a:t>
            </a:r>
            <a:r>
              <a:rPr sz="900" i="1" spc="-20" dirty="0"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B2"/>
                </a:solidFill>
                <a:latin typeface="Arial"/>
                <a:cs typeface="Arial"/>
              </a:rPr>
              <a:t>offers</a:t>
            </a:r>
            <a:r>
              <a:rPr sz="900" i="1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B2"/>
                </a:solidFill>
                <a:latin typeface="Arial"/>
                <a:cs typeface="Arial"/>
              </a:rPr>
              <a:t>components</a:t>
            </a:r>
            <a:r>
              <a:rPr sz="900" i="1" spc="-2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that</a:t>
            </a:r>
            <a:r>
              <a:rPr sz="900" i="1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can</a:t>
            </a:r>
            <a:r>
              <a:rPr sz="900" i="1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easily</a:t>
            </a:r>
            <a:r>
              <a:rPr sz="900" i="1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be</a:t>
            </a:r>
            <a:r>
              <a:rPr sz="900" i="1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used</a:t>
            </a:r>
            <a:r>
              <a:rPr sz="900" i="1" spc="-20" dirty="0">
                <a:latin typeface="Arial"/>
                <a:cs typeface="Arial"/>
              </a:rPr>
              <a:t> </a:t>
            </a:r>
            <a:r>
              <a:rPr sz="900" i="1" spc="-40" dirty="0">
                <a:latin typeface="Arial"/>
                <a:cs typeface="Arial"/>
              </a:rPr>
              <a:t>by,</a:t>
            </a:r>
            <a:r>
              <a:rPr sz="900" i="1" spc="-2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or</a:t>
            </a:r>
            <a:r>
              <a:rPr sz="900" i="1" spc="-20" dirty="0">
                <a:latin typeface="Arial"/>
                <a:cs typeface="Arial"/>
              </a:rPr>
              <a:t> </a:t>
            </a:r>
            <a:r>
              <a:rPr sz="900" i="1" spc="-10" dirty="0">
                <a:solidFill>
                  <a:srgbClr val="3333B2"/>
                </a:solidFill>
                <a:latin typeface="Arial"/>
                <a:cs typeface="Arial"/>
              </a:rPr>
              <a:t>integrated</a:t>
            </a:r>
            <a:r>
              <a:rPr sz="900" i="1" spc="-20" dirty="0">
                <a:solidFill>
                  <a:srgbClr val="3333B2"/>
                </a:solidFill>
                <a:latin typeface="Arial"/>
                <a:cs typeface="Arial"/>
              </a:rPr>
              <a:t> into </a:t>
            </a:r>
            <a:r>
              <a:rPr sz="900" i="1" dirty="0">
                <a:solidFill>
                  <a:srgbClr val="3333B2"/>
                </a:solidFill>
                <a:latin typeface="Arial"/>
                <a:cs typeface="Arial"/>
              </a:rPr>
              <a:t>other</a:t>
            </a:r>
            <a:r>
              <a:rPr sz="900" i="1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i="1" dirty="0">
                <a:solidFill>
                  <a:srgbClr val="3333B2"/>
                </a:solidFill>
                <a:latin typeface="Arial"/>
                <a:cs typeface="Arial"/>
              </a:rPr>
              <a:t>systems</a:t>
            </a:r>
            <a:r>
              <a:rPr sz="900" i="1" dirty="0">
                <a:latin typeface="Arial"/>
                <a:cs typeface="Arial"/>
              </a:rPr>
              <a:t>.</a:t>
            </a:r>
            <a:r>
              <a:rPr sz="900" i="1" spc="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An</a:t>
            </a:r>
            <a:r>
              <a:rPr sz="900" i="1" spc="-3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open</a:t>
            </a:r>
            <a:r>
              <a:rPr sz="900" i="1" spc="-3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distributed</a:t>
            </a:r>
            <a:r>
              <a:rPr sz="900" i="1" spc="-3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system</a:t>
            </a:r>
            <a:r>
              <a:rPr sz="900" i="1" spc="-2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itself</a:t>
            </a:r>
            <a:r>
              <a:rPr sz="900" i="1" spc="-3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will</a:t>
            </a:r>
            <a:r>
              <a:rPr sz="900" i="1" spc="-3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often</a:t>
            </a:r>
            <a:r>
              <a:rPr sz="900" i="1" spc="-3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consist</a:t>
            </a:r>
            <a:r>
              <a:rPr sz="900" i="1" spc="-30" dirty="0">
                <a:latin typeface="Arial"/>
                <a:cs typeface="Arial"/>
              </a:rPr>
              <a:t> </a:t>
            </a:r>
            <a:r>
              <a:rPr sz="900" i="1" spc="-25" dirty="0">
                <a:latin typeface="Arial"/>
                <a:cs typeface="Arial"/>
              </a:rPr>
              <a:t>of </a:t>
            </a:r>
            <a:r>
              <a:rPr sz="900" i="1" dirty="0">
                <a:latin typeface="Arial"/>
                <a:cs typeface="Arial"/>
              </a:rPr>
              <a:t>components</a:t>
            </a:r>
            <a:r>
              <a:rPr sz="900" i="1" spc="-35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that</a:t>
            </a:r>
            <a:r>
              <a:rPr sz="900" i="1" spc="-3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originate</a:t>
            </a:r>
            <a:r>
              <a:rPr sz="900" i="1" spc="-30" dirty="0">
                <a:latin typeface="Arial"/>
                <a:cs typeface="Arial"/>
              </a:rPr>
              <a:t> </a:t>
            </a:r>
            <a:r>
              <a:rPr sz="900" i="1" dirty="0">
                <a:latin typeface="Arial"/>
                <a:cs typeface="Arial"/>
              </a:rPr>
              <a:t>from</a:t>
            </a:r>
            <a:r>
              <a:rPr sz="900" i="1" spc="-35" dirty="0">
                <a:latin typeface="Arial"/>
                <a:cs typeface="Arial"/>
              </a:rPr>
              <a:t> </a:t>
            </a:r>
            <a:r>
              <a:rPr sz="900" i="1" spc="-10" dirty="0">
                <a:latin typeface="Arial"/>
                <a:cs typeface="Arial"/>
              </a:rPr>
              <a:t>elsewhere.</a:t>
            </a:r>
            <a:endParaRPr sz="900">
              <a:latin typeface="Arial"/>
              <a:cs typeface="Arial"/>
            </a:endParaRPr>
          </a:p>
          <a:p>
            <a:pPr marL="25400">
              <a:lnSpc>
                <a:spcPct val="100000"/>
              </a:lnSpc>
              <a:spcBef>
                <a:spcPts val="810"/>
              </a:spcBef>
            </a:pP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What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are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we</a:t>
            </a:r>
            <a:r>
              <a:rPr sz="1000" spc="-30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dirty="0">
                <a:solidFill>
                  <a:srgbClr val="3333B2"/>
                </a:solidFill>
                <a:latin typeface="Arial"/>
                <a:cs typeface="Arial"/>
              </a:rPr>
              <a:t>talking</a:t>
            </a:r>
            <a:r>
              <a:rPr sz="1000" spc="-2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1000" spc="-10" dirty="0">
                <a:solidFill>
                  <a:srgbClr val="3333B2"/>
                </a:solidFill>
                <a:latin typeface="Arial"/>
                <a:cs typeface="Arial"/>
              </a:rPr>
              <a:t>about?</a:t>
            </a:r>
            <a:endParaRPr sz="1000">
              <a:latin typeface="Arial"/>
              <a:cs typeface="Arial"/>
            </a:endParaRPr>
          </a:p>
          <a:p>
            <a:pPr marL="31115" marR="61594">
              <a:lnSpc>
                <a:spcPct val="111600"/>
              </a:lnSpc>
              <a:spcBef>
                <a:spcPts val="185"/>
              </a:spcBef>
            </a:pPr>
            <a:r>
              <a:rPr sz="900" dirty="0">
                <a:latin typeface="Arial"/>
                <a:cs typeface="Arial"/>
              </a:rPr>
              <a:t>Be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able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interact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with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services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from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other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open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systems,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irrespective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25" dirty="0">
                <a:latin typeface="Arial"/>
                <a:cs typeface="Arial"/>
              </a:rPr>
              <a:t>the </a:t>
            </a:r>
            <a:r>
              <a:rPr sz="900" dirty="0">
                <a:latin typeface="Arial"/>
                <a:cs typeface="Arial"/>
              </a:rPr>
              <a:t>underlying</a:t>
            </a:r>
            <a:r>
              <a:rPr sz="900" spc="-4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environment:</a:t>
            </a:r>
            <a:endParaRPr sz="900">
              <a:latin typeface="Arial"/>
              <a:cs typeface="Arial"/>
            </a:endParaRPr>
          </a:p>
          <a:p>
            <a:pPr marL="283845" indent="-120650">
              <a:lnSpc>
                <a:spcPct val="100000"/>
              </a:lnSpc>
              <a:spcBef>
                <a:spcPts val="525"/>
              </a:spcBef>
              <a:buClr>
                <a:srgbClr val="3333B2"/>
              </a:buClr>
              <a:buFont typeface="Menlo"/>
              <a:buChar char="•"/>
              <a:tabLst>
                <a:tab pos="284480" algn="l"/>
              </a:tabLst>
            </a:pPr>
            <a:r>
              <a:rPr sz="900" dirty="0">
                <a:latin typeface="Arial"/>
                <a:cs typeface="Arial"/>
              </a:rPr>
              <a:t>Systems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should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conform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to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well-</a:t>
            </a:r>
            <a:r>
              <a:rPr sz="900" dirty="0">
                <a:latin typeface="Arial"/>
                <a:cs typeface="Arial"/>
              </a:rPr>
              <a:t>defined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interfaces</a:t>
            </a:r>
            <a:endParaRPr sz="900">
              <a:latin typeface="Arial"/>
              <a:cs typeface="Arial"/>
            </a:endParaRPr>
          </a:p>
          <a:p>
            <a:pPr marL="283845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284480" algn="l"/>
              </a:tabLst>
            </a:pPr>
            <a:r>
              <a:rPr sz="900" dirty="0">
                <a:latin typeface="Arial"/>
                <a:cs typeface="Arial"/>
              </a:rPr>
              <a:t>Systems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should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easily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interoperate</a:t>
            </a:r>
            <a:endParaRPr sz="900">
              <a:latin typeface="Arial"/>
              <a:cs typeface="Arial"/>
            </a:endParaRPr>
          </a:p>
          <a:p>
            <a:pPr marL="283845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284480" algn="l"/>
              </a:tabLst>
            </a:pPr>
            <a:r>
              <a:rPr sz="900" dirty="0">
                <a:latin typeface="Arial"/>
                <a:cs typeface="Arial"/>
              </a:rPr>
              <a:t>Systems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should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support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dirty="0">
                <a:solidFill>
                  <a:srgbClr val="3333B2"/>
                </a:solidFill>
                <a:latin typeface="Arial"/>
                <a:cs typeface="Arial"/>
              </a:rPr>
              <a:t>portability</a:t>
            </a:r>
            <a:r>
              <a:rPr sz="900" spc="-15" dirty="0">
                <a:solidFill>
                  <a:srgbClr val="3333B2"/>
                </a:solidFill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of</a:t>
            </a:r>
            <a:r>
              <a:rPr sz="900" spc="-20" dirty="0">
                <a:latin typeface="Arial"/>
                <a:cs typeface="Arial"/>
              </a:rPr>
              <a:t> </a:t>
            </a:r>
            <a:r>
              <a:rPr sz="900" spc="-10" dirty="0">
                <a:latin typeface="Arial"/>
                <a:cs typeface="Arial"/>
              </a:rPr>
              <a:t>applications</a:t>
            </a:r>
            <a:endParaRPr sz="900">
              <a:latin typeface="Arial"/>
              <a:cs typeface="Arial"/>
            </a:endParaRPr>
          </a:p>
          <a:p>
            <a:pPr marL="283845" indent="-120650">
              <a:lnSpc>
                <a:spcPct val="100000"/>
              </a:lnSpc>
              <a:spcBef>
                <a:spcPts val="125"/>
              </a:spcBef>
              <a:buClr>
                <a:srgbClr val="3333B2"/>
              </a:buClr>
              <a:buFont typeface="Menlo"/>
              <a:buChar char="•"/>
              <a:tabLst>
                <a:tab pos="284480" algn="l"/>
              </a:tabLst>
            </a:pPr>
            <a:r>
              <a:rPr sz="900" dirty="0">
                <a:latin typeface="Arial"/>
                <a:cs typeface="Arial"/>
              </a:rPr>
              <a:t>Systems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should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be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easily</a:t>
            </a:r>
            <a:r>
              <a:rPr sz="900" spc="-25" dirty="0">
                <a:latin typeface="Arial"/>
                <a:cs typeface="Arial"/>
              </a:rPr>
              <a:t> </a:t>
            </a:r>
            <a:r>
              <a:rPr sz="900" spc="-10" dirty="0">
                <a:solidFill>
                  <a:srgbClr val="3333B2"/>
                </a:solidFill>
                <a:latin typeface="Arial"/>
                <a:cs typeface="Arial"/>
              </a:rPr>
              <a:t>extensible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0" y="3348469"/>
            <a:ext cx="4608195" cy="107950"/>
            <a:chOff x="0" y="3348469"/>
            <a:chExt cx="4608195" cy="107950"/>
          </a:xfrm>
        </p:grpSpPr>
        <p:sp>
          <p:nvSpPr>
            <p:cNvPr id="6" name="object 6"/>
            <p:cNvSpPr/>
            <p:nvPr/>
          </p:nvSpPr>
          <p:spPr>
            <a:xfrm>
              <a:off x="0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ADADE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303995" y="3348469"/>
              <a:ext cx="2304415" cy="107950"/>
            </a:xfrm>
            <a:custGeom>
              <a:avLst/>
              <a:gdLst/>
              <a:ahLst/>
              <a:cxnLst/>
              <a:rect l="l" t="t" r="r" b="b"/>
              <a:pathLst>
                <a:path w="2304415" h="107950">
                  <a:moveTo>
                    <a:pt x="2303995" y="0"/>
                  </a:moveTo>
                  <a:lnTo>
                    <a:pt x="0" y="0"/>
                  </a:lnTo>
                  <a:lnTo>
                    <a:pt x="0" y="107530"/>
                  </a:lnTo>
                  <a:lnTo>
                    <a:pt x="2303995" y="107530"/>
                  </a:lnTo>
                  <a:lnTo>
                    <a:pt x="2303995" y="0"/>
                  </a:lnTo>
                  <a:close/>
                </a:path>
              </a:pathLst>
            </a:custGeom>
            <a:solidFill>
              <a:srgbClr val="8484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3467" y="3349927"/>
            <a:ext cx="314325" cy="10413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500" spc="-10" dirty="0">
                <a:latin typeface="Arial"/>
                <a:cs typeface="Arial"/>
                <a:hlinkClick r:id="rId4" action="ppaction://hlinksldjump"/>
              </a:rPr>
              <a:t>Openness</a:t>
            </a:r>
            <a:endParaRPr sz="500">
              <a:latin typeface="Arial"/>
              <a:cs typeface="Arial"/>
            </a:endParaRPr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2927</Words>
  <Application>Microsoft Office PowerPoint</Application>
  <PresentationFormat>Custom</PresentationFormat>
  <Paragraphs>536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1" baseType="lpstr">
      <vt:lpstr>Apple Symbols</vt:lpstr>
      <vt:lpstr>Arial</vt:lpstr>
      <vt:lpstr>Calibri</vt:lpstr>
      <vt:lpstr>Menlo</vt:lpstr>
      <vt:lpstr>Times New Roman</vt:lpstr>
      <vt:lpstr>Office Theme</vt:lpstr>
      <vt:lpstr>PowerPoint Presentation</vt:lpstr>
      <vt:lpstr>PowerPoint Presentation</vt:lpstr>
      <vt:lpstr>Alternative approach</vt:lpstr>
      <vt:lpstr>Alternative approach</vt:lpstr>
      <vt:lpstr>Perspectives on distributed systems</vt:lpstr>
      <vt:lpstr>PowerPoint Presentation</vt:lpstr>
      <vt:lpstr>PowerPoint Presentation</vt:lpstr>
      <vt:lpstr>PowerPoint Presentation</vt:lpstr>
      <vt:lpstr>Openness of distributed systems</vt:lpstr>
      <vt:lpstr>PowerPoint Presentation</vt:lpstr>
      <vt:lpstr>Reliability versus availability</vt:lpstr>
      <vt:lpstr>PowerPoint Presentation</vt:lpstr>
      <vt:lpstr>PowerPoint Presentation</vt:lpstr>
      <vt:lpstr>PowerPoint Presentation</vt:lpstr>
      <vt:lpstr>Size scalability</vt:lpstr>
      <vt:lpstr>PowerPoint Presentation</vt:lpstr>
      <vt:lpstr>PowerPoint Presentation</vt:lpstr>
      <vt:lpstr>PowerPoint Presentation</vt:lpstr>
      <vt:lpstr>PowerPoint Presentation</vt:lpstr>
      <vt:lpstr>Parallel computing</vt:lpstr>
      <vt:lpstr>Distributed shared memory systems</vt:lpstr>
      <vt:lpstr>Cluster computing</vt:lpstr>
      <vt:lpstr>PowerPoint Presentation</vt:lpstr>
      <vt:lpstr>Architecture for grid computing</vt:lpstr>
      <vt:lpstr>Integrating applications</vt:lpstr>
      <vt:lpstr>PowerPoint Presentation</vt:lpstr>
      <vt:lpstr>PowerPoint Presentation</vt:lpstr>
      <vt:lpstr>PowerPoint Presentation</vt:lpstr>
      <vt:lpstr>Ubiquitous systems</vt:lpstr>
      <vt:lpstr>Mobile computing</vt:lpstr>
      <vt:lpstr>Mobile computing</vt:lpstr>
      <vt:lpstr>PowerPoint Presentation</vt:lpstr>
      <vt:lpstr>Sensor networks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Application Layering</vt:lpstr>
      <vt:lpstr>Application Layering</vt:lpstr>
      <vt:lpstr>PowerPoint Presentation</vt:lpstr>
      <vt:lpstr>Object-based style</vt:lpstr>
      <vt:lpstr>RESTful architectures</vt:lpstr>
      <vt:lpstr>Example: Amazon’s Simple Storage Service</vt:lpstr>
      <vt:lpstr>PowerPoint Presentation</vt:lpstr>
      <vt:lpstr>PowerPoint Presentation</vt:lpstr>
      <vt:lpstr>Developing adaptable middleware</vt:lpstr>
      <vt:lpstr>PowerPoint Presentation</vt:lpstr>
      <vt:lpstr>PowerPoint Presentation</vt:lpstr>
      <vt:lpstr>PowerPoint Presentation</vt:lpstr>
      <vt:lpstr>PowerPoint Presentation</vt:lpstr>
      <vt:lpstr>Example: The Network File System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Distributed Systems   (4th edition, version 01)</dc:title>
  <dc:creator>MANICKA RAJA M</dc:creator>
  <cp:lastModifiedBy>Dr. M. Manicka Raja</cp:lastModifiedBy>
  <cp:revision>4</cp:revision>
  <dcterms:created xsi:type="dcterms:W3CDTF">2023-04-27T05:42:13Z</dcterms:created>
  <dcterms:modified xsi:type="dcterms:W3CDTF">2025-03-06T12:07:56Z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2023-04-27T00:00:00Z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2023-04-27T00:00:00Z</vt:filetime>
  </property>
  <property fmtid="{D5CDD505-2E9C-101B-9397-08002B2CF9AE}" pid="5" name="PTEX.Fullbanner">
    <vt:lpwstr>This is pdfTeX, Version 3.141592653-2.6-1.40.24 (TeX Live 2022) kpathsea version 6.3.4</vt:lpwstr>
  </property>
  <property fmtid="{D5CDD505-2E9C-101B-9397-08002B2CF9AE}" pid="6" name="Producer">
    <vt:lpwstr>pdfTeX-1.40.24</vt:lpwstr>
  </property>
</Properties>
</file>