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4.webp" ContentType="image/webp"/>
  <Override PartName="/ppt/media/image5.webp" ContentType="image/webp"/>
  <Override PartName="/ppt/media/image6.webp" ContentType="image/webp"/>
  <Override PartName="/ppt/media/image7.webp" ContentType="image/webp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8" r:id="rId5"/>
    <p:sldId id="258" r:id="rId6"/>
    <p:sldId id="259" r:id="rId7"/>
    <p:sldId id="260" r:id="rId8"/>
    <p:sldId id="266" r:id="rId9"/>
    <p:sldId id="261" r:id="rId10"/>
    <p:sldId id="262" r:id="rId11"/>
    <p:sldId id="263" r:id="rId12"/>
    <p:sldId id="267" r:id="rId13"/>
    <p:sldId id="264" r:id="rId14"/>
    <p:sldId id="265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79" r:id="rId23"/>
    <p:sldId id="280" r:id="rId24"/>
    <p:sldId id="28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web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webp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webp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webp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Worst-Fit Memory Allocation :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r>
              <a:rPr lang="en-US" altLang="en-US"/>
              <a:t>In this allocation technique, the process traverses the whole memory and always </a:t>
            </a:r>
            <a:r>
              <a:rPr lang="en-US" altLang="en-US" b="1"/>
              <a:t>search for the largest hole/partition</a:t>
            </a:r>
            <a:r>
              <a:rPr lang="en-US" altLang="en-US"/>
              <a:t>, and then the process is placed in that hole/partition.</a:t>
            </a:r>
            <a:endParaRPr lang="en-US" altLang="en-US"/>
          </a:p>
          <a:p>
            <a:r>
              <a:rPr lang="en-US" altLang="en-US"/>
              <a:t> It is a slow process because it has to traverse the entire memory to search the largest hole. </a:t>
            </a:r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635" y="364490"/>
            <a:ext cx="9406890" cy="58204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Worst-Fit Memory Allocation :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r>
              <a:rPr lang="en-US" altLang="en-US"/>
              <a:t>Advantages of Worst-Fit Allocation : </a:t>
            </a:r>
            <a:endParaRPr lang="en-US" altLang="en-US"/>
          </a:p>
          <a:p>
            <a:r>
              <a:rPr lang="en-US" altLang="en-US"/>
              <a:t>Since this process chooses the largest hole/partition, therefore there will be </a:t>
            </a:r>
            <a:r>
              <a:rPr lang="en-US" altLang="en-US" b="1"/>
              <a:t>large internal fragmentation.</a:t>
            </a:r>
            <a:endParaRPr lang="en-US" altLang="en-US" b="1"/>
          </a:p>
          <a:p>
            <a:r>
              <a:rPr lang="en-US" altLang="en-US"/>
              <a:t> Now, this internal fragmentation will be quite big so that other small processes can also be placed in that leftover partition. </a:t>
            </a:r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Worst-Fit Memory Allocation :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p>
            <a:r>
              <a:rPr lang="en-US" altLang="en-US"/>
              <a:t>Disadvantages of Worst-Fit Allocation : </a:t>
            </a:r>
            <a:endParaRPr lang="en-US" altLang="en-US"/>
          </a:p>
          <a:p>
            <a:r>
              <a:rPr lang="en-US" altLang="en-US"/>
              <a:t>It is a slow process because it </a:t>
            </a:r>
            <a:r>
              <a:rPr lang="en-US" altLang="en-US" b="1"/>
              <a:t>traverses all the partitions i</a:t>
            </a:r>
            <a:r>
              <a:rPr lang="en-US" altLang="en-US"/>
              <a:t>n the memory and then selects the largest partition among all the partitions, which is a time-consuming process.</a:t>
            </a:r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30480"/>
            <a:ext cx="10515600" cy="1325563"/>
          </a:xfrm>
        </p:spPr>
        <p:txBody>
          <a:bodyPr/>
          <a:p>
            <a:r>
              <a:rPr lang="en-US"/>
              <a:t>Paging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5400"/>
            <a:ext cx="10710545" cy="2846070"/>
          </a:xfrm>
        </p:spPr>
        <p:txBody>
          <a:bodyPr>
            <a:noAutofit/>
          </a:bodyPr>
          <a:p>
            <a:r>
              <a:rPr lang="en-US" altLang="en-US" sz="4000"/>
              <a:t>Paging is a memory management technique in operating systems that enables processes to access more memory than is physically available. </a:t>
            </a:r>
            <a:endParaRPr lang="en-US" altLang="en-US" sz="4000"/>
          </a:p>
          <a:p>
            <a:r>
              <a:rPr lang="en-US" altLang="en-US" sz="4000"/>
              <a:t>The system improves performance and resource utilization and reduces the risk of page faults. </a:t>
            </a:r>
            <a:endParaRPr lang="en-US" altLang="en-US" sz="4000"/>
          </a:p>
          <a:p>
            <a:r>
              <a:rPr lang="en-US" altLang="en-US" sz="4000"/>
              <a:t>This method is also known as swapping in Unix-like systems.</a:t>
            </a:r>
            <a:endParaRPr lang="en-US" altLang="en-US" sz="4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p>
            <a:r>
              <a:rPr lang="en-US"/>
              <a:t>Contigous allocation in paging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1"/>
          <a:srcRect b="16889"/>
          <a:stretch>
            <a:fillRect/>
          </a:stretch>
        </p:blipFill>
        <p:spPr>
          <a:xfrm>
            <a:off x="1988185" y="1036955"/>
            <a:ext cx="7835265" cy="542099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Non Contigous allocation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1"/>
          <a:srcRect l="-1418" r="1418" b="20148"/>
          <a:stretch>
            <a:fillRect/>
          </a:stretch>
        </p:blipFill>
        <p:spPr>
          <a:xfrm>
            <a:off x="1988185" y="1381760"/>
            <a:ext cx="7835265" cy="547624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Segmentation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Segmentation divides processes into smaller subparts known as modules. </a:t>
            </a:r>
            <a:endParaRPr lang="en-US" altLang="en-US"/>
          </a:p>
          <a:p>
            <a:r>
              <a:rPr lang="en-US" altLang="en-US"/>
              <a:t>The divided segments need not be placed in contiguous memory. </a:t>
            </a:r>
            <a:endParaRPr lang="en-US" altLang="en-US"/>
          </a:p>
          <a:p>
            <a:r>
              <a:rPr lang="en-US" altLang="en-US"/>
              <a:t>Since there is no contiguous memory allocation, internal fragmentation does not take place. </a:t>
            </a:r>
            <a:endParaRPr lang="en-US" altLang="en-US"/>
          </a:p>
          <a:p>
            <a:r>
              <a:rPr lang="en-US" altLang="en-US"/>
              <a:t>The length of the segments of the program and memory is decided by the purpose of the segment in the user program.</a:t>
            </a:r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1"/>
          <a:srcRect b="14046"/>
          <a:stretch>
            <a:fillRect/>
          </a:stretch>
        </p:blipFill>
        <p:spPr>
          <a:xfrm>
            <a:off x="2476500" y="365125"/>
            <a:ext cx="6858000" cy="589470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Why Segmentation is required?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3340"/>
            <a:ext cx="10962005" cy="4853940"/>
          </a:xfrm>
        </p:spPr>
        <p:txBody>
          <a:bodyPr>
            <a:noAutofit/>
          </a:bodyPr>
          <a:p>
            <a:r>
              <a:rPr lang="en-US" altLang="en-US" sz="3200"/>
              <a:t>Segmentation came into existence because of the problems in the paging technique. </a:t>
            </a:r>
            <a:endParaRPr lang="en-US" altLang="en-US" sz="3200"/>
          </a:p>
          <a:p>
            <a:r>
              <a:rPr lang="en-US" altLang="en-US" sz="3200">
                <a:highlight>
                  <a:srgbClr val="FFFF00"/>
                </a:highlight>
              </a:rPr>
              <a:t>In the case of the paging technique, a function or piece of code is divided into pages without considering that the relative parts of code can also get divided. </a:t>
            </a:r>
            <a:endParaRPr lang="en-US" altLang="en-US" sz="3200">
              <a:highlight>
                <a:srgbClr val="FFFF00"/>
              </a:highlight>
            </a:endParaRPr>
          </a:p>
          <a:p>
            <a:r>
              <a:rPr lang="en-US" altLang="en-US" sz="3200"/>
              <a:t>Hence, for the process in execution, the CPU must load more than one page into the frames so that the complete related code is there for execution. </a:t>
            </a:r>
            <a:endParaRPr lang="en-US" altLang="en-US" sz="3200"/>
          </a:p>
          <a:p>
            <a:r>
              <a:rPr lang="en-US" altLang="en-US" sz="3200"/>
              <a:t>Paging took more pages for a process to be loaded into the main memory. Hence, segmentation was introduced in which the code is di</a:t>
            </a:r>
            <a:endParaRPr lang="en-US" altLang="en-US"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</a:t>
            </a:r>
            <a:r>
              <a:rPr lang="en-US" altLang="en-US">
                <a:sym typeface="+mn-ea"/>
              </a:rPr>
              <a:t>irst-Fit Allocation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en-US"/>
              <a:t> It is a memory allocation technique used in operating systems to allocate memory to a process.</a:t>
            </a:r>
            <a:endParaRPr lang="en-US" altLang="en-US"/>
          </a:p>
          <a:p>
            <a:r>
              <a:rPr lang="en-US" altLang="en-US"/>
              <a:t> In First-Fit, the operating system searches through the list of free blocks of memory, starting from the beginning of the list, until it finds a block that is large enough to accommodate the memory request from the process. </a:t>
            </a:r>
            <a:endParaRPr lang="en-US" altLang="en-US"/>
          </a:p>
          <a:p>
            <a:r>
              <a:rPr lang="en-US" altLang="en-US"/>
              <a:t>Once a suitable block is found, the operating system splits the block into two parts: the portion that will be allocated to the process, and the remaining free block.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1"/>
          <a:srcRect b="14454"/>
          <a:stretch>
            <a:fillRect/>
          </a:stretch>
        </p:blipFill>
        <p:spPr>
          <a:xfrm>
            <a:off x="1576070" y="991235"/>
            <a:ext cx="7487285" cy="586676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14550" y="0"/>
            <a:ext cx="8631555" cy="6368415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4886325" y="1505585"/>
            <a:ext cx="1779905" cy="38925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9241790" y="1505585"/>
            <a:ext cx="1334770" cy="38925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4568190" y="3791585"/>
            <a:ext cx="1779905" cy="38925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8796655" y="3713480"/>
            <a:ext cx="1779905" cy="38925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5540375" y="4714875"/>
            <a:ext cx="1779905" cy="38925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8796655" y="4714875"/>
            <a:ext cx="1779905" cy="38925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ectangles 11"/>
          <p:cNvSpPr/>
          <p:nvPr/>
        </p:nvSpPr>
        <p:spPr>
          <a:xfrm>
            <a:off x="3760470" y="5531485"/>
            <a:ext cx="1779905" cy="38925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ectangles 12"/>
          <p:cNvSpPr/>
          <p:nvPr/>
        </p:nvSpPr>
        <p:spPr>
          <a:xfrm>
            <a:off x="7142480" y="5542280"/>
            <a:ext cx="2258060" cy="334010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rcRect t="13311"/>
          <a:stretch>
            <a:fillRect/>
          </a:stretch>
        </p:blipFill>
        <p:spPr>
          <a:xfrm>
            <a:off x="1297305" y="1158875"/>
            <a:ext cx="9597390" cy="5169535"/>
          </a:xfrm>
          <a:prstGeom prst="rect">
            <a:avLst/>
          </a:prstGeom>
        </p:spPr>
      </p:pic>
      <p:sp>
        <p:nvSpPr>
          <p:cNvPr id="7" name="Rectangles 6"/>
          <p:cNvSpPr/>
          <p:nvPr/>
        </p:nvSpPr>
        <p:spPr>
          <a:xfrm>
            <a:off x="4536440" y="1455420"/>
            <a:ext cx="1559560" cy="38925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8693150" y="1455420"/>
            <a:ext cx="1779905" cy="38925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3493770" y="3234690"/>
            <a:ext cx="1779905" cy="38925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6913245" y="3361690"/>
            <a:ext cx="1779905" cy="38925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4047490" y="3915410"/>
            <a:ext cx="1779905" cy="38925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v</a:t>
            </a:r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8346440" y="3915410"/>
            <a:ext cx="1779905" cy="38925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ectangles 11"/>
          <p:cNvSpPr/>
          <p:nvPr/>
        </p:nvSpPr>
        <p:spPr>
          <a:xfrm>
            <a:off x="4536440" y="4847590"/>
            <a:ext cx="1779905" cy="38925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ectangles 12"/>
          <p:cNvSpPr/>
          <p:nvPr/>
        </p:nvSpPr>
        <p:spPr>
          <a:xfrm>
            <a:off x="8852535" y="4847590"/>
            <a:ext cx="1779905" cy="38925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https://youtu.be/p9yZNLeOj4s?si=ooTBsK1WV1kYVvXk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52905" y="365125"/>
            <a:ext cx="9265285" cy="62382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F</a:t>
            </a:r>
            <a:r>
              <a:rPr lang="en-US" altLang="en-US">
                <a:sym typeface="+mn-ea"/>
              </a:rPr>
              <a:t>irst-Fit Allocation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endParaRPr lang="en-US" altLang="en-US"/>
          </a:p>
          <a:p>
            <a:r>
              <a:rPr lang="en-US" altLang="en-US">
                <a:sym typeface="+mn-ea"/>
              </a:rPr>
              <a:t>Advantages of First-Fit Allocation include its </a:t>
            </a:r>
            <a:r>
              <a:rPr lang="en-US" altLang="en-US" b="1">
                <a:sym typeface="+mn-ea"/>
              </a:rPr>
              <a:t>simplicity and efficiency,</a:t>
            </a:r>
            <a:r>
              <a:rPr lang="en-US" altLang="en-US">
                <a:sym typeface="+mn-ea"/>
              </a:rPr>
              <a:t> as the search for a suitable block of memory can be performed quickly and easily. 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Additionally, First-Fit can also help </a:t>
            </a:r>
            <a:r>
              <a:rPr lang="en-US" altLang="en-US" b="1">
                <a:sym typeface="+mn-ea"/>
              </a:rPr>
              <a:t>to minimize memory fragmentation</a:t>
            </a:r>
            <a:r>
              <a:rPr lang="en-US" altLang="en-US">
                <a:sym typeface="+mn-ea"/>
              </a:rPr>
              <a:t>, as it tends to allocate memory in larger blocks.</a:t>
            </a:r>
            <a:endParaRPr lang="en-US" altLang="en-US"/>
          </a:p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F</a:t>
            </a:r>
            <a:r>
              <a:rPr lang="en-US" altLang="en-US">
                <a:sym typeface="+mn-ea"/>
              </a:rPr>
              <a:t>irst-Fit Allocation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altLang="en-US"/>
          </a:p>
          <a:p>
            <a:r>
              <a:rPr lang="en-US" altLang="en-US">
                <a:sym typeface="+mn-ea"/>
              </a:rPr>
              <a:t>Disadvantages of First-Fit Allocation include </a:t>
            </a:r>
            <a:r>
              <a:rPr lang="en-US" altLang="en-US" b="1">
                <a:sym typeface="+mn-ea"/>
              </a:rPr>
              <a:t>poor performance in situations where the memory is highly fragmented</a:t>
            </a:r>
            <a:r>
              <a:rPr lang="en-US" altLang="en-US">
                <a:sym typeface="+mn-ea"/>
              </a:rPr>
              <a:t>, as the search for a suitable block of memory can become time-consuming and inefficient. 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Additionally, First-Fit can also l</a:t>
            </a:r>
            <a:r>
              <a:rPr lang="en-US" altLang="en-US" b="1">
                <a:sym typeface="+mn-ea"/>
              </a:rPr>
              <a:t>ead to poor memory utilization, </a:t>
            </a:r>
            <a:r>
              <a:rPr lang="en-US" altLang="en-US">
                <a:sym typeface="+mn-ea"/>
              </a:rPr>
              <a:t>as it may allocate larger blocks of memory than are actually needed by a process.</a:t>
            </a:r>
            <a:endParaRPr lang="en-US" alt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Best-Fit Memory Allocation: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This method keeps the free/busy list in order by size – smallest to largest. </a:t>
            </a:r>
            <a:endParaRPr lang="en-US" altLang="en-US"/>
          </a:p>
          <a:p>
            <a:r>
              <a:rPr lang="en-US" altLang="en-US"/>
              <a:t>In this method, the operating system first searches the whole of the memory according to the size of the given job and allocates it to the closest-fitting free partition in the memory, making it able to use memory efficiently. </a:t>
            </a:r>
            <a:endParaRPr lang="en-US" altLang="en-US"/>
          </a:p>
          <a:p>
            <a:r>
              <a:rPr lang="en-US" altLang="en-US"/>
              <a:t>Here the jobs are in the order from smallest job to largest job. </a:t>
            </a:r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93060" y="228600"/>
            <a:ext cx="6041390" cy="61664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Best-Fit Memory Allocation: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Advantages of Best-Fit Allocation : </a:t>
            </a:r>
            <a:endParaRPr lang="en-US" altLang="en-US"/>
          </a:p>
          <a:p>
            <a:r>
              <a:rPr lang="en-US" altLang="en-US" b="1"/>
              <a:t>Memory Efficient. Th</a:t>
            </a:r>
            <a:r>
              <a:rPr lang="en-US" altLang="en-US"/>
              <a:t>e operating system allocates the job minimum possible space in the memory, making memory management very efficient.</a:t>
            </a:r>
            <a:endParaRPr lang="en-US" altLang="en-US"/>
          </a:p>
          <a:p>
            <a:r>
              <a:rPr lang="en-US" altLang="en-US"/>
              <a:t> To </a:t>
            </a:r>
            <a:r>
              <a:rPr lang="en-US" altLang="en-US" b="1"/>
              <a:t>save memory from getting wasted,</a:t>
            </a:r>
            <a:r>
              <a:rPr lang="en-US" altLang="en-US"/>
              <a:t> it is the best method. </a:t>
            </a:r>
            <a:endParaRPr lang="en-US" altLang="en-US"/>
          </a:p>
          <a:p>
            <a:r>
              <a:rPr lang="en-US" altLang="en-US"/>
              <a:t>Improved memory utilization</a:t>
            </a:r>
            <a:endParaRPr lang="en-US" altLang="en-US"/>
          </a:p>
          <a:p>
            <a:r>
              <a:rPr lang="en-US" altLang="en-US"/>
              <a:t>Reduced memory fragmentation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Best-Fit Memory Allocation: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Disadvantages of Best-Fit Allocation : </a:t>
            </a:r>
            <a:endParaRPr lang="en-US" altLang="en-US"/>
          </a:p>
          <a:p>
            <a:r>
              <a:rPr lang="en-US" altLang="en-US"/>
              <a:t>It is a </a:t>
            </a:r>
            <a:r>
              <a:rPr lang="en-US" altLang="en-US" b="1"/>
              <a:t>Slow Process</a:t>
            </a:r>
            <a:r>
              <a:rPr lang="en-US" altLang="en-US"/>
              <a:t>. Checking the whole memory for each job makes the working of the operating system very slow. It takes a lot of time to complete the work.</a:t>
            </a:r>
            <a:endParaRPr lang="en-US" altLang="en-US"/>
          </a:p>
          <a:p>
            <a:r>
              <a:rPr lang="en-US" altLang="en-US" b="1"/>
              <a:t>Increased computational overhead</a:t>
            </a:r>
            <a:endParaRPr lang="en-US" altLang="en-US" b="1"/>
          </a:p>
          <a:p>
            <a:r>
              <a:rPr lang="en-US" altLang="en-US"/>
              <a:t>May lead to </a:t>
            </a:r>
            <a:r>
              <a:rPr lang="en-US" altLang="en-US" b="1"/>
              <a:t>increased internal fragmentation</a:t>
            </a:r>
            <a:endParaRPr lang="en-US" altLang="en-US" b="1"/>
          </a:p>
          <a:p>
            <a:r>
              <a:rPr lang="en-US" altLang="en-US"/>
              <a:t>Can result in slow memory allocation times.</a:t>
            </a:r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4376</Words>
  <Application>WPS Presentation</Application>
  <PresentationFormat>Widescreen</PresentationFormat>
  <Paragraphs>87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6" baseType="lpstr">
      <vt:lpstr>Arial</vt:lpstr>
      <vt:lpstr>SimSun</vt:lpstr>
      <vt:lpstr>Wingdings</vt:lpstr>
      <vt:lpstr>Calibri Light</vt:lpstr>
      <vt:lpstr>Helvetica Neue</vt:lpstr>
      <vt:lpstr>Calibri</vt:lpstr>
      <vt:lpstr>Microsoft YaHei</vt:lpstr>
      <vt:lpstr>汉仪旗黑</vt:lpstr>
      <vt:lpstr>Arial Unicode MS</vt:lpstr>
      <vt:lpstr>汉仪书宋二KW</vt:lpstr>
      <vt:lpstr>__Source_Sans_Pro_2fe30b</vt:lpstr>
      <vt:lpstr>Thonburi</vt:lpstr>
      <vt:lpstr>Office Theme</vt:lpstr>
      <vt:lpstr>PowerPoint 演示文稿</vt:lpstr>
      <vt:lpstr>First-Fit Allocation</vt:lpstr>
      <vt:lpstr>PowerPoint 演示文稿</vt:lpstr>
      <vt:lpstr>First-Fit Allocation</vt:lpstr>
      <vt:lpstr>First-Fit Allocation</vt:lpstr>
      <vt:lpstr>Best-Fit Memory Allocation: </vt:lpstr>
      <vt:lpstr>PowerPoint 演示文稿</vt:lpstr>
      <vt:lpstr>Best-Fit Memory Allocation: </vt:lpstr>
      <vt:lpstr>Best-Fit Memory Allocation: </vt:lpstr>
      <vt:lpstr>Worst-Fit Memory Allocation : </vt:lpstr>
      <vt:lpstr>PowerPoint 演示文稿</vt:lpstr>
      <vt:lpstr>Worst-Fit Memory Allocation : </vt:lpstr>
      <vt:lpstr>Worst-Fit Memory Allocation :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apple</dc:creator>
  <cp:lastModifiedBy>Avinash Sanap</cp:lastModifiedBy>
  <cp:revision>4</cp:revision>
  <dcterms:created xsi:type="dcterms:W3CDTF">2025-04-01T05:41:04Z</dcterms:created>
  <dcterms:modified xsi:type="dcterms:W3CDTF">2025-04-01T05:41:04Z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BE8DA2597086C4316805D96781DD4F22_41</vt:lpwstr>
  </property>
  <property fmtid="{D5CDD505-2E9C-101B-9397-08002B2CF9AE}" pid="3" name="KSOProductBuildVer">
    <vt:lpwstr>1033-6.11.0.8615</vt:lpwstr>
  </property>
</Properties>
</file>