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1" r:id="rId4"/>
    <p:sldId id="286" r:id="rId5"/>
    <p:sldId id="282" r:id="rId6"/>
    <p:sldId id="283" r:id="rId7"/>
    <p:sldId id="284" r:id="rId8"/>
    <p:sldId id="280" r:id="rId9"/>
    <p:sldId id="285" r:id="rId10"/>
    <p:sldId id="258" r:id="rId11"/>
    <p:sldId id="259" r:id="rId12"/>
    <p:sldId id="318" r:id="rId13"/>
    <p:sldId id="260" r:id="rId14"/>
    <p:sldId id="291" r:id="rId15"/>
    <p:sldId id="261" r:id="rId16"/>
    <p:sldId id="287" r:id="rId17"/>
    <p:sldId id="288" r:id="rId18"/>
    <p:sldId id="289" r:id="rId19"/>
    <p:sldId id="290" r:id="rId20"/>
    <p:sldId id="319" r:id="rId21"/>
    <p:sldId id="320" r:id="rId22"/>
    <p:sldId id="326" r:id="rId23"/>
    <p:sldId id="262" r:id="rId24"/>
    <p:sldId id="321" r:id="rId25"/>
    <p:sldId id="322" r:id="rId26"/>
    <p:sldId id="323" r:id="rId27"/>
    <p:sldId id="324" r:id="rId28"/>
    <p:sldId id="325" r:id="rId29"/>
    <p:sldId id="327" r:id="rId30"/>
    <p:sldId id="328" r:id="rId31"/>
    <p:sldId id="329" r:id="rId32"/>
    <p:sldId id="330" r:id="rId33"/>
    <p:sldId id="263" r:id="rId34"/>
    <p:sldId id="264" r:id="rId35"/>
    <p:sldId id="265" r:id="rId36"/>
    <p:sldId id="266" r:id="rId37"/>
    <p:sldId id="267" r:id="rId38"/>
    <p:sldId id="268" r:id="rId39"/>
    <p:sldId id="269" r:id="rId40"/>
    <p:sldId id="270" r:id="rId41"/>
    <p:sldId id="27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05-Feb-25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05-Feb-25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05-Feb-25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05-Feb-25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05-Feb-25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05-Feb-25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05-Feb-25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udytonight.com/operating-system/queue-data-structure" TargetMode="External"/><Relationship Id="rId2" Type="http://schemas.openxmlformats.org/officeDocument/2006/relationships/hyperlink" Target="https://www.studytonight.com/operating-system/process-scheduling" TargetMode="External"/><Relationship Id="rId1" Type="http://schemas.openxmlformats.org/officeDocument/2006/relationships/slideLayout" Target="../slideLayouts/slideLayout2.xml"/><Relationship Id="rId4" Type="http://schemas.openxmlformats.org/officeDocument/2006/relationships/hyperlink" Target="https://www.studytonight.com/operating-system/types-of-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tudytonight.com/operating-system/types-of-os" TargetMode="External"/><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real-time-syste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CPU Scheduling</a:t>
            </a:r>
          </a:p>
        </p:txBody>
      </p:sp>
      <p:sp>
        <p:nvSpPr>
          <p:cNvPr id="3" name="Subtitle 2"/>
          <p:cNvSpPr>
            <a:spLocks noGrp="1"/>
          </p:cNvSpPr>
          <p:nvPr>
            <p:ph type="subTitle" idx="1"/>
          </p:nvPr>
        </p:nvSpPr>
        <p:spPr/>
        <p:txBody>
          <a:bodyPr/>
          <a:lstStyle/>
          <a:p>
            <a:r>
              <a:t>Overview of CPU Scheduling Concepts and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Scheduling Criteria</a:t>
            </a:r>
          </a:p>
        </p:txBody>
      </p:sp>
      <p:sp>
        <p:nvSpPr>
          <p:cNvPr id="3" name="Content Placeholder 2"/>
          <p:cNvSpPr>
            <a:spLocks noGrp="1"/>
          </p:cNvSpPr>
          <p:nvPr>
            <p:ph idx="1"/>
          </p:nvPr>
        </p:nvSpPr>
        <p:spPr/>
        <p:txBody>
          <a:bodyPr>
            <a:normAutofit lnSpcReduction="10000"/>
          </a:bodyPr>
          <a:lstStyle/>
          <a:p>
            <a:r>
              <a:t>1. CPU Utilization: Percentage of CPU usage.</a:t>
            </a:r>
          </a:p>
          <a:p>
            <a:r>
              <a:t>2. Throughput: Number of completed tasks per time unit.</a:t>
            </a:r>
          </a:p>
          <a:p>
            <a:r>
              <a:t>3. Turnaround Time: Total time taken for process completion.</a:t>
            </a:r>
          </a:p>
          <a:p>
            <a:r>
              <a:t>4. Waiting Time: Time spent in the ready queue.</a:t>
            </a:r>
          </a:p>
          <a:p>
            <a:r>
              <a:t>5. Response Time: Time taken to start execution after request.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CPU Scheduling</a:t>
            </a:r>
          </a:p>
        </p:txBody>
      </p:sp>
      <p:sp>
        <p:nvSpPr>
          <p:cNvPr id="3" name="Content Placeholder 2"/>
          <p:cNvSpPr>
            <a:spLocks noGrp="1"/>
          </p:cNvSpPr>
          <p:nvPr>
            <p:ph idx="1"/>
          </p:nvPr>
        </p:nvSpPr>
        <p:spPr/>
        <p:txBody>
          <a:bodyPr/>
          <a:lstStyle/>
          <a:p>
            <a:r>
              <a:t>1. Non-Preemptive Scheduling: Process keeps CPU until completion.</a:t>
            </a:r>
          </a:p>
          <a:p>
            <a:r>
              <a:t>2. Preemptive Scheduling: Process can be interrupted based on priority.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3AEA-7958-E5BC-BADA-A036E733250C}"/>
              </a:ext>
            </a:extLst>
          </p:cNvPr>
          <p:cNvSpPr>
            <a:spLocks noGrp="1"/>
          </p:cNvSpPr>
          <p:nvPr>
            <p:ph type="title"/>
          </p:nvPr>
        </p:nvSpPr>
        <p:spPr/>
        <p:txBody>
          <a:bodyPr>
            <a:normAutofit/>
          </a:bodyPr>
          <a:lstStyle/>
          <a:p>
            <a:r>
              <a:rPr lang="en-US" dirty="0"/>
              <a:t>CPU Scheduling Algorithms</a:t>
            </a:r>
          </a:p>
        </p:txBody>
      </p:sp>
      <p:sp>
        <p:nvSpPr>
          <p:cNvPr id="3" name="Content Placeholder 2">
            <a:extLst>
              <a:ext uri="{FF2B5EF4-FFF2-40B4-BE49-F238E27FC236}">
                <a16:creationId xmlns:a16="http://schemas.microsoft.com/office/drawing/2014/main" id="{1D6077F0-4AAF-9F2A-6E9B-DF62141FC2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2B006A7-F26A-6AA7-6C89-B672BAF3F5DA}"/>
              </a:ext>
            </a:extLst>
          </p:cNvPr>
          <p:cNvPicPr>
            <a:picLocks noChangeAspect="1"/>
          </p:cNvPicPr>
          <p:nvPr/>
        </p:nvPicPr>
        <p:blipFill>
          <a:blip r:embed="rId2"/>
          <a:stretch>
            <a:fillRect/>
          </a:stretch>
        </p:blipFill>
        <p:spPr>
          <a:xfrm>
            <a:off x="200025" y="1600200"/>
            <a:ext cx="8743950" cy="3486150"/>
          </a:xfrm>
          <a:prstGeom prst="rect">
            <a:avLst/>
          </a:prstGeom>
        </p:spPr>
      </p:pic>
    </p:spTree>
    <p:extLst>
      <p:ext uri="{BB962C8B-B14F-4D97-AF65-F5344CB8AC3E}">
        <p14:creationId xmlns:p14="http://schemas.microsoft.com/office/powerpoint/2010/main" val="3431845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Scheduling Algorithms</a:t>
            </a:r>
          </a:p>
        </p:txBody>
      </p:sp>
      <p:sp>
        <p:nvSpPr>
          <p:cNvPr id="3" name="Content Placeholder 2"/>
          <p:cNvSpPr>
            <a:spLocks noGrp="1"/>
          </p:cNvSpPr>
          <p:nvPr>
            <p:ph idx="1"/>
          </p:nvPr>
        </p:nvSpPr>
        <p:spPr/>
        <p:txBody>
          <a:bodyPr/>
          <a:lstStyle/>
          <a:p>
            <a:r>
              <a:t>1. First Come First Serve (FCFS)</a:t>
            </a:r>
          </a:p>
          <a:p>
            <a:r>
              <a:t>2. Shortest Job First (SJF)</a:t>
            </a:r>
          </a:p>
          <a:p>
            <a:r>
              <a:t>3. Priority Scheduling</a:t>
            </a:r>
          </a:p>
          <a:p>
            <a:r>
              <a:t>4. Round Robin Scheduling</a:t>
            </a:r>
          </a:p>
          <a:p>
            <a:r>
              <a:t>5. Shortest Remaining Time Next (SRTN)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15BD9-0BA7-C4CD-CC7C-D1D616AA8E61}"/>
              </a:ext>
            </a:extLst>
          </p:cNvPr>
          <p:cNvSpPr>
            <a:spLocks noGrp="1"/>
          </p:cNvSpPr>
          <p:nvPr>
            <p:ph idx="1"/>
          </p:nvPr>
        </p:nvSpPr>
        <p:spPr>
          <a:xfrm>
            <a:off x="457200" y="589548"/>
            <a:ext cx="8229600" cy="5536616"/>
          </a:xfrm>
        </p:spPr>
        <p:txBody>
          <a:bodyPr>
            <a:normAutofit lnSpcReduction="10000"/>
          </a:bodyPr>
          <a:lstStyle/>
          <a:p>
            <a:pPr>
              <a:lnSpc>
                <a:spcPct val="107000"/>
              </a:lnSpc>
              <a:spcBef>
                <a:spcPts val="1200"/>
              </a:spcBef>
            </a:pPr>
            <a:r>
              <a:rPr lang="en-IN" sz="2400" b="1" kern="100" dirty="0">
                <a:solidFill>
                  <a:srgbClr val="2F5496"/>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First Come First Serve Scheduling</a:t>
            </a:r>
            <a:endParaRPr lang="en-US"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The </a:t>
            </a:r>
            <a:r>
              <a:rPr lang="en-IN" sz="2400" u="sng" dirty="0">
                <a:solidFill>
                  <a:srgbClr val="0000FF"/>
                </a:solidFill>
                <a:effectLst/>
                <a:latin typeface="Times New Roman" panose="02020603050405020304" pitchFamily="18" charset="0"/>
                <a:ea typeface="Times New Roman" panose="02020603050405020304" pitchFamily="18" charset="0"/>
                <a:hlinkClick r:id="rId2"/>
              </a:rPr>
              <a:t>process</a:t>
            </a:r>
            <a:r>
              <a:rPr lang="en-IN" sz="2400" dirty="0">
                <a:effectLst/>
                <a:latin typeface="Times New Roman" panose="02020603050405020304" pitchFamily="18" charset="0"/>
                <a:ea typeface="Times New Roman" panose="02020603050405020304" pitchFamily="18" charset="0"/>
              </a:rPr>
              <a:t> which arrives first, gets executed first, or we can say that the process which requests the CPU first, gets the CPU allocated first.</a:t>
            </a:r>
            <a:endParaRPr lang="en-US" sz="2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First Come First Serve, is just like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FIFO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(First in First out) </a:t>
            </a:r>
            <a:r>
              <a:rPr lang="en-IN" sz="24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Queue data structure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is used in </a:t>
            </a:r>
            <a:r>
              <a:rPr lang="en-IN" sz="24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Batch Systems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easy to understand and implement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programmatically, using a Queue data structure, where a new process enters through 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tail</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 the queue, and the scheduler selects process from 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head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 the queue.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 perfect real life example of FCFS scheduling is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buying tickets at ticket counter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189417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Come First Serve (FCFS)</a:t>
            </a:r>
          </a:p>
        </p:txBody>
      </p:sp>
      <p:sp>
        <p:nvSpPr>
          <p:cNvPr id="3" name="Content Placeholder 2"/>
          <p:cNvSpPr>
            <a:spLocks noGrp="1"/>
          </p:cNvSpPr>
          <p:nvPr>
            <p:ph idx="1"/>
          </p:nvPr>
        </p:nvSpPr>
        <p:spPr/>
        <p:txBody>
          <a:bodyPr/>
          <a:lstStyle/>
          <a:p>
            <a:r>
              <a:rPr dirty="0"/>
              <a:t>Processes are scheduled in the order they arrive. Implemented using FIFO queue.</a:t>
            </a:r>
          </a:p>
          <a:p>
            <a:r>
              <a:rPr dirty="0"/>
              <a:t>Turnaround Time = Completion Time - Arrival Time</a:t>
            </a:r>
          </a:p>
          <a:p>
            <a:r>
              <a:rPr dirty="0"/>
              <a:t>Waiting Time = Turnaround Time - Burst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8101-52D2-2DBD-4DF7-B8D61F5BC145}"/>
              </a:ext>
            </a:extLst>
          </p:cNvPr>
          <p:cNvSpPr>
            <a:spLocks noGrp="1"/>
          </p:cNvSpPr>
          <p:nvPr>
            <p:ph type="title"/>
          </p:nvPr>
        </p:nvSpPr>
        <p:spPr/>
        <p:txBody>
          <a:bodyPr/>
          <a:lstStyle/>
          <a:p>
            <a:r>
              <a:rPr lang="en-US" dirty="0"/>
              <a:t>Example 1</a:t>
            </a:r>
          </a:p>
        </p:txBody>
      </p:sp>
      <p:graphicFrame>
        <p:nvGraphicFramePr>
          <p:cNvPr id="4" name="Content Placeholder 3">
            <a:extLst>
              <a:ext uri="{FF2B5EF4-FFF2-40B4-BE49-F238E27FC236}">
                <a16:creationId xmlns:a16="http://schemas.microsoft.com/office/drawing/2014/main" id="{536949E4-B76B-2C44-820A-D094682AACE5}"/>
              </a:ext>
            </a:extLst>
          </p:cNvPr>
          <p:cNvGraphicFramePr>
            <a:graphicFrameLocks noGrp="1"/>
          </p:cNvGraphicFramePr>
          <p:nvPr>
            <p:ph idx="1"/>
            <p:extLst>
              <p:ext uri="{D42A27DB-BD31-4B8C-83A1-F6EECF244321}">
                <p14:modId xmlns:p14="http://schemas.microsoft.com/office/powerpoint/2010/main" val="1514078508"/>
              </p:ext>
            </p:extLst>
          </p:nvPr>
        </p:nvGraphicFramePr>
        <p:xfrm>
          <a:off x="697832" y="1708485"/>
          <a:ext cx="6503068" cy="3105840"/>
        </p:xfrm>
        <a:graphic>
          <a:graphicData uri="http://schemas.openxmlformats.org/drawingml/2006/table">
            <a:tbl>
              <a:tblPr firstRow="1" firstCol="1" bandRow="1">
                <a:tableStyleId>{5C22544A-7EE6-4342-B048-85BDC9FD1C3A}</a:tableStyleId>
              </a:tblPr>
              <a:tblGrid>
                <a:gridCol w="1625767">
                  <a:extLst>
                    <a:ext uri="{9D8B030D-6E8A-4147-A177-3AD203B41FA5}">
                      <a16:colId xmlns:a16="http://schemas.microsoft.com/office/drawing/2014/main" val="1849701569"/>
                    </a:ext>
                  </a:extLst>
                </a:gridCol>
                <a:gridCol w="1625767">
                  <a:extLst>
                    <a:ext uri="{9D8B030D-6E8A-4147-A177-3AD203B41FA5}">
                      <a16:colId xmlns:a16="http://schemas.microsoft.com/office/drawing/2014/main" val="2213834614"/>
                    </a:ext>
                  </a:extLst>
                </a:gridCol>
                <a:gridCol w="1625767">
                  <a:extLst>
                    <a:ext uri="{9D8B030D-6E8A-4147-A177-3AD203B41FA5}">
                      <a16:colId xmlns:a16="http://schemas.microsoft.com/office/drawing/2014/main" val="2357069362"/>
                    </a:ext>
                  </a:extLst>
                </a:gridCol>
                <a:gridCol w="1625767">
                  <a:extLst>
                    <a:ext uri="{9D8B030D-6E8A-4147-A177-3AD203B41FA5}">
                      <a16:colId xmlns:a16="http://schemas.microsoft.com/office/drawing/2014/main" val="4291640498"/>
                    </a:ext>
                  </a:extLst>
                </a:gridCol>
              </a:tblGrid>
              <a:tr h="643434">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Process ID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9058658"/>
                  </a:ext>
                </a:extLst>
              </a:tr>
              <a:tr h="402658">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6055834"/>
                  </a:ext>
                </a:extLst>
              </a:tr>
              <a:tr h="402658">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72569703"/>
                  </a:ext>
                </a:extLst>
              </a:tr>
              <a:tr h="402658">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0210565"/>
                  </a:ext>
                </a:extLst>
              </a:tr>
              <a:tr h="402658">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0581885"/>
                  </a:ext>
                </a:extLst>
              </a:tr>
              <a:tr h="402658">
                <a:tc>
                  <a:txBody>
                    <a:bodyPr/>
                    <a:lstStyle/>
                    <a:p>
                      <a:pPr algn="ct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2723496"/>
                  </a:ext>
                </a:extLst>
              </a:tr>
              <a:tr h="402658">
                <a:tc>
                  <a:txBody>
                    <a:bodyPr/>
                    <a:lstStyle/>
                    <a:p>
                      <a:pPr algn="ctr">
                        <a:lnSpc>
                          <a:spcPct val="107000"/>
                        </a:lnSpc>
                        <a:spcAft>
                          <a:spcPts val="800"/>
                        </a:spcAft>
                      </a:pPr>
                      <a:r>
                        <a:rPr lang="en-IN" sz="2400" kern="0">
                          <a:effectLst/>
                        </a:rPr>
                        <a:t>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9140697"/>
                  </a:ext>
                </a:extLst>
              </a:tr>
            </a:tbl>
          </a:graphicData>
        </a:graphic>
      </p:graphicFrame>
      <p:sp>
        <p:nvSpPr>
          <p:cNvPr id="8" name="TextBox 7">
            <a:extLst>
              <a:ext uri="{FF2B5EF4-FFF2-40B4-BE49-F238E27FC236}">
                <a16:creationId xmlns:a16="http://schemas.microsoft.com/office/drawing/2014/main" id="{E4FFA7DC-AE24-1EC2-94A9-C315522164ED}"/>
              </a:ext>
            </a:extLst>
          </p:cNvPr>
          <p:cNvSpPr txBox="1"/>
          <p:nvPr/>
        </p:nvSpPr>
        <p:spPr>
          <a:xfrm>
            <a:off x="697832" y="4962476"/>
            <a:ext cx="4572000" cy="374077"/>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Gantt chart for the above Example 1 is: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FCFS Scheduling Algorithms in OS (Operating System)">
            <a:extLst>
              <a:ext uri="{FF2B5EF4-FFF2-40B4-BE49-F238E27FC236}">
                <a16:creationId xmlns:a16="http://schemas.microsoft.com/office/drawing/2014/main" id="{8333B702-1B2E-2020-3C99-BB02518443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827" y="5619365"/>
            <a:ext cx="3890010" cy="696595"/>
          </a:xfrm>
          <a:prstGeom prst="rect">
            <a:avLst/>
          </a:prstGeom>
          <a:noFill/>
          <a:ln>
            <a:noFill/>
          </a:ln>
        </p:spPr>
      </p:pic>
    </p:spTree>
    <p:extLst>
      <p:ext uri="{BB962C8B-B14F-4D97-AF65-F5344CB8AC3E}">
        <p14:creationId xmlns:p14="http://schemas.microsoft.com/office/powerpoint/2010/main" val="1426497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D0D0F8D-FE06-4F9E-749A-69EF8E9E156C}"/>
              </a:ext>
            </a:extLst>
          </p:cNvPr>
          <p:cNvGraphicFramePr>
            <a:graphicFrameLocks noGrp="1"/>
          </p:cNvGraphicFramePr>
          <p:nvPr>
            <p:ph idx="1"/>
            <p:extLst>
              <p:ext uri="{D42A27DB-BD31-4B8C-83A1-F6EECF244321}">
                <p14:modId xmlns:p14="http://schemas.microsoft.com/office/powerpoint/2010/main" val="1904181204"/>
              </p:ext>
            </p:extLst>
          </p:nvPr>
        </p:nvGraphicFramePr>
        <p:xfrm>
          <a:off x="372979" y="336885"/>
          <a:ext cx="8771024" cy="5037629"/>
        </p:xfrm>
        <a:graphic>
          <a:graphicData uri="http://schemas.openxmlformats.org/drawingml/2006/table">
            <a:tbl>
              <a:tblPr firstRow="1" firstCol="1" bandRow="1">
                <a:tableStyleId>{5C22544A-7EE6-4342-B048-85BDC9FD1C3A}</a:tableStyleId>
              </a:tblPr>
              <a:tblGrid>
                <a:gridCol w="1096378">
                  <a:extLst>
                    <a:ext uri="{9D8B030D-6E8A-4147-A177-3AD203B41FA5}">
                      <a16:colId xmlns:a16="http://schemas.microsoft.com/office/drawing/2014/main" val="2496240610"/>
                    </a:ext>
                  </a:extLst>
                </a:gridCol>
                <a:gridCol w="1096378">
                  <a:extLst>
                    <a:ext uri="{9D8B030D-6E8A-4147-A177-3AD203B41FA5}">
                      <a16:colId xmlns:a16="http://schemas.microsoft.com/office/drawing/2014/main" val="1755189330"/>
                    </a:ext>
                  </a:extLst>
                </a:gridCol>
                <a:gridCol w="1096378">
                  <a:extLst>
                    <a:ext uri="{9D8B030D-6E8A-4147-A177-3AD203B41FA5}">
                      <a16:colId xmlns:a16="http://schemas.microsoft.com/office/drawing/2014/main" val="1854106824"/>
                    </a:ext>
                  </a:extLst>
                </a:gridCol>
                <a:gridCol w="1096378">
                  <a:extLst>
                    <a:ext uri="{9D8B030D-6E8A-4147-A177-3AD203B41FA5}">
                      <a16:colId xmlns:a16="http://schemas.microsoft.com/office/drawing/2014/main" val="654242184"/>
                    </a:ext>
                  </a:extLst>
                </a:gridCol>
                <a:gridCol w="1096378">
                  <a:extLst>
                    <a:ext uri="{9D8B030D-6E8A-4147-A177-3AD203B41FA5}">
                      <a16:colId xmlns:a16="http://schemas.microsoft.com/office/drawing/2014/main" val="1181855608"/>
                    </a:ext>
                  </a:extLst>
                </a:gridCol>
                <a:gridCol w="1096378">
                  <a:extLst>
                    <a:ext uri="{9D8B030D-6E8A-4147-A177-3AD203B41FA5}">
                      <a16:colId xmlns:a16="http://schemas.microsoft.com/office/drawing/2014/main" val="1043896933"/>
                    </a:ext>
                  </a:extLst>
                </a:gridCol>
                <a:gridCol w="1096378">
                  <a:extLst>
                    <a:ext uri="{9D8B030D-6E8A-4147-A177-3AD203B41FA5}">
                      <a16:colId xmlns:a16="http://schemas.microsoft.com/office/drawing/2014/main" val="804201932"/>
                    </a:ext>
                  </a:extLst>
                </a:gridCol>
                <a:gridCol w="1096378">
                  <a:extLst>
                    <a:ext uri="{9D8B030D-6E8A-4147-A177-3AD203B41FA5}">
                      <a16:colId xmlns:a16="http://schemas.microsoft.com/office/drawing/2014/main" val="1490997770"/>
                    </a:ext>
                  </a:extLst>
                </a:gridCol>
              </a:tblGrid>
              <a:tr h="2011091">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Process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Completion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Turn Around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Waiting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endParaRPr lang="en-US" sz="3200" dirty="0"/>
                    </a:p>
                  </a:txBody>
                  <a:tcPr/>
                </a:tc>
                <a:extLst>
                  <a:ext uri="{0D108BD9-81ED-4DB2-BD59-A6C34878D82A}">
                    <a16:rowId xmlns:a16="http://schemas.microsoft.com/office/drawing/2014/main" val="1956957035"/>
                  </a:ext>
                </a:extLst>
              </a:tr>
              <a:tr h="504423">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785840"/>
                  </a:ext>
                </a:extLst>
              </a:tr>
              <a:tr h="504423">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375810"/>
                  </a:ext>
                </a:extLst>
              </a:tr>
              <a:tr h="504423">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4833740"/>
                  </a:ext>
                </a:extLst>
              </a:tr>
              <a:tr h="504423">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0582215"/>
                  </a:ext>
                </a:extLst>
              </a:tr>
              <a:tr h="504423">
                <a:tc>
                  <a:txBody>
                    <a:bodyPr/>
                    <a:lstStyle/>
                    <a:p>
                      <a:pPr algn="ct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788436"/>
                  </a:ext>
                </a:extLst>
              </a:tr>
              <a:tr h="504423">
                <a:tc>
                  <a:txBody>
                    <a:bodyPr/>
                    <a:lstStyle/>
                    <a:p>
                      <a:pPr algn="ctr">
                        <a:lnSpc>
                          <a:spcPct val="107000"/>
                        </a:lnSpc>
                        <a:spcAft>
                          <a:spcPts val="800"/>
                        </a:spcAft>
                      </a:pPr>
                      <a:r>
                        <a:rPr lang="en-IN" sz="2400" kern="0" dirty="0">
                          <a:effectLst/>
                        </a:rPr>
                        <a:t>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408415"/>
                  </a:ext>
                </a:extLst>
              </a:tr>
            </a:tbl>
          </a:graphicData>
        </a:graphic>
      </p:graphicFrame>
    </p:spTree>
    <p:extLst>
      <p:ext uri="{BB962C8B-B14F-4D97-AF65-F5344CB8AC3E}">
        <p14:creationId xmlns:p14="http://schemas.microsoft.com/office/powerpoint/2010/main" val="205693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DA59D-0BFE-CD07-D5BB-854715206EC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80CD25-E740-1B85-4A80-E72BE82EBF81}"/>
              </a:ext>
            </a:extLst>
          </p:cNvPr>
          <p:cNvGraphicFramePr>
            <a:graphicFrameLocks noGrp="1"/>
          </p:cNvGraphicFramePr>
          <p:nvPr>
            <p:ph idx="1"/>
          </p:nvPr>
        </p:nvGraphicFramePr>
        <p:xfrm>
          <a:off x="372979" y="336885"/>
          <a:ext cx="8771024" cy="5037629"/>
        </p:xfrm>
        <a:graphic>
          <a:graphicData uri="http://schemas.openxmlformats.org/drawingml/2006/table">
            <a:tbl>
              <a:tblPr firstRow="1" firstCol="1" bandRow="1">
                <a:tableStyleId>{5C22544A-7EE6-4342-B048-85BDC9FD1C3A}</a:tableStyleId>
              </a:tblPr>
              <a:tblGrid>
                <a:gridCol w="1096378">
                  <a:extLst>
                    <a:ext uri="{9D8B030D-6E8A-4147-A177-3AD203B41FA5}">
                      <a16:colId xmlns:a16="http://schemas.microsoft.com/office/drawing/2014/main" val="2496240610"/>
                    </a:ext>
                  </a:extLst>
                </a:gridCol>
                <a:gridCol w="1096378">
                  <a:extLst>
                    <a:ext uri="{9D8B030D-6E8A-4147-A177-3AD203B41FA5}">
                      <a16:colId xmlns:a16="http://schemas.microsoft.com/office/drawing/2014/main" val="1755189330"/>
                    </a:ext>
                  </a:extLst>
                </a:gridCol>
                <a:gridCol w="1096378">
                  <a:extLst>
                    <a:ext uri="{9D8B030D-6E8A-4147-A177-3AD203B41FA5}">
                      <a16:colId xmlns:a16="http://schemas.microsoft.com/office/drawing/2014/main" val="1854106824"/>
                    </a:ext>
                  </a:extLst>
                </a:gridCol>
                <a:gridCol w="1096378">
                  <a:extLst>
                    <a:ext uri="{9D8B030D-6E8A-4147-A177-3AD203B41FA5}">
                      <a16:colId xmlns:a16="http://schemas.microsoft.com/office/drawing/2014/main" val="654242184"/>
                    </a:ext>
                  </a:extLst>
                </a:gridCol>
                <a:gridCol w="1096378">
                  <a:extLst>
                    <a:ext uri="{9D8B030D-6E8A-4147-A177-3AD203B41FA5}">
                      <a16:colId xmlns:a16="http://schemas.microsoft.com/office/drawing/2014/main" val="1181855608"/>
                    </a:ext>
                  </a:extLst>
                </a:gridCol>
                <a:gridCol w="1096378">
                  <a:extLst>
                    <a:ext uri="{9D8B030D-6E8A-4147-A177-3AD203B41FA5}">
                      <a16:colId xmlns:a16="http://schemas.microsoft.com/office/drawing/2014/main" val="1043896933"/>
                    </a:ext>
                  </a:extLst>
                </a:gridCol>
                <a:gridCol w="1096378">
                  <a:extLst>
                    <a:ext uri="{9D8B030D-6E8A-4147-A177-3AD203B41FA5}">
                      <a16:colId xmlns:a16="http://schemas.microsoft.com/office/drawing/2014/main" val="804201932"/>
                    </a:ext>
                  </a:extLst>
                </a:gridCol>
                <a:gridCol w="1096378">
                  <a:extLst>
                    <a:ext uri="{9D8B030D-6E8A-4147-A177-3AD203B41FA5}">
                      <a16:colId xmlns:a16="http://schemas.microsoft.com/office/drawing/2014/main" val="1490997770"/>
                    </a:ext>
                  </a:extLst>
                </a:gridCol>
              </a:tblGrid>
              <a:tr h="2011091">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Process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Completion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Turn Around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Waiting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endParaRPr lang="en-US" sz="3200" dirty="0"/>
                    </a:p>
                  </a:txBody>
                  <a:tcPr/>
                </a:tc>
                <a:extLst>
                  <a:ext uri="{0D108BD9-81ED-4DB2-BD59-A6C34878D82A}">
                    <a16:rowId xmlns:a16="http://schemas.microsoft.com/office/drawing/2014/main" val="1956957035"/>
                  </a:ext>
                </a:extLst>
              </a:tr>
              <a:tr h="504423">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dirty="0">
                          <a:effectLst/>
                        </a:rPr>
                        <a:t>P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785840"/>
                  </a:ext>
                </a:extLst>
              </a:tr>
              <a:tr h="504423">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375810"/>
                  </a:ext>
                </a:extLst>
              </a:tr>
              <a:tr h="504423">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4833740"/>
                  </a:ext>
                </a:extLst>
              </a:tr>
              <a:tr h="504423">
                <a:tc>
                  <a:txBody>
                    <a:bodyPr/>
                    <a:lstStyle/>
                    <a:p>
                      <a:pP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0582215"/>
                  </a:ext>
                </a:extLst>
              </a:tr>
              <a:tr h="504423">
                <a:tc>
                  <a:txBody>
                    <a:bodyPr/>
                    <a:lstStyle/>
                    <a:p>
                      <a:pP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788436"/>
                  </a:ext>
                </a:extLst>
              </a:tr>
              <a:tr h="504423">
                <a:tc>
                  <a:txBody>
                    <a:bodyPr/>
                    <a:lstStyle/>
                    <a:p>
                      <a:pPr>
                        <a:lnSpc>
                          <a:spcPct val="107000"/>
                        </a:lnSpc>
                        <a:spcAft>
                          <a:spcPts val="800"/>
                        </a:spcAft>
                      </a:pPr>
                      <a:r>
                        <a:rPr lang="en-IN" sz="2400" kern="0">
                          <a:effectLst/>
                        </a:rPr>
                        <a:t>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408415"/>
                  </a:ext>
                </a:extLst>
              </a:tr>
            </a:tbl>
          </a:graphicData>
        </a:graphic>
      </p:graphicFrame>
    </p:spTree>
    <p:extLst>
      <p:ext uri="{BB962C8B-B14F-4D97-AF65-F5344CB8AC3E}">
        <p14:creationId xmlns:p14="http://schemas.microsoft.com/office/powerpoint/2010/main" val="385536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70C62-F088-77D3-3F9C-1CF6CF455EC3}"/>
              </a:ext>
            </a:extLst>
          </p:cNvPr>
          <p:cNvSpPr>
            <a:spLocks noGrp="1"/>
          </p:cNvSpPr>
          <p:nvPr>
            <p:ph idx="1"/>
          </p:nvPr>
        </p:nvSpPr>
        <p:spPr>
          <a:xfrm>
            <a:off x="457200" y="866274"/>
            <a:ext cx="8229600" cy="5259889"/>
          </a:xfrm>
        </p:spPr>
        <p:txBody>
          <a:bodyPr>
            <a:normAutofit/>
          </a:bodyPr>
          <a:lstStyle/>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Completion Time is: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( 9 + 12 + 14 + 18 + 21 + 23 )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97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16.16667</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Waiting Time is: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( 0 + 8 + 11 + 13 + 16 + 18 )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66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11</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090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CPU Scheduling</a:t>
            </a:r>
          </a:p>
        </p:txBody>
      </p:sp>
      <p:sp>
        <p:nvSpPr>
          <p:cNvPr id="3" name="Content Placeholder 2"/>
          <p:cNvSpPr>
            <a:spLocks noGrp="1"/>
          </p:cNvSpPr>
          <p:nvPr>
            <p:ph idx="1"/>
          </p:nvPr>
        </p:nvSpPr>
        <p:spPr>
          <a:xfrm>
            <a:off x="457200" y="1357890"/>
            <a:ext cx="8229600" cy="4525963"/>
          </a:xfrm>
        </p:spPr>
        <p:txBody>
          <a:bodyPr/>
          <a:lstStyle/>
          <a:p>
            <a:r>
              <a:rPr dirty="0"/>
              <a:t>CPU Scheduling is the method used by operating systems to allocate CPU time to processes. It ensures efficient CPU utilization and improves system performance.</a:t>
            </a:r>
          </a:p>
        </p:txBody>
      </p:sp>
      <p:pic>
        <p:nvPicPr>
          <p:cNvPr id="4" name="Picture 3">
            <a:extLst>
              <a:ext uri="{FF2B5EF4-FFF2-40B4-BE49-F238E27FC236}">
                <a16:creationId xmlns:a16="http://schemas.microsoft.com/office/drawing/2014/main" id="{7A0294AE-7A86-AB7C-B7D7-26C83B26CA2D}"/>
              </a:ext>
            </a:extLst>
          </p:cNvPr>
          <p:cNvPicPr>
            <a:picLocks noChangeAspect="1"/>
          </p:cNvPicPr>
          <p:nvPr/>
        </p:nvPicPr>
        <p:blipFill>
          <a:blip r:embed="rId2"/>
          <a:stretch>
            <a:fillRect/>
          </a:stretch>
        </p:blipFill>
        <p:spPr>
          <a:xfrm>
            <a:off x="685801" y="3368318"/>
            <a:ext cx="7062536" cy="359878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55EA-A3A7-D2DA-57EE-D58A4E0760DD}"/>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EF001C1B-134C-7748-56CB-B0922AB82995}"/>
              </a:ext>
            </a:extLst>
          </p:cNvPr>
          <p:cNvSpPr>
            <a:spLocks noGrp="1"/>
          </p:cNvSpPr>
          <p:nvPr>
            <p:ph idx="1"/>
          </p:nvPr>
        </p:nvSpPr>
        <p:spPr/>
        <p:txBody>
          <a:bodyPr>
            <a:normAutofit fontScale="92500" lnSpcReduction="20000"/>
          </a:bodyPr>
          <a:lstStyle/>
          <a:p>
            <a:pPr marL="0" indent="0" algn="l" fontAlgn="base">
              <a:spcAft>
                <a:spcPts val="750"/>
              </a:spcAft>
              <a:buNone/>
            </a:pPr>
            <a:r>
              <a:rPr lang="en-US" b="1" i="0" dirty="0">
                <a:solidFill>
                  <a:srgbClr val="273239"/>
                </a:solidFill>
                <a:effectLst/>
                <a:latin typeface="Nunito" pitchFamily="2" charset="0"/>
              </a:rPr>
              <a:t>Characteristics of SJF Scheduling:</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Shortest Job first has the advantage of having a minimum average waiting time among all </a:t>
            </a:r>
            <a:r>
              <a:rPr lang="en-US" b="0" i="0" u="sng" dirty="0">
                <a:solidFill>
                  <a:srgbClr val="273239"/>
                </a:solidFill>
                <a:effectLst/>
                <a:latin typeface="Nunito" pitchFamily="2" charset="0"/>
                <a:hlinkClick r:id="rId2"/>
              </a:rPr>
              <a:t>scheduling algorithms.</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a Greedy Algorithm.</a:t>
            </a:r>
          </a:p>
          <a:p>
            <a:pPr algn="l">
              <a:spcAft>
                <a:spcPts val="1125"/>
              </a:spcAft>
              <a:buFont typeface="Arial" panose="020B0604020202020204" pitchFamily="34" charset="0"/>
              <a:buChar char="•"/>
            </a:pPr>
            <a:r>
              <a:rPr lang="en-US" b="0" i="0" dirty="0">
                <a:solidFill>
                  <a:srgbClr val="212529"/>
                </a:solidFill>
                <a:effectLst/>
                <a:latin typeface="system-ui"/>
              </a:rPr>
              <a:t>This is the best approach to minimize waiting time.</a:t>
            </a:r>
          </a:p>
          <a:p>
            <a:pPr algn="l">
              <a:spcAft>
                <a:spcPts val="1125"/>
              </a:spcAft>
              <a:buFont typeface="Arial" panose="020B0604020202020204" pitchFamily="34" charset="0"/>
              <a:buChar char="•"/>
            </a:pPr>
            <a:r>
              <a:rPr lang="en-US" b="0" i="0" dirty="0">
                <a:solidFill>
                  <a:srgbClr val="212529"/>
                </a:solidFill>
                <a:effectLst/>
                <a:latin typeface="system-ui"/>
              </a:rPr>
              <a:t>This is used in </a:t>
            </a:r>
            <a:r>
              <a:rPr lang="en-US" b="0" i="0" u="sng" dirty="0">
                <a:solidFill>
                  <a:srgbClr val="4535AA"/>
                </a:solidFill>
                <a:effectLst/>
                <a:latin typeface="system-ui"/>
                <a:hlinkClick r:id="rId3"/>
              </a:rPr>
              <a:t>Batch Systems</a:t>
            </a:r>
            <a:r>
              <a:rPr lang="en-US" b="0" i="0" dirty="0">
                <a:solidFill>
                  <a:srgbClr val="212529"/>
                </a:solidFill>
                <a:effectLst/>
                <a:latin typeface="system-ui"/>
              </a:rPr>
              <a:t>.</a:t>
            </a:r>
          </a:p>
          <a:p>
            <a:endParaRPr lang="en-US" dirty="0"/>
          </a:p>
        </p:txBody>
      </p:sp>
    </p:spTree>
    <p:extLst>
      <p:ext uri="{BB962C8B-B14F-4D97-AF65-F5344CB8AC3E}">
        <p14:creationId xmlns:p14="http://schemas.microsoft.com/office/powerpoint/2010/main" val="312315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3F44C-8196-BA4E-5DB8-7618A496C8BD}"/>
              </a:ext>
            </a:extLst>
          </p:cNvPr>
          <p:cNvSpPr>
            <a:spLocks noGrp="1"/>
          </p:cNvSpPr>
          <p:nvPr>
            <p:ph idx="1"/>
          </p:nvPr>
        </p:nvSpPr>
        <p:spPr>
          <a:xfrm>
            <a:off x="457200" y="367146"/>
            <a:ext cx="8229600" cy="4525963"/>
          </a:xfrm>
        </p:spPr>
        <p:txBody>
          <a:bodyPr>
            <a:normAutofit fontScale="70000" lnSpcReduction="20000"/>
          </a:bodyPr>
          <a:lstStyle/>
          <a:p>
            <a:pPr marL="0" indent="0" algn="l" fontAlgn="base">
              <a:spcAft>
                <a:spcPts val="750"/>
              </a:spcAft>
              <a:buNone/>
            </a:pPr>
            <a:r>
              <a:rPr lang="en-US" b="1" i="0" dirty="0">
                <a:solidFill>
                  <a:srgbClr val="273239"/>
                </a:solidFill>
                <a:effectLst/>
                <a:latin typeface="Nunito" pitchFamily="2" charset="0"/>
              </a:rPr>
              <a:t>Algorithm:</a:t>
            </a:r>
            <a:r>
              <a:rPr lang="en-US" b="0" i="0" dirty="0">
                <a:solidFill>
                  <a:srgbClr val="273239"/>
                </a:solidFill>
                <a:effectLst/>
                <a:latin typeface="Nunito" pitchFamily="2" charset="0"/>
              </a:rPr>
              <a:t> </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Sort all the processes according to the arrival time. </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Then select that process that has minimum arrival time and minimum Burst time. </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After completion of the process make a pool of processes that arrives afterward till the completion of the previous process and select that process among the pool which is having minimum Burst time. </a:t>
            </a:r>
          </a:p>
          <a:p>
            <a:pPr marL="0" indent="0">
              <a:buNone/>
            </a:pPr>
            <a:r>
              <a:rPr lang="en-US" dirty="0"/>
              <a:t/>
            </a:r>
            <a:br>
              <a:rPr lang="en-US" dirty="0"/>
            </a:br>
            <a:endParaRPr lang="en-US" dirty="0"/>
          </a:p>
        </p:txBody>
      </p:sp>
    </p:spTree>
    <p:extLst>
      <p:ext uri="{BB962C8B-B14F-4D97-AF65-F5344CB8AC3E}">
        <p14:creationId xmlns:p14="http://schemas.microsoft.com/office/powerpoint/2010/main" val="132842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C6D26-37F4-756B-5865-50C97906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AA075-505A-95F6-D7E3-376CB974B4A3}"/>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86C813A6-CB78-4EDA-108D-E42ED2E6C25D}"/>
              </a:ext>
            </a:extLst>
          </p:cNvPr>
          <p:cNvSpPr>
            <a:spLocks noGrp="1"/>
          </p:cNvSpPr>
          <p:nvPr>
            <p:ph idx="1"/>
          </p:nvPr>
        </p:nvSpPr>
        <p:spPr/>
        <p:txBody>
          <a:bodyPr>
            <a:normAutofit fontScale="775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may cause starvation if shorter processes keep coming. This problem can be solved using the concept of ageing.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practically infeasible as Operating System may not know burst times and therefore may not sort them. While it is not possible to predict execution time, several methods can be used to estimate the execution time for a job, such as a weighted average of previous execution times.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SJF can be used in specialized environments where accurate estimates of running time are available.</a:t>
            </a:r>
          </a:p>
          <a:p>
            <a:endParaRPr lang="en-US" dirty="0"/>
          </a:p>
        </p:txBody>
      </p:sp>
    </p:spTree>
    <p:extLst>
      <p:ext uri="{BB962C8B-B14F-4D97-AF65-F5344CB8AC3E}">
        <p14:creationId xmlns:p14="http://schemas.microsoft.com/office/powerpoint/2010/main" val="167400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Shortest Job First (SJF)</a:t>
            </a:r>
          </a:p>
        </p:txBody>
      </p:sp>
      <p:sp>
        <p:nvSpPr>
          <p:cNvPr id="3" name="Content Placeholder 2"/>
          <p:cNvSpPr>
            <a:spLocks noGrp="1"/>
          </p:cNvSpPr>
          <p:nvPr>
            <p:ph idx="1"/>
          </p:nvPr>
        </p:nvSpPr>
        <p:spPr/>
        <p:txBody>
          <a:bodyPr/>
          <a:lstStyle/>
          <a:p>
            <a:pPr>
              <a:lnSpc>
                <a:spcPct val="107000"/>
              </a:lnSpc>
              <a:spcBef>
                <a:spcPts val="200"/>
              </a:spcBef>
            </a:pPr>
            <a:r>
              <a:rPr lang="en-IN" sz="1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 the following example, there are five jobs named as P1, P2, P3, P4 and P5. Their arrival </a:t>
            </a:r>
            <a:r>
              <a:rPr lang="en-IN" sz="1800" u="sng" dirty="0">
                <a:effectLst/>
                <a:latin typeface="Times New Roman" panose="02020603050405020304" pitchFamily="18" charset="0"/>
                <a:ea typeface="Times New Roman" panose="02020603050405020304" pitchFamily="18" charset="0"/>
              </a:rPr>
              <a:t>time and burst time are given in the table below.</a:t>
            </a:r>
            <a:endParaRPr lang="en-US" sz="1800" dirty="0">
              <a:effectLst/>
              <a:latin typeface="Times New Roman" panose="02020603050405020304" pitchFamily="18" charset="0"/>
              <a:ea typeface="Times New Roman" panose="02020603050405020304" pitchFamily="18" charset="0"/>
            </a:endParaRPr>
          </a:p>
          <a:p>
            <a:endParaRPr dirty="0"/>
          </a:p>
        </p:txBody>
      </p:sp>
      <p:graphicFrame>
        <p:nvGraphicFramePr>
          <p:cNvPr id="4" name="Table 3">
            <a:extLst>
              <a:ext uri="{FF2B5EF4-FFF2-40B4-BE49-F238E27FC236}">
                <a16:creationId xmlns:a16="http://schemas.microsoft.com/office/drawing/2014/main" id="{A5E910C8-C829-30CD-4D12-FA98C2ACE138}"/>
              </a:ext>
            </a:extLst>
          </p:cNvPr>
          <p:cNvGraphicFramePr>
            <a:graphicFrameLocks noGrp="1"/>
          </p:cNvGraphicFramePr>
          <p:nvPr>
            <p:extLst>
              <p:ext uri="{D42A27DB-BD31-4B8C-83A1-F6EECF244321}">
                <p14:modId xmlns:p14="http://schemas.microsoft.com/office/powerpoint/2010/main" val="119543027"/>
              </p:ext>
            </p:extLst>
          </p:nvPr>
        </p:nvGraphicFramePr>
        <p:xfrm>
          <a:off x="1488295" y="2664485"/>
          <a:ext cx="5668645" cy="2333945"/>
        </p:xfrm>
        <a:graphic>
          <a:graphicData uri="http://schemas.openxmlformats.org/drawingml/2006/table">
            <a:tbl>
              <a:tblPr firstRow="1" firstCol="1" bandRow="1">
                <a:tableStyleId>{5C22544A-7EE6-4342-B048-85BDC9FD1C3A}</a:tableStyleId>
              </a:tblPr>
              <a:tblGrid>
                <a:gridCol w="1192530">
                  <a:extLst>
                    <a:ext uri="{9D8B030D-6E8A-4147-A177-3AD203B41FA5}">
                      <a16:colId xmlns:a16="http://schemas.microsoft.com/office/drawing/2014/main" val="1224061317"/>
                    </a:ext>
                  </a:extLst>
                </a:gridCol>
                <a:gridCol w="2145030">
                  <a:extLst>
                    <a:ext uri="{9D8B030D-6E8A-4147-A177-3AD203B41FA5}">
                      <a16:colId xmlns:a16="http://schemas.microsoft.com/office/drawing/2014/main" val="1797914166"/>
                    </a:ext>
                  </a:extLst>
                </a:gridCol>
                <a:gridCol w="2331085">
                  <a:extLst>
                    <a:ext uri="{9D8B030D-6E8A-4147-A177-3AD203B41FA5}">
                      <a16:colId xmlns:a16="http://schemas.microsoft.com/office/drawing/2014/main" val="1673210196"/>
                    </a:ext>
                  </a:extLst>
                </a:gridCol>
              </a:tblGrid>
              <a:tr h="281940">
                <a:tc>
                  <a:txBody>
                    <a:bodyPr/>
                    <a:lstStyle/>
                    <a:p>
                      <a:pPr algn="ctr">
                        <a:lnSpc>
                          <a:spcPct val="107000"/>
                        </a:lnSpc>
                        <a:spcAft>
                          <a:spcPts val="800"/>
                        </a:spcAft>
                      </a:pPr>
                      <a:r>
                        <a:rPr lang="en-IN" sz="1400" u="sng" kern="100">
                          <a:effectLst/>
                        </a:rPr>
                        <a:t>PID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Arrival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Burst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2138082"/>
                  </a:ext>
                </a:extLst>
              </a:tr>
              <a:tr h="281940">
                <a:tc>
                  <a:txBody>
                    <a:bodyPr/>
                    <a:lstStyle/>
                    <a:p>
                      <a:pPr algn="ctr">
                        <a:lnSpc>
                          <a:spcPct val="107000"/>
                        </a:lnSpc>
                        <a:spcAft>
                          <a:spcPts val="800"/>
                        </a:spcAft>
                      </a:pPr>
                      <a:r>
                        <a:rPr lang="en-IN" sz="1400" u="sng"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1</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a:effectLst/>
                        </a:rPr>
                        <a:t>7</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1628307"/>
                  </a:ext>
                </a:extLst>
              </a:tr>
              <a:tr h="281940">
                <a:tc>
                  <a:txBody>
                    <a:bodyPr/>
                    <a:lstStyle/>
                    <a:p>
                      <a:pPr algn="ctr">
                        <a:lnSpc>
                          <a:spcPct val="107000"/>
                        </a:lnSpc>
                        <a:spcAft>
                          <a:spcPts val="800"/>
                        </a:spcAft>
                      </a:pPr>
                      <a:r>
                        <a:rPr lang="en-IN" sz="1400" u="sng"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3</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3</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9289386"/>
                  </a:ext>
                </a:extLst>
              </a:tr>
              <a:tr h="281940">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6</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2</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70234428"/>
                  </a:ext>
                </a:extLst>
              </a:tr>
              <a:tr h="274955">
                <a:tc>
                  <a:txBody>
                    <a:bodyPr/>
                    <a:lstStyle/>
                    <a:p>
                      <a:pPr algn="ctr">
                        <a:lnSpc>
                          <a:spcPct val="107000"/>
                        </a:lnSpc>
                        <a:spcAft>
                          <a:spcPts val="800"/>
                        </a:spcAft>
                      </a:pPr>
                      <a:r>
                        <a:rPr lang="en-IN" sz="1400" u="sng"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a:effectLst/>
                        </a:rPr>
                        <a:t>7</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10</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3122910"/>
                  </a:ext>
                </a:extLst>
              </a:tr>
              <a:tr h="281940">
                <a:tc>
                  <a:txBody>
                    <a:bodyPr/>
                    <a:lstStyle/>
                    <a:p>
                      <a:pPr algn="ctr">
                        <a:lnSpc>
                          <a:spcPct val="107000"/>
                        </a:lnSpc>
                        <a:spcAft>
                          <a:spcPts val="800"/>
                        </a:spcAft>
                      </a:pPr>
                      <a:r>
                        <a:rPr lang="en-IN" sz="1400" u="sng" kern="100">
                          <a:effectLst/>
                        </a:rPr>
                        <a:t>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a:effectLst/>
                        </a:rPr>
                        <a:t>9</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b="1" u="sng" kern="100" dirty="0">
                          <a:effectLst/>
                        </a:rPr>
                        <a:t>8</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6126110"/>
                  </a:ext>
                </a:extLst>
              </a:tr>
            </a:tbl>
          </a:graphicData>
        </a:graphic>
      </p:graphicFrame>
      <p:sp>
        <p:nvSpPr>
          <p:cNvPr id="6" name="TextBox 5">
            <a:extLst>
              <a:ext uri="{FF2B5EF4-FFF2-40B4-BE49-F238E27FC236}">
                <a16:creationId xmlns:a16="http://schemas.microsoft.com/office/drawing/2014/main" id="{89312B4F-6CF4-29F0-2DD8-0BCA058E48C0}"/>
              </a:ext>
            </a:extLst>
          </p:cNvPr>
          <p:cNvSpPr txBox="1"/>
          <p:nvPr/>
        </p:nvSpPr>
        <p:spPr>
          <a:xfrm>
            <a:off x="457199" y="5094312"/>
            <a:ext cx="8097253" cy="670440"/>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So that's how the procedure will go on in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shortest job first (SJF)</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C34C7-98BD-2A00-42F6-04D1234A73BD}"/>
              </a:ext>
            </a:extLst>
          </p:cNvPr>
          <p:cNvSpPr>
            <a:spLocks noGrp="1"/>
          </p:cNvSpPr>
          <p:nvPr>
            <p:ph idx="1"/>
          </p:nvPr>
        </p:nvSpPr>
        <p:spPr>
          <a:xfrm>
            <a:off x="457200" y="312822"/>
            <a:ext cx="8229600" cy="5813342"/>
          </a:xfrm>
        </p:spPr>
        <p:txBody>
          <a:bodyPr/>
          <a:lstStyle/>
          <a:p>
            <a:pPr marL="0" indent="0">
              <a:lnSpc>
                <a:spcPct val="107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Since, No Process arrives at time 0 hence; there will be an empty slot in the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Gantt chart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from time 0 to 1 (the time at which the first process arrives).</a:t>
            </a:r>
          </a:p>
          <a:p>
            <a:pPr>
              <a:lnSpc>
                <a:spcPct val="107000"/>
              </a:lnSpc>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algorithm, the OS schedules the process which is having the </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lowest burst time among the available processes in the ready queue.</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Till now, we have only one process in the ready queue hence the scheduler will schedule this to the processor no matter what is its burst time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os SJF scheduling algorithm">
            <a:extLst>
              <a:ext uri="{FF2B5EF4-FFF2-40B4-BE49-F238E27FC236}">
                <a16:creationId xmlns:a16="http://schemas.microsoft.com/office/drawing/2014/main" id="{4C486549-1232-B588-9627-8EEC58A77D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527" y="0"/>
            <a:ext cx="6954253" cy="1744507"/>
          </a:xfrm>
          <a:prstGeom prst="rect">
            <a:avLst/>
          </a:prstGeom>
          <a:noFill/>
          <a:ln>
            <a:noFill/>
          </a:ln>
        </p:spPr>
      </p:pic>
      <p:graphicFrame>
        <p:nvGraphicFramePr>
          <p:cNvPr id="5" name="Table 4">
            <a:extLst>
              <a:ext uri="{FF2B5EF4-FFF2-40B4-BE49-F238E27FC236}">
                <a16:creationId xmlns:a16="http://schemas.microsoft.com/office/drawing/2014/main" id="{0BF6D7FE-583B-9C18-B58D-67FAB9870AAC}"/>
              </a:ext>
            </a:extLst>
          </p:cNvPr>
          <p:cNvGraphicFramePr>
            <a:graphicFrameLocks noGrp="1"/>
          </p:cNvGraphicFramePr>
          <p:nvPr>
            <p:extLst>
              <p:ext uri="{D42A27DB-BD31-4B8C-83A1-F6EECF244321}">
                <p14:modId xmlns:p14="http://schemas.microsoft.com/office/powerpoint/2010/main" val="2939407924"/>
              </p:ext>
            </p:extLst>
          </p:nvPr>
        </p:nvGraphicFramePr>
        <p:xfrm>
          <a:off x="2165684" y="4333508"/>
          <a:ext cx="4199022" cy="1849120"/>
        </p:xfrm>
        <a:graphic>
          <a:graphicData uri="http://schemas.openxmlformats.org/drawingml/2006/table">
            <a:tbl>
              <a:tblPr firstRow="1" bandRow="1">
                <a:tableStyleId>{5C22544A-7EE6-4342-B048-85BDC9FD1C3A}</a:tableStyleId>
              </a:tblPr>
              <a:tblGrid>
                <a:gridCol w="2023660">
                  <a:extLst>
                    <a:ext uri="{9D8B030D-6E8A-4147-A177-3AD203B41FA5}">
                      <a16:colId xmlns:a16="http://schemas.microsoft.com/office/drawing/2014/main" val="1993476919"/>
                    </a:ext>
                  </a:extLst>
                </a:gridCol>
                <a:gridCol w="2175362">
                  <a:extLst>
                    <a:ext uri="{9D8B030D-6E8A-4147-A177-3AD203B41FA5}">
                      <a16:colId xmlns:a16="http://schemas.microsoft.com/office/drawing/2014/main" val="3924286543"/>
                    </a:ext>
                  </a:extLst>
                </a:gridCol>
              </a:tblGrid>
              <a:tr h="370840">
                <a:tc>
                  <a:txBody>
                    <a:bodyPr/>
                    <a:lstStyle/>
                    <a:p>
                      <a:r>
                        <a:rPr lang="en-US" dirty="0"/>
                        <a:t>At Arrival Time</a:t>
                      </a:r>
                    </a:p>
                  </a:txBody>
                  <a:tcPr/>
                </a:tc>
                <a:tc>
                  <a:txBody>
                    <a:bodyPr/>
                    <a:lstStyle/>
                    <a:p>
                      <a:r>
                        <a:rPr lang="en-US" dirty="0"/>
                        <a:t>Queue  Status</a:t>
                      </a:r>
                    </a:p>
                  </a:txBody>
                  <a:tcPr/>
                </a:tc>
                <a:extLst>
                  <a:ext uri="{0D108BD9-81ED-4DB2-BD59-A6C34878D82A}">
                    <a16:rowId xmlns:a16="http://schemas.microsoft.com/office/drawing/2014/main" val="4201791394"/>
                  </a:ext>
                </a:extLst>
              </a:tr>
              <a:tr h="370840">
                <a:tc>
                  <a:txBody>
                    <a:bodyPr/>
                    <a:lstStyle/>
                    <a:p>
                      <a:pPr algn="ctr"/>
                      <a:r>
                        <a:rPr lang="en-US" dirty="0"/>
                        <a:t>0</a:t>
                      </a:r>
                    </a:p>
                  </a:txBody>
                  <a:tcPr/>
                </a:tc>
                <a:tc>
                  <a:txBody>
                    <a:bodyPr/>
                    <a:lstStyle/>
                    <a:p>
                      <a:r>
                        <a:rPr lang="en-US" dirty="0"/>
                        <a:t>Empty</a:t>
                      </a:r>
                    </a:p>
                  </a:txBody>
                  <a:tcPr/>
                </a:tc>
                <a:extLst>
                  <a:ext uri="{0D108BD9-81ED-4DB2-BD59-A6C34878D82A}">
                    <a16:rowId xmlns:a16="http://schemas.microsoft.com/office/drawing/2014/main" val="3056557081"/>
                  </a:ext>
                </a:extLst>
              </a:tr>
              <a:tr h="370840">
                <a:tc>
                  <a:txBody>
                    <a:bodyPr/>
                    <a:lstStyle/>
                    <a:p>
                      <a:pPr algn="ctr"/>
                      <a:r>
                        <a:rPr lang="en-US" dirty="0"/>
                        <a:t>1</a:t>
                      </a:r>
                    </a:p>
                  </a:txBody>
                  <a:tcPr/>
                </a:tc>
                <a:tc>
                  <a:txBody>
                    <a:bodyPr/>
                    <a:lstStyle/>
                    <a:p>
                      <a:r>
                        <a:rPr lang="en-US" dirty="0"/>
                        <a:t>P1</a:t>
                      </a:r>
                    </a:p>
                  </a:txBody>
                  <a:tcPr/>
                </a:tc>
                <a:extLst>
                  <a:ext uri="{0D108BD9-81ED-4DB2-BD59-A6C34878D82A}">
                    <a16:rowId xmlns:a16="http://schemas.microsoft.com/office/drawing/2014/main" val="1841123289"/>
                  </a:ext>
                </a:extLst>
              </a:tr>
              <a:tr h="370840">
                <a:tc>
                  <a:txBody>
                    <a:bodyPr/>
                    <a:lstStyle/>
                    <a:p>
                      <a:pPr algn="ctr"/>
                      <a:r>
                        <a:rPr lang="en-US" dirty="0"/>
                        <a:t>8</a:t>
                      </a:r>
                    </a:p>
                  </a:txBody>
                  <a:tcPr/>
                </a:tc>
                <a:tc>
                  <a:txBody>
                    <a:bodyPr/>
                    <a:lstStyle/>
                    <a:p>
                      <a:r>
                        <a:rPr lang="en-US" dirty="0"/>
                        <a:t>P2,P3,P4</a:t>
                      </a:r>
                    </a:p>
                  </a:txBody>
                  <a:tcPr/>
                </a:tc>
                <a:extLst>
                  <a:ext uri="{0D108BD9-81ED-4DB2-BD59-A6C34878D82A}">
                    <a16:rowId xmlns:a16="http://schemas.microsoft.com/office/drawing/2014/main" val="2212434722"/>
                  </a:ext>
                </a:extLst>
              </a:tr>
              <a:tr h="222985">
                <a:tc>
                  <a:txBody>
                    <a:bodyPr/>
                    <a:lstStyle/>
                    <a:p>
                      <a:pPr algn="ctr"/>
                      <a:r>
                        <a:rPr lang="en-US" dirty="0"/>
                        <a:t>10</a:t>
                      </a:r>
                    </a:p>
                  </a:txBody>
                  <a:tcPr/>
                </a:tc>
                <a:tc>
                  <a:txBody>
                    <a:bodyPr/>
                    <a:lstStyle/>
                    <a:p>
                      <a:r>
                        <a:rPr lang="en-US" dirty="0"/>
                        <a:t>P2,P4,P5</a:t>
                      </a:r>
                    </a:p>
                  </a:txBody>
                  <a:tcPr/>
                </a:tc>
                <a:extLst>
                  <a:ext uri="{0D108BD9-81ED-4DB2-BD59-A6C34878D82A}">
                    <a16:rowId xmlns:a16="http://schemas.microsoft.com/office/drawing/2014/main" val="3217595478"/>
                  </a:ext>
                </a:extLst>
              </a:tr>
            </a:tbl>
          </a:graphicData>
        </a:graphic>
      </p:graphicFrame>
    </p:spTree>
    <p:extLst>
      <p:ext uri="{BB962C8B-B14F-4D97-AF65-F5344CB8AC3E}">
        <p14:creationId xmlns:p14="http://schemas.microsoft.com/office/powerpoint/2010/main" val="554947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8A0D8-ECE3-59A1-A6AC-4A00CE49825C}"/>
              </a:ext>
            </a:extLst>
          </p:cNvPr>
          <p:cNvSpPr>
            <a:spLocks noGrp="1"/>
          </p:cNvSpPr>
          <p:nvPr>
            <p:ph idx="1"/>
          </p:nvPr>
        </p:nvSpPr>
        <p:spPr>
          <a:xfrm>
            <a:off x="914400" y="935181"/>
            <a:ext cx="8229600" cy="4525963"/>
          </a:xfrm>
        </p:spPr>
        <p:txBody>
          <a:bodyPr>
            <a:normAutofit lnSpcReduction="10000"/>
          </a:bodyPr>
          <a:lstStyle/>
          <a:p>
            <a:pPr>
              <a:lnSpc>
                <a:spcPct val="107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will be executed till 8 units of time. Till then we have three more processes arrived in the ready queue hence the scheduler will choose the process with the lowest burst time.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Among the processes given in the table, P3 will be executed next since it is having the lowest burst time among all the available processes.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So that's how the procedure will go on in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shortest job first (SJF)</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Waiting Time = 27/5=5.4</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AVG TAT=11.4</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1995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0B40-F75B-D02D-0C11-CBF5FC0A033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50D64BA-0215-7580-638F-D1BE87A472B7}"/>
              </a:ext>
            </a:extLst>
          </p:cNvPr>
          <p:cNvGraphicFramePr>
            <a:graphicFrameLocks noGrp="1"/>
          </p:cNvGraphicFramePr>
          <p:nvPr>
            <p:ph idx="1"/>
            <p:extLst>
              <p:ext uri="{D42A27DB-BD31-4B8C-83A1-F6EECF244321}">
                <p14:modId xmlns:p14="http://schemas.microsoft.com/office/powerpoint/2010/main" val="1851921879"/>
              </p:ext>
            </p:extLst>
          </p:nvPr>
        </p:nvGraphicFramePr>
        <p:xfrm>
          <a:off x="565484" y="1861666"/>
          <a:ext cx="8229600" cy="3766820"/>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856564173"/>
                    </a:ext>
                  </a:extLst>
                </a:gridCol>
                <a:gridCol w="1371600">
                  <a:extLst>
                    <a:ext uri="{9D8B030D-6E8A-4147-A177-3AD203B41FA5}">
                      <a16:colId xmlns:a16="http://schemas.microsoft.com/office/drawing/2014/main" val="1295125980"/>
                    </a:ext>
                  </a:extLst>
                </a:gridCol>
                <a:gridCol w="1371600">
                  <a:extLst>
                    <a:ext uri="{9D8B030D-6E8A-4147-A177-3AD203B41FA5}">
                      <a16:colId xmlns:a16="http://schemas.microsoft.com/office/drawing/2014/main" val="1025686946"/>
                    </a:ext>
                  </a:extLst>
                </a:gridCol>
                <a:gridCol w="1371600">
                  <a:extLst>
                    <a:ext uri="{9D8B030D-6E8A-4147-A177-3AD203B41FA5}">
                      <a16:colId xmlns:a16="http://schemas.microsoft.com/office/drawing/2014/main" val="119803503"/>
                    </a:ext>
                  </a:extLst>
                </a:gridCol>
                <a:gridCol w="1371600">
                  <a:extLst>
                    <a:ext uri="{9D8B030D-6E8A-4147-A177-3AD203B41FA5}">
                      <a16:colId xmlns:a16="http://schemas.microsoft.com/office/drawing/2014/main" val="1023910504"/>
                    </a:ext>
                  </a:extLst>
                </a:gridCol>
                <a:gridCol w="1371600">
                  <a:extLst>
                    <a:ext uri="{9D8B030D-6E8A-4147-A177-3AD203B41FA5}">
                      <a16:colId xmlns:a16="http://schemas.microsoft.com/office/drawing/2014/main" val="218010284"/>
                    </a:ext>
                  </a:extLst>
                </a:gridCol>
              </a:tblGrid>
              <a:tr h="0">
                <a:tc>
                  <a:txBody>
                    <a:bodyPr/>
                    <a:lstStyle/>
                    <a:p>
                      <a:pPr algn="ctr">
                        <a:lnSpc>
                          <a:spcPct val="107000"/>
                        </a:lnSpc>
                        <a:spcAft>
                          <a:spcPts val="800"/>
                        </a:spcAft>
                      </a:pPr>
                      <a:r>
                        <a:rPr lang="en-IN" sz="2800" kern="100">
                          <a:effectLst/>
                        </a:rPr>
                        <a:t>PID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Arrival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Burst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Completion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Turn Around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Waiting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89063438"/>
                  </a:ext>
                </a:extLst>
              </a:tr>
              <a:tr h="0">
                <a:tc>
                  <a:txBody>
                    <a:bodyPr/>
                    <a:lstStyle/>
                    <a:p>
                      <a:pPr algn="ctr">
                        <a:lnSpc>
                          <a:spcPct val="107000"/>
                        </a:lnSpc>
                        <a:spcAft>
                          <a:spcPts val="800"/>
                        </a:spcAft>
                      </a:pPr>
                      <a:r>
                        <a:rPr lang="en-IN" sz="28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9326721"/>
                  </a:ext>
                </a:extLst>
              </a:tr>
              <a:tr h="0">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1518078"/>
                  </a:ext>
                </a:extLst>
              </a:tr>
              <a:tr h="0">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3095217"/>
                  </a:ext>
                </a:extLst>
              </a:tr>
              <a:tr h="0">
                <a:tc>
                  <a:txBody>
                    <a:bodyPr/>
                    <a:lstStyle/>
                    <a:p>
                      <a:pPr algn="ctr">
                        <a:lnSpc>
                          <a:spcPct val="107000"/>
                        </a:lnSpc>
                        <a:spcAft>
                          <a:spcPts val="800"/>
                        </a:spcAft>
                      </a:pPr>
                      <a:r>
                        <a:rPr lang="en-IN" sz="2800" kern="10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41209668"/>
                  </a:ext>
                </a:extLst>
              </a:tr>
              <a:tr h="0">
                <a:tc>
                  <a:txBody>
                    <a:bodyPr/>
                    <a:lstStyle/>
                    <a:p>
                      <a:pPr algn="ctr">
                        <a:lnSpc>
                          <a:spcPct val="107000"/>
                        </a:lnSpc>
                        <a:spcAft>
                          <a:spcPts val="800"/>
                        </a:spcAft>
                      </a:pPr>
                      <a:r>
                        <a:rPr lang="en-IN" sz="2800" kern="100">
                          <a:effectLst/>
                        </a:rPr>
                        <a:t>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9</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dirty="0">
                          <a:effectLst/>
                        </a:rPr>
                        <a:t>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15090964"/>
                  </a:ext>
                </a:extLst>
              </a:tr>
            </a:tbl>
          </a:graphicData>
        </a:graphic>
      </p:graphicFrame>
    </p:spTree>
    <p:extLst>
      <p:ext uri="{BB962C8B-B14F-4D97-AF65-F5344CB8AC3E}">
        <p14:creationId xmlns:p14="http://schemas.microsoft.com/office/powerpoint/2010/main" val="120329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26DB1-9B6A-A3B4-7965-EC07E7E9C8A2}"/>
              </a:ext>
            </a:extLst>
          </p:cNvPr>
          <p:cNvSpPr>
            <a:spLocks noGrp="1"/>
          </p:cNvSpPr>
          <p:nvPr>
            <p:ph idx="1"/>
          </p:nvPr>
        </p:nvSpPr>
        <p:spPr>
          <a:xfrm>
            <a:off x="457200" y="264696"/>
            <a:ext cx="8229600" cy="5861468"/>
          </a:xfrm>
        </p:spPr>
        <p:txBody>
          <a:bodyPr/>
          <a:lstStyle/>
          <a:p>
            <a:r>
              <a:rPr lang="en-US" b="1" i="0" dirty="0">
                <a:solidFill>
                  <a:srgbClr val="273239"/>
                </a:solidFill>
                <a:effectLst/>
                <a:latin typeface="Nunito" pitchFamily="2" charset="0"/>
              </a:rPr>
              <a:t>Example-2: </a:t>
            </a:r>
            <a:r>
              <a:rPr lang="en-US" b="0" i="0" dirty="0">
                <a:solidFill>
                  <a:srgbClr val="273239"/>
                </a:solidFill>
                <a:effectLst/>
                <a:latin typeface="Nunito" pitchFamily="2" charset="0"/>
              </a:rPr>
              <a:t>Consider the following table of arrival time and burst time for five processes </a:t>
            </a:r>
            <a:r>
              <a:rPr lang="en-US" b="1" i="0" dirty="0">
                <a:solidFill>
                  <a:srgbClr val="273239"/>
                </a:solidFill>
                <a:effectLst/>
                <a:latin typeface="Nunito" pitchFamily="2" charset="0"/>
              </a:rPr>
              <a:t>P1, P2, P3, P4</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P5</a:t>
            </a:r>
            <a:r>
              <a:rPr lang="en-US" b="0" i="0" dirty="0">
                <a:solidFill>
                  <a:srgbClr val="273239"/>
                </a:solidFill>
                <a:effectLst/>
                <a:latin typeface="Nunito" pitchFamily="2" charset="0"/>
              </a:rPr>
              <a:t>. </a:t>
            </a:r>
          </a:p>
          <a:p>
            <a:endParaRPr lang="en-US" dirty="0"/>
          </a:p>
        </p:txBody>
      </p:sp>
      <p:graphicFrame>
        <p:nvGraphicFramePr>
          <p:cNvPr id="4" name="Table 3">
            <a:extLst>
              <a:ext uri="{FF2B5EF4-FFF2-40B4-BE49-F238E27FC236}">
                <a16:creationId xmlns:a16="http://schemas.microsoft.com/office/drawing/2014/main" id="{591B7F2C-C4AE-1E4A-31B6-CF2F44FE4B99}"/>
              </a:ext>
            </a:extLst>
          </p:cNvPr>
          <p:cNvGraphicFramePr>
            <a:graphicFrameLocks noGrp="1"/>
          </p:cNvGraphicFramePr>
          <p:nvPr>
            <p:extLst>
              <p:ext uri="{D42A27DB-BD31-4B8C-83A1-F6EECF244321}">
                <p14:modId xmlns:p14="http://schemas.microsoft.com/office/powerpoint/2010/main" val="2828679904"/>
              </p:ext>
            </p:extLst>
          </p:nvPr>
        </p:nvGraphicFramePr>
        <p:xfrm>
          <a:off x="156410" y="2085114"/>
          <a:ext cx="8229600" cy="3779520"/>
        </p:xfrm>
        <a:graphic>
          <a:graphicData uri="http://schemas.openxmlformats.org/drawingml/2006/table">
            <a:tbl>
              <a:tblPr/>
              <a:tblGrid>
                <a:gridCol w="2743200">
                  <a:extLst>
                    <a:ext uri="{9D8B030D-6E8A-4147-A177-3AD203B41FA5}">
                      <a16:colId xmlns:a16="http://schemas.microsoft.com/office/drawing/2014/main" val="3984646831"/>
                    </a:ext>
                  </a:extLst>
                </a:gridCol>
                <a:gridCol w="2743200">
                  <a:extLst>
                    <a:ext uri="{9D8B030D-6E8A-4147-A177-3AD203B41FA5}">
                      <a16:colId xmlns:a16="http://schemas.microsoft.com/office/drawing/2014/main" val="837069534"/>
                    </a:ext>
                  </a:extLst>
                </a:gridCol>
                <a:gridCol w="2743200">
                  <a:extLst>
                    <a:ext uri="{9D8B030D-6E8A-4147-A177-3AD203B41FA5}">
                      <a16:colId xmlns:a16="http://schemas.microsoft.com/office/drawing/2014/main" val="1824252043"/>
                    </a:ext>
                  </a:extLst>
                </a:gridCol>
              </a:tblGrid>
              <a:tr h="0">
                <a:tc>
                  <a:txBody>
                    <a:bodyPr/>
                    <a:lstStyle/>
                    <a:p>
                      <a:pPr algn="ctr" fontAlgn="base"/>
                      <a:r>
                        <a:rPr lang="en-US" sz="2800" b="1">
                          <a:effectLst/>
                        </a:rPr>
                        <a:t>Process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a:effectLst/>
                        </a:rPr>
                        <a:t>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86999953"/>
                  </a:ext>
                </a:extLst>
              </a:tr>
              <a:tr h="0">
                <a:tc>
                  <a:txBody>
                    <a:bodyPr/>
                    <a:lstStyle/>
                    <a:p>
                      <a:pPr algn="ctr" fontAlgn="ctr"/>
                      <a:r>
                        <a:rPr lang="en-US" sz="2400" b="0">
                          <a:effectLst/>
                        </a:rPr>
                        <a:t> P1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 6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2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450070"/>
                  </a:ext>
                </a:extLst>
              </a:tr>
              <a:tr h="0">
                <a:tc>
                  <a:txBody>
                    <a:bodyPr/>
                    <a:lstStyle/>
                    <a:p>
                      <a:pPr algn="ctr" fontAlgn="ctr"/>
                      <a:r>
                        <a:rPr lang="en-US" sz="2400" b="0">
                          <a:effectLst/>
                        </a:rPr>
                        <a:t> P2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2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5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1092375"/>
                  </a:ext>
                </a:extLst>
              </a:tr>
              <a:tr h="0">
                <a:tc>
                  <a:txBody>
                    <a:bodyPr/>
                    <a:lstStyle/>
                    <a:p>
                      <a:pPr algn="ctr" fontAlgn="ctr"/>
                      <a:r>
                        <a:rPr lang="en-US" sz="2400" b="0">
                          <a:effectLst/>
                        </a:rPr>
                        <a:t> P3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 8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1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56587687"/>
                  </a:ext>
                </a:extLst>
              </a:tr>
              <a:tr h="0">
                <a:tc>
                  <a:txBody>
                    <a:bodyPr/>
                    <a:lstStyle/>
                    <a:p>
                      <a:pPr algn="ctr" fontAlgn="ctr"/>
                      <a:r>
                        <a:rPr lang="en-US" sz="2400" b="0">
                          <a:effectLst/>
                        </a:rPr>
                        <a:t> P4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3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0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00835280"/>
                  </a:ext>
                </a:extLst>
              </a:tr>
              <a:tr h="0">
                <a:tc>
                  <a:txBody>
                    <a:bodyPr/>
                    <a:lstStyle/>
                    <a:p>
                      <a:pPr algn="ctr" fontAlgn="ctr"/>
                      <a:r>
                        <a:rPr lang="en-US" sz="2400" b="0">
                          <a:effectLst/>
                        </a:rPr>
                        <a:t> P5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4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4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79778334"/>
                  </a:ext>
                </a:extLst>
              </a:tr>
            </a:tbl>
          </a:graphicData>
        </a:graphic>
      </p:graphicFrame>
    </p:spTree>
    <p:extLst>
      <p:ext uri="{BB962C8B-B14F-4D97-AF65-F5344CB8AC3E}">
        <p14:creationId xmlns:p14="http://schemas.microsoft.com/office/powerpoint/2010/main" val="3321895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E7D25-4B95-A3E7-689B-223FDB720690}"/>
              </a:ext>
            </a:extLst>
          </p:cNvPr>
          <p:cNvSpPr>
            <a:spLocks noGrp="1"/>
          </p:cNvSpPr>
          <p:nvPr>
            <p:ph idx="1"/>
          </p:nvPr>
        </p:nvSpPr>
        <p:spPr>
          <a:xfrm>
            <a:off x="285519" y="3080078"/>
            <a:ext cx="8229600" cy="3635626"/>
          </a:xfrm>
        </p:spPr>
        <p:txBody>
          <a:bodyPr>
            <a:normAutofit fontScale="85000" lnSpcReduction="20000"/>
          </a:bodyPr>
          <a:lstStyle/>
          <a:p>
            <a:pPr algn="l" fontAlgn="base">
              <a:spcAft>
                <a:spcPts val="750"/>
              </a:spcAft>
            </a:pPr>
            <a:r>
              <a:rPr lang="en-US" b="0" i="1" dirty="0">
                <a:solidFill>
                  <a:srgbClr val="273239"/>
                </a:solidFill>
                <a:effectLst/>
                <a:latin typeface="Nunito" pitchFamily="2" charset="0"/>
              </a:rPr>
              <a:t>P4 = 0 – 0 = 0</a:t>
            </a:r>
          </a:p>
          <a:p>
            <a:pPr algn="l" fontAlgn="base">
              <a:spcAft>
                <a:spcPts val="750"/>
              </a:spcAft>
            </a:pPr>
            <a:r>
              <a:rPr lang="en-US" b="0" i="1" dirty="0">
                <a:solidFill>
                  <a:srgbClr val="273239"/>
                </a:solidFill>
                <a:effectLst/>
                <a:latin typeface="Nunito" pitchFamily="2" charset="0"/>
              </a:rPr>
              <a:t>P1 = 3 – 2 = 1</a:t>
            </a:r>
          </a:p>
          <a:p>
            <a:pPr algn="l" fontAlgn="base">
              <a:spcAft>
                <a:spcPts val="750"/>
              </a:spcAft>
            </a:pPr>
            <a:r>
              <a:rPr lang="en-US" b="0" i="1" dirty="0">
                <a:solidFill>
                  <a:srgbClr val="273239"/>
                </a:solidFill>
                <a:effectLst/>
                <a:latin typeface="Nunito" pitchFamily="2" charset="0"/>
              </a:rPr>
              <a:t>P2 = 9 – 5 = 4</a:t>
            </a:r>
          </a:p>
          <a:p>
            <a:pPr algn="l" fontAlgn="base">
              <a:spcAft>
                <a:spcPts val="750"/>
              </a:spcAft>
            </a:pPr>
            <a:r>
              <a:rPr lang="en-US" b="0" i="1" dirty="0">
                <a:solidFill>
                  <a:srgbClr val="273239"/>
                </a:solidFill>
                <a:effectLst/>
                <a:latin typeface="Nunito" pitchFamily="2" charset="0"/>
              </a:rPr>
              <a:t>P5 = 11 – 4 = 7</a:t>
            </a:r>
          </a:p>
          <a:p>
            <a:pPr algn="l" fontAlgn="base">
              <a:spcAft>
                <a:spcPts val="750"/>
              </a:spcAft>
            </a:pPr>
            <a:r>
              <a:rPr lang="en-US" b="0" i="1" dirty="0">
                <a:solidFill>
                  <a:srgbClr val="273239"/>
                </a:solidFill>
                <a:effectLst/>
                <a:latin typeface="Nunito" pitchFamily="2" charset="0"/>
              </a:rPr>
              <a:t>P3 = 15 – 1 = 14</a:t>
            </a:r>
          </a:p>
          <a:p>
            <a:pPr algn="l" fontAlgn="base">
              <a:spcAft>
                <a:spcPts val="750"/>
              </a:spcAft>
            </a:pPr>
            <a:r>
              <a:rPr lang="en-US" b="1" i="1" dirty="0">
                <a:solidFill>
                  <a:srgbClr val="273239"/>
                </a:solidFill>
                <a:effectLst/>
                <a:latin typeface="Nunito" pitchFamily="2" charset="0"/>
              </a:rPr>
              <a:t>Average Waiting Time = 0 + 1 + 4 + 7 + 14/5 = 26/5 = 5.2</a:t>
            </a:r>
            <a:endParaRPr lang="en-US" b="0" i="1" dirty="0">
              <a:solidFill>
                <a:srgbClr val="273239"/>
              </a:solidFill>
              <a:effectLst/>
              <a:latin typeface="Nunito" pitchFamily="2" charset="0"/>
            </a:endParaRPr>
          </a:p>
          <a:p>
            <a:endParaRPr lang="en-US" dirty="0"/>
          </a:p>
        </p:txBody>
      </p:sp>
      <p:pic>
        <p:nvPicPr>
          <p:cNvPr id="4098" name="Picture 2" descr="Lightbox">
            <a:extLst>
              <a:ext uri="{FF2B5EF4-FFF2-40B4-BE49-F238E27FC236}">
                <a16:creationId xmlns:a16="http://schemas.microsoft.com/office/drawing/2014/main" id="{73FD26EC-8B61-064F-36E0-6F8ED6F2D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9" y="353587"/>
            <a:ext cx="8080216" cy="210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50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4" descr="Non Pre-emptive Shortest Job First Scheduling">
            <a:extLst>
              <a:ext uri="{FF2B5EF4-FFF2-40B4-BE49-F238E27FC236}">
                <a16:creationId xmlns:a16="http://schemas.microsoft.com/office/drawing/2014/main" id="{08DE92E4-172E-3A6B-AA4E-997569E7491D}"/>
              </a:ext>
            </a:extLst>
          </p:cNvPr>
          <p:cNvSpPr>
            <a:spLocks noChangeAspect="1" noChangeArrowheads="1"/>
          </p:cNvSpPr>
          <p:nvPr/>
        </p:nvSpPr>
        <p:spPr bwMode="auto">
          <a:xfrm>
            <a:off x="-127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C2FFBBE8-8242-7E7A-C649-58EBCF4B7855}"/>
              </a:ext>
            </a:extLst>
          </p:cNvPr>
          <p:cNvPicPr>
            <a:picLocks noChangeAspect="1"/>
          </p:cNvPicPr>
          <p:nvPr/>
        </p:nvPicPr>
        <p:blipFill>
          <a:blip r:embed="rId2"/>
          <a:stretch>
            <a:fillRect/>
          </a:stretch>
        </p:blipFill>
        <p:spPr>
          <a:xfrm>
            <a:off x="288758" y="866275"/>
            <a:ext cx="8710863" cy="4884820"/>
          </a:xfrm>
          <a:prstGeom prst="rect">
            <a:avLst/>
          </a:prstGeom>
        </p:spPr>
      </p:pic>
    </p:spTree>
    <p:extLst>
      <p:ext uri="{BB962C8B-B14F-4D97-AF65-F5344CB8AC3E}">
        <p14:creationId xmlns:p14="http://schemas.microsoft.com/office/powerpoint/2010/main" val="97752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C8E72F-8831-7C83-1B1B-E3882CFA7AA1}"/>
              </a:ext>
            </a:extLst>
          </p:cNvPr>
          <p:cNvPicPr>
            <a:picLocks noGrp="1" noChangeAspect="1"/>
          </p:cNvPicPr>
          <p:nvPr>
            <p:ph idx="1"/>
          </p:nvPr>
        </p:nvPicPr>
        <p:blipFill>
          <a:blip r:embed="rId2"/>
          <a:stretch>
            <a:fillRect/>
          </a:stretch>
        </p:blipFill>
        <p:spPr>
          <a:xfrm>
            <a:off x="734291" y="1419727"/>
            <a:ext cx="8271164" cy="3360091"/>
          </a:xfrm>
        </p:spPr>
      </p:pic>
    </p:spTree>
    <p:extLst>
      <p:ext uri="{BB962C8B-B14F-4D97-AF65-F5344CB8AC3E}">
        <p14:creationId xmlns:p14="http://schemas.microsoft.com/office/powerpoint/2010/main" val="2581234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DC6449-3265-3353-8CE3-F563E92C344F}"/>
              </a:ext>
            </a:extLst>
          </p:cNvPr>
          <p:cNvPicPr>
            <a:picLocks noGrp="1" noChangeAspect="1"/>
          </p:cNvPicPr>
          <p:nvPr>
            <p:ph idx="1"/>
          </p:nvPr>
        </p:nvPicPr>
        <p:blipFill>
          <a:blip r:embed="rId2"/>
          <a:stretch>
            <a:fillRect/>
          </a:stretch>
        </p:blipFill>
        <p:spPr>
          <a:xfrm>
            <a:off x="-1" y="854242"/>
            <a:ext cx="9144001" cy="3514015"/>
          </a:xfrm>
        </p:spPr>
      </p:pic>
    </p:spTree>
    <p:extLst>
      <p:ext uri="{BB962C8B-B14F-4D97-AF65-F5344CB8AC3E}">
        <p14:creationId xmlns:p14="http://schemas.microsoft.com/office/powerpoint/2010/main" val="294055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8C72DD-9D9B-F8AD-9DE4-4531A91B038F}"/>
              </a:ext>
            </a:extLst>
          </p:cNvPr>
          <p:cNvPicPr>
            <a:picLocks noChangeAspect="1"/>
          </p:cNvPicPr>
          <p:nvPr/>
        </p:nvPicPr>
        <p:blipFill>
          <a:blip r:embed="rId2"/>
          <a:stretch>
            <a:fillRect/>
          </a:stretch>
        </p:blipFill>
        <p:spPr>
          <a:xfrm>
            <a:off x="291142" y="753979"/>
            <a:ext cx="8456660" cy="4446170"/>
          </a:xfrm>
          <a:prstGeom prst="rect">
            <a:avLst/>
          </a:prstGeom>
        </p:spPr>
      </p:pic>
    </p:spTree>
    <p:extLst>
      <p:ext uri="{BB962C8B-B14F-4D97-AF65-F5344CB8AC3E}">
        <p14:creationId xmlns:p14="http://schemas.microsoft.com/office/powerpoint/2010/main" val="156961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A16FD3-F414-B1DD-335C-067724558569}"/>
              </a:ext>
            </a:extLst>
          </p:cNvPr>
          <p:cNvPicPr>
            <a:picLocks noChangeAspect="1"/>
          </p:cNvPicPr>
          <p:nvPr/>
        </p:nvPicPr>
        <p:blipFill>
          <a:blip r:embed="rId2"/>
          <a:stretch>
            <a:fillRect/>
          </a:stretch>
        </p:blipFill>
        <p:spPr>
          <a:xfrm>
            <a:off x="128336" y="309143"/>
            <a:ext cx="7705703" cy="1090697"/>
          </a:xfrm>
          <a:prstGeom prst="rect">
            <a:avLst/>
          </a:prstGeom>
        </p:spPr>
      </p:pic>
      <p:pic>
        <p:nvPicPr>
          <p:cNvPr id="7" name="Picture 6">
            <a:extLst>
              <a:ext uri="{FF2B5EF4-FFF2-40B4-BE49-F238E27FC236}">
                <a16:creationId xmlns:a16="http://schemas.microsoft.com/office/drawing/2014/main" id="{B6568C4E-5074-46DB-83E1-72DAB48AFD06}"/>
              </a:ext>
            </a:extLst>
          </p:cNvPr>
          <p:cNvPicPr>
            <a:picLocks noChangeAspect="1"/>
          </p:cNvPicPr>
          <p:nvPr/>
        </p:nvPicPr>
        <p:blipFill>
          <a:blip r:embed="rId3"/>
          <a:stretch>
            <a:fillRect/>
          </a:stretch>
        </p:blipFill>
        <p:spPr>
          <a:xfrm>
            <a:off x="170943" y="1666875"/>
            <a:ext cx="8973057" cy="4409072"/>
          </a:xfrm>
          <a:prstGeom prst="rect">
            <a:avLst/>
          </a:prstGeom>
        </p:spPr>
      </p:pic>
    </p:spTree>
    <p:extLst>
      <p:ext uri="{BB962C8B-B14F-4D97-AF65-F5344CB8AC3E}">
        <p14:creationId xmlns:p14="http://schemas.microsoft.com/office/powerpoint/2010/main" val="4214936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Priority Scheduling</a:t>
            </a:r>
          </a:p>
        </p:txBody>
      </p:sp>
      <p:sp>
        <p:nvSpPr>
          <p:cNvPr id="3" name="Content Placeholder 2"/>
          <p:cNvSpPr>
            <a:spLocks noGrp="1"/>
          </p:cNvSpPr>
          <p:nvPr>
            <p:ph idx="1"/>
          </p:nvPr>
        </p:nvSpPr>
        <p:spPr/>
        <p:txBody>
          <a:bodyPr/>
          <a:lstStyle/>
          <a:p>
            <a:r>
              <a:t>Each process is assigned a priority. Higher priority processes are executed first.</a:t>
            </a:r>
          </a:p>
          <a:p>
            <a:r>
              <a:t>Can be preemptive or non-preemptive.</a:t>
            </a:r>
          </a:p>
          <a:p>
            <a:r>
              <a:t>Example: Priority-based execution order with average turnaround and waiting times.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Round Robin Scheduling</a:t>
            </a:r>
          </a:p>
        </p:txBody>
      </p:sp>
      <p:sp>
        <p:nvSpPr>
          <p:cNvPr id="3" name="Content Placeholder 2"/>
          <p:cNvSpPr>
            <a:spLocks noGrp="1"/>
          </p:cNvSpPr>
          <p:nvPr>
            <p:ph idx="1"/>
          </p:nvPr>
        </p:nvSpPr>
        <p:spPr/>
        <p:txBody>
          <a:bodyPr/>
          <a:lstStyle/>
          <a:p>
            <a:r>
              <a:t>Processes are assigned fixed time slices (time quantum) in a cyclic order.</a:t>
            </a:r>
          </a:p>
          <a:p>
            <a:r>
              <a:t>Time-sharing approach improves response time.</a:t>
            </a:r>
          </a:p>
          <a:p>
            <a:r>
              <a:t>Example: Avg Turnaround Time = 42.16 ms, Avg Waiting Time = 31.16 ms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Shortest Remaining Time Next (SRTN)</a:t>
            </a:r>
          </a:p>
        </p:txBody>
      </p:sp>
      <p:sp>
        <p:nvSpPr>
          <p:cNvPr id="3" name="Content Placeholder 2"/>
          <p:cNvSpPr>
            <a:spLocks noGrp="1"/>
          </p:cNvSpPr>
          <p:nvPr>
            <p:ph idx="1"/>
          </p:nvPr>
        </p:nvSpPr>
        <p:spPr/>
        <p:txBody>
          <a:bodyPr/>
          <a:lstStyle/>
          <a:p>
            <a:r>
              <a:t>Preemptive version of SJF. Process with shortest remaining time is executed next.</a:t>
            </a:r>
          </a:p>
          <a:p>
            <a:r>
              <a:t>Example: Avg Turnaround Time = 10 ms, Avg Waiting Time = 4.5 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CPU Scheduling plays a vital role in OS performance. Different algorithms are used based on system requirements and workload characteristics.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Example: First Come First Serve (FCFS)</a:t>
            </a:r>
          </a:p>
        </p:txBody>
      </p:sp>
      <p:sp>
        <p:nvSpPr>
          <p:cNvPr id="3" name="Content Placeholder 2"/>
          <p:cNvSpPr>
            <a:spLocks noGrp="1"/>
          </p:cNvSpPr>
          <p:nvPr>
            <p:ph idx="1"/>
          </p:nvPr>
        </p:nvSpPr>
        <p:spPr/>
        <p:txBody>
          <a:bodyPr/>
          <a:lstStyle/>
          <a:p>
            <a:r>
              <a:t>Processes:</a:t>
            </a:r>
          </a:p>
          <a:p>
            <a:r>
              <a:t>P1: Arrival Time = 0, Burst Time = 9</a:t>
            </a:r>
          </a:p>
          <a:p>
            <a:r>
              <a:t>P2: Arrival Time = 1, Burst Time = 3</a:t>
            </a:r>
          </a:p>
          <a:p>
            <a:r>
              <a:t>P3: Arrival Time = 1, Burst Time = 2</a:t>
            </a:r>
          </a:p>
          <a:p>
            <a:r>
              <a:t>Gantt Chart: | P1 | P2 | P3 |</a:t>
            </a:r>
          </a:p>
          <a:p>
            <a:r>
              <a:t>Avg Turnaround Time = 16.16 ms</a:t>
            </a:r>
          </a:p>
          <a:p>
            <a:r>
              <a:t>Avg Waiting Time = 11 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Shortest Job First (SJF)</a:t>
            </a:r>
          </a:p>
        </p:txBody>
      </p:sp>
      <p:sp>
        <p:nvSpPr>
          <p:cNvPr id="3" name="Content Placeholder 2"/>
          <p:cNvSpPr>
            <a:spLocks noGrp="1"/>
          </p:cNvSpPr>
          <p:nvPr>
            <p:ph idx="1"/>
          </p:nvPr>
        </p:nvSpPr>
        <p:spPr/>
        <p:txBody>
          <a:bodyPr/>
          <a:lstStyle/>
          <a:p>
            <a:r>
              <a:t>Processes:</a:t>
            </a:r>
          </a:p>
          <a:p>
            <a:r>
              <a:t>P1: Arrival Time = 1, Burst Time = 7</a:t>
            </a:r>
          </a:p>
          <a:p>
            <a:r>
              <a:t>P2: Arrival Time = 3, Burst Time = 3</a:t>
            </a:r>
          </a:p>
          <a:p>
            <a:r>
              <a:t>P3: Arrival Time = 6, Burst Time = 2</a:t>
            </a:r>
          </a:p>
          <a:p>
            <a:r>
              <a:t>Gantt Chart: | P3 | P2 | P1 |</a:t>
            </a:r>
          </a:p>
          <a:p>
            <a:r>
              <a:t>Avg Turnaround Time = 11.4 ms</a:t>
            </a:r>
          </a:p>
          <a:p>
            <a:r>
              <a:t>Avg Waiting Time = 5.4 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Priority Scheduling</a:t>
            </a:r>
          </a:p>
        </p:txBody>
      </p:sp>
      <p:sp>
        <p:nvSpPr>
          <p:cNvPr id="3" name="Content Placeholder 2"/>
          <p:cNvSpPr>
            <a:spLocks noGrp="1"/>
          </p:cNvSpPr>
          <p:nvPr>
            <p:ph idx="1"/>
          </p:nvPr>
        </p:nvSpPr>
        <p:spPr/>
        <p:txBody>
          <a:bodyPr>
            <a:normAutofit fontScale="92500"/>
          </a:bodyPr>
          <a:lstStyle/>
          <a:p>
            <a:r>
              <a:t>Processes:</a:t>
            </a:r>
          </a:p>
          <a:p>
            <a:r>
              <a:t>P1: Arrival Time = 0, Burst Time = 5, Priority = 10</a:t>
            </a:r>
          </a:p>
          <a:p>
            <a:r>
              <a:t>P2: Arrival Time = 1, Burst Time = 4, Priority = 20</a:t>
            </a:r>
          </a:p>
          <a:p>
            <a:r>
              <a:t>P3: Arrival Time = 2, Burst Time = 2, Priority = 30</a:t>
            </a:r>
          </a:p>
          <a:p>
            <a:r>
              <a:t>Gantt Chart: | P3 | P2 | P1 |</a:t>
            </a:r>
          </a:p>
          <a:p>
            <a:r>
              <a:t>Avg Turnaround Time = 5.5 ms</a:t>
            </a:r>
          </a:p>
          <a:p>
            <a:r>
              <a:t>Avg Waiting Time = 2.5 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BA59E545-91DF-5E74-4262-392FF6F6D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1566"/>
            <a:ext cx="8843211" cy="5010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249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Round Robin Scheduling</a:t>
            </a:r>
          </a:p>
        </p:txBody>
      </p:sp>
      <p:sp>
        <p:nvSpPr>
          <p:cNvPr id="3" name="Content Placeholder 2"/>
          <p:cNvSpPr>
            <a:spLocks noGrp="1"/>
          </p:cNvSpPr>
          <p:nvPr>
            <p:ph idx="1"/>
          </p:nvPr>
        </p:nvSpPr>
        <p:spPr/>
        <p:txBody>
          <a:bodyPr>
            <a:normAutofit lnSpcReduction="10000"/>
          </a:bodyPr>
          <a:lstStyle/>
          <a:p>
            <a:r>
              <a:t>Processes:</a:t>
            </a:r>
          </a:p>
          <a:p>
            <a:r>
              <a:t>P1: Arrival Time = 0, Burst Time = 7</a:t>
            </a:r>
          </a:p>
          <a:p>
            <a:r>
              <a:t>P2: Arrival Time = 1, Burst Time = 4</a:t>
            </a:r>
          </a:p>
          <a:p>
            <a:r>
              <a:t>P3: Arrival Time = 2, Burst Time = 15</a:t>
            </a:r>
          </a:p>
          <a:p>
            <a:r>
              <a:t>Time Quantum = 5</a:t>
            </a:r>
          </a:p>
          <a:p>
            <a:r>
              <a:t>Gantt Chart: | P1 | P2 | P3 | P1 | P3 |</a:t>
            </a:r>
          </a:p>
          <a:p>
            <a:r>
              <a:t>Avg Turnaround Time = 42.16 ms</a:t>
            </a:r>
          </a:p>
          <a:p>
            <a:r>
              <a:t>Avg Waiting Time = 31.16 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Example: Shortest Remaining Time Next (SRTN)</a:t>
            </a:r>
          </a:p>
        </p:txBody>
      </p:sp>
      <p:sp>
        <p:nvSpPr>
          <p:cNvPr id="3" name="Content Placeholder 2"/>
          <p:cNvSpPr>
            <a:spLocks noGrp="1"/>
          </p:cNvSpPr>
          <p:nvPr>
            <p:ph idx="1"/>
          </p:nvPr>
        </p:nvSpPr>
        <p:spPr/>
        <p:txBody>
          <a:bodyPr/>
          <a:lstStyle/>
          <a:p>
            <a:r>
              <a:t>Processes:</a:t>
            </a:r>
          </a:p>
          <a:p>
            <a:r>
              <a:t>P1: Arrival Time = 0, Burst Time = 10</a:t>
            </a:r>
          </a:p>
          <a:p>
            <a:r>
              <a:t>P2: Arrival Time = 1, Burst Time = 6</a:t>
            </a:r>
          </a:p>
          <a:p>
            <a:r>
              <a:t>P3: Arrival Time = 3, Burst Time = 2</a:t>
            </a:r>
          </a:p>
          <a:p>
            <a:r>
              <a:t>Gantt Chart: | P3 | P2 | P1 |</a:t>
            </a:r>
          </a:p>
          <a:p>
            <a:r>
              <a:t>Avg Turnaround Time = 10 ms</a:t>
            </a:r>
          </a:p>
          <a:p>
            <a:r>
              <a:t>Avg Waiting Time = 4.5 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C51-310B-3E83-1A88-BD9C4697D114}"/>
              </a:ext>
            </a:extLst>
          </p:cNvPr>
          <p:cNvSpPr>
            <a:spLocks noGrp="1"/>
          </p:cNvSpPr>
          <p:nvPr>
            <p:ph type="title"/>
          </p:nvPr>
        </p:nvSpPr>
        <p:spPr>
          <a:xfrm>
            <a:off x="457200" y="274638"/>
            <a:ext cx="8229600" cy="603667"/>
          </a:xfrm>
        </p:spPr>
        <p:txBody>
          <a:bodyPr>
            <a:normAutofit fontScale="90000"/>
          </a:bodyPr>
          <a:lstStyle/>
          <a:p>
            <a:r>
              <a:rPr lang="en-US" b="1" i="0" dirty="0">
                <a:solidFill>
                  <a:srgbClr val="273239"/>
                </a:solidFill>
                <a:effectLst/>
                <a:latin typeface="Nunito" pitchFamily="2" charset="0"/>
              </a:rPr>
              <a:t/>
            </a:r>
            <a:br>
              <a:rPr lang="en-US" b="1" i="0" dirty="0">
                <a:solidFill>
                  <a:srgbClr val="273239"/>
                </a:solidFill>
                <a:effectLst/>
                <a:latin typeface="Nunito" pitchFamily="2" charset="0"/>
              </a:rPr>
            </a:br>
            <a:r>
              <a:rPr lang="en-US" b="1" i="0" dirty="0">
                <a:solidFill>
                  <a:srgbClr val="273239"/>
                </a:solidFill>
                <a:effectLst/>
                <a:latin typeface="Nunito" pitchFamily="2" charset="0"/>
              </a:rPr>
              <a:t>Criteria of CPU Scheduling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AB70BA7-64E3-01EB-DB08-47282BBFC290}"/>
              </a:ext>
            </a:extLst>
          </p:cNvPr>
          <p:cNvSpPr>
            <a:spLocks noGrp="1"/>
          </p:cNvSpPr>
          <p:nvPr>
            <p:ph idx="1"/>
          </p:nvPr>
        </p:nvSpPr>
        <p:spPr>
          <a:xfrm>
            <a:off x="457200" y="1022684"/>
            <a:ext cx="8229600" cy="5103479"/>
          </a:xfrm>
        </p:spPr>
        <p:txBody>
          <a:bodyPr>
            <a:normAutofit fontScale="55000" lnSpcReduction="20000"/>
          </a:bodyPr>
          <a:lstStyle/>
          <a:p>
            <a:pPr algn="l" rtl="0" fontAlgn="base">
              <a:spcAft>
                <a:spcPts val="750"/>
              </a:spcAft>
            </a:pPr>
            <a:r>
              <a:rPr lang="en-US" b="0" i="0" dirty="0">
                <a:solidFill>
                  <a:srgbClr val="273239"/>
                </a:solidFill>
                <a:effectLst/>
                <a:latin typeface="Nunito" pitchFamily="2" charset="0"/>
              </a:rPr>
              <a:t>CPU scheduling criteria, such as turnaround time, waiting time, and throughput, are essential metrics used to evaluate the efficiency of scheduling algorithms.</a:t>
            </a:r>
          </a:p>
          <a:p>
            <a:pPr algn="just" rtl="0" fontAlgn="base">
              <a:spcAft>
                <a:spcPts val="750"/>
              </a:spcAft>
            </a:pPr>
            <a:r>
              <a:rPr lang="en-US" b="0" i="0" dirty="0">
                <a:solidFill>
                  <a:srgbClr val="273239"/>
                </a:solidFill>
                <a:effectLst/>
                <a:latin typeface="Nunito" pitchFamily="2" charset="0"/>
              </a:rPr>
              <a:t>Now let’s discuss CPU Scheduling has several criteria. Some of them are mentioned below.</a:t>
            </a:r>
          </a:p>
          <a:p>
            <a:pPr marL="0" indent="0" algn="l" fontAlgn="base">
              <a:spcBef>
                <a:spcPts val="1800"/>
              </a:spcBef>
              <a:spcAft>
                <a:spcPts val="1800"/>
              </a:spcAft>
              <a:buNone/>
            </a:pPr>
            <a:r>
              <a:rPr lang="en-US" b="1" i="0" dirty="0">
                <a:solidFill>
                  <a:srgbClr val="273239"/>
                </a:solidFill>
                <a:effectLst/>
                <a:latin typeface="Nunito" pitchFamily="2" charset="0"/>
              </a:rPr>
              <a:t>1. CPU utilization</a:t>
            </a:r>
          </a:p>
          <a:p>
            <a:pPr marL="0" indent="0" algn="just" rtl="0" fontAlgn="base">
              <a:spcAft>
                <a:spcPts val="750"/>
              </a:spcAft>
              <a:buNone/>
            </a:pPr>
            <a:r>
              <a:rPr lang="en-US" b="0" i="0" dirty="0">
                <a:solidFill>
                  <a:srgbClr val="273239"/>
                </a:solidFill>
                <a:effectLst/>
                <a:latin typeface="Nunito" pitchFamily="2" charset="0"/>
              </a:rPr>
              <a:t>The main objective of any CPU scheduling algorithm is to keep the CPU as busy as possible. Theoretically, CPU utilization can range from 0 to 100 but in a </a:t>
            </a:r>
            <a:r>
              <a:rPr lang="en-US" b="0" i="0" u="sng" dirty="0">
                <a:solidFill>
                  <a:srgbClr val="273239"/>
                </a:solidFill>
                <a:effectLst/>
                <a:latin typeface="Nunito" pitchFamily="2" charset="0"/>
                <a:hlinkClick r:id="rId2"/>
              </a:rPr>
              <a:t>real-time system</a:t>
            </a:r>
            <a:r>
              <a:rPr lang="en-US" b="0" i="0" dirty="0">
                <a:solidFill>
                  <a:srgbClr val="273239"/>
                </a:solidFill>
                <a:effectLst/>
                <a:latin typeface="Nunito" pitchFamily="2" charset="0"/>
              </a:rPr>
              <a:t>, it varies from 40 to 90 percent depending on the load upon the system. </a:t>
            </a:r>
          </a:p>
          <a:p>
            <a:pPr marL="0" indent="0" algn="l" fontAlgn="base">
              <a:spcBef>
                <a:spcPts val="1800"/>
              </a:spcBef>
              <a:spcAft>
                <a:spcPts val="1800"/>
              </a:spcAft>
              <a:buNone/>
            </a:pPr>
            <a:r>
              <a:rPr lang="en-US" b="1" i="0" dirty="0">
                <a:solidFill>
                  <a:srgbClr val="273239"/>
                </a:solidFill>
                <a:effectLst/>
                <a:latin typeface="Nunito" pitchFamily="2" charset="0"/>
              </a:rPr>
              <a:t>2. Throughput</a:t>
            </a:r>
          </a:p>
          <a:p>
            <a:pPr algn="just" rtl="0" fontAlgn="base">
              <a:spcAft>
                <a:spcPts val="750"/>
              </a:spcAft>
            </a:pPr>
            <a:r>
              <a:rPr lang="en-US" b="0" i="0" dirty="0">
                <a:solidFill>
                  <a:srgbClr val="273239"/>
                </a:solidFill>
                <a:effectLst/>
                <a:latin typeface="Nunito" pitchFamily="2" charset="0"/>
              </a:rPr>
              <a:t>A measure of the work done by the CPU is the number of processes being executed and completed per unit of time. This is called throughput. The throughput may vary depending on the length or duration of the processes. </a:t>
            </a:r>
          </a:p>
          <a:p>
            <a:endParaRPr lang="en-US" dirty="0"/>
          </a:p>
        </p:txBody>
      </p:sp>
    </p:spTree>
    <p:extLst>
      <p:ext uri="{BB962C8B-B14F-4D97-AF65-F5344CB8AC3E}">
        <p14:creationId xmlns:p14="http://schemas.microsoft.com/office/powerpoint/2010/main" val="214863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2FC4-8FE0-62CC-AA5A-F209EFFE72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45E4C2-5226-1874-D2D1-CEDEBAB881EB}"/>
              </a:ext>
            </a:extLst>
          </p:cNvPr>
          <p:cNvSpPr>
            <a:spLocks noGrp="1"/>
          </p:cNvSpPr>
          <p:nvPr>
            <p:ph idx="1"/>
          </p:nvPr>
        </p:nvSpPr>
        <p:spPr/>
        <p:txBody>
          <a:bodyPr>
            <a:normAutofit fontScale="85000" lnSpcReduction="20000"/>
          </a:bodyPr>
          <a:lstStyle/>
          <a:p>
            <a:pPr algn="l" fontAlgn="base">
              <a:spcBef>
                <a:spcPts val="1800"/>
              </a:spcBef>
              <a:spcAft>
                <a:spcPts val="1800"/>
              </a:spcAft>
            </a:pPr>
            <a:r>
              <a:rPr lang="en-US" b="1" i="0" dirty="0">
                <a:solidFill>
                  <a:srgbClr val="273239"/>
                </a:solidFill>
                <a:effectLst/>
                <a:latin typeface="Nunito" pitchFamily="2" charset="0"/>
              </a:rPr>
              <a:t>3. Turnaround Time</a:t>
            </a:r>
          </a:p>
          <a:p>
            <a:pPr algn="just" rtl="0" fontAlgn="base">
              <a:spcAft>
                <a:spcPts val="750"/>
              </a:spcAft>
            </a:pPr>
            <a:r>
              <a:rPr lang="en-US" b="0" i="0" dirty="0">
                <a:solidFill>
                  <a:srgbClr val="273239"/>
                </a:solidFill>
                <a:effectLst/>
                <a:latin typeface="Nunito" pitchFamily="2" charset="0"/>
              </a:rPr>
              <a:t>For a particular process, an important criterion is how long it takes to execute that process. The time elapsed from the time of submission of a process to the time of completion is known as the turnaround time. Turn-around time is the sum of times spent waiting to get into memory, waiting in the ready queue, executing in CPU, and waiting for I/O. </a:t>
            </a:r>
          </a:p>
          <a:p>
            <a:pPr marL="0" indent="0">
              <a:buNone/>
            </a:pPr>
            <a:r>
              <a:rPr lang="en-US" b="0" i="1" dirty="0">
                <a:solidFill>
                  <a:srgbClr val="273239"/>
                </a:solidFill>
                <a:effectLst/>
                <a:latin typeface="Nunito" pitchFamily="2" charset="0"/>
              </a:rPr>
              <a:t>  Turn Around Time = Completion Time – Arrival     Time</a:t>
            </a:r>
            <a:endParaRPr lang="en-US" dirty="0"/>
          </a:p>
        </p:txBody>
      </p:sp>
    </p:spTree>
    <p:extLst>
      <p:ext uri="{BB962C8B-B14F-4D97-AF65-F5344CB8AC3E}">
        <p14:creationId xmlns:p14="http://schemas.microsoft.com/office/powerpoint/2010/main" val="420781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DF82-0BEC-FF57-7A6F-EEBDF0FC12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DD1D45-72F7-DCC3-A1C8-66A01F6C1148}"/>
              </a:ext>
            </a:extLst>
          </p:cNvPr>
          <p:cNvSpPr>
            <a:spLocks noGrp="1"/>
          </p:cNvSpPr>
          <p:nvPr>
            <p:ph idx="1"/>
          </p:nvPr>
        </p:nvSpPr>
        <p:spPr/>
        <p:txBody>
          <a:bodyPr>
            <a:normAutofit fontScale="92500"/>
          </a:bodyPr>
          <a:lstStyle/>
          <a:p>
            <a:pPr marL="0" indent="0" algn="l" fontAlgn="base">
              <a:spcBef>
                <a:spcPts val="1800"/>
              </a:spcBef>
              <a:spcAft>
                <a:spcPts val="1800"/>
              </a:spcAft>
              <a:buNone/>
            </a:pPr>
            <a:r>
              <a:rPr lang="en-US" b="1" i="0" dirty="0">
                <a:solidFill>
                  <a:srgbClr val="273239"/>
                </a:solidFill>
                <a:effectLst/>
                <a:latin typeface="Nunito" pitchFamily="2" charset="0"/>
              </a:rPr>
              <a:t>4. Waiting Time</a:t>
            </a:r>
          </a:p>
          <a:p>
            <a:pPr algn="just" rtl="0" fontAlgn="base">
              <a:spcAft>
                <a:spcPts val="750"/>
              </a:spcAft>
            </a:pPr>
            <a:r>
              <a:rPr lang="en-US" b="0" i="0" dirty="0">
                <a:solidFill>
                  <a:srgbClr val="273239"/>
                </a:solidFill>
                <a:effectLst/>
                <a:latin typeface="Nunito" pitchFamily="2" charset="0"/>
              </a:rPr>
              <a:t>A scheduling algorithm does not affect the time required to complete the process once it starts execution. It only affects the waiting time of a process i.e. time spent by a process waiting in the ready queue. </a:t>
            </a:r>
          </a:p>
          <a:p>
            <a:pPr marL="0" indent="0">
              <a:buNone/>
            </a:pPr>
            <a:r>
              <a:rPr lang="en-US" b="0" i="1" dirty="0">
                <a:solidFill>
                  <a:srgbClr val="273239"/>
                </a:solidFill>
                <a:effectLst/>
                <a:latin typeface="Nunito" pitchFamily="2" charset="0"/>
              </a:rPr>
              <a:t>Waiting Time = Turnaround Time – Burst Time</a:t>
            </a:r>
            <a:r>
              <a:rPr lang="en-US" dirty="0"/>
              <a:t/>
            </a:r>
            <a:br>
              <a:rPr lang="en-US" dirty="0"/>
            </a:br>
            <a:endParaRPr lang="en-US" dirty="0"/>
          </a:p>
        </p:txBody>
      </p:sp>
    </p:spTree>
    <p:extLst>
      <p:ext uri="{BB962C8B-B14F-4D97-AF65-F5344CB8AC3E}">
        <p14:creationId xmlns:p14="http://schemas.microsoft.com/office/powerpoint/2010/main" val="218440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72EA5-777A-3A69-6E2D-011ACF1DA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B6838A-E1DB-DCE8-5027-F7A2B899278A}"/>
              </a:ext>
            </a:extLst>
          </p:cNvPr>
          <p:cNvSpPr>
            <a:spLocks noGrp="1"/>
          </p:cNvSpPr>
          <p:nvPr>
            <p:ph type="title"/>
          </p:nvPr>
        </p:nvSpPr>
        <p:spPr/>
        <p:txBody>
          <a:bodyPr/>
          <a:lstStyle/>
          <a:p>
            <a:r>
              <a:rPr lang="en-US" dirty="0"/>
              <a:t>Scheduling Criteria</a:t>
            </a:r>
          </a:p>
        </p:txBody>
      </p:sp>
      <p:sp>
        <p:nvSpPr>
          <p:cNvPr id="5" name="Content Placeholder 4">
            <a:extLst>
              <a:ext uri="{FF2B5EF4-FFF2-40B4-BE49-F238E27FC236}">
                <a16:creationId xmlns:a16="http://schemas.microsoft.com/office/drawing/2014/main" id="{F15BBB56-2257-22BD-279C-064F1B2934D6}"/>
              </a:ext>
            </a:extLst>
          </p:cNvPr>
          <p:cNvSpPr>
            <a:spLocks noGrp="1"/>
          </p:cNvSpPr>
          <p:nvPr>
            <p:ph idx="1"/>
          </p:nvPr>
        </p:nvSpPr>
        <p:spPr/>
        <p:txBody>
          <a:bodyPr>
            <a:normAutofit fontScale="85000" lnSpcReduction="10000"/>
          </a:bodyPr>
          <a:lstStyle/>
          <a:p>
            <a:pPr marL="0" indent="0">
              <a:buNone/>
            </a:pPr>
            <a:r>
              <a:rPr lang="en-IN" b="1" dirty="0"/>
              <a:t>Response Time</a:t>
            </a:r>
            <a:endParaRPr lang="en-IN" dirty="0"/>
          </a:p>
          <a:p>
            <a:r>
              <a:rPr lang="en-IN" dirty="0"/>
              <a:t>Amount of time it takes from when a request was submitted until the first response is produced. Remember, it is the time till the first response and not the completion of process execution(final response).</a:t>
            </a:r>
          </a:p>
          <a:p>
            <a:r>
              <a:rPr lang="en-IN" dirty="0"/>
              <a:t>In general CPU utilization and Throughput are maximized and other factors are reduced for proper optimization.</a:t>
            </a:r>
          </a:p>
          <a:p>
            <a:r>
              <a:rPr lang="en-US" b="0" i="1" dirty="0">
                <a:solidFill>
                  <a:srgbClr val="273239"/>
                </a:solidFill>
                <a:effectLst/>
                <a:latin typeface="Nunito" pitchFamily="2" charset="0"/>
              </a:rPr>
              <a:t>Response Time = CPU Allocation Time(when the CPU was allocated for the first) – Arrival Time </a:t>
            </a:r>
            <a:endParaRPr lang="en-IN" dirty="0"/>
          </a:p>
          <a:p>
            <a:endParaRPr lang="en-US" dirty="0"/>
          </a:p>
        </p:txBody>
      </p:sp>
    </p:spTree>
    <p:extLst>
      <p:ext uri="{BB962C8B-B14F-4D97-AF65-F5344CB8AC3E}">
        <p14:creationId xmlns:p14="http://schemas.microsoft.com/office/powerpoint/2010/main" val="199483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4DE7-BC95-BAC9-C751-A2D7392B43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CA4E9-A0C2-0E9E-AE6F-371A3DD84463}"/>
              </a:ext>
            </a:extLst>
          </p:cNvPr>
          <p:cNvSpPr>
            <a:spLocks noGrp="1"/>
          </p:cNvSpPr>
          <p:nvPr>
            <p:ph idx="1"/>
          </p:nvPr>
        </p:nvSpPr>
        <p:spPr/>
        <p:txBody>
          <a:bodyPr/>
          <a:lstStyle/>
          <a:p>
            <a:pPr algn="l" fontAlgn="base">
              <a:spcBef>
                <a:spcPts val="1800"/>
              </a:spcBef>
              <a:spcAft>
                <a:spcPts val="1800"/>
              </a:spcAft>
            </a:pPr>
            <a:r>
              <a:rPr lang="en-US" b="1" i="0" dirty="0">
                <a:solidFill>
                  <a:srgbClr val="273239"/>
                </a:solidFill>
                <a:effectLst/>
                <a:latin typeface="Nunito" pitchFamily="2" charset="0"/>
              </a:rPr>
              <a:t>Completion Time</a:t>
            </a:r>
          </a:p>
          <a:p>
            <a:pPr algn="just" rtl="0" fontAlgn="base">
              <a:spcAft>
                <a:spcPts val="750"/>
              </a:spcAft>
            </a:pPr>
            <a:r>
              <a:rPr lang="en-US" b="0" i="0" dirty="0">
                <a:solidFill>
                  <a:srgbClr val="273239"/>
                </a:solidFill>
                <a:effectLst/>
                <a:latin typeface="Nunito" pitchFamily="2" charset="0"/>
              </a:rPr>
              <a:t>The completion time is the time when the process stops executing,  which means that the process has completed its burst time and is completely executed.</a:t>
            </a:r>
          </a:p>
          <a:p>
            <a:pPr marL="0" indent="0">
              <a:buNone/>
            </a:pPr>
            <a:endParaRPr lang="en-US" dirty="0"/>
          </a:p>
        </p:txBody>
      </p:sp>
    </p:spTree>
    <p:extLst>
      <p:ext uri="{BB962C8B-B14F-4D97-AF65-F5344CB8AC3E}">
        <p14:creationId xmlns:p14="http://schemas.microsoft.com/office/powerpoint/2010/main" val="288838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TotalTime>
  <Words>1683</Words>
  <Application>Microsoft Office PowerPoint</Application>
  <PresentationFormat>On-screen Show (4:3)</PresentationFormat>
  <Paragraphs>353</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Nunito</vt:lpstr>
      <vt:lpstr>Symbol</vt:lpstr>
      <vt:lpstr>system-ui</vt:lpstr>
      <vt:lpstr>Times New Roman</vt:lpstr>
      <vt:lpstr>Office Theme</vt:lpstr>
      <vt:lpstr>CPU Scheduling</vt:lpstr>
      <vt:lpstr>Introduction to CPU Scheduling</vt:lpstr>
      <vt:lpstr>PowerPoint Presentation</vt:lpstr>
      <vt:lpstr>PowerPoint Presentation</vt:lpstr>
      <vt:lpstr> Criteria of CPU Scheduling </vt:lpstr>
      <vt:lpstr>PowerPoint Presentation</vt:lpstr>
      <vt:lpstr>PowerPoint Presentation</vt:lpstr>
      <vt:lpstr>Scheduling Criteria</vt:lpstr>
      <vt:lpstr>PowerPoint Presentation</vt:lpstr>
      <vt:lpstr>Scheduling Criteria</vt:lpstr>
      <vt:lpstr>Types of CPU Scheduling</vt:lpstr>
      <vt:lpstr>CPU Scheduling Algorithms</vt:lpstr>
      <vt:lpstr>Scheduling Algorithms</vt:lpstr>
      <vt:lpstr>PowerPoint Presentation</vt:lpstr>
      <vt:lpstr>First Come First Serve (FCFS)</vt:lpstr>
      <vt:lpstr>Example 1</vt:lpstr>
      <vt:lpstr>PowerPoint Presentation</vt:lpstr>
      <vt:lpstr>PowerPoint Presentation</vt:lpstr>
      <vt:lpstr>PowerPoint Presentation</vt:lpstr>
      <vt:lpstr>Shortest Job First (SJF)</vt:lpstr>
      <vt:lpstr>PowerPoint Presentation</vt:lpstr>
      <vt:lpstr>Shortest Job First (SJF)</vt:lpstr>
      <vt:lpstr>Shortest Job First (SJF)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Scheduling</vt:lpstr>
      <vt:lpstr>Round Robin Scheduling</vt:lpstr>
      <vt:lpstr>Shortest Remaining Time Next (SRTN)</vt:lpstr>
      <vt:lpstr>Conclusion</vt:lpstr>
      <vt:lpstr>Example: First Come First Serve (FCFS)</vt:lpstr>
      <vt:lpstr>Example: Shortest Job First (SJF)</vt:lpstr>
      <vt:lpstr>Example: Priority Scheduling</vt:lpstr>
      <vt:lpstr>Example: Round Robin Scheduling</vt:lpstr>
      <vt:lpstr>Example: Shortest Remaining Time Next (SRTN)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subject/>
  <dc:creator/>
  <cp:keywords/>
  <dc:description>generated using python-pptx</dc:description>
  <cp:lastModifiedBy>DELL</cp:lastModifiedBy>
  <cp:revision>27</cp:revision>
  <dcterms:created xsi:type="dcterms:W3CDTF">2013-01-27T09:14:16Z</dcterms:created>
  <dcterms:modified xsi:type="dcterms:W3CDTF">2025-02-05T07:27:39Z</dcterms:modified>
  <cp:category/>
</cp:coreProperties>
</file>