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40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397" r:id="rId11"/>
    <p:sldId id="398" r:id="rId13"/>
    <p:sldId id="399" r:id="rId14"/>
    <p:sldId id="264" r:id="rId15"/>
    <p:sldId id="265" r:id="rId16"/>
    <p:sldId id="286" r:id="rId17"/>
    <p:sldId id="267" r:id="rId18"/>
    <p:sldId id="445" r:id="rId19"/>
    <p:sldId id="268" r:id="rId20"/>
    <p:sldId id="287" r:id="rId21"/>
    <p:sldId id="288" r:id="rId22"/>
    <p:sldId id="289" r:id="rId23"/>
    <p:sldId id="429" r:id="rId24"/>
    <p:sldId id="271" r:id="rId25"/>
    <p:sldId id="430" r:id="rId26"/>
    <p:sldId id="273" r:id="rId27"/>
    <p:sldId id="274" r:id="rId28"/>
    <p:sldId id="276" r:id="rId29"/>
    <p:sldId id="277" r:id="rId30"/>
    <p:sldId id="290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</p:sldIdLst>
  <p:sldSz cx="9144000" cy="6858000" type="screen4x3"/>
  <p:notesSz cx="6934200" cy="91186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Helvetica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Helvetica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Helvetica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Helvetica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Helvetica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Helvetica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Helvetica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Helvetica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/>
    <p:restoredTop sz="94673"/>
  </p:normalViewPr>
  <p:slideViewPr>
    <p:cSldViewPr showGuide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6D05671-3945-774C-B926-349373911C9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22" tIns="45861" rIns="91722" bIns="45861" numCol="1" anchor="t" anchorCtr="0" compatLnSpc="1"/>
          <a:lstStyle>
            <a:lvl1pPr defTabSz="917575">
              <a:defRPr sz="1200">
                <a:latin typeface="Times" charset="0"/>
              </a:defRPr>
            </a:lvl1pPr>
          </a:lstStyle>
          <a:p>
            <a:pPr marL="0" marR="0" lvl="0" indent="0" algn="l" defTabSz="9175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8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22" tIns="45861" rIns="91722" bIns="45861" numCol="1" anchor="t" anchorCtr="0" compatLnSpc="1"/>
          <a:lstStyle>
            <a:lvl1pPr algn="r" defTabSz="917575">
              <a:defRPr sz="1200">
                <a:latin typeface="Times" charset="0"/>
              </a:defRPr>
            </a:lvl1pPr>
          </a:lstStyle>
          <a:p>
            <a:pPr marL="0" marR="0" lvl="0" indent="0" algn="r" defTabSz="9175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87450" y="684213"/>
            <a:ext cx="4559300" cy="34194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30700"/>
            <a:ext cx="5083175" cy="41036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22" tIns="45861" rIns="91722" bIns="45861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Click to edit Master text styles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Second level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Third level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Fourth level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Fifth level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2988"/>
            <a:ext cx="3005138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22" tIns="45861" rIns="91722" bIns="45861" numCol="1" anchor="b" anchorCtr="0" compatLnSpc="1"/>
          <a:lstStyle>
            <a:lvl1pPr defTabSz="917575">
              <a:defRPr sz="1200">
                <a:latin typeface="Times" charset="0"/>
              </a:defRPr>
            </a:lvl1pPr>
          </a:lstStyle>
          <a:p>
            <a:pPr marL="0" marR="0" lvl="0" indent="0" algn="l" defTabSz="9175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662988"/>
            <a:ext cx="3005138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22" tIns="45861" rIns="91722" bIns="45861" numCol="1" anchor="b" anchorCtr="0" compatLnSpc="1"/>
          <a:lstStyle>
            <a:lvl1pPr algn="r" defTabSz="917575">
              <a:defRPr sz="1200">
                <a:latin typeface="Times" charset="0"/>
              </a:defRPr>
            </a:lvl1pPr>
          </a:lstStyle>
          <a:p>
            <a:pPr marL="0" marR="0" lvl="0" indent="0" algn="r" defTabSz="9175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FB5D96-8FBF-0344-B8B5-D1662A561ED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929063" y="8662988"/>
            <a:ext cx="3005137" cy="455612"/>
          </a:xfrm>
          <a:prstGeom prst="rect">
            <a:avLst/>
          </a:prstGeom>
          <a:noFill/>
          <a:ln w="9525">
            <a:noFill/>
          </a:ln>
        </p:spPr>
        <p:txBody>
          <a:bodyPr lIns="91722" tIns="45861" rIns="91722" bIns="45861" anchor="b" anchorCtr="0"/>
          <a:p>
            <a:pPr lvl="0" algn="r" defTabSz="939800">
              <a:buNone/>
            </a:pPr>
            <a:fld id="{9A0DB2DC-4C9A-4742-B13C-FB6460FD3503}" type="slidenum">
              <a:rPr lang="en-US" altLang="en-US" sz="1200">
                <a:latin typeface="Times New Roman" panose="02020503050405090304"/>
                <a:ea typeface="MS PGothic" pitchFamily="34" charset="-128"/>
              </a:rPr>
            </a:fld>
            <a:endParaRPr lang="en-US" altLang="en-US" sz="1200">
              <a:latin typeface="Times New Roman" panose="02020503050405090304"/>
              <a:ea typeface="MS PGothic" pitchFamily="34" charset="-128"/>
            </a:endParaRPr>
          </a:p>
        </p:txBody>
      </p:sp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722" tIns="45861" rIns="91722" bIns="45861" anchor="t" anchorCtr="0"/>
          <a:p>
            <a:pPr lvl="0" eaLnBrk="1" hangingPunct="1"/>
            <a:endParaRPr lang="en-US" altLang="en-US">
              <a:latin typeface="Times New Roman" panose="0202050305040509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929063" y="8662988"/>
            <a:ext cx="3005137" cy="455612"/>
          </a:xfrm>
          <a:prstGeom prst="rect">
            <a:avLst/>
          </a:prstGeom>
          <a:noFill/>
          <a:ln w="9525">
            <a:noFill/>
          </a:ln>
        </p:spPr>
        <p:txBody>
          <a:bodyPr lIns="91722" tIns="45861" rIns="91722" bIns="45861" anchor="b" anchorCtr="0"/>
          <a:p>
            <a:pPr lvl="0" algn="r" defTabSz="939800">
              <a:buNone/>
            </a:pPr>
            <a:fld id="{9A0DB2DC-4C9A-4742-B13C-FB6460FD3503}" type="slidenum">
              <a:rPr lang="en-US" altLang="en-US" sz="1200">
                <a:latin typeface="Times New Roman" panose="02020503050405090304"/>
                <a:ea typeface="MS PGothic" pitchFamily="34" charset="-128"/>
              </a:rPr>
            </a:fld>
            <a:endParaRPr lang="en-US" altLang="en-US" sz="1200">
              <a:latin typeface="Times New Roman" panose="02020503050405090304"/>
              <a:ea typeface="MS PGothic" pitchFamily="34" charset="-128"/>
            </a:endParaRPr>
          </a:p>
        </p:txBody>
      </p:sp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722" tIns="45861" rIns="91722" bIns="45861" anchor="t" anchorCtr="0"/>
          <a:p>
            <a:pPr lvl="0" eaLnBrk="1" hangingPunct="1"/>
            <a:endParaRPr lang="en-US" altLang="en-US">
              <a:latin typeface="Times New Roman" panose="0202050305040509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29063" y="8662988"/>
            <a:ext cx="3005137" cy="455612"/>
          </a:xfrm>
          <a:prstGeom prst="rect">
            <a:avLst/>
          </a:prstGeom>
          <a:noFill/>
          <a:ln w="9525">
            <a:noFill/>
          </a:ln>
        </p:spPr>
        <p:txBody>
          <a:bodyPr lIns="91722" tIns="45861" rIns="91722" bIns="45861" anchor="b" anchorCtr="0"/>
          <a:p>
            <a:pPr lvl="0" algn="r" defTabSz="939800">
              <a:buNone/>
            </a:pPr>
            <a:fld id="{9A0DB2DC-4C9A-4742-B13C-FB6460FD3503}" type="slidenum">
              <a:rPr lang="en-US" altLang="en-US" sz="1200">
                <a:latin typeface="Times New Roman" panose="02020503050405090304"/>
                <a:ea typeface="MS PGothic" pitchFamily="34" charset="-128"/>
              </a:rPr>
            </a:fld>
            <a:endParaRPr lang="en-US" altLang="en-US" sz="1200">
              <a:latin typeface="Times New Roman" panose="02020503050405090304"/>
              <a:ea typeface="MS PGothic" pitchFamily="34" charset="-128"/>
            </a:endParaRPr>
          </a:p>
        </p:txBody>
      </p:sp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722" tIns="45861" rIns="91722" bIns="45861" anchor="t" anchorCtr="0"/>
          <a:p>
            <a:pPr lvl="0" eaLnBrk="1" hangingPunct="1"/>
            <a:endParaRPr lang="en-US" altLang="en-US">
              <a:latin typeface="Times New Roman" panose="0202050305040509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929063" y="8662988"/>
            <a:ext cx="3005137" cy="455612"/>
          </a:xfrm>
          <a:prstGeom prst="rect">
            <a:avLst/>
          </a:prstGeom>
          <a:noFill/>
          <a:ln w="9525">
            <a:noFill/>
          </a:ln>
        </p:spPr>
        <p:txBody>
          <a:bodyPr lIns="91722" tIns="45861" rIns="91722" bIns="45861" anchor="b" anchorCtr="0"/>
          <a:p>
            <a:pPr lvl="0" algn="r" defTabSz="939800">
              <a:buNone/>
            </a:pPr>
            <a:fld id="{9A0DB2DC-4C9A-4742-B13C-FB6460FD3503}" type="slidenum">
              <a:rPr lang="en-US" altLang="en-US" sz="1200">
                <a:latin typeface="Times New Roman" panose="02020503050405090304"/>
                <a:ea typeface="MS PGothic" pitchFamily="34" charset="-128"/>
              </a:rPr>
            </a:fld>
            <a:endParaRPr lang="en-US" altLang="en-US" sz="1200">
              <a:latin typeface="Times New Roman" panose="02020503050405090304"/>
              <a:ea typeface="MS PGothic" pitchFamily="34" charset="-128"/>
            </a:endParaRPr>
          </a:p>
        </p:txBody>
      </p:sp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722" tIns="45861" rIns="91722" bIns="45861" anchor="t" anchorCtr="0"/>
          <a:p>
            <a:pPr lvl="0" eaLnBrk="1" hangingPunct="1"/>
            <a:endParaRPr lang="en-US" altLang="en-US">
              <a:latin typeface="Times New Roman" panose="0202050305040509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929063" y="8662988"/>
            <a:ext cx="3005137" cy="455612"/>
          </a:xfrm>
          <a:prstGeom prst="rect">
            <a:avLst/>
          </a:prstGeom>
          <a:noFill/>
          <a:ln w="9525">
            <a:noFill/>
          </a:ln>
        </p:spPr>
        <p:txBody>
          <a:bodyPr lIns="91722" tIns="45861" rIns="91722" bIns="45861" anchor="b" anchorCtr="0"/>
          <a:p>
            <a:pPr lvl="0" algn="r" defTabSz="939800">
              <a:buNone/>
            </a:pPr>
            <a:fld id="{9A0DB2DC-4C9A-4742-B13C-FB6460FD3503}" type="slidenum">
              <a:rPr lang="en-US" altLang="en-US" sz="1200">
                <a:latin typeface="Times New Roman" panose="02020503050405090304"/>
                <a:ea typeface="MS PGothic" pitchFamily="34" charset="-128"/>
              </a:rPr>
            </a:fld>
            <a:endParaRPr lang="en-US" altLang="en-US" sz="1200">
              <a:latin typeface="Times New Roman" panose="02020503050405090304"/>
              <a:ea typeface="MS PGothic" pitchFamily="34" charset="-128"/>
            </a:endParaRPr>
          </a:p>
        </p:txBody>
      </p:sp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722" tIns="45861" rIns="91722" bIns="45861" anchor="t" anchorCtr="0"/>
          <a:p>
            <a:pPr lvl="0" eaLnBrk="1" hangingPunct="1"/>
            <a:endParaRPr lang="en-US" altLang="en-US">
              <a:latin typeface="Times New Roman" panose="0202050305040509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/>
          <p:nvPr/>
        </p:nvSpPr>
        <p:spPr>
          <a:xfrm>
            <a:off x="290513" y="2546350"/>
            <a:ext cx="438150" cy="474663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 anchorCtr="0"/>
          <a:p>
            <a:pPr lvl="0"/>
            <a:endParaRPr>
              <a:latin typeface="Helvetica" charset="0"/>
            </a:endParaRPr>
          </a:p>
        </p:txBody>
      </p:sp>
      <p:sp>
        <p:nvSpPr>
          <p:cNvPr id="35843" name="Rectangle 3"/>
          <p:cNvSpPr/>
          <p:nvPr/>
        </p:nvSpPr>
        <p:spPr>
          <a:xfrm>
            <a:off x="673100" y="2546350"/>
            <a:ext cx="328613" cy="474663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/>
            <a:endParaRPr>
              <a:latin typeface="Helvetica" charset="0"/>
            </a:endParaRPr>
          </a:p>
        </p:txBody>
      </p:sp>
      <p:sp>
        <p:nvSpPr>
          <p:cNvPr id="35844" name="Rectangle 4"/>
          <p:cNvSpPr/>
          <p:nvPr/>
        </p:nvSpPr>
        <p:spPr>
          <a:xfrm>
            <a:off x="414338" y="2968625"/>
            <a:ext cx="422275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 anchorCtr="0"/>
          <a:p>
            <a:pPr lvl="0"/>
            <a:endParaRPr>
              <a:latin typeface="Helvetica" charset="0"/>
            </a:endParaRPr>
          </a:p>
        </p:txBody>
      </p:sp>
      <p:sp>
        <p:nvSpPr>
          <p:cNvPr id="35845" name="Rectangle 5"/>
          <p:cNvSpPr/>
          <p:nvPr/>
        </p:nvSpPr>
        <p:spPr>
          <a:xfrm>
            <a:off x="784225" y="2968625"/>
            <a:ext cx="368300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/>
            <a:endParaRPr>
              <a:latin typeface="Helvetica" charset="0"/>
            </a:endParaRPr>
          </a:p>
        </p:txBody>
      </p:sp>
      <p:sp>
        <p:nvSpPr>
          <p:cNvPr id="35846" name="Rectangle 6"/>
          <p:cNvSpPr/>
          <p:nvPr/>
        </p:nvSpPr>
        <p:spPr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 anchorCtr="0"/>
          <a:p>
            <a:pPr lvl="0"/>
            <a:endParaRPr>
              <a:latin typeface="Helvetica" charset="0"/>
            </a:endParaRPr>
          </a:p>
        </p:txBody>
      </p:sp>
      <p:sp>
        <p:nvSpPr>
          <p:cNvPr id="35847" name="Rectangle 7"/>
          <p:cNvSpPr/>
          <p:nvPr/>
        </p:nvSpPr>
        <p:spPr>
          <a:xfrm>
            <a:off x="635000" y="2438400"/>
            <a:ext cx="31750" cy="1052513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none" anchor="ctr" anchorCtr="0"/>
          <a:p>
            <a:pPr lvl="0"/>
            <a:endParaRPr>
              <a:latin typeface="Helvetica" charset="0"/>
            </a:endParaRPr>
          </a:p>
        </p:txBody>
      </p:sp>
      <p:sp>
        <p:nvSpPr>
          <p:cNvPr id="35848" name="Rectangle 11"/>
          <p:cNvSpPr/>
          <p:nvPr/>
        </p:nvSpPr>
        <p:spPr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rot="10800000" wrap="none" anchor="ctr" anchorCtr="0"/>
          <a:p>
            <a:pPr lvl="0" algn="ctr" eaLnBrk="1" hangingPunct="1"/>
            <a:endParaRPr lang="en-US" altLang="en-US" sz="2400">
              <a:latin typeface="Arial" panose="020B0604020202090204" pitchFamily="34" charset="0"/>
            </a:endParaRPr>
          </a:p>
        </p:txBody>
      </p:sp>
      <p:pic>
        <p:nvPicPr>
          <p:cNvPr id="35849" name="Picture 13" descr="C:\Documents and Settings\amer4\Desktop\Pittse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050" y="5724525"/>
            <a:ext cx="1123950" cy="1133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6328" name="Rectangle 8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US" altLang="en-US" noProof="0"/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162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/>
          </a:p>
        </p:txBody>
      </p:sp>
      <p:sp>
        <p:nvSpPr>
          <p:cNvPr id="25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6800" y="6400800"/>
            <a:ext cx="7162800" cy="2952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b" anchorCtr="0" compatLnSpc="1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A1AF63-242B-C045-9149-250CAF5B644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CS 1550, cs.pitt.edu (originaly modified by Ethan L. Miller and Scott A. Brandt)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3250" y="533400"/>
            <a:ext cx="20383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533400"/>
            <a:ext cx="59626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A1AF63-242B-C045-9149-250CAF5B644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CS 1550, cs.pitt.edu (originaly modified by Ethan L. Miller and Scott A. Brandt)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447800"/>
            <a:ext cx="398145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2050" y="1447800"/>
            <a:ext cx="3983038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A1AF63-242B-C045-9149-250CAF5B644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CS 1550, cs.pitt.edu (originaly modified by Ethan L. Miller and Scott A. Brandt)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398145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2050" y="1447800"/>
            <a:ext cx="3983038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A1AF63-242B-C045-9149-250CAF5B644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CS 1550, cs.pitt.edu (originaly modified by Ethan L. Miller and Scott A. Brandt)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447800"/>
            <a:ext cx="8116888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4000500"/>
            <a:ext cx="8116888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A1AF63-242B-C045-9149-250CAF5B644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CS 1550, cs.pitt.edu (originaly modified by Ethan L. Miller and Scott A. Brandt)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8116888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000500"/>
            <a:ext cx="8116888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A1AF63-242B-C045-9149-250CAF5B644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CS 1550, cs.pitt.edu (originaly modified by Ethan L. Miller and Scott A. Brandt)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A1AF63-242B-C045-9149-250CAF5B644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CS 1550, cs.pitt.edu (originaly modified by Ethan L. Miller and Scott A. Brandt)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A1AF63-242B-C045-9149-250CAF5B644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CS 1550, cs.pitt.edu (originaly modified by Ethan L. Miller and Scott A. Brandt)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398145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2050" y="1447800"/>
            <a:ext cx="3983038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A1AF63-242B-C045-9149-250CAF5B644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CS 1550, cs.pitt.edu (originaly modified by Ethan L. Miller and Scott A. Brandt)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A1AF63-242B-C045-9149-250CAF5B644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CS 1550, cs.pitt.edu (originaly modified by Ethan L. Miller and Scott A. Brandt)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A1AF63-242B-C045-9149-250CAF5B644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CS 1550, cs.pitt.edu (originaly modified by Ethan L. Miller and Scott A. Brandt)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A1AF63-242B-C045-9149-250CAF5B644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CS 1550, cs.pitt.edu (originaly modified by Ethan L. Miller and Scott A. Brandt)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A1AF63-242B-C045-9149-250CAF5B644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CS 1550, cs.pitt.edu (originaly modified by Ethan L. Miller and Scott A. Brandt)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A1AF63-242B-C045-9149-250CAF5B644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CS 1550, cs.pitt.edu (originaly modified by Ethan L. Miller and Scott A. Brandt)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/>
          <p:nvPr/>
        </p:nvSpPr>
        <p:spPr>
          <a:xfrm flipV="1">
            <a:off x="912813" y="6434138"/>
            <a:ext cx="7769225" cy="762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tx2"/>
              </a:gs>
            </a:gsLst>
            <a:lin ang="0" scaled="1"/>
            <a:tileRect/>
          </a:gradFill>
          <a:ln w="9525">
            <a:noFill/>
          </a:ln>
        </p:spPr>
        <p:txBody>
          <a:bodyPr rot="10800000" wrap="none" anchor="ctr" anchorCtr="0"/>
          <a:p>
            <a:pPr lvl="0" algn="ctr" eaLnBrk="1" hangingPunct="1"/>
            <a:endParaRPr lang="en-US" altLang="en-US" sz="2400">
              <a:latin typeface="Arial" panose="020B0604020202090204" pitchFamily="34" charset="0"/>
            </a:endParaRPr>
          </a:p>
        </p:txBody>
      </p:sp>
      <p:sp>
        <p:nvSpPr>
          <p:cNvPr id="1027" name="Rectangle 3"/>
          <p:cNvSpPr/>
          <p:nvPr/>
        </p:nvSpPr>
        <p:spPr>
          <a:xfrm>
            <a:off x="417513" y="488950"/>
            <a:ext cx="438150" cy="474663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lang="en-US" altLang="en-US" sz="2400">
              <a:latin typeface="Arial" panose="020B0604020202090204" pitchFamily="34" charset="0"/>
            </a:endParaRPr>
          </a:p>
        </p:txBody>
      </p:sp>
      <p:sp>
        <p:nvSpPr>
          <p:cNvPr id="1028" name="Rectangle 4"/>
          <p:cNvSpPr/>
          <p:nvPr/>
        </p:nvSpPr>
        <p:spPr>
          <a:xfrm>
            <a:off x="800100" y="488950"/>
            <a:ext cx="328613" cy="474663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lang="en-US" altLang="en-US" sz="2400">
              <a:latin typeface="Arial" panose="020B0604020202090204" pitchFamily="34" charset="0"/>
            </a:endParaRPr>
          </a:p>
        </p:txBody>
      </p:sp>
      <p:sp>
        <p:nvSpPr>
          <p:cNvPr id="1029" name="Rectangle 5"/>
          <p:cNvSpPr/>
          <p:nvPr/>
        </p:nvSpPr>
        <p:spPr>
          <a:xfrm>
            <a:off x="541338" y="911225"/>
            <a:ext cx="422275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lang="en-US" altLang="en-US" sz="2400">
              <a:latin typeface="Arial" panose="020B0604020202090204" pitchFamily="34" charset="0"/>
            </a:endParaRPr>
          </a:p>
        </p:txBody>
      </p:sp>
      <p:sp>
        <p:nvSpPr>
          <p:cNvPr id="1030" name="Rectangle 6"/>
          <p:cNvSpPr/>
          <p:nvPr/>
        </p:nvSpPr>
        <p:spPr>
          <a:xfrm>
            <a:off x="911225" y="911225"/>
            <a:ext cx="368300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lang="en-US" altLang="en-US" sz="2400">
              <a:latin typeface="Arial" panose="020B0604020202090204" pitchFamily="34" charset="0"/>
            </a:endParaRPr>
          </a:p>
        </p:txBody>
      </p:sp>
      <p:sp>
        <p:nvSpPr>
          <p:cNvPr id="1031" name="Rectangle 7"/>
          <p:cNvSpPr/>
          <p:nvPr/>
        </p:nvSpPr>
        <p:spPr>
          <a:xfrm>
            <a:off x="152400" y="7620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lang="en-US" altLang="en-US" sz="2400">
              <a:latin typeface="Arial" panose="020B0604020202090204" pitchFamily="34" charset="0"/>
            </a:endParaRPr>
          </a:p>
        </p:txBody>
      </p:sp>
      <p:sp>
        <p:nvSpPr>
          <p:cNvPr id="1032" name="Rectangle 8"/>
          <p:cNvSpPr/>
          <p:nvPr/>
        </p:nvSpPr>
        <p:spPr>
          <a:xfrm>
            <a:off x="762000" y="381000"/>
            <a:ext cx="31750" cy="1050925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lang="en-US" altLang="en-US" sz="2400">
              <a:latin typeface="Arial" panose="020B0604020202090204" pitchFamily="34" charset="0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34" name="Rectangle 10"/>
          <p:cNvSpPr>
            <a:spLocks noGrp="1"/>
          </p:cNvSpPr>
          <p:nvPr>
            <p:ph type="body" idx="1"/>
          </p:nvPr>
        </p:nvSpPr>
        <p:spPr>
          <a:xfrm>
            <a:off x="838200" y="1447800"/>
            <a:ext cx="8116888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55307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553200"/>
            <a:ext cx="5410200" cy="247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+mj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530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381000" cy="247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900">
                <a:latin typeface="+mj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A1AF63-242B-C045-9149-250CAF5B644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5309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553200"/>
            <a:ext cx="1676400" cy="247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900">
                <a:latin typeface="+mj-lt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CS 1550, cs.pitt.edu (originaly modified by Ethan L. Miller and Scott A. Brandt)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38" name="Rectangle 14"/>
          <p:cNvSpPr/>
          <p:nvPr/>
        </p:nvSpPr>
        <p:spPr>
          <a:xfrm flipV="1">
            <a:off x="533400" y="1219200"/>
            <a:ext cx="685800" cy="55563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rot="10800000" wrap="none" anchor="ctr" anchorCtr="0"/>
          <a:p>
            <a:pPr lvl="0" algn="ctr" eaLnBrk="1" hangingPunct="1"/>
            <a:endParaRPr lang="en-US" altLang="en-US" sz="2400">
              <a:latin typeface="Arial" panose="020B0604020202090204" pitchFamily="34" charset="0"/>
            </a:endParaRPr>
          </a:p>
        </p:txBody>
      </p:sp>
      <p:sp>
        <p:nvSpPr>
          <p:cNvPr id="1039" name="Rectangle 15"/>
          <p:cNvSpPr/>
          <p:nvPr/>
        </p:nvSpPr>
        <p:spPr>
          <a:xfrm flipV="1">
            <a:off x="1143000" y="1219200"/>
            <a:ext cx="6550025" cy="555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rot="10800000" wrap="none" anchor="ctr" anchorCtr="0"/>
          <a:p>
            <a:pPr lvl="0" algn="ctr" eaLnBrk="1" hangingPunct="1"/>
            <a:endParaRPr lang="en-US" altLang="en-US" sz="2400">
              <a:latin typeface="Arial" panose="020B0604020202090204" pitchFamily="34" charset="0"/>
            </a:endParaRPr>
          </a:p>
        </p:txBody>
      </p:sp>
      <p:pic>
        <p:nvPicPr>
          <p:cNvPr id="1040" name="Picture 17" descr="C:\Documents and Settings\amer4\Desktop\Pittseal.jp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89975" y="6396038"/>
            <a:ext cx="452438" cy="4572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/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9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9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9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9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9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9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9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90204" pitchFamily="34" charset="0"/>
        </a:defRPr>
      </a:lvl9pPr>
    </p:titleStyle>
    <p:bodyStyle>
      <a:lvl1pPr marL="342900" indent="-342900" algn="l" rtl="0" fontAlgn="base">
        <a:spcBef>
          <a:spcPct val="1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1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5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5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5000"/>
        </a:spcBef>
        <a:spcAft>
          <a:spcPct val="0"/>
        </a:spcAft>
        <a:buClr>
          <a:schemeClr val="hlink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audio" Target="../media/audio1.wav"/><Relationship Id="rId1" Type="http://schemas.openxmlformats.org/officeDocument/2006/relationships/image" Target="../media/image9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10"/>
          <p:cNvSpPr txBox="1">
            <a:spLocks noGrp="1" noChangeArrowheads="1"/>
          </p:cNvSpPr>
          <p:nvPr>
            <p:ph type="ftr" sz="quarter" idx="3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122" name="Rectangle 2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lang="en-US" altLang="en-US" kern="1200">
                <a:latin typeface="+mj-lt"/>
                <a:ea typeface="+mj-ea"/>
                <a:cs typeface="+mj-cs"/>
              </a:rPr>
              <a:t>Chapter 6: Deadlocks</a:t>
            </a:r>
            <a:endParaRPr lang="en-US" alt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buSzPct val="60000"/>
            </a:pPr>
            <a:endParaRPr lang="en-US" altLang="en-US" kern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>
              <a:buNone/>
            </a:pPr>
            <a:r>
              <a:rPr lang="en-US" altLang="en-US"/>
              <a:t>Graph With A Cycle But No Deadlock</a:t>
            </a:r>
            <a:endParaRPr lang="en-US" altLang="en-US"/>
          </a:p>
        </p:txBody>
      </p:sp>
      <p:sp>
        <p:nvSpPr>
          <p:cNvPr id="38914" name="Content Placeholder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</a:p>
        </p:txBody>
      </p:sp>
      <p:pic>
        <p:nvPicPr>
          <p:cNvPr id="38915" name="Picture 4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5625" y="1905000"/>
            <a:ext cx="2952750" cy="37671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>
              <a:buNone/>
            </a:pPr>
            <a:r>
              <a:rPr lang="en-US" altLang="en-US"/>
              <a:t>Basic Facts</a:t>
            </a:r>
            <a:endParaRPr lang="en-US" altLang="en-US"/>
          </a:p>
        </p:txBody>
      </p:sp>
      <p:sp>
        <p:nvSpPr>
          <p:cNvPr id="4096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en-US"/>
              <a:t>If graph contains no cycles </a:t>
            </a:r>
            <a:r>
              <a:rPr lang="en-US" altLang="en-US">
                <a:sym typeface="Symbol" pitchFamily="2" charset="2"/>
              </a:rPr>
              <a:t> no deadlock</a:t>
            </a:r>
            <a:endParaRPr lang="en-US" altLang="en-US">
              <a:sym typeface="Symbol" pitchFamily="2" charset="2"/>
            </a:endParaRPr>
          </a:p>
          <a:p>
            <a:pPr eaLnBrk="1" hangingPunct="1"/>
            <a:r>
              <a:rPr lang="en-US" altLang="en-US">
                <a:sym typeface="Symbol" pitchFamily="2" charset="2"/>
              </a:rPr>
              <a:t>If graph contains a cycle </a:t>
            </a:r>
            <a:endParaRPr lang="en-US" altLang="en-US">
              <a:sym typeface="Symbol" pitchFamily="2" charset="2"/>
            </a:endParaRPr>
          </a:p>
          <a:p>
            <a:pPr lvl="1" eaLnBrk="1" hangingPunct="1"/>
            <a:r>
              <a:rPr lang="en-US" altLang="en-US">
                <a:sym typeface="Symbol" pitchFamily="2" charset="2"/>
              </a:rPr>
              <a:t>if only one instance per resource type, then deadlock</a:t>
            </a:r>
            <a:endParaRPr lang="en-US" altLang="en-US">
              <a:sym typeface="Symbol" pitchFamily="2" charset="2"/>
            </a:endParaRPr>
          </a:p>
          <a:p>
            <a:pPr lvl="2" eaLnBrk="1" hangingPunct="1"/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necessary and sufficient condition</a:t>
            </a:r>
            <a:endParaRPr lang="en-US" altLang="en-US">
              <a:solidFill>
                <a:srgbClr val="FF0000"/>
              </a:solidFill>
              <a:sym typeface="Symbol" pitchFamily="2" charset="2"/>
            </a:endParaRPr>
          </a:p>
          <a:p>
            <a:pPr lvl="1" eaLnBrk="1" hangingPunct="1"/>
            <a:r>
              <a:rPr lang="en-US" altLang="en-US">
                <a:sym typeface="Symbol" pitchFamily="2" charset="2"/>
              </a:rPr>
              <a:t>if several instances per resource type, possibility of deadlock</a:t>
            </a:r>
            <a:endParaRPr lang="en-US" altLang="en-US">
              <a:sym typeface="Symbol" pitchFamily="2" charset="2"/>
            </a:endParaRPr>
          </a:p>
          <a:p>
            <a:pPr lvl="2" eaLnBrk="1" hangingPunct="1"/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necessary condition</a:t>
            </a:r>
            <a:endParaRPr lang="en-US" altLang="en-US">
              <a:solidFill>
                <a:srgbClr val="FF0000"/>
              </a:solidFill>
              <a:sym typeface="Symbol" pitchFamily="2" charset="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ooter Placeholder 3"/>
          <p:cNvSpPr txBox="1">
            <a:spLocks noGrp="1"/>
          </p:cNvSpPr>
          <p:nvPr>
            <p:ph type="ftr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1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0D197C0-EF02-C74D-A47C-7C6253C72D19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3316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/>
              <a:t>Dealing with deadlock</a:t>
            </a:r>
            <a:endParaRPr lang="en-US" altLang="en-US"/>
          </a:p>
        </p:txBody>
      </p:sp>
      <p:sp>
        <p:nvSpPr>
          <p:cNvPr id="13317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en-US"/>
              <a:t>How can the OS deal with deadlock?</a:t>
            </a:r>
            <a:endParaRPr lang="en-US" altLang="en-US"/>
          </a:p>
          <a:p>
            <a:pPr lvl="1" eaLnBrk="1" hangingPunct="1"/>
            <a:r>
              <a:rPr lang="en-US" altLang="en-US"/>
              <a:t>Ignore the problem altogether!</a:t>
            </a:r>
            <a:endParaRPr lang="en-US" altLang="en-US"/>
          </a:p>
          <a:p>
            <a:pPr lvl="2" eaLnBrk="1" hangingPunct="1"/>
            <a:r>
              <a:rPr lang="en-US" altLang="en-US"/>
              <a:t>Hopefully, it’ll never happen…</a:t>
            </a:r>
            <a:endParaRPr lang="en-US" altLang="en-US"/>
          </a:p>
          <a:p>
            <a:pPr lvl="1" eaLnBrk="1" hangingPunct="1"/>
            <a:r>
              <a:rPr lang="en-US" altLang="en-US"/>
              <a:t>Detect deadlock &amp; recover from it</a:t>
            </a:r>
            <a:endParaRPr lang="en-US" altLang="en-US"/>
          </a:p>
          <a:p>
            <a:pPr lvl="1" eaLnBrk="1" hangingPunct="1"/>
            <a:r>
              <a:rPr lang="en-US" altLang="en-US"/>
              <a:t>Dynamically avoid deadlock</a:t>
            </a:r>
            <a:endParaRPr lang="en-US" altLang="en-US"/>
          </a:p>
          <a:p>
            <a:pPr lvl="2" eaLnBrk="1" hangingPunct="1"/>
            <a:r>
              <a:rPr lang="en-US" altLang="en-US"/>
              <a:t>Careful resource allocation</a:t>
            </a:r>
            <a:endParaRPr lang="en-US" altLang="en-US"/>
          </a:p>
          <a:p>
            <a:pPr lvl="1" eaLnBrk="1" hangingPunct="1"/>
            <a:r>
              <a:rPr lang="en-US" altLang="en-US"/>
              <a:t>Prevent deadlock</a:t>
            </a:r>
            <a:endParaRPr lang="en-US" altLang="en-US"/>
          </a:p>
          <a:p>
            <a:pPr lvl="2" eaLnBrk="1" hangingPunct="1"/>
            <a:r>
              <a:rPr lang="en-US" altLang="en-US"/>
              <a:t>Remove at least one of the four necessary conditions</a:t>
            </a:r>
            <a:endParaRPr lang="en-US" altLang="en-US"/>
          </a:p>
          <a:p>
            <a:pPr eaLnBrk="1" hangingPunct="1"/>
            <a:r>
              <a:rPr lang="en-US" altLang="en-US"/>
              <a:t>We’ll explore these tradeoffs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" name="Footer Placeholder 2"/>
          <p:cNvSpPr txBox="1">
            <a:spLocks noGrp="1"/>
          </p:cNvSpPr>
          <p:nvPr>
            <p:ph type="ftr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0" name="Slide Number Placeholder 3"/>
          <p:cNvSpPr txBox="1">
            <a:spLocks noGrp="1"/>
          </p:cNvSpPr>
          <p:nvPr>
            <p:ph type="sldNum" sz="quarter" idx="11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31F515-D4C5-0248-A137-F206C488B430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1" name="Date Placeholder 4"/>
          <p:cNvSpPr txBox="1">
            <a:spLocks noGrp="1"/>
          </p:cNvSpPr>
          <p:nvPr>
            <p:ph type="dt" sz="half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CS 1550, cs.pitt.edu (originaly modified by Ethan L. Miller and Scott A. Brandt)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4340" name="Rectangle 5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/>
              <a:t>Getting into deadlock</a:t>
            </a:r>
            <a:endParaRPr lang="en-US" altLang="en-US"/>
          </a:p>
        </p:txBody>
      </p:sp>
      <p:sp>
        <p:nvSpPr>
          <p:cNvPr id="14341" name="Text Box 6"/>
          <p:cNvSpPr txBox="1"/>
          <p:nvPr/>
        </p:nvSpPr>
        <p:spPr>
          <a:xfrm>
            <a:off x="1912938" y="1308100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en-US" sz="2400">
                <a:latin typeface="Helvetica" charset="0"/>
              </a:rPr>
              <a:t>A</a:t>
            </a:r>
            <a:endParaRPr lang="en-US" altLang="en-US" sz="2400">
              <a:latin typeface="Helvetica" charset="0"/>
            </a:endParaRPr>
          </a:p>
        </p:txBody>
      </p:sp>
      <p:sp>
        <p:nvSpPr>
          <p:cNvPr id="14342" name="Text Box 10"/>
          <p:cNvSpPr txBox="1"/>
          <p:nvPr/>
        </p:nvSpPr>
        <p:spPr>
          <a:xfrm>
            <a:off x="4579938" y="1301750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en-US" sz="2400">
                <a:latin typeface="Helvetica" charset="0"/>
              </a:rPr>
              <a:t>B</a:t>
            </a:r>
            <a:endParaRPr lang="en-US" altLang="en-US" sz="2400">
              <a:latin typeface="Helvetica" charset="0"/>
            </a:endParaRPr>
          </a:p>
        </p:txBody>
      </p:sp>
      <p:sp>
        <p:nvSpPr>
          <p:cNvPr id="14343" name="Text Box 11"/>
          <p:cNvSpPr txBox="1"/>
          <p:nvPr/>
        </p:nvSpPr>
        <p:spPr>
          <a:xfrm>
            <a:off x="7239000" y="1295400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en-US" sz="2400">
                <a:latin typeface="Helvetica" charset="0"/>
              </a:rPr>
              <a:t>C</a:t>
            </a:r>
            <a:endParaRPr lang="en-US" altLang="en-US" sz="2400">
              <a:latin typeface="Helvetica" charset="0"/>
            </a:endParaRPr>
          </a:p>
        </p:txBody>
      </p:sp>
      <p:sp>
        <p:nvSpPr>
          <p:cNvPr id="14344" name="Text Box 64"/>
          <p:cNvSpPr txBox="1"/>
          <p:nvPr/>
        </p:nvSpPr>
        <p:spPr>
          <a:xfrm>
            <a:off x="1447800" y="1676400"/>
            <a:ext cx="1284288" cy="11080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 sz="1600">
                <a:latin typeface="Monaco" charset="0"/>
              </a:rPr>
              <a:t>Acquire R</a:t>
            </a:r>
            <a:endParaRPr lang="en-US" altLang="en-US" sz="1600">
              <a:latin typeface="Monaco" charset="0"/>
            </a:endParaRPr>
          </a:p>
          <a:p>
            <a:r>
              <a:rPr lang="en-US" altLang="en-US" sz="1600">
                <a:latin typeface="Monaco" charset="0"/>
              </a:rPr>
              <a:t>Acquire S</a:t>
            </a:r>
            <a:endParaRPr lang="en-US" altLang="en-US" sz="1600">
              <a:latin typeface="Monaco" charset="0"/>
            </a:endParaRPr>
          </a:p>
          <a:p>
            <a:r>
              <a:rPr lang="en-US" altLang="en-US" sz="1600">
                <a:latin typeface="Monaco" charset="0"/>
              </a:rPr>
              <a:t>Release R</a:t>
            </a:r>
            <a:endParaRPr lang="en-US" altLang="en-US" sz="1600">
              <a:latin typeface="Monaco" charset="0"/>
            </a:endParaRPr>
          </a:p>
          <a:p>
            <a:r>
              <a:rPr lang="en-US" altLang="en-US" sz="1600">
                <a:latin typeface="Monaco" charset="0"/>
              </a:rPr>
              <a:t>Release S</a:t>
            </a:r>
            <a:endParaRPr lang="en-US" altLang="en-US" sz="1600">
              <a:latin typeface="Monaco" charset="0"/>
            </a:endParaRPr>
          </a:p>
        </p:txBody>
      </p:sp>
      <p:sp>
        <p:nvSpPr>
          <p:cNvPr id="14345" name="Text Box 65"/>
          <p:cNvSpPr txBox="1"/>
          <p:nvPr/>
        </p:nvSpPr>
        <p:spPr>
          <a:xfrm>
            <a:off x="4114800" y="1676400"/>
            <a:ext cx="1284288" cy="11080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 sz="1600">
                <a:latin typeface="Monaco" charset="0"/>
              </a:rPr>
              <a:t>Acquire S</a:t>
            </a:r>
            <a:endParaRPr lang="en-US" altLang="en-US" sz="1600">
              <a:latin typeface="Monaco" charset="0"/>
            </a:endParaRPr>
          </a:p>
          <a:p>
            <a:r>
              <a:rPr lang="en-US" altLang="en-US" sz="1600">
                <a:latin typeface="Monaco" charset="0"/>
              </a:rPr>
              <a:t>Acquire T</a:t>
            </a:r>
            <a:endParaRPr lang="en-US" altLang="en-US" sz="1600">
              <a:latin typeface="Monaco" charset="0"/>
            </a:endParaRPr>
          </a:p>
          <a:p>
            <a:r>
              <a:rPr lang="en-US" altLang="en-US" sz="1600">
                <a:latin typeface="Monaco" charset="0"/>
              </a:rPr>
              <a:t>Release S</a:t>
            </a:r>
            <a:endParaRPr lang="en-US" altLang="en-US" sz="1600">
              <a:latin typeface="Monaco" charset="0"/>
            </a:endParaRPr>
          </a:p>
          <a:p>
            <a:r>
              <a:rPr lang="en-US" altLang="en-US" sz="1600">
                <a:latin typeface="Monaco" charset="0"/>
              </a:rPr>
              <a:t>Release T</a:t>
            </a:r>
            <a:endParaRPr lang="en-US" altLang="en-US" sz="1600">
              <a:latin typeface="Monaco" charset="0"/>
            </a:endParaRPr>
          </a:p>
        </p:txBody>
      </p:sp>
      <p:sp>
        <p:nvSpPr>
          <p:cNvPr id="14346" name="Text Box 66"/>
          <p:cNvSpPr txBox="1"/>
          <p:nvPr/>
        </p:nvSpPr>
        <p:spPr>
          <a:xfrm>
            <a:off x="6781800" y="1676400"/>
            <a:ext cx="1284288" cy="11080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 sz="1600">
                <a:latin typeface="Monaco" charset="0"/>
              </a:rPr>
              <a:t>Acquire T</a:t>
            </a:r>
            <a:endParaRPr lang="en-US" altLang="en-US" sz="1600">
              <a:latin typeface="Monaco" charset="0"/>
            </a:endParaRPr>
          </a:p>
          <a:p>
            <a:r>
              <a:rPr lang="en-US" altLang="en-US" sz="1600">
                <a:latin typeface="Monaco" charset="0"/>
              </a:rPr>
              <a:t>Acquire R</a:t>
            </a:r>
            <a:endParaRPr lang="en-US" altLang="en-US" sz="1600">
              <a:latin typeface="Monaco" charset="0"/>
            </a:endParaRPr>
          </a:p>
          <a:p>
            <a:r>
              <a:rPr lang="en-US" altLang="en-US" sz="1600">
                <a:latin typeface="Monaco" charset="0"/>
              </a:rPr>
              <a:t>Release T</a:t>
            </a:r>
            <a:endParaRPr lang="en-US" altLang="en-US" sz="1600">
              <a:latin typeface="Monaco" charset="0"/>
            </a:endParaRPr>
          </a:p>
          <a:p>
            <a:r>
              <a:rPr lang="en-US" altLang="en-US" sz="1600">
                <a:latin typeface="Monaco" charset="0"/>
              </a:rPr>
              <a:t>Release R</a:t>
            </a:r>
            <a:endParaRPr lang="en-US" altLang="en-US" sz="1600">
              <a:latin typeface="Monaco" charset="0"/>
            </a:endParaRPr>
          </a:p>
        </p:txBody>
      </p:sp>
      <p:grpSp>
        <p:nvGrpSpPr>
          <p:cNvPr id="12377" name="Group 89"/>
          <p:cNvGrpSpPr/>
          <p:nvPr/>
        </p:nvGrpSpPr>
        <p:grpSpPr>
          <a:xfrm>
            <a:off x="1295400" y="3048000"/>
            <a:ext cx="1600200" cy="1489075"/>
            <a:chOff x="1056" y="1920"/>
            <a:chExt cx="1008" cy="938"/>
          </a:xfrm>
        </p:grpSpPr>
        <p:sp>
          <p:nvSpPr>
            <p:cNvPr id="14409" name="Rectangle 12"/>
            <p:cNvSpPr/>
            <p:nvPr/>
          </p:nvSpPr>
          <p:spPr>
            <a:xfrm>
              <a:off x="1056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en-US">
                  <a:latin typeface="Helvetica" charset="0"/>
                </a:rPr>
                <a:t>R</a:t>
              </a:r>
              <a:endParaRPr lang="en-US" altLang="en-US">
                <a:latin typeface="Helvetica" charset="0"/>
              </a:endParaRPr>
            </a:p>
          </p:txBody>
        </p:sp>
        <p:sp>
          <p:nvSpPr>
            <p:cNvPr id="14410" name="Oval 13"/>
            <p:cNvSpPr/>
            <p:nvPr/>
          </p:nvSpPr>
          <p:spPr>
            <a:xfrm>
              <a:off x="1056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en-US">
                  <a:latin typeface="Helvetica" charset="0"/>
                </a:rPr>
                <a:t>A</a:t>
              </a:r>
              <a:endParaRPr lang="en-US" altLang="en-US">
                <a:latin typeface="Helvetica" charset="0"/>
              </a:endParaRPr>
            </a:p>
          </p:txBody>
        </p:sp>
        <p:cxnSp>
          <p:nvCxnSpPr>
            <p:cNvPr id="14411" name="AutoShape 15"/>
            <p:cNvCxnSpPr>
              <a:stCxn id="14409" idx="0"/>
              <a:endCxn id="14410" idx="4"/>
            </p:cNvCxnSpPr>
            <p:nvPr/>
          </p:nvCxnSpPr>
          <p:spPr>
            <a:xfrm flipV="1">
              <a:off x="1176" y="2160"/>
              <a:ext cx="0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4412" name="Rectangle 16"/>
            <p:cNvSpPr/>
            <p:nvPr/>
          </p:nvSpPr>
          <p:spPr>
            <a:xfrm>
              <a:off x="1440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en-US">
                  <a:latin typeface="Helvetica" charset="0"/>
                </a:rPr>
                <a:t>S</a:t>
              </a:r>
              <a:endParaRPr lang="en-US" altLang="en-US">
                <a:latin typeface="Helvetica" charset="0"/>
              </a:endParaRPr>
            </a:p>
          </p:txBody>
        </p:sp>
        <p:sp>
          <p:nvSpPr>
            <p:cNvPr id="14413" name="Oval 17"/>
            <p:cNvSpPr/>
            <p:nvPr/>
          </p:nvSpPr>
          <p:spPr>
            <a:xfrm>
              <a:off x="1440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en-US">
                  <a:latin typeface="Helvetica" charset="0"/>
                </a:rPr>
                <a:t>B</a:t>
              </a:r>
              <a:endParaRPr lang="en-US" altLang="en-US">
                <a:latin typeface="Helvetica" charset="0"/>
              </a:endParaRPr>
            </a:p>
          </p:txBody>
        </p:sp>
        <p:sp>
          <p:nvSpPr>
            <p:cNvPr id="14414" name="Rectangle 19"/>
            <p:cNvSpPr/>
            <p:nvPr/>
          </p:nvSpPr>
          <p:spPr>
            <a:xfrm>
              <a:off x="1824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en-US">
                  <a:latin typeface="Helvetica" charset="0"/>
                </a:rPr>
                <a:t>T</a:t>
              </a:r>
              <a:endParaRPr lang="en-US" altLang="en-US">
                <a:latin typeface="Helvetica" charset="0"/>
              </a:endParaRPr>
            </a:p>
          </p:txBody>
        </p:sp>
        <p:sp>
          <p:nvSpPr>
            <p:cNvPr id="14415" name="Oval 20"/>
            <p:cNvSpPr/>
            <p:nvPr/>
          </p:nvSpPr>
          <p:spPr>
            <a:xfrm>
              <a:off x="1824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en-US">
                  <a:latin typeface="Helvetica" charset="0"/>
                </a:rPr>
                <a:t>C</a:t>
              </a:r>
              <a:endParaRPr lang="en-US" altLang="en-US">
                <a:latin typeface="Helvetica" charset="0"/>
              </a:endParaRPr>
            </a:p>
          </p:txBody>
        </p:sp>
        <p:sp>
          <p:nvSpPr>
            <p:cNvPr id="14416" name="Rectangle 82"/>
            <p:cNvSpPr/>
            <p:nvPr/>
          </p:nvSpPr>
          <p:spPr>
            <a:xfrm>
              <a:off x="1152" y="2640"/>
              <a:ext cx="809" cy="2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en-US" sz="1600">
                  <a:latin typeface="Monaco" charset="0"/>
                </a:rPr>
                <a:t>Acquire R</a:t>
              </a:r>
              <a:endParaRPr lang="en-US" altLang="en-US" sz="1600">
                <a:latin typeface="Monaco" charset="0"/>
              </a:endParaRPr>
            </a:p>
          </p:txBody>
        </p:sp>
      </p:grpSp>
      <p:grpSp>
        <p:nvGrpSpPr>
          <p:cNvPr id="12378" name="Group 90"/>
          <p:cNvGrpSpPr/>
          <p:nvPr/>
        </p:nvGrpSpPr>
        <p:grpSpPr>
          <a:xfrm>
            <a:off x="3962400" y="3048000"/>
            <a:ext cx="1600200" cy="1489075"/>
            <a:chOff x="2736" y="1920"/>
            <a:chExt cx="1008" cy="938"/>
          </a:xfrm>
        </p:grpSpPr>
        <p:sp>
          <p:nvSpPr>
            <p:cNvPr id="14400" name="Rectangle 29"/>
            <p:cNvSpPr/>
            <p:nvPr/>
          </p:nvSpPr>
          <p:spPr>
            <a:xfrm>
              <a:off x="2736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en-US">
                  <a:latin typeface="Helvetica" charset="0"/>
                </a:rPr>
                <a:t>R</a:t>
              </a:r>
              <a:endParaRPr lang="en-US" altLang="en-US">
                <a:latin typeface="Helvetica" charset="0"/>
              </a:endParaRPr>
            </a:p>
          </p:txBody>
        </p:sp>
        <p:sp>
          <p:nvSpPr>
            <p:cNvPr id="14401" name="Oval 30"/>
            <p:cNvSpPr/>
            <p:nvPr/>
          </p:nvSpPr>
          <p:spPr>
            <a:xfrm>
              <a:off x="2736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en-US">
                  <a:latin typeface="Helvetica" charset="0"/>
                </a:rPr>
                <a:t>A</a:t>
              </a:r>
              <a:endParaRPr lang="en-US" altLang="en-US">
                <a:latin typeface="Helvetica" charset="0"/>
              </a:endParaRPr>
            </a:p>
          </p:txBody>
        </p:sp>
        <p:cxnSp>
          <p:nvCxnSpPr>
            <p:cNvPr id="14402" name="AutoShape 31"/>
            <p:cNvCxnSpPr>
              <a:stCxn id="14400" idx="0"/>
              <a:endCxn id="14401" idx="4"/>
            </p:cNvCxnSpPr>
            <p:nvPr/>
          </p:nvCxnSpPr>
          <p:spPr>
            <a:xfrm flipV="1">
              <a:off x="2856" y="2160"/>
              <a:ext cx="0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4403" name="Rectangle 32"/>
            <p:cNvSpPr/>
            <p:nvPr/>
          </p:nvSpPr>
          <p:spPr>
            <a:xfrm>
              <a:off x="3120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en-US">
                  <a:latin typeface="Helvetica" charset="0"/>
                </a:rPr>
                <a:t>S</a:t>
              </a:r>
              <a:endParaRPr lang="en-US" altLang="en-US">
                <a:latin typeface="Helvetica" charset="0"/>
              </a:endParaRPr>
            </a:p>
          </p:txBody>
        </p:sp>
        <p:sp>
          <p:nvSpPr>
            <p:cNvPr id="14404" name="Oval 33"/>
            <p:cNvSpPr/>
            <p:nvPr/>
          </p:nvSpPr>
          <p:spPr>
            <a:xfrm>
              <a:off x="3120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en-US">
                  <a:latin typeface="Helvetica" charset="0"/>
                </a:rPr>
                <a:t>B</a:t>
              </a:r>
              <a:endParaRPr lang="en-US" altLang="en-US">
                <a:latin typeface="Helvetica" charset="0"/>
              </a:endParaRPr>
            </a:p>
          </p:txBody>
        </p:sp>
        <p:sp>
          <p:nvSpPr>
            <p:cNvPr id="14405" name="Rectangle 34"/>
            <p:cNvSpPr/>
            <p:nvPr/>
          </p:nvSpPr>
          <p:spPr>
            <a:xfrm>
              <a:off x="3504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en-US">
                  <a:latin typeface="Helvetica" charset="0"/>
                </a:rPr>
                <a:t>T</a:t>
              </a:r>
              <a:endParaRPr lang="en-US" altLang="en-US">
                <a:latin typeface="Helvetica" charset="0"/>
              </a:endParaRPr>
            </a:p>
          </p:txBody>
        </p:sp>
        <p:sp>
          <p:nvSpPr>
            <p:cNvPr id="14406" name="Oval 35"/>
            <p:cNvSpPr/>
            <p:nvPr/>
          </p:nvSpPr>
          <p:spPr>
            <a:xfrm>
              <a:off x="3504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en-US">
                  <a:latin typeface="Helvetica" charset="0"/>
                </a:rPr>
                <a:t>C</a:t>
              </a:r>
              <a:endParaRPr lang="en-US" altLang="en-US">
                <a:latin typeface="Helvetica" charset="0"/>
              </a:endParaRPr>
            </a:p>
          </p:txBody>
        </p:sp>
        <p:cxnSp>
          <p:nvCxnSpPr>
            <p:cNvPr id="14407" name="AutoShape 67"/>
            <p:cNvCxnSpPr>
              <a:stCxn id="14403" idx="0"/>
              <a:endCxn id="14404" idx="4"/>
            </p:cNvCxnSpPr>
            <p:nvPr/>
          </p:nvCxnSpPr>
          <p:spPr>
            <a:xfrm flipV="1">
              <a:off x="3240" y="2160"/>
              <a:ext cx="0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4408" name="Rectangle 83"/>
            <p:cNvSpPr/>
            <p:nvPr/>
          </p:nvSpPr>
          <p:spPr>
            <a:xfrm>
              <a:off x="2832" y="2640"/>
              <a:ext cx="809" cy="2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en-US" sz="1600">
                  <a:latin typeface="Monaco" charset="0"/>
                </a:rPr>
                <a:t>Acquire S</a:t>
              </a:r>
              <a:endParaRPr lang="en-US" altLang="en-US" sz="1600">
                <a:latin typeface="Monaco" charset="0"/>
              </a:endParaRPr>
            </a:p>
          </p:txBody>
        </p:sp>
      </p:grpSp>
      <p:grpSp>
        <p:nvGrpSpPr>
          <p:cNvPr id="12379" name="Group 91"/>
          <p:cNvGrpSpPr/>
          <p:nvPr/>
        </p:nvGrpSpPr>
        <p:grpSpPr>
          <a:xfrm>
            <a:off x="6629400" y="3048000"/>
            <a:ext cx="1600200" cy="1489075"/>
            <a:chOff x="4416" y="1920"/>
            <a:chExt cx="1008" cy="938"/>
          </a:xfrm>
        </p:grpSpPr>
        <p:sp>
          <p:nvSpPr>
            <p:cNvPr id="14390" name="Rectangle 36"/>
            <p:cNvSpPr/>
            <p:nvPr/>
          </p:nvSpPr>
          <p:spPr>
            <a:xfrm>
              <a:off x="4416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en-US">
                  <a:latin typeface="Helvetica" charset="0"/>
                </a:rPr>
                <a:t>R</a:t>
              </a:r>
              <a:endParaRPr lang="en-US" altLang="en-US">
                <a:latin typeface="Helvetica" charset="0"/>
              </a:endParaRPr>
            </a:p>
          </p:txBody>
        </p:sp>
        <p:sp>
          <p:nvSpPr>
            <p:cNvPr id="14391" name="Oval 37"/>
            <p:cNvSpPr/>
            <p:nvPr/>
          </p:nvSpPr>
          <p:spPr>
            <a:xfrm>
              <a:off x="4416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en-US">
                  <a:latin typeface="Helvetica" charset="0"/>
                </a:rPr>
                <a:t>A</a:t>
              </a:r>
              <a:endParaRPr lang="en-US" altLang="en-US">
                <a:latin typeface="Helvetica" charset="0"/>
              </a:endParaRPr>
            </a:p>
          </p:txBody>
        </p:sp>
        <p:cxnSp>
          <p:nvCxnSpPr>
            <p:cNvPr id="14392" name="AutoShape 38"/>
            <p:cNvCxnSpPr>
              <a:stCxn id="14390" idx="0"/>
              <a:endCxn id="14391" idx="4"/>
            </p:cNvCxnSpPr>
            <p:nvPr/>
          </p:nvCxnSpPr>
          <p:spPr>
            <a:xfrm flipV="1">
              <a:off x="4536" y="2160"/>
              <a:ext cx="0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4393" name="Rectangle 39"/>
            <p:cNvSpPr/>
            <p:nvPr/>
          </p:nvSpPr>
          <p:spPr>
            <a:xfrm>
              <a:off x="4800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en-US">
                  <a:latin typeface="Helvetica" charset="0"/>
                </a:rPr>
                <a:t>S</a:t>
              </a:r>
              <a:endParaRPr lang="en-US" altLang="en-US">
                <a:latin typeface="Helvetica" charset="0"/>
              </a:endParaRPr>
            </a:p>
          </p:txBody>
        </p:sp>
        <p:sp>
          <p:nvSpPr>
            <p:cNvPr id="14394" name="Oval 40"/>
            <p:cNvSpPr/>
            <p:nvPr/>
          </p:nvSpPr>
          <p:spPr>
            <a:xfrm>
              <a:off x="4800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en-US">
                  <a:latin typeface="Helvetica" charset="0"/>
                </a:rPr>
                <a:t>B</a:t>
              </a:r>
              <a:endParaRPr lang="en-US" altLang="en-US">
                <a:latin typeface="Helvetica" charset="0"/>
              </a:endParaRPr>
            </a:p>
          </p:txBody>
        </p:sp>
        <p:sp>
          <p:nvSpPr>
            <p:cNvPr id="14395" name="Rectangle 41"/>
            <p:cNvSpPr/>
            <p:nvPr/>
          </p:nvSpPr>
          <p:spPr>
            <a:xfrm>
              <a:off x="5184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en-US">
                  <a:latin typeface="Helvetica" charset="0"/>
                </a:rPr>
                <a:t>T</a:t>
              </a:r>
              <a:endParaRPr lang="en-US" altLang="en-US">
                <a:latin typeface="Helvetica" charset="0"/>
              </a:endParaRPr>
            </a:p>
          </p:txBody>
        </p:sp>
        <p:sp>
          <p:nvSpPr>
            <p:cNvPr id="14396" name="Oval 42"/>
            <p:cNvSpPr/>
            <p:nvPr/>
          </p:nvSpPr>
          <p:spPr>
            <a:xfrm>
              <a:off x="5184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en-US">
                  <a:latin typeface="Helvetica" charset="0"/>
                </a:rPr>
                <a:t>C</a:t>
              </a:r>
              <a:endParaRPr lang="en-US" altLang="en-US">
                <a:latin typeface="Helvetica" charset="0"/>
              </a:endParaRPr>
            </a:p>
          </p:txBody>
        </p:sp>
        <p:cxnSp>
          <p:nvCxnSpPr>
            <p:cNvPr id="14397" name="AutoShape 68"/>
            <p:cNvCxnSpPr>
              <a:stCxn id="14393" idx="0"/>
              <a:endCxn id="14394" idx="4"/>
            </p:cNvCxnSpPr>
            <p:nvPr/>
          </p:nvCxnSpPr>
          <p:spPr>
            <a:xfrm flipV="1">
              <a:off x="4920" y="2160"/>
              <a:ext cx="0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4398" name="AutoShape 69"/>
            <p:cNvCxnSpPr>
              <a:stCxn id="14395" idx="0"/>
              <a:endCxn id="14396" idx="4"/>
            </p:cNvCxnSpPr>
            <p:nvPr/>
          </p:nvCxnSpPr>
          <p:spPr>
            <a:xfrm flipV="1">
              <a:off x="5304" y="2160"/>
              <a:ext cx="0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4399" name="Rectangle 84"/>
            <p:cNvSpPr/>
            <p:nvPr/>
          </p:nvSpPr>
          <p:spPr>
            <a:xfrm>
              <a:off x="4512" y="2640"/>
              <a:ext cx="809" cy="2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en-US" sz="1600">
                  <a:latin typeface="Monaco" charset="0"/>
                </a:rPr>
                <a:t>Acquire T</a:t>
              </a:r>
              <a:endParaRPr lang="en-US" altLang="en-US" sz="1600">
                <a:latin typeface="Monaco" charset="0"/>
              </a:endParaRPr>
            </a:p>
          </p:txBody>
        </p:sp>
      </p:grpSp>
      <p:grpSp>
        <p:nvGrpSpPr>
          <p:cNvPr id="12380" name="Group 92"/>
          <p:cNvGrpSpPr/>
          <p:nvPr/>
        </p:nvGrpSpPr>
        <p:grpSpPr>
          <a:xfrm>
            <a:off x="1295400" y="4724400"/>
            <a:ext cx="1600200" cy="1565275"/>
            <a:chOff x="1056" y="2976"/>
            <a:chExt cx="1008" cy="986"/>
          </a:xfrm>
        </p:grpSpPr>
        <p:sp>
          <p:nvSpPr>
            <p:cNvPr id="14379" name="Rectangle 43"/>
            <p:cNvSpPr/>
            <p:nvPr/>
          </p:nvSpPr>
          <p:spPr>
            <a:xfrm>
              <a:off x="1056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en-US">
                  <a:latin typeface="Helvetica" charset="0"/>
                </a:rPr>
                <a:t>R</a:t>
              </a:r>
              <a:endParaRPr lang="en-US" altLang="en-US">
                <a:latin typeface="Helvetica" charset="0"/>
              </a:endParaRPr>
            </a:p>
          </p:txBody>
        </p:sp>
        <p:sp>
          <p:nvSpPr>
            <p:cNvPr id="14380" name="Oval 44"/>
            <p:cNvSpPr/>
            <p:nvPr/>
          </p:nvSpPr>
          <p:spPr>
            <a:xfrm>
              <a:off x="1056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en-US">
                  <a:latin typeface="Helvetica" charset="0"/>
                </a:rPr>
                <a:t>A</a:t>
              </a:r>
              <a:endParaRPr lang="en-US" altLang="en-US">
                <a:latin typeface="Helvetica" charset="0"/>
              </a:endParaRPr>
            </a:p>
          </p:txBody>
        </p:sp>
        <p:cxnSp>
          <p:nvCxnSpPr>
            <p:cNvPr id="14381" name="AutoShape 45"/>
            <p:cNvCxnSpPr>
              <a:stCxn id="14379" idx="0"/>
              <a:endCxn id="14380" idx="4"/>
            </p:cNvCxnSpPr>
            <p:nvPr/>
          </p:nvCxnSpPr>
          <p:spPr>
            <a:xfrm flipV="1">
              <a:off x="1176" y="3216"/>
              <a:ext cx="0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4382" name="Rectangle 46"/>
            <p:cNvSpPr/>
            <p:nvPr/>
          </p:nvSpPr>
          <p:spPr>
            <a:xfrm>
              <a:off x="1440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en-US">
                  <a:latin typeface="Helvetica" charset="0"/>
                </a:rPr>
                <a:t>S</a:t>
              </a:r>
              <a:endParaRPr lang="en-US" altLang="en-US">
                <a:latin typeface="Helvetica" charset="0"/>
              </a:endParaRPr>
            </a:p>
          </p:txBody>
        </p:sp>
        <p:sp>
          <p:nvSpPr>
            <p:cNvPr id="14383" name="Oval 47"/>
            <p:cNvSpPr/>
            <p:nvPr/>
          </p:nvSpPr>
          <p:spPr>
            <a:xfrm>
              <a:off x="1440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en-US">
                  <a:latin typeface="Helvetica" charset="0"/>
                </a:rPr>
                <a:t>B</a:t>
              </a:r>
              <a:endParaRPr lang="en-US" altLang="en-US">
                <a:latin typeface="Helvetica" charset="0"/>
              </a:endParaRPr>
            </a:p>
          </p:txBody>
        </p:sp>
        <p:sp>
          <p:nvSpPr>
            <p:cNvPr id="14384" name="Rectangle 48"/>
            <p:cNvSpPr/>
            <p:nvPr/>
          </p:nvSpPr>
          <p:spPr>
            <a:xfrm>
              <a:off x="1824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en-US">
                  <a:latin typeface="Helvetica" charset="0"/>
                </a:rPr>
                <a:t>T</a:t>
              </a:r>
              <a:endParaRPr lang="en-US" altLang="en-US">
                <a:latin typeface="Helvetica" charset="0"/>
              </a:endParaRPr>
            </a:p>
          </p:txBody>
        </p:sp>
        <p:sp>
          <p:nvSpPr>
            <p:cNvPr id="14385" name="Oval 49"/>
            <p:cNvSpPr/>
            <p:nvPr/>
          </p:nvSpPr>
          <p:spPr>
            <a:xfrm>
              <a:off x="1824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en-US">
                  <a:latin typeface="Helvetica" charset="0"/>
                </a:rPr>
                <a:t>C</a:t>
              </a:r>
              <a:endParaRPr lang="en-US" altLang="en-US">
                <a:latin typeface="Helvetica" charset="0"/>
              </a:endParaRPr>
            </a:p>
          </p:txBody>
        </p:sp>
        <p:cxnSp>
          <p:nvCxnSpPr>
            <p:cNvPr id="14386" name="AutoShape 70"/>
            <p:cNvCxnSpPr>
              <a:stCxn id="14382" idx="0"/>
              <a:endCxn id="14383" idx="4"/>
            </p:cNvCxnSpPr>
            <p:nvPr/>
          </p:nvCxnSpPr>
          <p:spPr>
            <a:xfrm flipV="1">
              <a:off x="1560" y="3216"/>
              <a:ext cx="0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4387" name="AutoShape 71"/>
            <p:cNvCxnSpPr>
              <a:stCxn id="14384" idx="0"/>
              <a:endCxn id="14385" idx="4"/>
            </p:cNvCxnSpPr>
            <p:nvPr/>
          </p:nvCxnSpPr>
          <p:spPr>
            <a:xfrm flipV="1">
              <a:off x="1944" y="3216"/>
              <a:ext cx="0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4388" name="AutoShape 72"/>
            <p:cNvCxnSpPr>
              <a:stCxn id="14380" idx="5"/>
              <a:endCxn id="14382" idx="0"/>
            </p:cNvCxnSpPr>
            <p:nvPr/>
          </p:nvCxnSpPr>
          <p:spPr>
            <a:xfrm>
              <a:off x="1261" y="3181"/>
              <a:ext cx="299" cy="227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4389" name="Rectangle 85"/>
            <p:cNvSpPr/>
            <p:nvPr/>
          </p:nvSpPr>
          <p:spPr>
            <a:xfrm>
              <a:off x="1152" y="3744"/>
              <a:ext cx="809" cy="2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en-US" sz="1600">
                  <a:latin typeface="Monaco" charset="0"/>
                </a:rPr>
                <a:t>Acquire S</a:t>
              </a:r>
              <a:endParaRPr lang="en-US" altLang="en-US" sz="1600">
                <a:latin typeface="Monaco" charset="0"/>
              </a:endParaRPr>
            </a:p>
          </p:txBody>
        </p:sp>
      </p:grpSp>
      <p:grpSp>
        <p:nvGrpSpPr>
          <p:cNvPr id="12381" name="Group 93"/>
          <p:cNvGrpSpPr/>
          <p:nvPr/>
        </p:nvGrpSpPr>
        <p:grpSpPr>
          <a:xfrm>
            <a:off x="3962400" y="4724400"/>
            <a:ext cx="1600200" cy="1565275"/>
            <a:chOff x="2736" y="2976"/>
            <a:chExt cx="1008" cy="986"/>
          </a:xfrm>
        </p:grpSpPr>
        <p:sp>
          <p:nvSpPr>
            <p:cNvPr id="14367" name="Rectangle 50"/>
            <p:cNvSpPr/>
            <p:nvPr/>
          </p:nvSpPr>
          <p:spPr>
            <a:xfrm>
              <a:off x="2736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en-US">
                  <a:latin typeface="Helvetica" charset="0"/>
                </a:rPr>
                <a:t>R</a:t>
              </a:r>
              <a:endParaRPr lang="en-US" altLang="en-US">
                <a:latin typeface="Helvetica" charset="0"/>
              </a:endParaRPr>
            </a:p>
          </p:txBody>
        </p:sp>
        <p:sp>
          <p:nvSpPr>
            <p:cNvPr id="14368" name="Oval 51"/>
            <p:cNvSpPr/>
            <p:nvPr/>
          </p:nvSpPr>
          <p:spPr>
            <a:xfrm>
              <a:off x="2736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en-US">
                  <a:latin typeface="Helvetica" charset="0"/>
                </a:rPr>
                <a:t>A</a:t>
              </a:r>
              <a:endParaRPr lang="en-US" altLang="en-US">
                <a:latin typeface="Helvetica" charset="0"/>
              </a:endParaRPr>
            </a:p>
          </p:txBody>
        </p:sp>
        <p:cxnSp>
          <p:nvCxnSpPr>
            <p:cNvPr id="14369" name="AutoShape 52"/>
            <p:cNvCxnSpPr>
              <a:stCxn id="14367" idx="0"/>
              <a:endCxn id="14368" idx="4"/>
            </p:cNvCxnSpPr>
            <p:nvPr/>
          </p:nvCxnSpPr>
          <p:spPr>
            <a:xfrm flipV="1">
              <a:off x="2856" y="3216"/>
              <a:ext cx="0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4370" name="Rectangle 53"/>
            <p:cNvSpPr/>
            <p:nvPr/>
          </p:nvSpPr>
          <p:spPr>
            <a:xfrm>
              <a:off x="3120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en-US">
                  <a:latin typeface="Helvetica" charset="0"/>
                </a:rPr>
                <a:t>S</a:t>
              </a:r>
              <a:endParaRPr lang="en-US" altLang="en-US">
                <a:latin typeface="Helvetica" charset="0"/>
              </a:endParaRPr>
            </a:p>
          </p:txBody>
        </p:sp>
        <p:sp>
          <p:nvSpPr>
            <p:cNvPr id="14371" name="Oval 54"/>
            <p:cNvSpPr/>
            <p:nvPr/>
          </p:nvSpPr>
          <p:spPr>
            <a:xfrm>
              <a:off x="3120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en-US">
                  <a:latin typeface="Helvetica" charset="0"/>
                </a:rPr>
                <a:t>B</a:t>
              </a:r>
              <a:endParaRPr lang="en-US" altLang="en-US">
                <a:latin typeface="Helvetica" charset="0"/>
              </a:endParaRPr>
            </a:p>
          </p:txBody>
        </p:sp>
        <p:sp>
          <p:nvSpPr>
            <p:cNvPr id="14372" name="Rectangle 55"/>
            <p:cNvSpPr/>
            <p:nvPr/>
          </p:nvSpPr>
          <p:spPr>
            <a:xfrm>
              <a:off x="3504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en-US">
                  <a:latin typeface="Helvetica" charset="0"/>
                </a:rPr>
                <a:t>T</a:t>
              </a:r>
              <a:endParaRPr lang="en-US" altLang="en-US">
                <a:latin typeface="Helvetica" charset="0"/>
              </a:endParaRPr>
            </a:p>
          </p:txBody>
        </p:sp>
        <p:sp>
          <p:nvSpPr>
            <p:cNvPr id="14373" name="Oval 56"/>
            <p:cNvSpPr/>
            <p:nvPr/>
          </p:nvSpPr>
          <p:spPr>
            <a:xfrm>
              <a:off x="3504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en-US">
                  <a:latin typeface="Helvetica" charset="0"/>
                </a:rPr>
                <a:t>C</a:t>
              </a:r>
              <a:endParaRPr lang="en-US" altLang="en-US">
                <a:latin typeface="Helvetica" charset="0"/>
              </a:endParaRPr>
            </a:p>
          </p:txBody>
        </p:sp>
        <p:cxnSp>
          <p:nvCxnSpPr>
            <p:cNvPr id="14374" name="AutoShape 73"/>
            <p:cNvCxnSpPr>
              <a:stCxn id="14370" idx="0"/>
              <a:endCxn id="14371" idx="4"/>
            </p:cNvCxnSpPr>
            <p:nvPr/>
          </p:nvCxnSpPr>
          <p:spPr>
            <a:xfrm flipV="1">
              <a:off x="3240" y="3216"/>
              <a:ext cx="0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4375" name="AutoShape 74"/>
            <p:cNvCxnSpPr>
              <a:stCxn id="14372" idx="0"/>
              <a:endCxn id="14373" idx="4"/>
            </p:cNvCxnSpPr>
            <p:nvPr/>
          </p:nvCxnSpPr>
          <p:spPr>
            <a:xfrm flipV="1">
              <a:off x="3624" y="3216"/>
              <a:ext cx="0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4376" name="AutoShape 75"/>
            <p:cNvCxnSpPr>
              <a:stCxn id="14368" idx="5"/>
              <a:endCxn id="14370" idx="0"/>
            </p:cNvCxnSpPr>
            <p:nvPr/>
          </p:nvCxnSpPr>
          <p:spPr>
            <a:xfrm>
              <a:off x="2941" y="3181"/>
              <a:ext cx="299" cy="227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4377" name="AutoShape 76"/>
            <p:cNvCxnSpPr>
              <a:stCxn id="14371" idx="5"/>
              <a:endCxn id="14372" idx="0"/>
            </p:cNvCxnSpPr>
            <p:nvPr/>
          </p:nvCxnSpPr>
          <p:spPr>
            <a:xfrm>
              <a:off x="3325" y="3181"/>
              <a:ext cx="299" cy="227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4378" name="Rectangle 86"/>
            <p:cNvSpPr/>
            <p:nvPr/>
          </p:nvSpPr>
          <p:spPr>
            <a:xfrm>
              <a:off x="2832" y="3744"/>
              <a:ext cx="809" cy="2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en-US" sz="1600">
                  <a:latin typeface="Monaco" charset="0"/>
                </a:rPr>
                <a:t>Acquire T</a:t>
              </a:r>
              <a:endParaRPr lang="en-US" altLang="en-US" sz="1600">
                <a:latin typeface="Monaco" charset="0"/>
              </a:endParaRPr>
            </a:p>
          </p:txBody>
        </p:sp>
      </p:grpSp>
      <p:grpSp>
        <p:nvGrpSpPr>
          <p:cNvPr id="12384" name="Group 96"/>
          <p:cNvGrpSpPr/>
          <p:nvPr/>
        </p:nvGrpSpPr>
        <p:grpSpPr>
          <a:xfrm>
            <a:off x="6629400" y="4724400"/>
            <a:ext cx="1600200" cy="1717675"/>
            <a:chOff x="4176" y="2976"/>
            <a:chExt cx="1008" cy="1082"/>
          </a:xfrm>
        </p:grpSpPr>
        <p:sp>
          <p:nvSpPr>
            <p:cNvPr id="14353" name="Rectangle 57"/>
            <p:cNvSpPr/>
            <p:nvPr/>
          </p:nvSpPr>
          <p:spPr>
            <a:xfrm>
              <a:off x="4176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en-US">
                  <a:latin typeface="Helvetica" charset="0"/>
                </a:rPr>
                <a:t>R</a:t>
              </a:r>
              <a:endParaRPr lang="en-US" altLang="en-US">
                <a:latin typeface="Helvetica" charset="0"/>
              </a:endParaRPr>
            </a:p>
          </p:txBody>
        </p:sp>
        <p:sp>
          <p:nvSpPr>
            <p:cNvPr id="14354" name="Oval 58"/>
            <p:cNvSpPr/>
            <p:nvPr/>
          </p:nvSpPr>
          <p:spPr>
            <a:xfrm>
              <a:off x="4176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en-US">
                  <a:latin typeface="Helvetica" charset="0"/>
                </a:rPr>
                <a:t>A</a:t>
              </a:r>
              <a:endParaRPr lang="en-US" altLang="en-US">
                <a:latin typeface="Helvetica" charset="0"/>
              </a:endParaRPr>
            </a:p>
          </p:txBody>
        </p:sp>
        <p:cxnSp>
          <p:nvCxnSpPr>
            <p:cNvPr id="14355" name="AutoShape 59"/>
            <p:cNvCxnSpPr>
              <a:stCxn id="14353" idx="0"/>
              <a:endCxn id="14354" idx="4"/>
            </p:cNvCxnSpPr>
            <p:nvPr/>
          </p:nvCxnSpPr>
          <p:spPr>
            <a:xfrm flipV="1">
              <a:off x="4296" y="3216"/>
              <a:ext cx="0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4356" name="Rectangle 60"/>
            <p:cNvSpPr/>
            <p:nvPr/>
          </p:nvSpPr>
          <p:spPr>
            <a:xfrm>
              <a:off x="4560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en-US">
                  <a:latin typeface="Helvetica" charset="0"/>
                </a:rPr>
                <a:t>S</a:t>
              </a:r>
              <a:endParaRPr lang="en-US" altLang="en-US">
                <a:latin typeface="Helvetica" charset="0"/>
              </a:endParaRPr>
            </a:p>
          </p:txBody>
        </p:sp>
        <p:sp>
          <p:nvSpPr>
            <p:cNvPr id="14357" name="Oval 61"/>
            <p:cNvSpPr/>
            <p:nvPr/>
          </p:nvSpPr>
          <p:spPr>
            <a:xfrm>
              <a:off x="4560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en-US">
                  <a:latin typeface="Helvetica" charset="0"/>
                </a:rPr>
                <a:t>B</a:t>
              </a:r>
              <a:endParaRPr lang="en-US" altLang="en-US">
                <a:latin typeface="Helvetica" charset="0"/>
              </a:endParaRPr>
            </a:p>
          </p:txBody>
        </p:sp>
        <p:sp>
          <p:nvSpPr>
            <p:cNvPr id="14358" name="Rectangle 62"/>
            <p:cNvSpPr/>
            <p:nvPr/>
          </p:nvSpPr>
          <p:spPr>
            <a:xfrm>
              <a:off x="4944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en-US">
                  <a:latin typeface="Helvetica" charset="0"/>
                </a:rPr>
                <a:t>T</a:t>
              </a:r>
              <a:endParaRPr lang="en-US" altLang="en-US">
                <a:latin typeface="Helvetica" charset="0"/>
              </a:endParaRPr>
            </a:p>
          </p:txBody>
        </p:sp>
        <p:sp>
          <p:nvSpPr>
            <p:cNvPr id="14359" name="Oval 63"/>
            <p:cNvSpPr/>
            <p:nvPr/>
          </p:nvSpPr>
          <p:spPr>
            <a:xfrm>
              <a:off x="4944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en-US">
                  <a:latin typeface="Helvetica" charset="0"/>
                </a:rPr>
                <a:t>C</a:t>
              </a:r>
              <a:endParaRPr lang="en-US" altLang="en-US">
                <a:latin typeface="Helvetica" charset="0"/>
              </a:endParaRPr>
            </a:p>
          </p:txBody>
        </p:sp>
        <p:cxnSp>
          <p:nvCxnSpPr>
            <p:cNvPr id="14360" name="AutoShape 77"/>
            <p:cNvCxnSpPr>
              <a:stCxn id="14354" idx="5"/>
              <a:endCxn id="14356" idx="0"/>
            </p:cNvCxnSpPr>
            <p:nvPr/>
          </p:nvCxnSpPr>
          <p:spPr>
            <a:xfrm>
              <a:off x="4381" y="3181"/>
              <a:ext cx="299" cy="227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4361" name="AutoShape 78"/>
            <p:cNvCxnSpPr>
              <a:stCxn id="14356" idx="0"/>
              <a:endCxn id="14357" idx="4"/>
            </p:cNvCxnSpPr>
            <p:nvPr/>
          </p:nvCxnSpPr>
          <p:spPr>
            <a:xfrm flipV="1">
              <a:off x="4680" y="3216"/>
              <a:ext cx="0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4362" name="AutoShape 79"/>
            <p:cNvCxnSpPr>
              <a:stCxn id="14357" idx="5"/>
              <a:endCxn id="14358" idx="0"/>
            </p:cNvCxnSpPr>
            <p:nvPr/>
          </p:nvCxnSpPr>
          <p:spPr>
            <a:xfrm>
              <a:off x="4765" y="3181"/>
              <a:ext cx="299" cy="227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4363" name="AutoShape 80"/>
            <p:cNvCxnSpPr>
              <a:stCxn id="14358" idx="0"/>
              <a:endCxn id="14359" idx="4"/>
            </p:cNvCxnSpPr>
            <p:nvPr/>
          </p:nvCxnSpPr>
          <p:spPr>
            <a:xfrm flipV="1">
              <a:off x="5064" y="3216"/>
              <a:ext cx="0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4364" name="AutoShape 81"/>
            <p:cNvCxnSpPr>
              <a:stCxn id="14359" idx="6"/>
              <a:endCxn id="14353" idx="2"/>
            </p:cNvCxnSpPr>
            <p:nvPr/>
          </p:nvCxnSpPr>
          <p:spPr>
            <a:xfrm flipH="1">
              <a:off x="4296" y="3096"/>
              <a:ext cx="888" cy="552"/>
            </a:xfrm>
            <a:prstGeom prst="curvedConnector4">
              <a:avLst>
                <a:gd name="adj1" fmla="val -16218"/>
                <a:gd name="adj2" fmla="val 126088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4365" name="Rectangle 87"/>
            <p:cNvSpPr/>
            <p:nvPr/>
          </p:nvSpPr>
          <p:spPr>
            <a:xfrm>
              <a:off x="4272" y="3840"/>
              <a:ext cx="809" cy="2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en-US" sz="1600">
                  <a:latin typeface="Monaco" charset="0"/>
                </a:rPr>
                <a:t>Acquire R</a:t>
              </a:r>
              <a:endParaRPr lang="en-US" altLang="en-US" sz="1600">
                <a:latin typeface="Monaco" charset="0"/>
              </a:endParaRPr>
            </a:p>
          </p:txBody>
        </p:sp>
        <p:sp>
          <p:nvSpPr>
            <p:cNvPr id="14366" name="Text Box 95"/>
            <p:cNvSpPr txBox="1"/>
            <p:nvPr/>
          </p:nvSpPr>
          <p:spPr>
            <a:xfrm>
              <a:off x="4320" y="3648"/>
              <a:ext cx="80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en-US" b="1">
                  <a:solidFill>
                    <a:srgbClr val="ED181E"/>
                  </a:solidFill>
                  <a:latin typeface="Helvetica" charset="0"/>
                </a:rPr>
                <a:t>Deadlock!</a:t>
              </a:r>
              <a:endParaRPr lang="en-US" altLang="en-US" b="1">
                <a:solidFill>
                  <a:srgbClr val="ED181E"/>
                </a:solidFill>
                <a:latin typeface="Helvetica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ooter Placeholder 3"/>
          <p:cNvSpPr txBox="1">
            <a:spLocks noGrp="1"/>
          </p:cNvSpPr>
          <p:nvPr>
            <p:ph type="ftr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1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F94C73-30C1-D04E-882B-747A881DA025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536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/>
              <a:t>Not getting into deadlock…</a:t>
            </a:r>
            <a:endParaRPr lang="en-US" altLang="en-US"/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en-US"/>
              <a:t>Many situations </a:t>
            </a:r>
            <a:r>
              <a:rPr lang="en-US" altLang="en-US" i="1"/>
              <a:t>may</a:t>
            </a:r>
            <a:r>
              <a:rPr lang="en-US" altLang="en-US"/>
              <a:t> result in deadlock (but don’t have to)</a:t>
            </a:r>
            <a:endParaRPr lang="en-US" altLang="en-US"/>
          </a:p>
          <a:p>
            <a:pPr lvl="1" eaLnBrk="1" hangingPunct="1"/>
            <a:r>
              <a:rPr lang="en-US" altLang="en-US"/>
              <a:t>In previous example, A could release R before C requests R, resulting in no deadlock</a:t>
            </a:r>
            <a:endParaRPr lang="en-US" altLang="en-US"/>
          </a:p>
          <a:p>
            <a:pPr lvl="1" eaLnBrk="1" hangingPunct="1"/>
            <a:r>
              <a:rPr lang="en-US" altLang="en-US"/>
              <a:t>Can we always get out of it this way?</a:t>
            </a:r>
            <a:endParaRPr lang="en-US" altLang="en-US"/>
          </a:p>
          <a:p>
            <a:pPr eaLnBrk="1" hangingPunct="1"/>
            <a:r>
              <a:rPr lang="en-US" altLang="en-US"/>
              <a:t>Find ways to:</a:t>
            </a:r>
            <a:endParaRPr lang="en-US" altLang="en-US"/>
          </a:p>
          <a:p>
            <a:pPr lvl="1" eaLnBrk="1" hangingPunct="1"/>
            <a:r>
              <a:rPr lang="en-US" altLang="en-US"/>
              <a:t>Detect deadlock and reverse it</a:t>
            </a:r>
            <a:endParaRPr lang="en-US" altLang="en-US"/>
          </a:p>
          <a:p>
            <a:pPr lvl="1" eaLnBrk="1" hangingPunct="1"/>
            <a:r>
              <a:rPr lang="en-US" altLang="en-US"/>
              <a:t>Stop it from happening in the first place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ooter Placeholder 3"/>
          <p:cNvSpPr txBox="1">
            <a:spLocks noGrp="1"/>
          </p:cNvSpPr>
          <p:nvPr>
            <p:ph type="ftr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1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900173-39E7-5F4B-BC79-072F5A0F8D9A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6388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/>
              <a:t>The Ostrich Algorithm</a:t>
            </a:r>
            <a:endParaRPr lang="en-US" altLang="en-US"/>
          </a:p>
        </p:txBody>
      </p:sp>
      <p:sp>
        <p:nvSpPr>
          <p:cNvPr id="16389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en-US"/>
              <a:t>Pretend there’s no problem</a:t>
            </a:r>
            <a:endParaRPr lang="en-US" altLang="en-US"/>
          </a:p>
          <a:p>
            <a:pPr eaLnBrk="1" hangingPunct="1"/>
            <a:r>
              <a:rPr lang="en-US" altLang="en-US"/>
              <a:t>Reasonable if </a:t>
            </a:r>
            <a:endParaRPr lang="en-US" altLang="en-US"/>
          </a:p>
          <a:p>
            <a:pPr lvl="1" eaLnBrk="1" hangingPunct="1"/>
            <a:r>
              <a:rPr lang="en-US" altLang="en-US"/>
              <a:t>Deadlocks occur very rarely </a:t>
            </a:r>
            <a:endParaRPr lang="en-US" altLang="en-US"/>
          </a:p>
          <a:p>
            <a:pPr lvl="1" eaLnBrk="1" hangingPunct="1"/>
            <a:r>
              <a:rPr lang="en-US" altLang="en-US"/>
              <a:t>Cost of prevention is high</a:t>
            </a:r>
            <a:endParaRPr lang="en-US" altLang="en-US"/>
          </a:p>
          <a:p>
            <a:pPr eaLnBrk="1" hangingPunct="1"/>
            <a:r>
              <a:rPr lang="en-US" altLang="en-US"/>
              <a:t>UNIX and Windows take this approach</a:t>
            </a:r>
            <a:endParaRPr lang="en-US" altLang="en-US"/>
          </a:p>
          <a:p>
            <a:pPr lvl="1" eaLnBrk="1" hangingPunct="1"/>
            <a:r>
              <a:rPr lang="en-US" altLang="en-US"/>
              <a:t>Resources (memory, CPU, disk space) are plentiful</a:t>
            </a:r>
            <a:endParaRPr lang="en-US" altLang="en-US"/>
          </a:p>
          <a:p>
            <a:pPr lvl="1" eaLnBrk="1" hangingPunct="1"/>
            <a:r>
              <a:rPr lang="en-US" altLang="en-US"/>
              <a:t>Deadlocks over such resources rarely occur</a:t>
            </a:r>
            <a:endParaRPr lang="en-US" altLang="en-US"/>
          </a:p>
          <a:p>
            <a:pPr lvl="1" eaLnBrk="1" hangingPunct="1"/>
            <a:r>
              <a:rPr lang="en-US" altLang="en-US"/>
              <a:t>Deadlocks typically handled by rebooting</a:t>
            </a:r>
            <a:endParaRPr lang="en-US" altLang="en-US"/>
          </a:p>
          <a:p>
            <a:pPr eaLnBrk="1" hangingPunct="1"/>
            <a:r>
              <a:rPr lang="en-US" altLang="en-US"/>
              <a:t>Trade off between convenience and correctness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CS 1550, cs.pitt.edu (originaly modified by Ethan L. Miller and Scott A. Brandt)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409700" y="1600200"/>
            <a:ext cx="5943600" cy="43053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" name="Footer Placeholder 4"/>
          <p:cNvSpPr txBox="1">
            <a:spLocks noGrp="1"/>
          </p:cNvSpPr>
          <p:nvPr>
            <p:ph type="ftr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9" name="Slide Number Placeholder 5"/>
          <p:cNvSpPr txBox="1">
            <a:spLocks noGrp="1"/>
          </p:cNvSpPr>
          <p:nvPr>
            <p:ph type="sldNum" sz="quarter" idx="11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8C1BFC-7AF5-CA49-AF6F-A45D514BF34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7412" name="Rectangle 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/>
              <a:t>Detecting deadlocks using graphs</a:t>
            </a:r>
            <a:endParaRPr lang="en-US" altLang="en-US"/>
          </a:p>
        </p:txBody>
      </p:sp>
      <p:sp>
        <p:nvSpPr>
          <p:cNvPr id="17413" name="Rectangle 7"/>
          <p:cNvSpPr>
            <a:spLocks noGrp="1"/>
          </p:cNvSpPr>
          <p:nvPr>
            <p:ph type="body" sz="half"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en-US" sz="2400"/>
              <a:t>Process holdings and requests in the table and in the graph (they’re equivalent)</a:t>
            </a:r>
            <a:endParaRPr lang="en-US" altLang="en-US" sz="240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en-US" sz="2400"/>
              <a:t>Graph contains a cycle =&gt; deadlock!</a:t>
            </a:r>
            <a:endParaRPr lang="en-US" altLang="en-US" sz="2400"/>
          </a:p>
          <a:p>
            <a:pPr lvl="1" eaLnBrk="1" hangingPunct="1">
              <a:buClr>
                <a:schemeClr val="hlink"/>
              </a:buClr>
              <a:buSzPct val="60000"/>
              <a:buFont typeface="Wingdings" panose="05000000000000000000" pitchFamily="2" charset="2"/>
            </a:pPr>
            <a:r>
              <a:rPr lang="en-US" altLang="en-US" sz="2000"/>
              <a:t>Easy to pick out by looking at it (in this case)</a:t>
            </a:r>
            <a:endParaRPr lang="en-US" altLang="en-US" sz="2000"/>
          </a:p>
          <a:p>
            <a:pPr lvl="1" eaLnBrk="1" hangingPunct="1">
              <a:buClr>
                <a:schemeClr val="hlink"/>
              </a:buClr>
              <a:buSzPct val="60000"/>
              <a:buFont typeface="Wingdings" panose="05000000000000000000" pitchFamily="2" charset="2"/>
            </a:pPr>
            <a:r>
              <a:rPr lang="en-US" altLang="en-US" sz="2000"/>
              <a:t>Need to mechanically detect deadlock</a:t>
            </a:r>
            <a:endParaRPr lang="en-US" altLang="en-US" sz="200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en-US" sz="2400"/>
              <a:t>Not all processes are deadlocked (A, C, F not in deadlock)</a:t>
            </a:r>
            <a:endParaRPr lang="en-US" altLang="en-US" sz="2400"/>
          </a:p>
        </p:txBody>
      </p:sp>
      <p:sp>
        <p:nvSpPr>
          <p:cNvPr id="17414" name="Rectangle 10"/>
          <p:cNvSpPr/>
          <p:nvPr/>
        </p:nvSpPr>
        <p:spPr>
          <a:xfrm>
            <a:off x="3200400" y="38862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en-US">
                <a:latin typeface="Helvetica" charset="0"/>
              </a:rPr>
              <a:t>R</a:t>
            </a:r>
            <a:endParaRPr lang="en-US" altLang="en-US">
              <a:latin typeface="Helvetica" charset="0"/>
            </a:endParaRPr>
          </a:p>
        </p:txBody>
      </p:sp>
      <p:sp>
        <p:nvSpPr>
          <p:cNvPr id="17415" name="Oval 11"/>
          <p:cNvSpPr/>
          <p:nvPr/>
        </p:nvSpPr>
        <p:spPr>
          <a:xfrm>
            <a:off x="4114800" y="3886200"/>
            <a:ext cx="381000" cy="3810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en-US">
                <a:latin typeface="Helvetica" charset="0"/>
              </a:rPr>
              <a:t>A</a:t>
            </a:r>
            <a:endParaRPr lang="en-US" altLang="en-US">
              <a:latin typeface="Helvetica" charset="0"/>
            </a:endParaRPr>
          </a:p>
        </p:txBody>
      </p:sp>
      <p:sp>
        <p:nvSpPr>
          <p:cNvPr id="17416" name="Rectangle 13"/>
          <p:cNvSpPr/>
          <p:nvPr/>
        </p:nvSpPr>
        <p:spPr>
          <a:xfrm>
            <a:off x="4114800" y="45720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en-US">
                <a:latin typeface="Helvetica" charset="0"/>
              </a:rPr>
              <a:t>S</a:t>
            </a:r>
            <a:endParaRPr lang="en-US" altLang="en-US">
              <a:latin typeface="Helvetica" charset="0"/>
            </a:endParaRPr>
          </a:p>
        </p:txBody>
      </p:sp>
      <p:sp>
        <p:nvSpPr>
          <p:cNvPr id="17417" name="Oval 14"/>
          <p:cNvSpPr/>
          <p:nvPr/>
        </p:nvSpPr>
        <p:spPr>
          <a:xfrm>
            <a:off x="4114800" y="5334000"/>
            <a:ext cx="381000" cy="3810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en-US">
                <a:latin typeface="Helvetica" charset="0"/>
              </a:rPr>
              <a:t>F</a:t>
            </a:r>
            <a:endParaRPr lang="en-US" altLang="en-US">
              <a:latin typeface="Helvetica" charset="0"/>
            </a:endParaRPr>
          </a:p>
        </p:txBody>
      </p:sp>
      <p:sp>
        <p:nvSpPr>
          <p:cNvPr id="17418" name="Rectangle 15"/>
          <p:cNvSpPr/>
          <p:nvPr/>
        </p:nvSpPr>
        <p:spPr>
          <a:xfrm>
            <a:off x="4114800" y="60198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en-US">
                <a:latin typeface="Helvetica" charset="0"/>
              </a:rPr>
              <a:t>W</a:t>
            </a:r>
            <a:endParaRPr lang="en-US" altLang="en-US">
              <a:latin typeface="Helvetica" charset="0"/>
            </a:endParaRPr>
          </a:p>
        </p:txBody>
      </p:sp>
      <p:sp>
        <p:nvSpPr>
          <p:cNvPr id="17419" name="Oval 16"/>
          <p:cNvSpPr/>
          <p:nvPr/>
        </p:nvSpPr>
        <p:spPr>
          <a:xfrm>
            <a:off x="3200400" y="4572000"/>
            <a:ext cx="381000" cy="3810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en-US">
                <a:latin typeface="Helvetica" charset="0"/>
              </a:rPr>
              <a:t>C</a:t>
            </a:r>
            <a:endParaRPr lang="en-US" altLang="en-US">
              <a:latin typeface="Helvetica" charset="0"/>
            </a:endParaRPr>
          </a:p>
        </p:txBody>
      </p:sp>
      <p:graphicFrame>
        <p:nvGraphicFramePr>
          <p:cNvPr id="15434" name="Group 74"/>
          <p:cNvGraphicFramePr>
            <a:graphicFrameLocks noGrp="1"/>
          </p:cNvGraphicFramePr>
          <p:nvPr/>
        </p:nvGraphicFramePr>
        <p:xfrm>
          <a:off x="228600" y="4267200"/>
          <a:ext cx="2362200" cy="1951038"/>
        </p:xfrm>
        <a:graphic>
          <a:graphicData uri="http://schemas.openxmlformats.org/drawingml/2006/table">
            <a:tbl>
              <a:tblPr/>
              <a:tblGrid>
                <a:gridCol w="863600"/>
                <a:gridCol w="736600"/>
                <a:gridCol w="762000"/>
              </a:tblGrid>
              <a:tr h="20955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Process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Holds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Wants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U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S,T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V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W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G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V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U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7458" name="AutoShape 75"/>
          <p:cNvCxnSpPr>
            <a:stCxn id="17414" idx="3"/>
            <a:endCxn id="17415" idx="2"/>
          </p:cNvCxnSpPr>
          <p:nvPr/>
        </p:nvCxnSpPr>
        <p:spPr>
          <a:xfrm>
            <a:off x="3581400" y="4076700"/>
            <a:ext cx="5334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7459" name="AutoShape 76"/>
          <p:cNvCxnSpPr>
            <a:stCxn id="17415" idx="4"/>
            <a:endCxn id="17416" idx="0"/>
          </p:cNvCxnSpPr>
          <p:nvPr/>
        </p:nvCxnSpPr>
        <p:spPr>
          <a:xfrm>
            <a:off x="4305300" y="4267200"/>
            <a:ext cx="0" cy="3048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7460" name="AutoShape 77"/>
          <p:cNvCxnSpPr>
            <a:stCxn id="17419" idx="6"/>
            <a:endCxn id="17416" idx="1"/>
          </p:cNvCxnSpPr>
          <p:nvPr/>
        </p:nvCxnSpPr>
        <p:spPr>
          <a:xfrm>
            <a:off x="3581400" y="4762500"/>
            <a:ext cx="5334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7461" name="AutoShape 78"/>
          <p:cNvCxnSpPr>
            <a:stCxn id="17417" idx="0"/>
            <a:endCxn id="17416" idx="2"/>
          </p:cNvCxnSpPr>
          <p:nvPr/>
        </p:nvCxnSpPr>
        <p:spPr>
          <a:xfrm flipV="1">
            <a:off x="4305300" y="4953000"/>
            <a:ext cx="0" cy="3810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7462" name="AutoShape 79"/>
          <p:cNvCxnSpPr>
            <a:stCxn id="17418" idx="0"/>
            <a:endCxn id="17417" idx="4"/>
          </p:cNvCxnSpPr>
          <p:nvPr/>
        </p:nvCxnSpPr>
        <p:spPr>
          <a:xfrm flipV="1">
            <a:off x="4305300" y="5715000"/>
            <a:ext cx="0" cy="3048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7463" name="Oval 80"/>
          <p:cNvSpPr/>
          <p:nvPr/>
        </p:nvSpPr>
        <p:spPr>
          <a:xfrm>
            <a:off x="6629400" y="4572000"/>
            <a:ext cx="381000" cy="3810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en-US">
                <a:latin typeface="Helvetica" charset="0"/>
              </a:rPr>
              <a:t>E</a:t>
            </a:r>
            <a:endParaRPr lang="en-US" altLang="en-US">
              <a:latin typeface="Helvetica" charset="0"/>
            </a:endParaRPr>
          </a:p>
        </p:txBody>
      </p:sp>
      <p:sp>
        <p:nvSpPr>
          <p:cNvPr id="17464" name="Oval 81"/>
          <p:cNvSpPr/>
          <p:nvPr/>
        </p:nvSpPr>
        <p:spPr>
          <a:xfrm>
            <a:off x="4953000" y="4572000"/>
            <a:ext cx="381000" cy="3810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en-US">
                <a:latin typeface="Helvetica" charset="0"/>
              </a:rPr>
              <a:t>D</a:t>
            </a:r>
            <a:endParaRPr lang="en-US" altLang="en-US">
              <a:latin typeface="Helvetica" charset="0"/>
            </a:endParaRPr>
          </a:p>
        </p:txBody>
      </p:sp>
      <p:sp>
        <p:nvSpPr>
          <p:cNvPr id="17465" name="Oval 82"/>
          <p:cNvSpPr/>
          <p:nvPr/>
        </p:nvSpPr>
        <p:spPr>
          <a:xfrm>
            <a:off x="4953000" y="6019800"/>
            <a:ext cx="381000" cy="3810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en-US">
                <a:latin typeface="Helvetica" charset="0"/>
              </a:rPr>
              <a:t>G</a:t>
            </a:r>
            <a:endParaRPr lang="en-US" altLang="en-US">
              <a:latin typeface="Helvetica" charset="0"/>
            </a:endParaRPr>
          </a:p>
        </p:txBody>
      </p:sp>
      <p:sp>
        <p:nvSpPr>
          <p:cNvPr id="17466" name="Oval 83"/>
          <p:cNvSpPr/>
          <p:nvPr/>
        </p:nvSpPr>
        <p:spPr>
          <a:xfrm>
            <a:off x="5791200" y="3886200"/>
            <a:ext cx="381000" cy="3810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en-US">
                <a:latin typeface="Helvetica" charset="0"/>
              </a:rPr>
              <a:t>B</a:t>
            </a:r>
            <a:endParaRPr lang="en-US" altLang="en-US">
              <a:latin typeface="Helvetica" charset="0"/>
            </a:endParaRPr>
          </a:p>
        </p:txBody>
      </p:sp>
      <p:sp>
        <p:nvSpPr>
          <p:cNvPr id="17467" name="Rectangle 84"/>
          <p:cNvSpPr/>
          <p:nvPr/>
        </p:nvSpPr>
        <p:spPr>
          <a:xfrm>
            <a:off x="5791200" y="45720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en-US">
                <a:latin typeface="Helvetica" charset="0"/>
              </a:rPr>
              <a:t>T</a:t>
            </a:r>
            <a:endParaRPr lang="en-US" altLang="en-US">
              <a:latin typeface="Helvetica" charset="0"/>
            </a:endParaRPr>
          </a:p>
        </p:txBody>
      </p:sp>
      <p:sp>
        <p:nvSpPr>
          <p:cNvPr id="17468" name="Rectangle 85"/>
          <p:cNvSpPr/>
          <p:nvPr/>
        </p:nvSpPr>
        <p:spPr>
          <a:xfrm>
            <a:off x="6629400" y="53340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en-US">
                <a:latin typeface="Helvetica" charset="0"/>
              </a:rPr>
              <a:t>V</a:t>
            </a:r>
            <a:endParaRPr lang="en-US" altLang="en-US">
              <a:latin typeface="Helvetica" charset="0"/>
            </a:endParaRPr>
          </a:p>
        </p:txBody>
      </p:sp>
      <p:cxnSp>
        <p:nvCxnSpPr>
          <p:cNvPr id="17469" name="AutoShape 86"/>
          <p:cNvCxnSpPr>
            <a:stCxn id="17464" idx="2"/>
            <a:endCxn id="17416" idx="3"/>
          </p:cNvCxnSpPr>
          <p:nvPr/>
        </p:nvCxnSpPr>
        <p:spPr>
          <a:xfrm flipH="1">
            <a:off x="4495800" y="4762500"/>
            <a:ext cx="457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7470" name="AutoShape 87"/>
          <p:cNvCxnSpPr>
            <a:stCxn id="17464" idx="6"/>
            <a:endCxn id="17467" idx="1"/>
          </p:cNvCxnSpPr>
          <p:nvPr/>
        </p:nvCxnSpPr>
        <p:spPr>
          <a:xfrm>
            <a:off x="5334000" y="4762500"/>
            <a:ext cx="457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7471" name="AutoShape 88"/>
          <p:cNvCxnSpPr>
            <a:stCxn id="17467" idx="3"/>
            <a:endCxn id="17463" idx="2"/>
          </p:cNvCxnSpPr>
          <p:nvPr/>
        </p:nvCxnSpPr>
        <p:spPr>
          <a:xfrm>
            <a:off x="6172200" y="4762500"/>
            <a:ext cx="457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7472" name="AutoShape 89"/>
          <p:cNvCxnSpPr>
            <a:stCxn id="17463" idx="4"/>
            <a:endCxn id="17468" idx="0"/>
          </p:cNvCxnSpPr>
          <p:nvPr/>
        </p:nvCxnSpPr>
        <p:spPr>
          <a:xfrm>
            <a:off x="6819900" y="4953000"/>
            <a:ext cx="0" cy="3810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7473" name="AutoShape 90"/>
          <p:cNvCxnSpPr>
            <a:stCxn id="17466" idx="4"/>
            <a:endCxn id="17467" idx="0"/>
          </p:cNvCxnSpPr>
          <p:nvPr/>
        </p:nvCxnSpPr>
        <p:spPr>
          <a:xfrm>
            <a:off x="5981700" y="4267200"/>
            <a:ext cx="0" cy="3048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7474" name="Rectangle 91"/>
          <p:cNvSpPr/>
          <p:nvPr/>
        </p:nvSpPr>
        <p:spPr>
          <a:xfrm>
            <a:off x="4953000" y="53340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en-US">
                <a:latin typeface="Helvetica" charset="0"/>
              </a:rPr>
              <a:t>U</a:t>
            </a:r>
            <a:endParaRPr lang="en-US" altLang="en-US">
              <a:latin typeface="Helvetica" charset="0"/>
            </a:endParaRPr>
          </a:p>
        </p:txBody>
      </p:sp>
      <p:cxnSp>
        <p:nvCxnSpPr>
          <p:cNvPr id="17475" name="AutoShape 92"/>
          <p:cNvCxnSpPr>
            <a:stCxn id="17468" idx="2"/>
            <a:endCxn id="17465" idx="6"/>
          </p:cNvCxnSpPr>
          <p:nvPr/>
        </p:nvCxnSpPr>
        <p:spPr>
          <a:xfrm rot="5400000">
            <a:off x="5829300" y="5219700"/>
            <a:ext cx="495300" cy="1485900"/>
          </a:xfrm>
          <a:prstGeom prst="curvedConnector2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7476" name="AutoShape 93"/>
          <p:cNvCxnSpPr>
            <a:stCxn id="17465" idx="0"/>
            <a:endCxn id="17474" idx="2"/>
          </p:cNvCxnSpPr>
          <p:nvPr/>
        </p:nvCxnSpPr>
        <p:spPr>
          <a:xfrm flipV="1">
            <a:off x="5143500" y="5715000"/>
            <a:ext cx="0" cy="3048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7477" name="AutoShape 94"/>
          <p:cNvCxnSpPr>
            <a:stCxn id="17474" idx="0"/>
            <a:endCxn id="17464" idx="4"/>
          </p:cNvCxnSpPr>
          <p:nvPr/>
        </p:nvCxnSpPr>
        <p:spPr>
          <a:xfrm flipV="1">
            <a:off x="5143500" y="4953000"/>
            <a:ext cx="0" cy="3810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ooter Placeholder 4"/>
          <p:cNvSpPr txBox="1">
            <a:spLocks noGrp="1"/>
          </p:cNvSpPr>
          <p:nvPr>
            <p:ph type="ftr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1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ABB891-F3BF-DF4D-8703-EB3CFE160C77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843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/>
              <a:t>Deadlock detection algorithm</a:t>
            </a:r>
            <a:endParaRPr lang="en-US" altLang="en-US"/>
          </a:p>
        </p:txBody>
      </p:sp>
      <p:sp>
        <p:nvSpPr>
          <p:cNvPr id="18437" name="Rectangle 3"/>
          <p:cNvSpPr>
            <a:spLocks noGrp="1"/>
          </p:cNvSpPr>
          <p:nvPr>
            <p:ph type="body" sz="half"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en-US" sz="2400"/>
              <a:t>General idea: try to find cycles in the resource allocation graph</a:t>
            </a:r>
            <a:endParaRPr lang="en-US" altLang="en-US" sz="240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en-US" sz="2400"/>
              <a:t>Algorithm: depth-first search at each node</a:t>
            </a:r>
            <a:endParaRPr lang="en-US" altLang="en-US" sz="2400"/>
          </a:p>
          <a:p>
            <a:pPr lvl="1" eaLnBrk="1" hangingPunct="1">
              <a:buClr>
                <a:schemeClr val="hlink"/>
              </a:buClr>
              <a:buSzPct val="60000"/>
              <a:buFont typeface="Wingdings" panose="05000000000000000000" pitchFamily="2" charset="2"/>
            </a:pPr>
            <a:r>
              <a:rPr lang="en-US" altLang="en-US" sz="2000"/>
              <a:t>Mark arcs as they’re traversed</a:t>
            </a:r>
            <a:endParaRPr lang="en-US" altLang="en-US" sz="2000"/>
          </a:p>
          <a:p>
            <a:pPr lvl="1" eaLnBrk="1" hangingPunct="1">
              <a:buClr>
                <a:schemeClr val="hlink"/>
              </a:buClr>
              <a:buSzPct val="60000"/>
              <a:buFont typeface="Wingdings" panose="05000000000000000000" pitchFamily="2" charset="2"/>
            </a:pPr>
            <a:r>
              <a:rPr lang="en-US" altLang="en-US" sz="2000"/>
              <a:t>Build list of visited nodes</a:t>
            </a:r>
            <a:endParaRPr lang="en-US" altLang="en-US" sz="2000"/>
          </a:p>
          <a:p>
            <a:pPr lvl="1" eaLnBrk="1" hangingPunct="1">
              <a:buClr>
                <a:schemeClr val="hlink"/>
              </a:buClr>
              <a:buSzPct val="60000"/>
              <a:buFont typeface="Wingdings" panose="05000000000000000000" pitchFamily="2" charset="2"/>
            </a:pPr>
            <a:r>
              <a:rPr lang="en-US" altLang="en-US" sz="2000"/>
              <a:t>If node to be added is already on the list, a cycle exists!</a:t>
            </a:r>
            <a:endParaRPr lang="en-US" altLang="en-US" sz="200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en-US" sz="2400"/>
              <a:t>Cycle == deadlock</a:t>
            </a:r>
            <a:endParaRPr lang="en-US" altLang="en-US" sz="2400"/>
          </a:p>
        </p:txBody>
      </p:sp>
      <p:sp>
        <p:nvSpPr>
          <p:cNvPr id="18438" name="Text Box 7"/>
          <p:cNvSpPr txBox="1"/>
          <p:nvPr/>
        </p:nvSpPr>
        <p:spPr>
          <a:xfrm>
            <a:off x="4800600" y="1600200"/>
            <a:ext cx="4191000" cy="4737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en-US" sz="1600">
                <a:latin typeface="Courier" charset="0"/>
              </a:rPr>
              <a:t>For each node N in the graph {</a:t>
            </a:r>
            <a:endParaRPr lang="en-US" altLang="en-US" sz="1600">
              <a:latin typeface="Courier" charset="0"/>
            </a:endParaRPr>
          </a:p>
          <a:p>
            <a:r>
              <a:rPr lang="en-US" altLang="en-US" sz="1600">
                <a:latin typeface="Courier" charset="0"/>
              </a:rPr>
              <a:t>  Set L = empty list</a:t>
            </a:r>
            <a:endParaRPr lang="en-US" altLang="en-US" sz="1600">
              <a:latin typeface="Courier" charset="0"/>
            </a:endParaRPr>
          </a:p>
          <a:p>
            <a:r>
              <a:rPr lang="en-US" altLang="en-US" sz="1600">
                <a:latin typeface="Courier" charset="0"/>
              </a:rPr>
              <a:t>  unmark all arcs</a:t>
            </a:r>
            <a:endParaRPr lang="en-US" altLang="en-US" sz="1600">
              <a:latin typeface="Courier" charset="0"/>
            </a:endParaRPr>
          </a:p>
          <a:p>
            <a:r>
              <a:rPr lang="en-US" altLang="en-US" sz="1600">
                <a:latin typeface="Courier" charset="0"/>
              </a:rPr>
              <a:t>  Traverse (N,L)</a:t>
            </a:r>
            <a:endParaRPr lang="en-US" altLang="en-US" sz="1600">
              <a:latin typeface="Courier" charset="0"/>
            </a:endParaRPr>
          </a:p>
          <a:p>
            <a:r>
              <a:rPr lang="en-US" altLang="en-US" sz="1600">
                <a:latin typeface="Courier" charset="0"/>
              </a:rPr>
              <a:t>}</a:t>
            </a:r>
            <a:endParaRPr lang="en-US" altLang="en-US" sz="1600">
              <a:latin typeface="Courier" charset="0"/>
            </a:endParaRPr>
          </a:p>
          <a:p>
            <a:r>
              <a:rPr lang="en-US" altLang="en-US" sz="1600">
                <a:latin typeface="Courier" charset="0"/>
              </a:rPr>
              <a:t>If no deadlock reported by now, there isn’t any</a:t>
            </a:r>
            <a:endParaRPr lang="en-US" altLang="en-US" sz="1600">
              <a:latin typeface="Courier" charset="0"/>
            </a:endParaRPr>
          </a:p>
          <a:p>
            <a:endParaRPr lang="en-US" altLang="en-US" sz="1600">
              <a:latin typeface="Courier" charset="0"/>
            </a:endParaRPr>
          </a:p>
          <a:p>
            <a:r>
              <a:rPr lang="en-US" altLang="en-US" sz="1600">
                <a:latin typeface="Courier" charset="0"/>
              </a:rPr>
              <a:t>define Traverse (C,L)  {</a:t>
            </a:r>
            <a:endParaRPr lang="en-US" altLang="en-US" sz="1600">
              <a:latin typeface="Courier" charset="0"/>
            </a:endParaRPr>
          </a:p>
          <a:p>
            <a:r>
              <a:rPr lang="en-US" altLang="en-US" sz="1600">
                <a:latin typeface="Courier" charset="0"/>
              </a:rPr>
              <a:t>  If C in L, report deadlock!</a:t>
            </a:r>
            <a:endParaRPr lang="en-US" altLang="en-US" sz="1600">
              <a:latin typeface="Courier" charset="0"/>
            </a:endParaRPr>
          </a:p>
          <a:p>
            <a:r>
              <a:rPr lang="en-US" altLang="en-US" sz="1600">
                <a:latin typeface="Courier" charset="0"/>
              </a:rPr>
              <a:t>  Add C to L</a:t>
            </a:r>
            <a:endParaRPr lang="en-US" altLang="en-US" sz="1600">
              <a:latin typeface="Courier" charset="0"/>
            </a:endParaRPr>
          </a:p>
          <a:p>
            <a:r>
              <a:rPr lang="en-US" altLang="en-US" sz="1600">
                <a:latin typeface="Courier" charset="0"/>
              </a:rPr>
              <a:t>  For each unmarked arc from C {</a:t>
            </a:r>
            <a:endParaRPr lang="en-US" altLang="en-US" sz="1600">
              <a:latin typeface="Courier" charset="0"/>
            </a:endParaRPr>
          </a:p>
          <a:p>
            <a:r>
              <a:rPr lang="en-US" altLang="en-US" sz="1600">
                <a:latin typeface="Courier" charset="0"/>
              </a:rPr>
              <a:t>    Mark the arc</a:t>
            </a:r>
            <a:endParaRPr lang="en-US" altLang="en-US" sz="1600">
              <a:latin typeface="Courier" charset="0"/>
            </a:endParaRPr>
          </a:p>
          <a:p>
            <a:r>
              <a:rPr lang="en-US" altLang="en-US" sz="1600">
                <a:latin typeface="Courier" charset="0"/>
              </a:rPr>
              <a:t>    Set A = arc destination</a:t>
            </a:r>
            <a:endParaRPr lang="en-US" altLang="en-US" sz="1600">
              <a:latin typeface="Courier" charset="0"/>
            </a:endParaRPr>
          </a:p>
          <a:p>
            <a:r>
              <a:rPr lang="en-US" altLang="en-US" sz="1600">
                <a:latin typeface="Courier" charset="0"/>
              </a:rPr>
              <a:t>    /* NOTE: L is a</a:t>
            </a:r>
            <a:endParaRPr lang="en-US" altLang="en-US" sz="1600">
              <a:latin typeface="Courier" charset="0"/>
            </a:endParaRPr>
          </a:p>
          <a:p>
            <a:r>
              <a:rPr lang="en-US" altLang="en-US" sz="1600">
                <a:latin typeface="Courier" charset="0"/>
              </a:rPr>
              <a:t>       local variable */</a:t>
            </a:r>
            <a:endParaRPr lang="en-US" altLang="en-US" sz="1600">
              <a:latin typeface="Courier" charset="0"/>
            </a:endParaRPr>
          </a:p>
          <a:p>
            <a:r>
              <a:rPr lang="en-US" altLang="en-US" sz="1600">
                <a:latin typeface="Courier" charset="0"/>
              </a:rPr>
              <a:t>    Traverse (A,L)</a:t>
            </a:r>
            <a:endParaRPr lang="en-US" altLang="en-US" sz="1600">
              <a:latin typeface="Courier" charset="0"/>
            </a:endParaRPr>
          </a:p>
          <a:p>
            <a:r>
              <a:rPr lang="en-US" altLang="en-US" sz="1600">
                <a:latin typeface="Courier" charset="0"/>
              </a:rPr>
              <a:t>  }</a:t>
            </a:r>
            <a:endParaRPr lang="en-US" altLang="en-US" sz="1600">
              <a:latin typeface="Courier" charset="0"/>
            </a:endParaRPr>
          </a:p>
          <a:p>
            <a:r>
              <a:rPr lang="en-US" altLang="en-US" sz="1600">
                <a:latin typeface="Courier" charset="0"/>
              </a:rPr>
              <a:t>}</a:t>
            </a:r>
            <a:endParaRPr lang="en-US" altLang="en-US" sz="1600">
              <a:latin typeface="Courier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ooter Placeholder 3"/>
          <p:cNvSpPr txBox="1">
            <a:spLocks noGrp="1"/>
          </p:cNvSpPr>
          <p:nvPr>
            <p:ph type="ftr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1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FED465-A8F1-8245-89CB-24FECB68A5A7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9460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/>
              <a:t>Resources with multiple instances</a:t>
            </a:r>
            <a:endParaRPr lang="en-US" altLang="en-US"/>
          </a:p>
        </p:txBody>
      </p:sp>
      <p:sp>
        <p:nvSpPr>
          <p:cNvPr id="19461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en-US"/>
              <a:t>Previous algorithm only works if there’s one instance of each resource</a:t>
            </a:r>
            <a:endParaRPr lang="en-US" altLang="en-US"/>
          </a:p>
          <a:p>
            <a:pPr eaLnBrk="1" hangingPunct="1"/>
            <a:r>
              <a:rPr lang="en-US" altLang="en-US"/>
              <a:t>If there are multiple instances of each resource, we need a different method</a:t>
            </a:r>
            <a:endParaRPr lang="en-US" altLang="en-US"/>
          </a:p>
          <a:p>
            <a:pPr lvl="1" eaLnBrk="1" hangingPunct="1"/>
            <a:r>
              <a:rPr lang="en-US" altLang="en-US"/>
              <a:t>Track current usage and requests for each process</a:t>
            </a:r>
            <a:endParaRPr lang="en-US" altLang="en-US"/>
          </a:p>
          <a:p>
            <a:pPr lvl="1" eaLnBrk="1" hangingPunct="1"/>
            <a:r>
              <a:rPr lang="en-US" altLang="en-US"/>
              <a:t>To detect deadlock, try to find a scenario where all processes can finish</a:t>
            </a:r>
            <a:endParaRPr lang="en-US" altLang="en-US"/>
          </a:p>
          <a:p>
            <a:pPr lvl="1" eaLnBrk="1" hangingPunct="1"/>
            <a:r>
              <a:rPr lang="en-US" altLang="en-US"/>
              <a:t>If no such scenario exists, we have deadlock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ooter Placeholder 3"/>
          <p:cNvSpPr txBox="1"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 lvl="0"/>
            <a:r>
              <a:rPr lang="en-US" altLang="en-US"/>
              <a:t>Chapter 3</a:t>
            </a:r>
            <a:endParaRPr lang="en-US" alt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1"/>
          </p:nvPr>
        </p:nvSpPr>
        <p:spPr bwMode="auto"/>
        <p:txBody>
          <a:bodyPr/>
          <a:lstStyle/>
          <a:p>
            <a:pPr lvl="0"/>
            <a:r>
              <a:rPr lang="en-US" altLang="en-US"/>
              <a:t>*</a:t>
            </a:r>
            <a:endParaRPr lang="en-US" altLang="en-US"/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Overview</a:t>
            </a:r>
            <a:endParaRPr lang="en-US" altLang="en-US"/>
          </a:p>
        </p:txBody>
      </p:sp>
      <p:sp>
        <p:nvSpPr>
          <p:cNvPr id="6149" name="Rectangle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Resources</a:t>
            </a:r>
            <a:endParaRPr lang="en-US" altLang="en-US"/>
          </a:p>
          <a:p>
            <a:r>
              <a:rPr lang="en-US" altLang="en-US"/>
              <a:t>Why do deadlocks occur?</a:t>
            </a:r>
            <a:endParaRPr lang="en-US" altLang="en-US"/>
          </a:p>
          <a:p>
            <a:r>
              <a:rPr lang="en-US" altLang="en-US"/>
              <a:t>Dealing with deadlocks</a:t>
            </a:r>
            <a:endParaRPr lang="en-US" altLang="en-US"/>
          </a:p>
          <a:p>
            <a:pPr lvl="1"/>
            <a:r>
              <a:rPr lang="en-US" altLang="en-US"/>
              <a:t>Ignoring them: ostrich algorithm</a:t>
            </a:r>
            <a:endParaRPr lang="en-US" altLang="en-US"/>
          </a:p>
          <a:p>
            <a:pPr lvl="1"/>
            <a:r>
              <a:rPr lang="en-US" altLang="en-US"/>
              <a:t>Detecting &amp; recovering from deadlock</a:t>
            </a:r>
            <a:endParaRPr lang="en-US" altLang="en-US"/>
          </a:p>
          <a:p>
            <a:pPr lvl="1"/>
            <a:r>
              <a:rPr lang="en-US" altLang="en-US"/>
              <a:t>Avoiding deadlock</a:t>
            </a:r>
            <a:endParaRPr lang="en-US" altLang="en-US"/>
          </a:p>
          <a:p>
            <a:pPr lvl="1"/>
            <a:r>
              <a:rPr lang="en-US" altLang="en-US"/>
              <a:t>Preventing deadlock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" name="Footer Placeholder 2"/>
          <p:cNvSpPr txBox="1">
            <a:spLocks noGrp="1"/>
          </p:cNvSpPr>
          <p:nvPr>
            <p:ph type="ftr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4" name="Slide Number Placeholder 3"/>
          <p:cNvSpPr txBox="1">
            <a:spLocks noGrp="1"/>
          </p:cNvSpPr>
          <p:nvPr>
            <p:ph type="sldNum" sz="quarter" idx="11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9066441-80C1-4945-A144-5E0F370C1BD4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048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/>
              <a:t>Deadlock detection algorithm</a:t>
            </a:r>
            <a:endParaRPr lang="en-US" altLang="en-US"/>
          </a:p>
        </p:txBody>
      </p:sp>
      <p:graphicFrame>
        <p:nvGraphicFramePr>
          <p:cNvPr id="46128" name="Group 48"/>
          <p:cNvGraphicFramePr>
            <a:graphicFrameLocks noGrp="1"/>
          </p:cNvGraphicFramePr>
          <p:nvPr/>
        </p:nvGraphicFramePr>
        <p:xfrm>
          <a:off x="990600" y="1752600"/>
          <a:ext cx="2057400" cy="731838"/>
        </p:xfrm>
        <a:graphic>
          <a:graphicData uri="http://schemas.openxmlformats.org/drawingml/2006/table">
            <a:tbl>
              <a:tblPr/>
              <a:tblGrid>
                <a:gridCol w="833438"/>
                <a:gridCol w="274637"/>
                <a:gridCol w="319088"/>
                <a:gridCol w="325437"/>
                <a:gridCol w="304800"/>
              </a:tblGrid>
              <a:tr h="34131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Avail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241" name="Group 161"/>
          <p:cNvGraphicFramePr>
            <a:graphicFrameLocks noGrp="1"/>
          </p:cNvGraphicFramePr>
          <p:nvPr/>
        </p:nvGraphicFramePr>
        <p:xfrm>
          <a:off x="914400" y="2819400"/>
          <a:ext cx="2209800" cy="1706563"/>
        </p:xfrm>
        <a:graphic>
          <a:graphicData uri="http://schemas.openxmlformats.org/drawingml/2006/table">
            <a:tbl>
              <a:tblPr/>
              <a:tblGrid>
                <a:gridCol w="985838"/>
                <a:gridCol w="274637"/>
                <a:gridCol w="319088"/>
                <a:gridCol w="325437"/>
                <a:gridCol w="304800"/>
              </a:tblGrid>
              <a:tr h="30956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Process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242" name="Group 162"/>
          <p:cNvGraphicFramePr>
            <a:graphicFrameLocks noGrp="1"/>
          </p:cNvGraphicFramePr>
          <p:nvPr/>
        </p:nvGraphicFramePr>
        <p:xfrm>
          <a:off x="914400" y="4648200"/>
          <a:ext cx="2209800" cy="1706563"/>
        </p:xfrm>
        <a:graphic>
          <a:graphicData uri="http://schemas.openxmlformats.org/drawingml/2006/table">
            <a:tbl>
              <a:tblPr/>
              <a:tblGrid>
                <a:gridCol w="985838"/>
                <a:gridCol w="274637"/>
                <a:gridCol w="319088"/>
                <a:gridCol w="325437"/>
                <a:gridCol w="304800"/>
              </a:tblGrid>
              <a:tr h="30956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Process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81" name="Text Box 200"/>
          <p:cNvSpPr txBox="1"/>
          <p:nvPr/>
        </p:nvSpPr>
        <p:spPr>
          <a:xfrm rot="-5400000">
            <a:off x="312738" y="3419475"/>
            <a:ext cx="6540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>
                <a:latin typeface="Helvetica" charset="0"/>
              </a:rPr>
              <a:t>Hold</a:t>
            </a:r>
            <a:endParaRPr lang="en-US" altLang="en-US">
              <a:latin typeface="Helvetica" charset="0"/>
            </a:endParaRPr>
          </a:p>
        </p:txBody>
      </p:sp>
      <p:sp>
        <p:nvSpPr>
          <p:cNvPr id="20582" name="Text Box 201"/>
          <p:cNvSpPr txBox="1"/>
          <p:nvPr/>
        </p:nvSpPr>
        <p:spPr>
          <a:xfrm rot="-5400000">
            <a:off x="280988" y="5367338"/>
            <a:ext cx="7175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>
                <a:latin typeface="Helvetica" charset="0"/>
              </a:rPr>
              <a:t>Want</a:t>
            </a:r>
            <a:endParaRPr lang="en-US" altLang="en-US">
              <a:latin typeface="Helvetica" charset="0"/>
            </a:endParaRPr>
          </a:p>
        </p:txBody>
      </p:sp>
      <p:sp>
        <p:nvSpPr>
          <p:cNvPr id="20583" name="Text Box 202"/>
          <p:cNvSpPr txBox="1"/>
          <p:nvPr/>
        </p:nvSpPr>
        <p:spPr>
          <a:xfrm>
            <a:off x="3505200" y="1676400"/>
            <a:ext cx="5257800" cy="4248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en-US" sz="1600">
                <a:latin typeface="Courier" charset="0"/>
              </a:rPr>
              <a:t>current=avail;</a:t>
            </a:r>
            <a:endParaRPr lang="en-US" altLang="en-US" sz="1600">
              <a:latin typeface="Courier" charset="0"/>
            </a:endParaRPr>
          </a:p>
          <a:p>
            <a:r>
              <a:rPr lang="en-US" altLang="en-US" sz="1600">
                <a:latin typeface="Courier" charset="0"/>
              </a:rPr>
              <a:t>for (j = 0; j &lt; N; j++) {</a:t>
            </a:r>
            <a:endParaRPr lang="en-US" altLang="en-US" sz="1600">
              <a:latin typeface="Courier" charset="0"/>
            </a:endParaRPr>
          </a:p>
          <a:p>
            <a:r>
              <a:rPr lang="en-US" altLang="en-US" sz="1600">
                <a:latin typeface="Courier" charset="0"/>
              </a:rPr>
              <a:t> for (k=0; k&lt;N; k++) {</a:t>
            </a:r>
            <a:endParaRPr lang="en-US" altLang="en-US" sz="1600">
              <a:latin typeface="Courier" charset="0"/>
            </a:endParaRPr>
          </a:p>
          <a:p>
            <a:r>
              <a:rPr lang="en-US" altLang="en-US" sz="1600">
                <a:latin typeface="Courier" charset="0"/>
              </a:rPr>
              <a:t>  if (finished[k])</a:t>
            </a:r>
            <a:endParaRPr lang="en-US" altLang="en-US" sz="1600">
              <a:latin typeface="Courier" charset="0"/>
            </a:endParaRPr>
          </a:p>
          <a:p>
            <a:r>
              <a:rPr lang="en-US" altLang="en-US" sz="1600">
                <a:latin typeface="Courier" charset="0"/>
              </a:rPr>
              <a:t>   continue;</a:t>
            </a:r>
            <a:endParaRPr lang="en-US" altLang="en-US" sz="1600">
              <a:latin typeface="Courier" charset="0"/>
            </a:endParaRPr>
          </a:p>
          <a:p>
            <a:r>
              <a:rPr lang="en-US" altLang="en-US" sz="1600">
                <a:latin typeface="Courier" charset="0"/>
              </a:rPr>
              <a:t>  if (want[k] &lt; current) {</a:t>
            </a:r>
            <a:endParaRPr lang="en-US" altLang="en-US" sz="1600">
              <a:latin typeface="Courier" charset="0"/>
            </a:endParaRPr>
          </a:p>
          <a:p>
            <a:r>
              <a:rPr lang="en-US" altLang="en-US" sz="1600">
                <a:latin typeface="Courier" charset="0"/>
              </a:rPr>
              <a:t>   finished[k] = 1;</a:t>
            </a:r>
            <a:endParaRPr lang="en-US" altLang="en-US" sz="1600">
              <a:latin typeface="Courier" charset="0"/>
            </a:endParaRPr>
          </a:p>
          <a:p>
            <a:r>
              <a:rPr lang="en-US" altLang="en-US" sz="1600">
                <a:latin typeface="Courier" charset="0"/>
              </a:rPr>
              <a:t>   current += hold[k];</a:t>
            </a:r>
            <a:endParaRPr lang="en-US" altLang="en-US" sz="1600">
              <a:latin typeface="Courier" charset="0"/>
            </a:endParaRPr>
          </a:p>
          <a:p>
            <a:r>
              <a:rPr lang="en-US" altLang="en-US" sz="1600">
                <a:latin typeface="Courier" charset="0"/>
              </a:rPr>
              <a:t>   break;</a:t>
            </a:r>
            <a:endParaRPr lang="en-US" altLang="en-US" sz="1600">
              <a:latin typeface="Courier" charset="0"/>
            </a:endParaRPr>
          </a:p>
          <a:p>
            <a:r>
              <a:rPr lang="en-US" altLang="en-US" sz="1600">
                <a:latin typeface="Courier" charset="0"/>
              </a:rPr>
              <a:t>  }</a:t>
            </a:r>
            <a:endParaRPr lang="en-US" altLang="en-US" sz="1600">
              <a:latin typeface="Courier" charset="0"/>
            </a:endParaRPr>
          </a:p>
          <a:p>
            <a:r>
              <a:rPr lang="en-US" altLang="en-US" sz="1600">
                <a:latin typeface="Courier" charset="0"/>
              </a:rPr>
              <a:t>  if (k==N) {</a:t>
            </a:r>
            <a:endParaRPr lang="en-US" altLang="en-US" sz="1600">
              <a:latin typeface="Courier" charset="0"/>
            </a:endParaRPr>
          </a:p>
          <a:p>
            <a:r>
              <a:rPr lang="en-US" altLang="en-US" sz="1600">
                <a:latin typeface="Courier" charset="0"/>
              </a:rPr>
              <a:t>   printf “Deadlock!\n”;</a:t>
            </a:r>
            <a:endParaRPr lang="en-US" altLang="en-US" sz="1600">
              <a:latin typeface="Courier" charset="0"/>
            </a:endParaRPr>
          </a:p>
          <a:p>
            <a:r>
              <a:rPr lang="en-US" altLang="en-US" sz="1600">
                <a:latin typeface="Courier" charset="0"/>
              </a:rPr>
              <a:t>   // finished[k]==0 means process is in</a:t>
            </a:r>
            <a:endParaRPr lang="en-US" altLang="en-US" sz="1600">
              <a:latin typeface="Courier" charset="0"/>
            </a:endParaRPr>
          </a:p>
          <a:p>
            <a:r>
              <a:rPr lang="en-US" altLang="en-US" sz="1600">
                <a:latin typeface="Courier" charset="0"/>
              </a:rPr>
              <a:t>   // the deadlock</a:t>
            </a:r>
            <a:endParaRPr lang="en-US" altLang="en-US" sz="1600">
              <a:latin typeface="Courier" charset="0"/>
            </a:endParaRPr>
          </a:p>
          <a:p>
            <a:r>
              <a:rPr lang="en-US" altLang="en-US" sz="1600">
                <a:latin typeface="Courier" charset="0"/>
              </a:rPr>
              <a:t>   break;</a:t>
            </a:r>
            <a:endParaRPr lang="en-US" altLang="en-US" sz="1600">
              <a:latin typeface="Courier" charset="0"/>
            </a:endParaRPr>
          </a:p>
          <a:p>
            <a:r>
              <a:rPr lang="en-US" altLang="en-US" sz="1600">
                <a:latin typeface="Courier" charset="0"/>
              </a:rPr>
              <a:t>  }</a:t>
            </a:r>
            <a:endParaRPr lang="en-US" altLang="en-US" sz="1600">
              <a:latin typeface="Courier" charset="0"/>
            </a:endParaRPr>
          </a:p>
          <a:p>
            <a:r>
              <a:rPr lang="en-US" altLang="en-US" sz="1600">
                <a:latin typeface="Courier" charset="0"/>
              </a:rPr>
              <a:t>}</a:t>
            </a:r>
            <a:endParaRPr lang="en-US" altLang="en-US" sz="1600">
              <a:latin typeface="Courier" charset="0"/>
            </a:endParaRPr>
          </a:p>
        </p:txBody>
      </p:sp>
      <p:sp>
        <p:nvSpPr>
          <p:cNvPr id="20584" name="Text Box 203"/>
          <p:cNvSpPr txBox="1"/>
          <p:nvPr/>
        </p:nvSpPr>
        <p:spPr>
          <a:xfrm>
            <a:off x="3489325" y="6067425"/>
            <a:ext cx="45910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>
                <a:latin typeface="Helvetica" charset="0"/>
              </a:rPr>
              <a:t>Note: want[j],hold[j],current,avail are arrays!</a:t>
            </a:r>
            <a:endParaRPr lang="en-US" altLang="en-US">
              <a:latin typeface="Helvetica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>
              <a:buNone/>
            </a:pPr>
            <a:r>
              <a:rPr lang="en-US" altLang="en-US"/>
              <a:t>Detection-Algorithm Usage</a:t>
            </a:r>
            <a:endParaRPr lang="en-US" altLang="en-US"/>
          </a:p>
        </p:txBody>
      </p:sp>
      <p:sp>
        <p:nvSpPr>
          <p:cNvPr id="4301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en-US"/>
              <a:t>When, and how often, to invoke depends on:</a:t>
            </a:r>
            <a:endParaRPr lang="en-US" altLang="en-US"/>
          </a:p>
          <a:p>
            <a:pPr lvl="1" eaLnBrk="1" hangingPunct="1"/>
            <a:r>
              <a:rPr lang="en-US" altLang="en-US"/>
              <a:t>How often a deadlock is likely to occur?</a:t>
            </a:r>
            <a:endParaRPr lang="en-US" altLang="en-US"/>
          </a:p>
          <a:p>
            <a:pPr lvl="1" eaLnBrk="1" hangingPunct="1"/>
            <a:r>
              <a:rPr lang="en-US" altLang="en-US"/>
              <a:t>How many processes will need to be rolled back?</a:t>
            </a:r>
            <a:endParaRPr lang="en-US" altLang="en-US"/>
          </a:p>
          <a:p>
            <a:pPr lvl="2" eaLnBrk="1" hangingPunct="1"/>
            <a:r>
              <a:rPr lang="en-US" altLang="en-US"/>
              <a:t>one for each disjoint cycle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If detection algorithm is invoked arbitrarily, there may be many cycles in the resource graph and so we would not be able to tell which of the many deadlocked processes </a:t>
            </a:r>
            <a:r>
              <a:rPr lang="ja-JP" altLang="en-US"/>
              <a:t>“</a:t>
            </a:r>
            <a:r>
              <a:rPr lang="en-US" altLang="ja-JP"/>
              <a:t>caused</a:t>
            </a:r>
            <a:r>
              <a:rPr lang="ja-JP" altLang="en-US"/>
              <a:t>”</a:t>
            </a:r>
            <a:r>
              <a:rPr lang="en-US" altLang="ja-JP"/>
              <a:t> the deadlock.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ooter Placeholder 3"/>
          <p:cNvSpPr txBox="1">
            <a:spLocks noGrp="1"/>
          </p:cNvSpPr>
          <p:nvPr>
            <p:ph type="ftr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1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60CEC2-77A0-FB43-8BEE-4C3CEB6B8AE1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1508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/>
              <a:t>Recovering from deadlock: options</a:t>
            </a:r>
            <a:endParaRPr lang="en-US" altLang="en-US"/>
          </a:p>
        </p:txBody>
      </p:sp>
      <p:sp>
        <p:nvSpPr>
          <p:cNvPr id="21509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en-US" sz="2400"/>
              <a:t>Recovery through resource preemption</a:t>
            </a:r>
            <a:endParaRPr lang="en-US" altLang="en-US" sz="2400"/>
          </a:p>
          <a:p>
            <a:pPr lvl="1" eaLnBrk="1" hangingPunct="1"/>
            <a:r>
              <a:rPr lang="en-US" altLang="en-US" sz="2000"/>
              <a:t>Take a resource from some other process</a:t>
            </a:r>
            <a:endParaRPr lang="en-US" altLang="en-US" sz="2000"/>
          </a:p>
          <a:p>
            <a:pPr lvl="1" eaLnBrk="1" hangingPunct="1"/>
            <a:r>
              <a:rPr lang="en-US" altLang="en-US" sz="2000"/>
              <a:t>Depends on nature of the resource and the process</a:t>
            </a:r>
            <a:endParaRPr lang="en-US" altLang="en-US" sz="2000"/>
          </a:p>
          <a:p>
            <a:pPr eaLnBrk="1" hangingPunct="1"/>
            <a:r>
              <a:rPr lang="en-US" altLang="en-US" sz="2400"/>
              <a:t>Recovery through rollback</a:t>
            </a:r>
            <a:endParaRPr lang="en-US" altLang="en-US" sz="2400"/>
          </a:p>
          <a:p>
            <a:pPr lvl="1" eaLnBrk="1" hangingPunct="1"/>
            <a:r>
              <a:rPr lang="en-US" altLang="en-US" sz="2000"/>
              <a:t>Checkpoint a process periodically</a:t>
            </a:r>
            <a:endParaRPr lang="en-US" altLang="en-US" sz="2000"/>
          </a:p>
          <a:p>
            <a:pPr lvl="1" eaLnBrk="1" hangingPunct="1"/>
            <a:r>
              <a:rPr lang="en-US" altLang="en-US" sz="2000"/>
              <a:t>Use this saved state to restart the process if it is found deadlocked</a:t>
            </a:r>
            <a:endParaRPr lang="en-US" altLang="en-US" sz="2000"/>
          </a:p>
          <a:p>
            <a:pPr lvl="1" eaLnBrk="1" hangingPunct="1"/>
            <a:r>
              <a:rPr lang="en-US" altLang="en-US" sz="2000"/>
              <a:t>May present a problem if the process affects lots of “external” things</a:t>
            </a:r>
            <a:endParaRPr lang="en-US" altLang="en-US" sz="2000"/>
          </a:p>
          <a:p>
            <a:pPr eaLnBrk="1" hangingPunct="1"/>
            <a:r>
              <a:rPr lang="en-US" altLang="en-US" sz="2400"/>
              <a:t>Recovery through killing processes</a:t>
            </a:r>
            <a:endParaRPr lang="en-US" altLang="en-US" sz="2400"/>
          </a:p>
          <a:p>
            <a:pPr lvl="1" eaLnBrk="1" hangingPunct="1"/>
            <a:r>
              <a:rPr lang="en-US" altLang="en-US" sz="2000"/>
              <a:t>Crudest but simplest way to break a deadlock: kill one of the processes in the deadlock cycle</a:t>
            </a:r>
            <a:endParaRPr lang="en-US" altLang="en-US" sz="2000"/>
          </a:p>
          <a:p>
            <a:pPr lvl="1" eaLnBrk="1" hangingPunct="1"/>
            <a:r>
              <a:rPr lang="en-US" altLang="en-US" sz="2000"/>
              <a:t>Other processes can get its resources </a:t>
            </a:r>
            <a:endParaRPr lang="en-US" altLang="en-US" sz="2000"/>
          </a:p>
          <a:p>
            <a:pPr lvl="1" eaLnBrk="1" hangingPunct="1"/>
            <a:r>
              <a:rPr lang="en-US" altLang="en-US" sz="2000"/>
              <a:t>Preferably, choose a process that can be rerun from the beginning</a:t>
            </a:r>
            <a:endParaRPr lang="en-US" altLang="en-US" sz="2000"/>
          </a:p>
          <a:p>
            <a:pPr lvl="2" eaLnBrk="1" hangingPunct="1"/>
            <a:r>
              <a:rPr lang="en-US" altLang="en-US" sz="1800"/>
              <a:t>Pick one that hasn’t run too far already</a:t>
            </a:r>
            <a:endParaRPr lang="en-US" altLang="en-US" sz="180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>
              <a:buNone/>
            </a:pPr>
            <a:r>
              <a:rPr lang="en-US" altLang="en-US" sz="3200"/>
              <a:t>Deadlock Recovery:  Process Termination</a:t>
            </a:r>
            <a:endParaRPr lang="en-US" altLang="en-US" sz="320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Abort all deadlocked processes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Abort one process at a time until the deadlock cycle is eliminated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which order should we choose to abort?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" panose="020B0604020202090204" pitchFamily="34" charset="0"/>
              <a:buAutoNum type="arabicPeriod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Priority of the process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" panose="020B0604020202090204" pitchFamily="34" charset="0"/>
              <a:buAutoNum type="arabicPeriod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long process has computed, and how much longer to completion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" panose="020B0604020202090204" pitchFamily="34" charset="0"/>
              <a:buAutoNum type="arabicPeriod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Resources the process has used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" panose="020B0604020202090204" pitchFamily="34" charset="0"/>
              <a:buAutoNum type="arabicPeriod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Resources process needs to complete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" panose="020B0604020202090204" pitchFamily="34" charset="0"/>
              <a:buAutoNum type="arabicPeriod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many processes will need to be terminated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" panose="020B0604020202090204" pitchFamily="34" charset="0"/>
              <a:buAutoNum type="arabicPeriod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process interactive or batch?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ooter Placeholder 2"/>
          <p:cNvSpPr txBox="1">
            <a:spLocks noGrp="1"/>
          </p:cNvSpPr>
          <p:nvPr>
            <p:ph type="ftr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Slide Number Placeholder 3"/>
          <p:cNvSpPr txBox="1">
            <a:spLocks noGrp="1"/>
          </p:cNvSpPr>
          <p:nvPr>
            <p:ph type="sldNum" sz="quarter" idx="11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125E49-4CAF-5A4F-ABBD-1418369C4136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2532" name="Rectangle 3"/>
          <p:cNvSpPr>
            <a:spLocks noGrp="1"/>
          </p:cNvSpPr>
          <p:nvPr>
            <p:ph type="body"/>
          </p:nvPr>
        </p:nvSpPr>
        <p:spPr>
          <a:xfrm>
            <a:off x="1828800" y="5791200"/>
            <a:ext cx="6096000" cy="542925"/>
          </a:xfrm>
          <a:ln/>
        </p:spPr>
        <p:txBody>
          <a:bodyPr vert="horz" wrap="square" lIns="91440" tIns="45720" rIns="91440" bIns="45720" anchor="t" anchorCtr="0"/>
          <a:p>
            <a:pPr algn="ctr" eaLnBrk="1" hangingPunct="1">
              <a:buNone/>
            </a:pPr>
            <a:r>
              <a:rPr lang="en-US" altLang="en-US"/>
              <a:t>Two process resource trajectories</a:t>
            </a:r>
            <a:endParaRPr lang="en-US" altLang="en-US"/>
          </a:p>
        </p:txBody>
      </p:sp>
      <p:pic>
        <p:nvPicPr>
          <p:cNvPr id="22533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4913" y="1311275"/>
            <a:ext cx="7000875" cy="4203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4" name="Rectangle 5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/>
              <a:t>Resource trajectories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5" name="Footer Placeholder 2"/>
          <p:cNvSpPr txBox="1">
            <a:spLocks noGrp="1"/>
          </p:cNvSpPr>
          <p:nvPr>
            <p:ph type="ftr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76" name="Slide Number Placeholder 3"/>
          <p:cNvSpPr txBox="1">
            <a:spLocks noGrp="1"/>
          </p:cNvSpPr>
          <p:nvPr>
            <p:ph type="sldNum" sz="quarter" idx="11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0768B3-31C0-9D49-866D-E04383238525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3556" name="Rectangle 7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/>
              <a:t>Safe and unsafe states</a:t>
            </a:r>
            <a:endParaRPr lang="en-US" altLang="en-US"/>
          </a:p>
        </p:txBody>
      </p:sp>
      <p:graphicFrame>
        <p:nvGraphicFramePr>
          <p:cNvPr id="21590" name="Group 86"/>
          <p:cNvGraphicFramePr>
            <a:graphicFrameLocks noGrp="1"/>
          </p:cNvGraphicFramePr>
          <p:nvPr/>
        </p:nvGraphicFramePr>
        <p:xfrm>
          <a:off x="304800" y="1447800"/>
          <a:ext cx="1371600" cy="1828800"/>
        </p:xfrm>
        <a:graphic>
          <a:graphicData uri="http://schemas.openxmlformats.org/drawingml/2006/table">
            <a:tbl>
              <a:tblPr/>
              <a:tblGrid>
                <a:gridCol w="288925"/>
                <a:gridCol w="504825"/>
                <a:gridCol w="577850"/>
              </a:tblGrid>
              <a:tr h="2698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Has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Max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9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Free: 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21591" name="Group 87"/>
          <p:cNvGraphicFramePr>
            <a:graphicFrameLocks noGrp="1"/>
          </p:cNvGraphicFramePr>
          <p:nvPr/>
        </p:nvGraphicFramePr>
        <p:xfrm>
          <a:off x="2057400" y="1447800"/>
          <a:ext cx="1371600" cy="1828800"/>
        </p:xfrm>
        <a:graphic>
          <a:graphicData uri="http://schemas.openxmlformats.org/drawingml/2006/table">
            <a:tbl>
              <a:tblPr/>
              <a:tblGrid>
                <a:gridCol w="288925"/>
                <a:gridCol w="504825"/>
                <a:gridCol w="577850"/>
              </a:tblGrid>
              <a:tr h="2698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Has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Max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9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Free: 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21621" name="Group 117"/>
          <p:cNvGraphicFramePr>
            <a:graphicFrameLocks noGrp="1"/>
          </p:cNvGraphicFramePr>
          <p:nvPr/>
        </p:nvGraphicFramePr>
        <p:xfrm>
          <a:off x="3810000" y="1447800"/>
          <a:ext cx="1371600" cy="1828800"/>
        </p:xfrm>
        <a:graphic>
          <a:graphicData uri="http://schemas.openxmlformats.org/drawingml/2006/table">
            <a:tbl>
              <a:tblPr/>
              <a:tblGrid>
                <a:gridCol w="288925"/>
                <a:gridCol w="504825"/>
                <a:gridCol w="577850"/>
              </a:tblGrid>
              <a:tr h="2698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Has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Max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9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-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Free: 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21651" name="Group 147"/>
          <p:cNvGraphicFramePr>
            <a:graphicFrameLocks noGrp="1"/>
          </p:cNvGraphicFramePr>
          <p:nvPr/>
        </p:nvGraphicFramePr>
        <p:xfrm>
          <a:off x="5562600" y="1447800"/>
          <a:ext cx="1371600" cy="1828800"/>
        </p:xfrm>
        <a:graphic>
          <a:graphicData uri="http://schemas.openxmlformats.org/drawingml/2006/table">
            <a:tbl>
              <a:tblPr/>
              <a:tblGrid>
                <a:gridCol w="288925"/>
                <a:gridCol w="504825"/>
                <a:gridCol w="577850"/>
              </a:tblGrid>
              <a:tr h="2698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Has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Max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9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-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Free: 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21681" name="Group 177"/>
          <p:cNvGraphicFramePr>
            <a:graphicFrameLocks noGrp="1"/>
          </p:cNvGraphicFramePr>
          <p:nvPr/>
        </p:nvGraphicFramePr>
        <p:xfrm>
          <a:off x="7315200" y="1447800"/>
          <a:ext cx="1371600" cy="1828800"/>
        </p:xfrm>
        <a:graphic>
          <a:graphicData uri="http://schemas.openxmlformats.org/drawingml/2006/table">
            <a:tbl>
              <a:tblPr/>
              <a:tblGrid>
                <a:gridCol w="288925"/>
                <a:gridCol w="504825"/>
                <a:gridCol w="577850"/>
              </a:tblGrid>
              <a:tr h="2698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Has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Max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9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-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-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Free: 7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23667" name="Text Box 207"/>
          <p:cNvSpPr txBox="1"/>
          <p:nvPr/>
        </p:nvSpPr>
        <p:spPr>
          <a:xfrm>
            <a:off x="2514600" y="3276600"/>
            <a:ext cx="42100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en-US">
                <a:latin typeface="Helvetica" charset="0"/>
              </a:rPr>
              <a:t>Demonstration that the first state is safe</a:t>
            </a:r>
            <a:endParaRPr lang="en-US" altLang="en-US">
              <a:latin typeface="Helvetica" charset="0"/>
            </a:endParaRPr>
          </a:p>
        </p:txBody>
      </p:sp>
      <p:graphicFrame>
        <p:nvGraphicFramePr>
          <p:cNvPr id="21712" name="Group 208"/>
          <p:cNvGraphicFramePr>
            <a:graphicFrameLocks noGrp="1"/>
          </p:cNvGraphicFramePr>
          <p:nvPr/>
        </p:nvGraphicFramePr>
        <p:xfrm>
          <a:off x="304800" y="4114800"/>
          <a:ext cx="1371600" cy="1828800"/>
        </p:xfrm>
        <a:graphic>
          <a:graphicData uri="http://schemas.openxmlformats.org/drawingml/2006/table">
            <a:tbl>
              <a:tblPr/>
              <a:tblGrid>
                <a:gridCol w="288925"/>
                <a:gridCol w="504825"/>
                <a:gridCol w="577850"/>
              </a:tblGrid>
              <a:tr h="2698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Has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Max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9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Free: 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21742" name="Group 238"/>
          <p:cNvGraphicFramePr>
            <a:graphicFrameLocks noGrp="1"/>
          </p:cNvGraphicFramePr>
          <p:nvPr/>
        </p:nvGraphicFramePr>
        <p:xfrm>
          <a:off x="2057400" y="4114800"/>
          <a:ext cx="1371600" cy="1828800"/>
        </p:xfrm>
        <a:graphic>
          <a:graphicData uri="http://schemas.openxmlformats.org/drawingml/2006/table">
            <a:tbl>
              <a:tblPr/>
              <a:tblGrid>
                <a:gridCol w="288925"/>
                <a:gridCol w="504825"/>
                <a:gridCol w="577850"/>
              </a:tblGrid>
              <a:tr h="2698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Has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Max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9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Free: 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21772" name="Group 268"/>
          <p:cNvGraphicFramePr>
            <a:graphicFrameLocks noGrp="1"/>
          </p:cNvGraphicFramePr>
          <p:nvPr/>
        </p:nvGraphicFramePr>
        <p:xfrm>
          <a:off x="3810000" y="4114800"/>
          <a:ext cx="1371600" cy="1828800"/>
        </p:xfrm>
        <a:graphic>
          <a:graphicData uri="http://schemas.openxmlformats.org/drawingml/2006/table">
            <a:tbl>
              <a:tblPr/>
              <a:tblGrid>
                <a:gridCol w="288925"/>
                <a:gridCol w="504825"/>
                <a:gridCol w="577850"/>
              </a:tblGrid>
              <a:tr h="2698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Has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Max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9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Free: 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21802" name="Group 298"/>
          <p:cNvGraphicFramePr>
            <a:graphicFrameLocks noGrp="1"/>
          </p:cNvGraphicFramePr>
          <p:nvPr/>
        </p:nvGraphicFramePr>
        <p:xfrm>
          <a:off x="5562600" y="4114800"/>
          <a:ext cx="1371600" cy="1828800"/>
        </p:xfrm>
        <a:graphic>
          <a:graphicData uri="http://schemas.openxmlformats.org/drawingml/2006/table">
            <a:tbl>
              <a:tblPr/>
              <a:tblGrid>
                <a:gridCol w="288925"/>
                <a:gridCol w="504825"/>
                <a:gridCol w="577850"/>
              </a:tblGrid>
              <a:tr h="2698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Has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Max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9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-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Free: 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23756" name="Text Box 358"/>
          <p:cNvSpPr txBox="1"/>
          <p:nvPr/>
        </p:nvSpPr>
        <p:spPr>
          <a:xfrm>
            <a:off x="2203450" y="5943600"/>
            <a:ext cx="48323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en-US">
                <a:latin typeface="Helvetica" charset="0"/>
              </a:rPr>
              <a:t>Demonstration that the second state is unsafe</a:t>
            </a:r>
            <a:endParaRPr lang="en-US" altLang="en-US">
              <a:latin typeface="Helvetica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" name="Footer Placeholder 4"/>
          <p:cNvSpPr txBox="1">
            <a:spLocks noGrp="1"/>
          </p:cNvSpPr>
          <p:nvPr>
            <p:ph type="ftr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10" name="Slide Number Placeholder 5"/>
          <p:cNvSpPr txBox="1">
            <a:spLocks noGrp="1"/>
          </p:cNvSpPr>
          <p:nvPr>
            <p:ph type="sldNum" sz="quarter" idx="11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32B8BB-EE8A-2F4E-AED0-8B83F929F36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4580" name="Rectangle 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sz="2600"/>
              <a:t>Banker's Algorithm for a single resource</a:t>
            </a:r>
            <a:endParaRPr lang="en-US" altLang="en-US" sz="2600"/>
          </a:p>
        </p:txBody>
      </p:sp>
      <p:graphicFrame>
        <p:nvGraphicFramePr>
          <p:cNvPr id="23655" name="Group 103"/>
          <p:cNvGraphicFramePr>
            <a:graphicFrameLocks noGrp="1"/>
          </p:cNvGraphicFramePr>
          <p:nvPr/>
        </p:nvGraphicFramePr>
        <p:xfrm>
          <a:off x="1219200" y="1371600"/>
          <a:ext cx="1371600" cy="2193925"/>
        </p:xfrm>
        <a:graphic>
          <a:graphicData uri="http://schemas.openxmlformats.org/drawingml/2006/table">
            <a:tbl>
              <a:tblPr/>
              <a:tblGrid>
                <a:gridCol w="288925"/>
                <a:gridCol w="504825"/>
                <a:gridCol w="577850"/>
              </a:tblGrid>
              <a:tr h="2698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Has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Max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Free: 10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23662" name="Group 110"/>
          <p:cNvGraphicFramePr>
            <a:graphicFrameLocks noGrp="1"/>
          </p:cNvGraphicFramePr>
          <p:nvPr/>
        </p:nvGraphicFramePr>
        <p:xfrm>
          <a:off x="3429000" y="1371600"/>
          <a:ext cx="1371600" cy="2193925"/>
        </p:xfrm>
        <a:graphic>
          <a:graphicData uri="http://schemas.openxmlformats.org/drawingml/2006/table">
            <a:tbl>
              <a:tblPr/>
              <a:tblGrid>
                <a:gridCol w="288925"/>
                <a:gridCol w="504825"/>
                <a:gridCol w="577850"/>
              </a:tblGrid>
              <a:tr h="2698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Has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Max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Free: 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23669" name="Group 117"/>
          <p:cNvGraphicFramePr>
            <a:graphicFrameLocks noGrp="1"/>
          </p:cNvGraphicFramePr>
          <p:nvPr/>
        </p:nvGraphicFramePr>
        <p:xfrm>
          <a:off x="5791200" y="1371600"/>
          <a:ext cx="1371600" cy="2193925"/>
        </p:xfrm>
        <a:graphic>
          <a:graphicData uri="http://schemas.openxmlformats.org/drawingml/2006/table">
            <a:tbl>
              <a:tblPr/>
              <a:tblGrid>
                <a:gridCol w="288925"/>
                <a:gridCol w="504825"/>
                <a:gridCol w="577850"/>
              </a:tblGrid>
              <a:tr h="2698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Has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Max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Free: 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24659" name="Rectangle 122"/>
          <p:cNvSpPr>
            <a:spLocks noGrp="1"/>
          </p:cNvSpPr>
          <p:nvPr>
            <p:ph type="body" sz="half" idx="2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en-US" sz="2400"/>
              <a:t>Bankers’ algorithm: before granting a request, ensure that a sequence exists that will allow all processes to complete</a:t>
            </a:r>
            <a:endParaRPr lang="en-US" altLang="en-US" sz="2400"/>
          </a:p>
          <a:p>
            <a:pPr lvl="1" eaLnBrk="1" hangingPunct="1">
              <a:buClr>
                <a:schemeClr val="hlink"/>
              </a:buClr>
              <a:buSzPct val="60000"/>
              <a:buFont typeface="Wingdings" panose="05000000000000000000" pitchFamily="2" charset="2"/>
            </a:pPr>
            <a:r>
              <a:rPr lang="en-US" altLang="en-US" sz="2000"/>
              <a:t>Use previous methods to find such a sequence</a:t>
            </a:r>
            <a:endParaRPr lang="en-US" altLang="en-US" sz="2000"/>
          </a:p>
          <a:p>
            <a:pPr lvl="1" eaLnBrk="1" hangingPunct="1">
              <a:buClr>
                <a:schemeClr val="hlink"/>
              </a:buClr>
              <a:buSzPct val="60000"/>
              <a:buFont typeface="Wingdings" panose="05000000000000000000" pitchFamily="2" charset="2"/>
            </a:pPr>
            <a:r>
              <a:rPr lang="en-US" altLang="en-US" sz="2000"/>
              <a:t>If a sequence exists, allow the requests</a:t>
            </a:r>
            <a:endParaRPr lang="en-US" altLang="en-US" sz="2000"/>
          </a:p>
          <a:p>
            <a:pPr lvl="1" eaLnBrk="1" hangingPunct="1">
              <a:buClr>
                <a:schemeClr val="hlink"/>
              </a:buClr>
              <a:buSzPct val="60000"/>
              <a:buFont typeface="Wingdings" panose="05000000000000000000" pitchFamily="2" charset="2"/>
            </a:pPr>
            <a:r>
              <a:rPr lang="en-US" altLang="en-US" sz="2000"/>
              <a:t>If there’s no such sequence, deny the request</a:t>
            </a:r>
            <a:endParaRPr lang="en-US" altLang="en-US" sz="200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en-US" sz="2400"/>
              <a:t>Can be slow: must be done on each request!</a:t>
            </a:r>
            <a:endParaRPr lang="en-US" altLang="en-US" sz="2400"/>
          </a:p>
        </p:txBody>
      </p:sp>
      <p:sp>
        <p:nvSpPr>
          <p:cNvPr id="24660" name="Text Box 123"/>
          <p:cNvSpPr txBox="1"/>
          <p:nvPr/>
        </p:nvSpPr>
        <p:spPr>
          <a:xfrm>
            <a:off x="762000" y="3509963"/>
            <a:ext cx="22415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en-US">
                <a:latin typeface="Times" charset="0"/>
              </a:rPr>
              <a:t>Any sequence finishes</a:t>
            </a:r>
            <a:endParaRPr lang="en-US" altLang="en-US">
              <a:latin typeface="Times" charset="0"/>
            </a:endParaRPr>
          </a:p>
        </p:txBody>
      </p:sp>
      <p:sp>
        <p:nvSpPr>
          <p:cNvPr id="24661" name="Text Box 124"/>
          <p:cNvSpPr txBox="1"/>
          <p:nvPr/>
        </p:nvSpPr>
        <p:spPr>
          <a:xfrm>
            <a:off x="3276600" y="3505200"/>
            <a:ext cx="17589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en-US">
                <a:latin typeface="Times" charset="0"/>
              </a:rPr>
              <a:t>C,B,A,D finishes</a:t>
            </a:r>
            <a:endParaRPr lang="en-US" altLang="en-US">
              <a:latin typeface="Times" charset="0"/>
            </a:endParaRPr>
          </a:p>
        </p:txBody>
      </p:sp>
      <p:sp>
        <p:nvSpPr>
          <p:cNvPr id="24662" name="Text Box 125"/>
          <p:cNvSpPr txBox="1"/>
          <p:nvPr/>
        </p:nvSpPr>
        <p:spPr>
          <a:xfrm>
            <a:off x="5435600" y="3505200"/>
            <a:ext cx="2343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en-US">
                <a:latin typeface="Times" charset="0"/>
              </a:rPr>
              <a:t>Deadlock (unsafe state)</a:t>
            </a:r>
            <a:endParaRPr lang="en-US" altLang="en-US">
              <a:latin typeface="Times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ooter Placeholder 2"/>
          <p:cNvSpPr txBox="1">
            <a:spLocks noGrp="1"/>
          </p:cNvSpPr>
          <p:nvPr>
            <p:ph type="ftr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Slide Number Placeholder 3"/>
          <p:cNvSpPr txBox="1">
            <a:spLocks noGrp="1"/>
          </p:cNvSpPr>
          <p:nvPr>
            <p:ph type="sldNum" sz="quarter" idx="11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6DCECB-04B6-9D4E-8655-1B09CEF43018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type="body"/>
          </p:nvPr>
        </p:nvSpPr>
        <p:spPr>
          <a:xfrm>
            <a:off x="381000" y="5562600"/>
            <a:ext cx="8458200" cy="579438"/>
          </a:xfrm>
          <a:ln/>
        </p:spPr>
        <p:txBody>
          <a:bodyPr vert="horz" wrap="square" lIns="91440" tIns="45720" rIns="91440" bIns="45720" anchor="t" anchorCtr="0"/>
          <a:p>
            <a:pPr algn="ctr" eaLnBrk="1" hangingPunct="1">
              <a:buNone/>
            </a:pPr>
            <a:r>
              <a:rPr lang="en-US" altLang="en-US" sz="2400"/>
              <a:t>Example of banker's algorithm with multiple resources</a:t>
            </a:r>
            <a:endParaRPr lang="en-US" altLang="en-US" sz="2400"/>
          </a:p>
        </p:txBody>
      </p:sp>
      <p:pic>
        <p:nvPicPr>
          <p:cNvPr id="25605" name="Picture 4" descr="3-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4763" y="1616075"/>
            <a:ext cx="6946900" cy="36401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6" name="Rectangle 5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sz="2600"/>
              <a:t>Banker's Algorithm for multiple resources</a:t>
            </a:r>
            <a:endParaRPr lang="en-US" altLang="en-US" sz="260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ooter Placeholder 3"/>
          <p:cNvSpPr txBox="1">
            <a:spLocks noGrp="1"/>
          </p:cNvSpPr>
          <p:nvPr>
            <p:ph type="ftr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1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B0F586-3646-4C49-B627-2CFF599A1006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662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/>
              <a:t>Preventing deadlock</a:t>
            </a:r>
            <a:endParaRPr lang="en-US" altLang="en-US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en-US"/>
              <a:t>Deadlock can be completely prevented!</a:t>
            </a:r>
            <a:endParaRPr lang="en-US" altLang="en-US"/>
          </a:p>
          <a:p>
            <a:pPr eaLnBrk="1" hangingPunct="1"/>
            <a:r>
              <a:rPr lang="en-US" altLang="en-US"/>
              <a:t>Ensure that at least one of the conditions for deadlock never occurs</a:t>
            </a:r>
            <a:endParaRPr lang="en-US" altLang="en-US"/>
          </a:p>
          <a:p>
            <a:pPr lvl="1" eaLnBrk="1" hangingPunct="1"/>
            <a:r>
              <a:rPr lang="en-US" altLang="en-US"/>
              <a:t>Mutual exclusion</a:t>
            </a:r>
            <a:endParaRPr lang="en-US" altLang="en-US"/>
          </a:p>
          <a:p>
            <a:pPr lvl="1" eaLnBrk="1" hangingPunct="1"/>
            <a:r>
              <a:rPr lang="en-US" altLang="en-US"/>
              <a:t>Circular wait</a:t>
            </a:r>
            <a:endParaRPr lang="en-US" altLang="en-US"/>
          </a:p>
          <a:p>
            <a:pPr lvl="1" eaLnBrk="1" hangingPunct="1"/>
            <a:r>
              <a:rPr lang="en-US" altLang="en-US"/>
              <a:t>Hold &amp; wait</a:t>
            </a:r>
            <a:endParaRPr lang="en-US" altLang="en-US"/>
          </a:p>
          <a:p>
            <a:pPr lvl="1" eaLnBrk="1" hangingPunct="1"/>
            <a:r>
              <a:rPr lang="en-US" altLang="en-US"/>
              <a:t>No preemption</a:t>
            </a:r>
            <a:endParaRPr lang="en-US" altLang="en-US"/>
          </a:p>
          <a:p>
            <a:pPr eaLnBrk="1" hangingPunct="1"/>
            <a:r>
              <a:rPr lang="en-US" altLang="en-US"/>
              <a:t>Not always possible…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ooter Placeholder 3"/>
          <p:cNvSpPr txBox="1">
            <a:spLocks noGrp="1"/>
          </p:cNvSpPr>
          <p:nvPr>
            <p:ph type="ftr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1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762FEB-51C3-6048-987D-8B783A39C494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7652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/>
              <a:t>Eliminating mutual exclusion</a:t>
            </a:r>
            <a:endParaRPr lang="en-US" altLang="en-US"/>
          </a:p>
        </p:txBody>
      </p:sp>
      <p:sp>
        <p:nvSpPr>
          <p:cNvPr id="27653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en-US"/>
              <a:t>Some devices (such as printer) can be spooled</a:t>
            </a:r>
            <a:endParaRPr lang="en-US" altLang="en-US"/>
          </a:p>
          <a:p>
            <a:pPr lvl="1" eaLnBrk="1" hangingPunct="1"/>
            <a:r>
              <a:rPr lang="en-US" altLang="en-US"/>
              <a:t>Only the printer daemon uses printer resource</a:t>
            </a:r>
            <a:endParaRPr lang="en-US" altLang="en-US"/>
          </a:p>
          <a:p>
            <a:pPr lvl="1" eaLnBrk="1" hangingPunct="1"/>
            <a:r>
              <a:rPr lang="en-US" altLang="en-US"/>
              <a:t>This eliminates deadlock for printer</a:t>
            </a:r>
            <a:endParaRPr lang="en-US" altLang="en-US"/>
          </a:p>
          <a:p>
            <a:pPr eaLnBrk="1" hangingPunct="1"/>
            <a:r>
              <a:rPr lang="en-US" altLang="en-US"/>
              <a:t>Not all devices can be spooled</a:t>
            </a:r>
            <a:endParaRPr lang="en-US" altLang="en-US"/>
          </a:p>
          <a:p>
            <a:pPr eaLnBrk="1" hangingPunct="1"/>
            <a:r>
              <a:rPr lang="en-US" altLang="en-US"/>
              <a:t>Principle:</a:t>
            </a:r>
            <a:endParaRPr lang="en-US" altLang="en-US"/>
          </a:p>
          <a:p>
            <a:pPr lvl="1" eaLnBrk="1" hangingPunct="1"/>
            <a:r>
              <a:rPr lang="en-US" altLang="en-US"/>
              <a:t>Avoid assigning resource when not absolutely necessary</a:t>
            </a:r>
            <a:endParaRPr lang="en-US" altLang="en-US"/>
          </a:p>
          <a:p>
            <a:pPr lvl="1" eaLnBrk="1" hangingPunct="1"/>
            <a:r>
              <a:rPr lang="en-US" altLang="en-US"/>
              <a:t>As few processes as possible actually claim the resource</a:t>
            </a:r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ooter Placeholder 3"/>
          <p:cNvSpPr txBox="1">
            <a:spLocks noGrp="1"/>
          </p:cNvSpPr>
          <p:nvPr>
            <p:ph type="ftr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1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34F782-A551-FE41-8544-22B2F03D714D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172" name="Rectangle 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/>
              <a:t>Resources</a:t>
            </a:r>
            <a:endParaRPr lang="en-US" altLang="en-US"/>
          </a:p>
        </p:txBody>
      </p:sp>
      <p:sp>
        <p:nvSpPr>
          <p:cNvPr id="7173" name="Rectangle 7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en-US" sz="2400"/>
              <a:t>Resource: something a process uses</a:t>
            </a:r>
            <a:endParaRPr lang="en-US" altLang="en-US" sz="2400"/>
          </a:p>
          <a:p>
            <a:pPr lvl="1" eaLnBrk="1" hangingPunct="1"/>
            <a:r>
              <a:rPr lang="en-US" altLang="en-US" sz="2000"/>
              <a:t>Usually limited (at least somewhat)</a:t>
            </a:r>
            <a:endParaRPr lang="en-US" altLang="en-US" sz="2000"/>
          </a:p>
          <a:p>
            <a:pPr eaLnBrk="1" hangingPunct="1"/>
            <a:r>
              <a:rPr lang="en-US" altLang="en-US" sz="2400"/>
              <a:t>Examples of computer resources</a:t>
            </a:r>
            <a:endParaRPr lang="en-US" altLang="en-US" sz="2400"/>
          </a:p>
          <a:p>
            <a:pPr lvl="1" eaLnBrk="1" hangingPunct="1"/>
            <a:r>
              <a:rPr lang="en-US" altLang="en-US" sz="2000"/>
              <a:t>Printers</a:t>
            </a:r>
            <a:endParaRPr lang="en-US" altLang="en-US" sz="2000"/>
          </a:p>
          <a:p>
            <a:pPr lvl="1" eaLnBrk="1" hangingPunct="1"/>
            <a:r>
              <a:rPr lang="en-US" altLang="en-US" sz="2000"/>
              <a:t>Semaphores / locks</a:t>
            </a:r>
            <a:endParaRPr lang="en-US" altLang="en-US" sz="2000"/>
          </a:p>
          <a:p>
            <a:pPr lvl="1" eaLnBrk="1" hangingPunct="1"/>
            <a:r>
              <a:rPr lang="en-US" altLang="en-US" sz="2000"/>
              <a:t>Tables (in a database)</a:t>
            </a:r>
            <a:endParaRPr lang="en-US" altLang="en-US" sz="2000"/>
          </a:p>
          <a:p>
            <a:pPr eaLnBrk="1" hangingPunct="1"/>
            <a:r>
              <a:rPr lang="en-US" altLang="en-US" sz="2400"/>
              <a:t>Processes need access to resources in reasonable order</a:t>
            </a:r>
            <a:endParaRPr lang="en-US" altLang="en-US" sz="2400"/>
          </a:p>
          <a:p>
            <a:pPr eaLnBrk="1" hangingPunct="1"/>
            <a:r>
              <a:rPr lang="en-US" altLang="en-US" sz="2400"/>
              <a:t>Two types of resources:</a:t>
            </a:r>
            <a:endParaRPr lang="en-US" altLang="en-US" sz="2400"/>
          </a:p>
          <a:p>
            <a:pPr lvl="1" eaLnBrk="1" hangingPunct="1"/>
            <a:r>
              <a:rPr lang="en-US" altLang="en-US" sz="2000"/>
              <a:t>Preemptable resources: can be taken away from a process with no ill effects</a:t>
            </a:r>
            <a:endParaRPr lang="en-US" altLang="en-US" sz="2000"/>
          </a:p>
          <a:p>
            <a:pPr lvl="1" eaLnBrk="1" hangingPunct="1"/>
            <a:r>
              <a:rPr lang="en-US" altLang="en-US" sz="2000"/>
              <a:t>Nonpreemptable resources: will cause the process to fail if taken away</a:t>
            </a:r>
            <a:endParaRPr lang="en-US" altLang="en-US" sz="200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ooter Placeholder 3"/>
          <p:cNvSpPr txBox="1">
            <a:spLocks noGrp="1"/>
          </p:cNvSpPr>
          <p:nvPr>
            <p:ph type="ftr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1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52A4A7-24C5-E643-BF75-E4D0DFB94532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Date Placeholder 5"/>
          <p:cNvSpPr txBox="1">
            <a:spLocks noGrp="1"/>
          </p:cNvSpPr>
          <p:nvPr>
            <p:ph type="dt" sz="half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CS 1550, cs.pitt.edu (originaly modified by Ethan L. Miller and Scott A. Brandt)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8676" name="Rectangle 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/>
              <a:t>Attacking “hold and wait”</a:t>
            </a:r>
            <a:endParaRPr lang="en-US" altLang="en-US"/>
          </a:p>
        </p:txBody>
      </p:sp>
      <p:sp>
        <p:nvSpPr>
          <p:cNvPr id="28677" name="Rectangle 7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en-US" sz="2400"/>
              <a:t>Require processes to request resources before starting</a:t>
            </a:r>
            <a:endParaRPr lang="en-US" altLang="en-US" sz="2400"/>
          </a:p>
          <a:p>
            <a:pPr lvl="1" eaLnBrk="1" hangingPunct="1"/>
            <a:r>
              <a:rPr lang="en-US" altLang="en-US" sz="2000"/>
              <a:t>A process never has to wait for what it needs</a:t>
            </a:r>
            <a:endParaRPr lang="en-US" altLang="en-US" sz="2000"/>
          </a:p>
          <a:p>
            <a:pPr eaLnBrk="1" hangingPunct="1"/>
            <a:r>
              <a:rPr lang="en-US" altLang="en-US" sz="2400"/>
              <a:t>This can present problems</a:t>
            </a:r>
            <a:endParaRPr lang="en-US" altLang="en-US" sz="2400"/>
          </a:p>
          <a:p>
            <a:pPr lvl="1" eaLnBrk="1" hangingPunct="1"/>
            <a:r>
              <a:rPr lang="en-US" altLang="en-US" sz="2000"/>
              <a:t>A process may not know required resources at start of run</a:t>
            </a:r>
            <a:endParaRPr lang="en-US" altLang="en-US" sz="2000"/>
          </a:p>
          <a:p>
            <a:pPr lvl="1" eaLnBrk="1" hangingPunct="1"/>
            <a:r>
              <a:rPr lang="en-US" altLang="en-US" sz="2000"/>
              <a:t>This also ties up resources other processes could be using</a:t>
            </a:r>
            <a:endParaRPr lang="en-US" altLang="en-US" sz="2000"/>
          </a:p>
          <a:p>
            <a:pPr lvl="2" eaLnBrk="1" hangingPunct="1"/>
            <a:r>
              <a:rPr lang="en-US" altLang="en-US" sz="1800"/>
              <a:t>Processes will tend to be conservative and request resources they might need</a:t>
            </a:r>
            <a:endParaRPr lang="en-US" altLang="en-US" sz="1800"/>
          </a:p>
          <a:p>
            <a:pPr eaLnBrk="1" hangingPunct="1"/>
            <a:r>
              <a:rPr lang="en-US" altLang="en-US" sz="2400"/>
              <a:t>Variation: a process must give up all resources before making a new request</a:t>
            </a:r>
            <a:endParaRPr lang="en-US" altLang="en-US" sz="2400"/>
          </a:p>
          <a:p>
            <a:pPr lvl="1" eaLnBrk="1" hangingPunct="1"/>
            <a:r>
              <a:rPr lang="en-US" altLang="en-US" sz="2000"/>
              <a:t>Process is then granted all prior resources as well as the new ones</a:t>
            </a:r>
            <a:endParaRPr lang="en-US" altLang="en-US" sz="2000"/>
          </a:p>
          <a:p>
            <a:pPr lvl="1" eaLnBrk="1" hangingPunct="1"/>
            <a:r>
              <a:rPr lang="en-US" altLang="en-US" sz="2000"/>
              <a:t>Problem: what if someone grabs the resources in the meantime—how can the process save its state?</a:t>
            </a:r>
            <a:endParaRPr lang="en-US" altLang="en-US" sz="200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Footer Placeholder 4"/>
          <p:cNvSpPr txBox="1">
            <a:spLocks noGrp="1"/>
          </p:cNvSpPr>
          <p:nvPr>
            <p:ph type="ftr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1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1B26976-7162-D246-A52F-37E42EAF2EB9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2765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4343400"/>
            <a:ext cx="3268663" cy="20621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3" name="Text Box 5"/>
          <p:cNvSpPr txBox="1"/>
          <p:nvPr/>
        </p:nvSpPr>
        <p:spPr>
          <a:xfrm>
            <a:off x="1552575" y="5210175"/>
            <a:ext cx="14319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503050405090304"/>
              </a:rPr>
              <a:t>  </a:t>
            </a:r>
            <a:endParaRPr lang="en-US" altLang="en-US" sz="2400">
              <a:latin typeface="Times New Roman" panose="02020503050405090304"/>
            </a:endParaRPr>
          </a:p>
        </p:txBody>
      </p:sp>
      <p:sp>
        <p:nvSpPr>
          <p:cNvPr id="29702" name="Rectangle 7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/>
              <a:t>Attacking “no preemption”</a:t>
            </a:r>
            <a:endParaRPr lang="en-US" altLang="en-US"/>
          </a:p>
        </p:txBody>
      </p:sp>
      <p:sp>
        <p:nvSpPr>
          <p:cNvPr id="29703" name="Rectangle 8"/>
          <p:cNvSpPr>
            <a:spLocks noGrp="1"/>
          </p:cNvSpPr>
          <p:nvPr>
            <p:ph type="body" sz="half"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en-US" sz="2400"/>
              <a:t>This is not usually a viable option</a:t>
            </a:r>
            <a:endParaRPr lang="en-US" altLang="en-US" sz="2400"/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en-US" sz="2400"/>
              <a:t>Consider a process given the printer</a:t>
            </a:r>
            <a:endParaRPr lang="en-US" altLang="en-US" sz="240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</a:pPr>
            <a:r>
              <a:rPr lang="en-US" altLang="en-US" sz="2000"/>
              <a:t>Halfway through its job, take away the printer</a:t>
            </a:r>
            <a:endParaRPr lang="en-US" altLang="en-US" sz="200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</a:pPr>
            <a:r>
              <a:rPr lang="en-US" altLang="en-US" sz="2000"/>
              <a:t>Confusion ensues!</a:t>
            </a:r>
            <a:endParaRPr lang="en-US" altLang="en-US" sz="2000"/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en-US" sz="2400"/>
              <a:t>May work for some resources</a:t>
            </a:r>
            <a:endParaRPr lang="en-US" altLang="en-US" sz="240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</a:pPr>
            <a:r>
              <a:rPr lang="en-US" altLang="en-US" sz="2000"/>
              <a:t>Forcibly take away memory pages, suspending the process</a:t>
            </a:r>
            <a:endParaRPr lang="en-US" altLang="en-US" sz="200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</a:pPr>
            <a:r>
              <a:rPr lang="en-US" altLang="en-US" sz="2000"/>
              <a:t>Process may be able to resume with no ill effects</a:t>
            </a:r>
            <a:endParaRPr lang="en-US" alt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Footer Placeholder 4"/>
          <p:cNvSpPr txBox="1">
            <a:spLocks noGrp="1"/>
          </p:cNvSpPr>
          <p:nvPr>
            <p:ph type="ftr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9" name="Slide Number Placeholder 5"/>
          <p:cNvSpPr txBox="1">
            <a:spLocks noGrp="1"/>
          </p:cNvSpPr>
          <p:nvPr>
            <p:ph type="sldNum" sz="quarter" idx="11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84DC55-1DBE-C440-AD66-1B6CDCFBB53C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0724" name="Rectangle 10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/>
              <a:t>Attacking “circular wait”</a:t>
            </a:r>
            <a:endParaRPr lang="en-US" altLang="en-US"/>
          </a:p>
        </p:txBody>
      </p:sp>
      <p:sp>
        <p:nvSpPr>
          <p:cNvPr id="30725" name="Rectangle 11"/>
          <p:cNvSpPr>
            <a:spLocks noGrp="1"/>
          </p:cNvSpPr>
          <p:nvPr>
            <p:ph type="body" sz="half"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en-US" sz="2400"/>
              <a:t>Assign an order to resources</a:t>
            </a:r>
            <a:endParaRPr lang="en-US" altLang="en-US" sz="2400"/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en-US" sz="2400"/>
              <a:t>Always acquire resources in numerical order</a:t>
            </a:r>
            <a:endParaRPr lang="en-US" altLang="en-US" sz="240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</a:pPr>
            <a:r>
              <a:rPr lang="en-US" altLang="en-US" sz="2000"/>
              <a:t>Need not acquire them all at once!</a:t>
            </a:r>
            <a:endParaRPr lang="en-US" altLang="en-US" sz="2000"/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en-US" sz="2400"/>
              <a:t>Circular wait is prevented</a:t>
            </a:r>
            <a:endParaRPr lang="en-US" altLang="en-US" sz="240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</a:pPr>
            <a:r>
              <a:rPr lang="en-US" altLang="en-US" sz="2000"/>
              <a:t>A process holding resource </a:t>
            </a:r>
            <a:r>
              <a:rPr lang="en-US" altLang="en-US" sz="2000" i="1"/>
              <a:t>n</a:t>
            </a:r>
            <a:r>
              <a:rPr lang="en-US" altLang="en-US" sz="2000"/>
              <a:t> can’t wait for resource </a:t>
            </a:r>
            <a:r>
              <a:rPr lang="en-US" altLang="en-US" sz="2000" i="1"/>
              <a:t>m</a:t>
            </a:r>
            <a:br>
              <a:rPr lang="en-US" altLang="en-US" sz="2000"/>
            </a:br>
            <a:r>
              <a:rPr lang="en-US" altLang="en-US" sz="2000"/>
              <a:t>if </a:t>
            </a:r>
            <a:r>
              <a:rPr lang="en-US" altLang="en-US" sz="2000" i="1"/>
              <a:t>m</a:t>
            </a:r>
            <a:r>
              <a:rPr lang="en-US" altLang="en-US" sz="2000"/>
              <a:t> &lt; </a:t>
            </a:r>
            <a:r>
              <a:rPr lang="en-US" altLang="en-US" sz="2000" i="1"/>
              <a:t>n</a:t>
            </a:r>
            <a:endParaRPr lang="en-US" altLang="en-US" sz="200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</a:pPr>
            <a:r>
              <a:rPr lang="en-US" altLang="en-US" sz="2000"/>
              <a:t>No way to complete a cycle</a:t>
            </a:r>
            <a:endParaRPr lang="en-US" altLang="en-US" sz="2000"/>
          </a:p>
          <a:p>
            <a:pPr lvl="2" eaLnBrk="1" hangingPunct="1">
              <a:lnSpc>
                <a:spcPct val="90000"/>
              </a:lnSpc>
              <a:buClr>
                <a:schemeClr val="accent1"/>
              </a:buClr>
              <a:buSzPct val="60000"/>
              <a:buFont typeface="Wingdings" panose="05000000000000000000" pitchFamily="2" charset="2"/>
            </a:pPr>
            <a:r>
              <a:rPr lang="en-US" altLang="en-US" sz="1800"/>
              <a:t>Place processes above the highest resource they hold and below any they’re requesting</a:t>
            </a:r>
            <a:endParaRPr lang="en-US" altLang="en-US" sz="1800"/>
          </a:p>
          <a:p>
            <a:pPr lvl="2" eaLnBrk="1" hangingPunct="1">
              <a:lnSpc>
                <a:spcPct val="90000"/>
              </a:lnSpc>
              <a:buClr>
                <a:schemeClr val="accent1"/>
              </a:buClr>
              <a:buSzPct val="60000"/>
              <a:buFont typeface="Wingdings" panose="05000000000000000000" pitchFamily="2" charset="2"/>
            </a:pPr>
            <a:r>
              <a:rPr lang="en-US" altLang="en-US" sz="1800"/>
              <a:t>All arrows point up!</a:t>
            </a:r>
            <a:endParaRPr lang="en-US" altLang="en-US" sz="1800"/>
          </a:p>
        </p:txBody>
      </p:sp>
      <p:sp>
        <p:nvSpPr>
          <p:cNvPr id="30726" name="Rectangle 13"/>
          <p:cNvSpPr/>
          <p:nvPr/>
        </p:nvSpPr>
        <p:spPr>
          <a:xfrm>
            <a:off x="6324600" y="50292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en-US">
                <a:latin typeface="Helvetica" charset="0"/>
              </a:rPr>
              <a:t>A</a:t>
            </a:r>
            <a:endParaRPr lang="en-US" altLang="en-US">
              <a:latin typeface="Helvetica" charset="0"/>
            </a:endParaRPr>
          </a:p>
        </p:txBody>
      </p:sp>
      <p:sp>
        <p:nvSpPr>
          <p:cNvPr id="30727" name="Oval 14"/>
          <p:cNvSpPr/>
          <p:nvPr/>
        </p:nvSpPr>
        <p:spPr>
          <a:xfrm>
            <a:off x="7162800" y="4495800"/>
            <a:ext cx="381000" cy="3810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en-US">
                <a:latin typeface="Helvetica" charset="0"/>
              </a:rPr>
              <a:t>1</a:t>
            </a:r>
            <a:endParaRPr lang="en-US" altLang="en-US">
              <a:latin typeface="Helvetica" charset="0"/>
            </a:endParaRPr>
          </a:p>
        </p:txBody>
      </p:sp>
      <p:sp>
        <p:nvSpPr>
          <p:cNvPr id="30728" name="Rectangle 42"/>
          <p:cNvSpPr/>
          <p:nvPr/>
        </p:nvSpPr>
        <p:spPr>
          <a:xfrm>
            <a:off x="6324600" y="40386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en-US">
                <a:latin typeface="Helvetica" charset="0"/>
              </a:rPr>
              <a:t>B</a:t>
            </a:r>
            <a:endParaRPr lang="en-US" altLang="en-US">
              <a:latin typeface="Helvetica" charset="0"/>
            </a:endParaRPr>
          </a:p>
        </p:txBody>
      </p:sp>
      <p:sp>
        <p:nvSpPr>
          <p:cNvPr id="30729" name="Rectangle 43"/>
          <p:cNvSpPr/>
          <p:nvPr/>
        </p:nvSpPr>
        <p:spPr>
          <a:xfrm>
            <a:off x="6324600" y="30480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en-US">
                <a:latin typeface="Helvetica" charset="0"/>
              </a:rPr>
              <a:t>C</a:t>
            </a:r>
            <a:endParaRPr lang="en-US" altLang="en-US">
              <a:latin typeface="Helvetica" charset="0"/>
            </a:endParaRPr>
          </a:p>
        </p:txBody>
      </p:sp>
      <p:sp>
        <p:nvSpPr>
          <p:cNvPr id="30730" name="Rectangle 44"/>
          <p:cNvSpPr/>
          <p:nvPr/>
        </p:nvSpPr>
        <p:spPr>
          <a:xfrm>
            <a:off x="6324600" y="2057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en-US">
                <a:latin typeface="Helvetica" charset="0"/>
              </a:rPr>
              <a:t>D</a:t>
            </a:r>
            <a:endParaRPr lang="en-US" altLang="en-US">
              <a:latin typeface="Helvetica" charset="0"/>
            </a:endParaRPr>
          </a:p>
        </p:txBody>
      </p:sp>
      <p:sp>
        <p:nvSpPr>
          <p:cNvPr id="30731" name="Oval 45"/>
          <p:cNvSpPr/>
          <p:nvPr/>
        </p:nvSpPr>
        <p:spPr>
          <a:xfrm>
            <a:off x="7162800" y="3505200"/>
            <a:ext cx="381000" cy="3810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en-US">
                <a:latin typeface="Helvetica" charset="0"/>
              </a:rPr>
              <a:t>2</a:t>
            </a:r>
            <a:endParaRPr lang="en-US" altLang="en-US">
              <a:latin typeface="Helvetica" charset="0"/>
            </a:endParaRPr>
          </a:p>
        </p:txBody>
      </p:sp>
      <p:sp>
        <p:nvSpPr>
          <p:cNvPr id="30732" name="Oval 46"/>
          <p:cNvSpPr/>
          <p:nvPr/>
        </p:nvSpPr>
        <p:spPr>
          <a:xfrm>
            <a:off x="5562600" y="3505200"/>
            <a:ext cx="381000" cy="3810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en-US">
                <a:latin typeface="Helvetica" charset="0"/>
              </a:rPr>
              <a:t>3</a:t>
            </a:r>
            <a:endParaRPr lang="en-US" altLang="en-US">
              <a:latin typeface="Helvetica" charset="0"/>
            </a:endParaRPr>
          </a:p>
        </p:txBody>
      </p:sp>
      <p:cxnSp>
        <p:nvCxnSpPr>
          <p:cNvPr id="30733" name="AutoShape 48"/>
          <p:cNvCxnSpPr>
            <a:stCxn id="30726" idx="3"/>
            <a:endCxn id="30727" idx="3"/>
          </p:cNvCxnSpPr>
          <p:nvPr/>
        </p:nvCxnSpPr>
        <p:spPr>
          <a:xfrm flipV="1">
            <a:off x="6705600" y="4821238"/>
            <a:ext cx="512763" cy="39846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0734" name="AutoShape 49"/>
          <p:cNvCxnSpPr>
            <a:stCxn id="30727" idx="1"/>
            <a:endCxn id="30728" idx="3"/>
          </p:cNvCxnSpPr>
          <p:nvPr/>
        </p:nvCxnSpPr>
        <p:spPr>
          <a:xfrm flipH="1" flipV="1">
            <a:off x="6705600" y="4229100"/>
            <a:ext cx="512763" cy="3222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0735" name="AutoShape 50"/>
          <p:cNvCxnSpPr>
            <a:stCxn id="30726" idx="3"/>
            <a:endCxn id="30731" idx="4"/>
          </p:cNvCxnSpPr>
          <p:nvPr/>
        </p:nvCxnSpPr>
        <p:spPr>
          <a:xfrm flipV="1">
            <a:off x="6705600" y="3886200"/>
            <a:ext cx="647700" cy="13335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0736" name="AutoShape 51"/>
          <p:cNvCxnSpPr>
            <a:stCxn id="30728" idx="3"/>
            <a:endCxn id="30731" idx="3"/>
          </p:cNvCxnSpPr>
          <p:nvPr/>
        </p:nvCxnSpPr>
        <p:spPr>
          <a:xfrm flipV="1">
            <a:off x="6705600" y="3830638"/>
            <a:ext cx="512763" cy="39846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0737" name="AutoShape 52"/>
          <p:cNvCxnSpPr>
            <a:stCxn id="30731" idx="1"/>
            <a:endCxn id="30730" idx="3"/>
          </p:cNvCxnSpPr>
          <p:nvPr/>
        </p:nvCxnSpPr>
        <p:spPr>
          <a:xfrm flipH="1" flipV="1">
            <a:off x="6705600" y="2247900"/>
            <a:ext cx="512763" cy="13128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0738" name="AutoShape 53"/>
          <p:cNvCxnSpPr>
            <a:stCxn id="30732" idx="7"/>
            <a:endCxn id="30729" idx="1"/>
          </p:cNvCxnSpPr>
          <p:nvPr/>
        </p:nvCxnSpPr>
        <p:spPr>
          <a:xfrm flipV="1">
            <a:off x="5888038" y="3238500"/>
            <a:ext cx="436562" cy="3222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0739" name="AutoShape 54"/>
          <p:cNvCxnSpPr>
            <a:stCxn id="30728" idx="1"/>
            <a:endCxn id="30732" idx="5"/>
          </p:cNvCxnSpPr>
          <p:nvPr/>
        </p:nvCxnSpPr>
        <p:spPr>
          <a:xfrm flipH="1" flipV="1">
            <a:off x="5888038" y="3830638"/>
            <a:ext cx="436562" cy="39846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ooter Placeholder 3"/>
          <p:cNvSpPr txBox="1">
            <a:spLocks noGrp="1"/>
          </p:cNvSpPr>
          <p:nvPr>
            <p:ph type="ftr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1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C32EE0-C8E9-0C42-8025-EC31DD0C83F7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1748" name="Rectangle 5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/>
              <a:t>Deadlock prevention: summary</a:t>
            </a:r>
            <a:endParaRPr lang="en-US" altLang="en-US"/>
          </a:p>
        </p:txBody>
      </p:sp>
      <p:sp>
        <p:nvSpPr>
          <p:cNvPr id="31749" name="Rectangle 6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en-US"/>
              <a:t>Mutual exclusion</a:t>
            </a:r>
            <a:endParaRPr lang="en-US" altLang="en-US"/>
          </a:p>
          <a:p>
            <a:pPr lvl="1" eaLnBrk="1" hangingPunct="1"/>
            <a:r>
              <a:rPr lang="en-US" altLang="en-US"/>
              <a:t>Spool everything</a:t>
            </a:r>
            <a:endParaRPr lang="en-US" altLang="en-US"/>
          </a:p>
          <a:p>
            <a:pPr eaLnBrk="1" hangingPunct="1"/>
            <a:r>
              <a:rPr lang="en-US" altLang="en-US"/>
              <a:t>Hold and wait</a:t>
            </a:r>
            <a:endParaRPr lang="en-US" altLang="en-US"/>
          </a:p>
          <a:p>
            <a:pPr lvl="1" eaLnBrk="1" hangingPunct="1"/>
            <a:r>
              <a:rPr lang="en-US" altLang="en-US"/>
              <a:t>Request all resources initially</a:t>
            </a:r>
            <a:endParaRPr lang="en-US" altLang="en-US"/>
          </a:p>
          <a:p>
            <a:pPr eaLnBrk="1" hangingPunct="1"/>
            <a:r>
              <a:rPr lang="en-US" altLang="en-US"/>
              <a:t>No preemption</a:t>
            </a:r>
            <a:endParaRPr lang="en-US" altLang="en-US"/>
          </a:p>
          <a:p>
            <a:pPr lvl="1" eaLnBrk="1" hangingPunct="1"/>
            <a:r>
              <a:rPr lang="en-US" altLang="en-US"/>
              <a:t>Take resources away</a:t>
            </a:r>
            <a:endParaRPr lang="en-US" altLang="en-US"/>
          </a:p>
          <a:p>
            <a:pPr eaLnBrk="1" hangingPunct="1"/>
            <a:r>
              <a:rPr lang="en-US" altLang="en-US"/>
              <a:t>Circular wait</a:t>
            </a:r>
            <a:endParaRPr lang="en-US" altLang="en-US"/>
          </a:p>
          <a:p>
            <a:pPr lvl="1" eaLnBrk="1" hangingPunct="1"/>
            <a:r>
              <a:rPr lang="en-US" altLang="en-US"/>
              <a:t>Order resources numerically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ooter Placeholder 3"/>
          <p:cNvSpPr txBox="1">
            <a:spLocks noGrp="1"/>
          </p:cNvSpPr>
          <p:nvPr>
            <p:ph type="ftr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1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1E2D78-49CF-664A-8954-5FDFA475BBC3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2772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/>
              <a:t>Example: two-phase locking</a:t>
            </a:r>
            <a:endParaRPr lang="en-US" altLang="en-US"/>
          </a:p>
        </p:txBody>
      </p:sp>
      <p:sp>
        <p:nvSpPr>
          <p:cNvPr id="32773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en-US"/>
              <a:t>Phase One</a:t>
            </a:r>
            <a:endParaRPr lang="en-US" altLang="en-US"/>
          </a:p>
          <a:p>
            <a:pPr lvl="1" eaLnBrk="1" hangingPunct="1"/>
            <a:r>
              <a:rPr lang="en-US" altLang="en-US"/>
              <a:t>Process tries to lock all data it needs, one at a time</a:t>
            </a:r>
            <a:endParaRPr lang="en-US" altLang="en-US"/>
          </a:p>
          <a:p>
            <a:pPr lvl="1" eaLnBrk="1" hangingPunct="1"/>
            <a:r>
              <a:rPr lang="en-US" altLang="en-US"/>
              <a:t>If needed data found locked, start over</a:t>
            </a:r>
            <a:endParaRPr lang="en-US" altLang="en-US"/>
          </a:p>
          <a:p>
            <a:pPr lvl="1" eaLnBrk="1" hangingPunct="1"/>
            <a:r>
              <a:rPr lang="en-US" altLang="en-US"/>
              <a:t>(no real work done in phase one)</a:t>
            </a:r>
            <a:endParaRPr lang="en-US" altLang="en-US"/>
          </a:p>
          <a:p>
            <a:pPr eaLnBrk="1" hangingPunct="1"/>
            <a:r>
              <a:rPr lang="en-US" altLang="en-US"/>
              <a:t>Phase Two </a:t>
            </a:r>
            <a:endParaRPr lang="en-US" altLang="en-US"/>
          </a:p>
          <a:p>
            <a:pPr lvl="1" eaLnBrk="1" hangingPunct="1"/>
            <a:r>
              <a:rPr lang="en-US" altLang="en-US"/>
              <a:t>Perform updates</a:t>
            </a:r>
            <a:endParaRPr lang="en-US" altLang="en-US"/>
          </a:p>
          <a:p>
            <a:pPr lvl="1" eaLnBrk="1" hangingPunct="1"/>
            <a:r>
              <a:rPr lang="en-US" altLang="en-US"/>
              <a:t>Release locks</a:t>
            </a:r>
            <a:endParaRPr lang="en-US" altLang="en-US"/>
          </a:p>
          <a:p>
            <a:pPr eaLnBrk="1" hangingPunct="1"/>
            <a:r>
              <a:rPr lang="en-US" altLang="en-US"/>
              <a:t>Note similarity to requesting all resources at once</a:t>
            </a:r>
            <a:endParaRPr lang="en-US" altLang="en-US"/>
          </a:p>
          <a:p>
            <a:pPr eaLnBrk="1" hangingPunct="1"/>
            <a:r>
              <a:rPr lang="en-US" altLang="en-US"/>
              <a:t>This is often used in databases</a:t>
            </a:r>
            <a:endParaRPr lang="en-US" altLang="en-US"/>
          </a:p>
          <a:p>
            <a:pPr eaLnBrk="1" hangingPunct="1"/>
            <a:r>
              <a:rPr lang="en-US" altLang="en-US"/>
              <a:t>It avoids deadlock by eliminating the “hold-and-wait” deadlock condition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ooter Placeholder 3"/>
          <p:cNvSpPr txBox="1">
            <a:spLocks noGrp="1"/>
          </p:cNvSpPr>
          <p:nvPr>
            <p:ph type="ftr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1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4704CE-D1A8-FC44-AB09-9E8579CA4F5D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Date Placeholder 5"/>
          <p:cNvSpPr txBox="1">
            <a:spLocks noGrp="1"/>
          </p:cNvSpPr>
          <p:nvPr>
            <p:ph type="dt" sz="half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CS 1550, cs.pitt.edu (originaly modified by Ethan L. Miller and Scott A. Brandt)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3796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/>
              <a:t>“Non-resource” deadlocks</a:t>
            </a:r>
            <a:endParaRPr lang="en-US" altLang="en-US"/>
          </a:p>
        </p:txBody>
      </p:sp>
      <p:sp>
        <p:nvSpPr>
          <p:cNvPr id="33797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en-US"/>
              <a:t>Possible for two processes to deadlock</a:t>
            </a:r>
            <a:endParaRPr lang="en-US" altLang="en-US"/>
          </a:p>
          <a:p>
            <a:pPr lvl="1" eaLnBrk="1" hangingPunct="1"/>
            <a:r>
              <a:rPr lang="en-US" altLang="en-US"/>
              <a:t>Each is waiting for the other to do some task</a:t>
            </a:r>
            <a:endParaRPr lang="en-US" altLang="en-US"/>
          </a:p>
          <a:p>
            <a:pPr eaLnBrk="1" hangingPunct="1"/>
            <a:r>
              <a:rPr lang="en-US" altLang="en-US"/>
              <a:t>Can happen with semaphores</a:t>
            </a:r>
            <a:endParaRPr lang="en-US" altLang="en-US"/>
          </a:p>
          <a:p>
            <a:pPr lvl="1" eaLnBrk="1" hangingPunct="1"/>
            <a:r>
              <a:rPr lang="en-US" altLang="en-US"/>
              <a:t>Each process required to do a down() on two semaphores (mutex and another)</a:t>
            </a:r>
            <a:endParaRPr lang="en-US" altLang="en-US"/>
          </a:p>
          <a:p>
            <a:pPr lvl="1" eaLnBrk="1" hangingPunct="1"/>
            <a:r>
              <a:rPr lang="en-US" altLang="en-US"/>
              <a:t>If done in wrong order, deadlock results</a:t>
            </a:r>
            <a:endParaRPr lang="en-US" altLang="en-US"/>
          </a:p>
          <a:p>
            <a:pPr eaLnBrk="1" hangingPunct="1"/>
            <a:r>
              <a:rPr lang="en-US" altLang="en-US"/>
              <a:t>Semaphores could be thought of as resources…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ooter Placeholder 3"/>
          <p:cNvSpPr txBox="1">
            <a:spLocks noGrp="1"/>
          </p:cNvSpPr>
          <p:nvPr>
            <p:ph type="ftr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1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36F955-4DD1-C04A-AA03-D901E6764E68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Date Placeholder 5"/>
          <p:cNvSpPr txBox="1">
            <a:spLocks noGrp="1"/>
          </p:cNvSpPr>
          <p:nvPr>
            <p:ph type="dt" sz="half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CS 1550, cs.pitt.edu (originaly modified by Ethan L. Miller and Scott A. Brandt)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4820" name="Rectangle 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/>
              <a:t>Starvation</a:t>
            </a:r>
            <a:endParaRPr lang="en-US" altLang="en-US"/>
          </a:p>
        </p:txBody>
      </p:sp>
      <p:sp>
        <p:nvSpPr>
          <p:cNvPr id="34821" name="Rectangle 7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en-US"/>
              <a:t>Algorithm to allocate a resource (akin to scheduling)</a:t>
            </a:r>
            <a:endParaRPr lang="en-US" altLang="en-US"/>
          </a:p>
          <a:p>
            <a:pPr lvl="1" eaLnBrk="1" hangingPunct="1"/>
            <a:r>
              <a:rPr lang="en-US" altLang="en-US"/>
              <a:t>Give the resource to the shortest job first</a:t>
            </a:r>
            <a:endParaRPr lang="en-US" altLang="en-US"/>
          </a:p>
          <a:p>
            <a:pPr lvl="1" eaLnBrk="1" hangingPunct="1"/>
            <a:r>
              <a:rPr lang="en-US" altLang="en-US"/>
              <a:t>Works great for multiple short jobs in a system</a:t>
            </a:r>
            <a:endParaRPr lang="en-US" altLang="en-US"/>
          </a:p>
          <a:p>
            <a:pPr lvl="1" eaLnBrk="1" hangingPunct="1"/>
            <a:r>
              <a:rPr lang="en-US" altLang="en-US"/>
              <a:t>May cause long jobs to be postponed indefinitely</a:t>
            </a:r>
            <a:endParaRPr lang="en-US" altLang="en-US"/>
          </a:p>
          <a:p>
            <a:pPr eaLnBrk="1" hangingPunct="1"/>
            <a:r>
              <a:rPr lang="en-US" altLang="en-US"/>
              <a:t>Solution</a:t>
            </a:r>
            <a:endParaRPr lang="en-US" altLang="en-US"/>
          </a:p>
          <a:p>
            <a:pPr lvl="1" eaLnBrk="1" hangingPunct="1"/>
            <a:r>
              <a:rPr lang="en-US" altLang="en-US"/>
              <a:t>First-come, first-serve policy</a:t>
            </a:r>
            <a:endParaRPr lang="en-US" altLang="en-US"/>
          </a:p>
          <a:p>
            <a:pPr eaLnBrk="1" hangingPunct="1"/>
            <a:r>
              <a:rPr lang="en-US" altLang="en-US"/>
              <a:t>Starvation can lead to deadlock</a:t>
            </a:r>
            <a:endParaRPr lang="en-US" altLang="en-US"/>
          </a:p>
          <a:p>
            <a:pPr lvl="1" eaLnBrk="1" hangingPunct="1"/>
            <a:r>
              <a:rPr lang="en-US" altLang="en-US"/>
              <a:t>Process starved for resources can be holding (other) resources</a:t>
            </a:r>
            <a:endParaRPr lang="en-US" altLang="en-US"/>
          </a:p>
          <a:p>
            <a:pPr lvl="1" eaLnBrk="1" hangingPunct="1"/>
            <a:r>
              <a:rPr lang="en-US" altLang="en-US"/>
              <a:t>If those resources aren’t used and released in a timely fashion, shortage could lead to deadlock</a:t>
            </a:r>
            <a:endParaRPr lang="en-US" altLang="en-US"/>
          </a:p>
          <a:p>
            <a:pPr eaLnBrk="1" hangingPunct="1"/>
            <a:r>
              <a:rPr lang="en-US" altLang="en-US"/>
              <a:t>Is this in general or for deadlocks?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Footer Placeholder 4"/>
          <p:cNvSpPr txBox="1">
            <a:spLocks noGrp="1"/>
          </p:cNvSpPr>
          <p:nvPr>
            <p:ph type="ftr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4" name="Slide Number Placeholder 5"/>
          <p:cNvSpPr txBox="1">
            <a:spLocks noGrp="1"/>
          </p:cNvSpPr>
          <p:nvPr>
            <p:ph type="sldNum" sz="quarter" idx="11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A362C3-7E4A-5C44-A7D8-6C445B88EE7D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196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/>
              <a:t>When do deadlocks happen?</a:t>
            </a:r>
            <a:endParaRPr lang="en-US" altLang="en-US"/>
          </a:p>
        </p:txBody>
      </p:sp>
      <p:sp>
        <p:nvSpPr>
          <p:cNvPr id="8197" name="Rectangle 5"/>
          <p:cNvSpPr>
            <a:spLocks noGrp="1"/>
          </p:cNvSpPr>
          <p:nvPr>
            <p:ph type="body" sz="half"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en-US" sz="2400"/>
              <a:t>Suppose</a:t>
            </a:r>
            <a:endParaRPr lang="en-US" altLang="en-US" sz="240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</a:pPr>
            <a:r>
              <a:rPr lang="en-US" altLang="en-US" sz="2000"/>
              <a:t>Process 1 holds resource A and requests resource B</a:t>
            </a:r>
            <a:endParaRPr lang="en-US" altLang="en-US" sz="200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</a:pPr>
            <a:r>
              <a:rPr lang="en-US" altLang="en-US" sz="2000"/>
              <a:t>Process 2 holds B and requests A</a:t>
            </a:r>
            <a:endParaRPr lang="en-US" altLang="en-US" sz="200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</a:pPr>
            <a:r>
              <a:rPr lang="en-US" altLang="en-US" sz="2000"/>
              <a:t>Both can be blocked, with neither able to proceed</a:t>
            </a:r>
            <a:endParaRPr lang="en-US" altLang="en-US" sz="2000"/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en-US" sz="2400"/>
              <a:t>Deadlocks occur when …</a:t>
            </a:r>
            <a:endParaRPr lang="en-US" altLang="en-US" sz="240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</a:pPr>
            <a:r>
              <a:rPr lang="en-US" altLang="en-US" sz="2000"/>
              <a:t>Processes are granted exclusive access to devices or software constructs (resources)</a:t>
            </a:r>
            <a:endParaRPr lang="en-US" altLang="en-US" sz="200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</a:pPr>
            <a:r>
              <a:rPr lang="en-US" altLang="en-US" sz="2000"/>
              <a:t>Each deadlocked process needs a resource held by another deadlocked process</a:t>
            </a:r>
            <a:endParaRPr lang="en-US" altLang="en-US" sz="200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</a:pPr>
            <a:endParaRPr lang="en-US" altLang="en-US" sz="2000"/>
          </a:p>
        </p:txBody>
      </p:sp>
      <p:sp>
        <p:nvSpPr>
          <p:cNvPr id="8198" name="Rectangle 7"/>
          <p:cNvSpPr/>
          <p:nvPr/>
        </p:nvSpPr>
        <p:spPr>
          <a:xfrm>
            <a:off x="5715000" y="2514600"/>
            <a:ext cx="1066800" cy="4572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en-US" sz="2000">
                <a:latin typeface="Times" charset="0"/>
              </a:rPr>
              <a:t>A</a:t>
            </a:r>
            <a:endParaRPr lang="en-US" altLang="en-US" sz="2000">
              <a:latin typeface="Times" charset="0"/>
            </a:endParaRPr>
          </a:p>
        </p:txBody>
      </p:sp>
      <p:sp>
        <p:nvSpPr>
          <p:cNvPr id="8199" name="Rectangle 11"/>
          <p:cNvSpPr/>
          <p:nvPr/>
        </p:nvSpPr>
        <p:spPr>
          <a:xfrm>
            <a:off x="7315200" y="3124200"/>
            <a:ext cx="1066800" cy="4572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en-US" sz="2000">
                <a:latin typeface="Times" charset="0"/>
              </a:rPr>
              <a:t>B</a:t>
            </a:r>
            <a:endParaRPr lang="en-US" altLang="en-US" sz="2000">
              <a:latin typeface="Times" charset="0"/>
            </a:endParaRPr>
          </a:p>
        </p:txBody>
      </p:sp>
      <p:sp>
        <p:nvSpPr>
          <p:cNvPr id="6153" name="Rectangle 9" descr="Dark vertical"/>
          <p:cNvSpPr/>
          <p:nvPr/>
        </p:nvSpPr>
        <p:spPr>
          <a:xfrm>
            <a:off x="5715000" y="4495800"/>
            <a:ext cx="1066800" cy="457200"/>
          </a:xfrm>
          <a:prstGeom prst="rect">
            <a:avLst/>
          </a:prstGeom>
          <a:blipFill rotWithShape="0">
            <a:blip r:embed="rId1"/>
          </a:blip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en-US" sz="2000">
                <a:latin typeface="Times" charset="0"/>
              </a:rPr>
              <a:t>B</a:t>
            </a:r>
            <a:endParaRPr lang="en-US" altLang="en-US" sz="2000">
              <a:latin typeface="Times" charset="0"/>
            </a:endParaRPr>
          </a:p>
        </p:txBody>
      </p:sp>
      <p:cxnSp>
        <p:nvCxnSpPr>
          <p:cNvPr id="6156" name="AutoShape 12"/>
          <p:cNvCxnSpPr>
            <a:stCxn id="6153" idx="3"/>
            <a:endCxn id="8199" idx="1"/>
          </p:cNvCxnSpPr>
          <p:nvPr/>
        </p:nvCxnSpPr>
        <p:spPr>
          <a:xfrm flipV="1">
            <a:off x="6781800" y="3352800"/>
            <a:ext cx="533400" cy="1371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cxnSp>
      <p:sp>
        <p:nvSpPr>
          <p:cNvPr id="6154" name="Rectangle 10" descr="Dark vertical"/>
          <p:cNvSpPr/>
          <p:nvPr/>
        </p:nvSpPr>
        <p:spPr>
          <a:xfrm>
            <a:off x="7315200" y="3810000"/>
            <a:ext cx="1066800" cy="457200"/>
          </a:xfrm>
          <a:prstGeom prst="rect">
            <a:avLst/>
          </a:prstGeom>
          <a:blipFill rotWithShape="0">
            <a:blip r:embed="rId2"/>
          </a:blip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en-US" sz="2000">
                <a:latin typeface="Times" charset="0"/>
              </a:rPr>
              <a:t>A</a:t>
            </a:r>
            <a:endParaRPr lang="en-US" altLang="en-US" sz="2000">
              <a:latin typeface="Times" charset="0"/>
            </a:endParaRPr>
          </a:p>
        </p:txBody>
      </p:sp>
      <p:cxnSp>
        <p:nvCxnSpPr>
          <p:cNvPr id="6157" name="AutoShape 13"/>
          <p:cNvCxnSpPr>
            <a:stCxn id="6154" idx="1"/>
            <a:endCxn id="8198" idx="3"/>
          </p:cNvCxnSpPr>
          <p:nvPr/>
        </p:nvCxnSpPr>
        <p:spPr>
          <a:xfrm flipH="1" flipV="1">
            <a:off x="6781800" y="2743200"/>
            <a:ext cx="533400" cy="12954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cxnSp>
      <p:sp>
        <p:nvSpPr>
          <p:cNvPr id="8204" name="Text Box 14"/>
          <p:cNvSpPr txBox="1"/>
          <p:nvPr/>
        </p:nvSpPr>
        <p:spPr>
          <a:xfrm>
            <a:off x="5638800" y="1974850"/>
            <a:ext cx="13128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 sz="2000">
                <a:latin typeface="Helvetica" charset="0"/>
              </a:rPr>
              <a:t>Process 1</a:t>
            </a:r>
            <a:endParaRPr lang="en-US" altLang="en-US" sz="2000">
              <a:latin typeface="Helvetica" charset="0"/>
            </a:endParaRPr>
          </a:p>
        </p:txBody>
      </p:sp>
      <p:sp>
        <p:nvSpPr>
          <p:cNvPr id="8205" name="Text Box 15"/>
          <p:cNvSpPr txBox="1"/>
          <p:nvPr/>
        </p:nvSpPr>
        <p:spPr>
          <a:xfrm>
            <a:off x="7162800" y="1981200"/>
            <a:ext cx="13128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 sz="2000">
                <a:latin typeface="Helvetica" charset="0"/>
              </a:rPr>
              <a:t>Process 2</a:t>
            </a:r>
            <a:endParaRPr lang="en-US" altLang="en-US" sz="2000">
              <a:latin typeface="Helvetica" charset="0"/>
            </a:endParaRPr>
          </a:p>
        </p:txBody>
      </p:sp>
      <p:sp>
        <p:nvSpPr>
          <p:cNvPr id="6162" name="Text Box 18"/>
          <p:cNvSpPr txBox="1"/>
          <p:nvPr/>
        </p:nvSpPr>
        <p:spPr>
          <a:xfrm>
            <a:off x="5867400" y="5257800"/>
            <a:ext cx="266858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en-US" sz="3200" b="1">
                <a:solidFill>
                  <a:srgbClr val="ED181E"/>
                </a:solidFill>
                <a:latin typeface="Times" charset="0"/>
              </a:rPr>
              <a:t>DEADLOCK!</a:t>
            </a:r>
            <a:endParaRPr lang="en-US" altLang="en-US" sz="3200" b="1">
              <a:solidFill>
                <a:srgbClr val="ED181E"/>
              </a:solidFill>
              <a:latin typeface="Time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 animBg="1"/>
      <p:bldP spid="6154" grpId="0" animBg="1"/>
      <p:bldP spid="61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ooter Placeholder 3"/>
          <p:cNvSpPr txBox="1">
            <a:spLocks noGrp="1"/>
          </p:cNvSpPr>
          <p:nvPr>
            <p:ph type="ftr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1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1A14FE6-B53A-334D-97F7-21D02FE5CA0B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220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/>
              <a:t>Using resources</a:t>
            </a:r>
            <a:endParaRPr lang="en-US" altLang="en-US"/>
          </a:p>
        </p:txBody>
      </p:sp>
      <p:sp>
        <p:nvSpPr>
          <p:cNvPr id="9221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en-US"/>
              <a:t>Sequence of events required to use a resource</a:t>
            </a:r>
            <a:endParaRPr lang="en-US" altLang="en-US"/>
          </a:p>
          <a:p>
            <a:pPr lvl="1" eaLnBrk="1" hangingPunct="1"/>
            <a:r>
              <a:rPr lang="en-US" altLang="en-US"/>
              <a:t>Request the resource</a:t>
            </a:r>
            <a:endParaRPr lang="en-US" altLang="en-US"/>
          </a:p>
          <a:p>
            <a:pPr lvl="1" eaLnBrk="1" hangingPunct="1"/>
            <a:r>
              <a:rPr lang="en-US" altLang="en-US"/>
              <a:t>Use the resource</a:t>
            </a:r>
            <a:endParaRPr lang="en-US" altLang="en-US"/>
          </a:p>
          <a:p>
            <a:pPr lvl="1" eaLnBrk="1" hangingPunct="1"/>
            <a:r>
              <a:rPr lang="en-US" altLang="en-US"/>
              <a:t>Release the resource</a:t>
            </a:r>
            <a:endParaRPr lang="en-US" altLang="en-US"/>
          </a:p>
          <a:p>
            <a:pPr eaLnBrk="1" hangingPunct="1"/>
            <a:r>
              <a:rPr lang="en-US" altLang="en-US"/>
              <a:t> Can’t use the resource if request is denied</a:t>
            </a:r>
            <a:endParaRPr lang="en-US" altLang="en-US"/>
          </a:p>
          <a:p>
            <a:pPr lvl="1" eaLnBrk="1" hangingPunct="1"/>
            <a:r>
              <a:rPr lang="en-US" altLang="en-US"/>
              <a:t>Requesting process has options</a:t>
            </a:r>
            <a:endParaRPr lang="en-US" altLang="en-US"/>
          </a:p>
          <a:p>
            <a:pPr lvl="2" eaLnBrk="1" hangingPunct="1"/>
            <a:r>
              <a:rPr lang="en-US" altLang="en-US"/>
              <a:t>Block and wait for resource</a:t>
            </a:r>
            <a:endParaRPr lang="en-US" altLang="en-US"/>
          </a:p>
          <a:p>
            <a:pPr lvl="2" eaLnBrk="1" hangingPunct="1"/>
            <a:r>
              <a:rPr lang="en-US" altLang="en-US"/>
              <a:t>Continue (if possible) without it: may be able to use an alternate resource</a:t>
            </a:r>
            <a:endParaRPr lang="en-US" altLang="en-US"/>
          </a:p>
          <a:p>
            <a:pPr lvl="2" eaLnBrk="1" hangingPunct="1"/>
            <a:r>
              <a:rPr lang="en-US" altLang="en-US"/>
              <a:t>Process fails with error code</a:t>
            </a:r>
            <a:endParaRPr lang="en-US" altLang="en-US"/>
          </a:p>
          <a:p>
            <a:pPr lvl="1" eaLnBrk="1" hangingPunct="1"/>
            <a:r>
              <a:rPr lang="en-US" altLang="en-US"/>
              <a:t>Some of these may be able to prevent deadlock…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ooter Placeholder 3"/>
          <p:cNvSpPr txBox="1">
            <a:spLocks noGrp="1"/>
          </p:cNvSpPr>
          <p:nvPr>
            <p:ph type="ftr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1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FAFC01-79C7-044B-BE0B-591A5671847D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244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/>
              <a:t>What is a deadlock?</a:t>
            </a:r>
            <a:endParaRPr lang="en-US" altLang="en-US"/>
          </a:p>
        </p:txBody>
      </p:sp>
      <p:sp>
        <p:nvSpPr>
          <p:cNvPr id="10245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en-US"/>
              <a:t>Formal definition:</a:t>
            </a:r>
            <a:br>
              <a:rPr lang="en-US" altLang="en-US"/>
            </a:br>
            <a:r>
              <a:rPr lang="en-US" altLang="en-US">
                <a:solidFill>
                  <a:srgbClr val="1822CD"/>
                </a:solidFill>
              </a:rPr>
              <a:t>“A set of processes is deadlocked if each process in the set is waiting for an event that only another process in the set can cause.”</a:t>
            </a:r>
            <a:endParaRPr lang="en-US" altLang="en-US"/>
          </a:p>
          <a:p>
            <a:pPr eaLnBrk="1" hangingPunct="1"/>
            <a:r>
              <a:rPr lang="en-US" altLang="en-US"/>
              <a:t>Usually, the event is release of a currently held resource</a:t>
            </a:r>
            <a:endParaRPr lang="en-US" altLang="en-US"/>
          </a:p>
          <a:p>
            <a:pPr eaLnBrk="1" hangingPunct="1"/>
            <a:r>
              <a:rPr lang="en-US" altLang="en-US"/>
              <a:t>In deadlock, none of the processes can</a:t>
            </a:r>
            <a:endParaRPr lang="en-US" altLang="en-US"/>
          </a:p>
          <a:p>
            <a:pPr lvl="1" eaLnBrk="1" hangingPunct="1"/>
            <a:r>
              <a:rPr lang="en-US" altLang="en-US"/>
              <a:t>Run</a:t>
            </a:r>
            <a:endParaRPr lang="en-US" altLang="en-US"/>
          </a:p>
          <a:p>
            <a:pPr lvl="1" eaLnBrk="1" hangingPunct="1"/>
            <a:r>
              <a:rPr lang="en-US" altLang="en-US"/>
              <a:t>Release resources</a:t>
            </a:r>
            <a:endParaRPr lang="en-US" altLang="en-US"/>
          </a:p>
          <a:p>
            <a:pPr lvl="1" eaLnBrk="1" hangingPunct="1"/>
            <a:r>
              <a:rPr lang="en-US" altLang="en-US"/>
              <a:t>Be awakened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ooter Placeholder 3"/>
          <p:cNvSpPr txBox="1">
            <a:spLocks noGrp="1"/>
          </p:cNvSpPr>
          <p:nvPr>
            <p:ph type="ftr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1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C2757F-F043-6540-BB43-2522D77B4D0C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1268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/>
              <a:t>Four conditions for deadlock</a:t>
            </a:r>
            <a:endParaRPr lang="en-US" altLang="en-US"/>
          </a:p>
        </p:txBody>
      </p:sp>
      <p:sp>
        <p:nvSpPr>
          <p:cNvPr id="11269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en-US"/>
              <a:t>Mutual exclusion</a:t>
            </a:r>
            <a:endParaRPr lang="en-US" altLang="en-US"/>
          </a:p>
          <a:p>
            <a:pPr lvl="1" eaLnBrk="1" hangingPunct="1"/>
            <a:r>
              <a:rPr lang="en-US" altLang="en-US"/>
              <a:t>Each resource is assigned to at most one process</a:t>
            </a:r>
            <a:endParaRPr lang="en-US" altLang="en-US"/>
          </a:p>
          <a:p>
            <a:pPr eaLnBrk="1" hangingPunct="1"/>
            <a:r>
              <a:rPr lang="en-US" altLang="en-US"/>
              <a:t>Hold and wait</a:t>
            </a:r>
            <a:endParaRPr lang="en-US" altLang="en-US"/>
          </a:p>
          <a:p>
            <a:pPr lvl="1" eaLnBrk="1" hangingPunct="1"/>
            <a:r>
              <a:rPr lang="en-US" altLang="en-US"/>
              <a:t>A process holding resources can request more resources</a:t>
            </a:r>
            <a:endParaRPr lang="en-US" altLang="en-US"/>
          </a:p>
          <a:p>
            <a:pPr eaLnBrk="1" hangingPunct="1"/>
            <a:r>
              <a:rPr lang="en-US" altLang="en-US"/>
              <a:t>No preemption</a:t>
            </a:r>
            <a:endParaRPr lang="en-US" altLang="en-US"/>
          </a:p>
          <a:p>
            <a:pPr lvl="1" eaLnBrk="1" hangingPunct="1"/>
            <a:r>
              <a:rPr lang="en-US" altLang="en-US"/>
              <a:t>Previously granted resources cannot be forcibly taken away</a:t>
            </a:r>
            <a:endParaRPr lang="en-US" altLang="en-US"/>
          </a:p>
          <a:p>
            <a:pPr eaLnBrk="1" hangingPunct="1"/>
            <a:r>
              <a:rPr lang="en-US" altLang="en-US"/>
              <a:t>Circular wait</a:t>
            </a:r>
            <a:endParaRPr lang="en-US" altLang="en-US"/>
          </a:p>
          <a:p>
            <a:pPr lvl="1" eaLnBrk="1" hangingPunct="1"/>
            <a:r>
              <a:rPr lang="en-US" altLang="en-US"/>
              <a:t>There must be a circular chain of 2 or more processes where each is waiting for a resource held by the next member of the chain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Footer Placeholder 4"/>
          <p:cNvSpPr txBox="1">
            <a:spLocks noGrp="1"/>
          </p:cNvSpPr>
          <p:nvPr>
            <p:ph type="ftr" sz="quarter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Chapter 3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9" name="Slide Number Placeholder 5"/>
          <p:cNvSpPr txBox="1">
            <a:spLocks noGrp="1"/>
          </p:cNvSpPr>
          <p:nvPr>
            <p:ph type="sldNum" sz="quarter" idx="11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D1ADD7-9280-AB40-8A33-DC3345364AD0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2292" name="Rectangle 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/>
              <a:t>Resource allocation graphs</a:t>
            </a:r>
            <a:endParaRPr lang="en-US" altLang="en-US"/>
          </a:p>
        </p:txBody>
      </p:sp>
      <p:sp>
        <p:nvSpPr>
          <p:cNvPr id="12293" name="Rectangle 8"/>
          <p:cNvSpPr>
            <a:spLocks noGrp="1"/>
          </p:cNvSpPr>
          <p:nvPr>
            <p:ph type="body" sz="half" idx="2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en-US" sz="2400"/>
              <a:t>Resource allocation modeled by directed graphs</a:t>
            </a:r>
            <a:endParaRPr lang="en-US" altLang="en-US" sz="240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en-US" sz="2400"/>
              <a:t>Example 1:</a:t>
            </a:r>
            <a:endParaRPr lang="en-US" altLang="en-US" sz="2400"/>
          </a:p>
          <a:p>
            <a:pPr lvl="1" eaLnBrk="1" hangingPunct="1">
              <a:buClr>
                <a:schemeClr val="hlink"/>
              </a:buClr>
              <a:buSzPct val="60000"/>
              <a:buFont typeface="Wingdings" panose="05000000000000000000" pitchFamily="2" charset="2"/>
            </a:pPr>
            <a:r>
              <a:rPr lang="en-US" altLang="en-US" sz="2000"/>
              <a:t>Resource R assigned to process A</a:t>
            </a:r>
            <a:endParaRPr lang="en-US" altLang="en-US" sz="200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en-US" sz="2400"/>
              <a:t>Example 2:</a:t>
            </a:r>
            <a:endParaRPr lang="en-US" altLang="en-US" sz="2400"/>
          </a:p>
          <a:p>
            <a:pPr lvl="1" eaLnBrk="1" hangingPunct="1">
              <a:buClr>
                <a:schemeClr val="hlink"/>
              </a:buClr>
              <a:buSzPct val="60000"/>
              <a:buFont typeface="Wingdings" panose="05000000000000000000" pitchFamily="2" charset="2"/>
            </a:pPr>
            <a:r>
              <a:rPr lang="en-US" altLang="en-US" sz="2000"/>
              <a:t>Process B is requesting / waiting for resource S</a:t>
            </a:r>
            <a:endParaRPr lang="en-US" altLang="en-US" sz="200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en-US" sz="2400"/>
              <a:t>Example 3:</a:t>
            </a:r>
            <a:endParaRPr lang="en-US" altLang="en-US" sz="2400"/>
          </a:p>
          <a:p>
            <a:pPr lvl="1" eaLnBrk="1" hangingPunct="1">
              <a:buClr>
                <a:schemeClr val="hlink"/>
              </a:buClr>
              <a:buSzPct val="60000"/>
              <a:buFont typeface="Wingdings" panose="05000000000000000000" pitchFamily="2" charset="2"/>
            </a:pPr>
            <a:r>
              <a:rPr lang="en-US" altLang="en-US" sz="2000"/>
              <a:t>Process C holds T, waiting for U</a:t>
            </a:r>
            <a:endParaRPr lang="en-US" altLang="en-US" sz="2000"/>
          </a:p>
          <a:p>
            <a:pPr lvl="1" eaLnBrk="1" hangingPunct="1">
              <a:buClr>
                <a:schemeClr val="hlink"/>
              </a:buClr>
              <a:buSzPct val="60000"/>
              <a:buFont typeface="Wingdings" panose="05000000000000000000" pitchFamily="2" charset="2"/>
            </a:pPr>
            <a:r>
              <a:rPr lang="en-US" altLang="en-US" sz="2000"/>
              <a:t>Process D holds U, waiting for T</a:t>
            </a:r>
            <a:endParaRPr lang="en-US" altLang="en-US" sz="2000"/>
          </a:p>
          <a:p>
            <a:pPr lvl="1" eaLnBrk="1" hangingPunct="1">
              <a:buClr>
                <a:schemeClr val="hlink"/>
              </a:buClr>
              <a:buSzPct val="60000"/>
              <a:buFont typeface="Wingdings" panose="05000000000000000000" pitchFamily="2" charset="2"/>
            </a:pPr>
            <a:r>
              <a:rPr lang="en-US" altLang="en-US" sz="2000"/>
              <a:t>C and D are in deadlock!</a:t>
            </a:r>
            <a:endParaRPr lang="en-US" altLang="en-US" sz="2000"/>
          </a:p>
        </p:txBody>
      </p:sp>
      <p:sp>
        <p:nvSpPr>
          <p:cNvPr id="12294" name="Rectangle 9"/>
          <p:cNvSpPr/>
          <p:nvPr/>
        </p:nvSpPr>
        <p:spPr>
          <a:xfrm>
            <a:off x="762000" y="2819400"/>
            <a:ext cx="457200" cy="4572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en-US">
                <a:latin typeface="Helvetica" charset="0"/>
              </a:rPr>
              <a:t>R</a:t>
            </a:r>
            <a:endParaRPr lang="en-US" altLang="en-US">
              <a:latin typeface="Helvetica" charset="0"/>
            </a:endParaRPr>
          </a:p>
        </p:txBody>
      </p:sp>
      <p:sp>
        <p:nvSpPr>
          <p:cNvPr id="12295" name="Oval 11"/>
          <p:cNvSpPr/>
          <p:nvPr/>
        </p:nvSpPr>
        <p:spPr>
          <a:xfrm>
            <a:off x="762000" y="1752600"/>
            <a:ext cx="457200" cy="4572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en-US">
                <a:latin typeface="Helvetica" charset="0"/>
              </a:rPr>
              <a:t>A</a:t>
            </a:r>
            <a:endParaRPr lang="en-US" altLang="en-US">
              <a:latin typeface="Helvetica" charset="0"/>
            </a:endParaRPr>
          </a:p>
        </p:txBody>
      </p:sp>
      <p:cxnSp>
        <p:nvCxnSpPr>
          <p:cNvPr id="12296" name="AutoShape 13"/>
          <p:cNvCxnSpPr>
            <a:stCxn id="12294" idx="0"/>
            <a:endCxn id="12295" idx="4"/>
          </p:cNvCxnSpPr>
          <p:nvPr/>
        </p:nvCxnSpPr>
        <p:spPr>
          <a:xfrm flipV="1">
            <a:off x="990600" y="2209800"/>
            <a:ext cx="0" cy="60960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2297" name="Rectangle 14"/>
          <p:cNvSpPr/>
          <p:nvPr/>
        </p:nvSpPr>
        <p:spPr>
          <a:xfrm>
            <a:off x="2971800" y="2819400"/>
            <a:ext cx="457200" cy="4572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en-US">
                <a:latin typeface="Helvetica" charset="0"/>
              </a:rPr>
              <a:t>S</a:t>
            </a:r>
            <a:endParaRPr lang="en-US" altLang="en-US">
              <a:latin typeface="Helvetica" charset="0"/>
            </a:endParaRPr>
          </a:p>
        </p:txBody>
      </p:sp>
      <p:sp>
        <p:nvSpPr>
          <p:cNvPr id="12298" name="Oval 15"/>
          <p:cNvSpPr/>
          <p:nvPr/>
        </p:nvSpPr>
        <p:spPr>
          <a:xfrm>
            <a:off x="2971800" y="1752600"/>
            <a:ext cx="457200" cy="4572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en-US">
                <a:latin typeface="Helvetica" charset="0"/>
              </a:rPr>
              <a:t>B</a:t>
            </a:r>
            <a:endParaRPr lang="en-US" altLang="en-US">
              <a:latin typeface="Helvetica" charset="0"/>
            </a:endParaRPr>
          </a:p>
        </p:txBody>
      </p:sp>
      <p:cxnSp>
        <p:nvCxnSpPr>
          <p:cNvPr id="12299" name="AutoShape 16"/>
          <p:cNvCxnSpPr>
            <a:stCxn id="12298" idx="4"/>
            <a:endCxn id="12297" idx="0"/>
          </p:cNvCxnSpPr>
          <p:nvPr/>
        </p:nvCxnSpPr>
        <p:spPr>
          <a:xfrm>
            <a:off x="3200400" y="2209800"/>
            <a:ext cx="0" cy="60960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2300" name="Rectangle 17"/>
          <p:cNvSpPr/>
          <p:nvPr/>
        </p:nvSpPr>
        <p:spPr>
          <a:xfrm>
            <a:off x="2057400" y="5715000"/>
            <a:ext cx="457200" cy="4572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en-US">
                <a:latin typeface="Helvetica" charset="0"/>
              </a:rPr>
              <a:t>U</a:t>
            </a:r>
            <a:endParaRPr lang="en-US" altLang="en-US">
              <a:latin typeface="Helvetica" charset="0"/>
            </a:endParaRPr>
          </a:p>
        </p:txBody>
      </p:sp>
      <p:sp>
        <p:nvSpPr>
          <p:cNvPr id="12301" name="Rectangle 18"/>
          <p:cNvSpPr/>
          <p:nvPr/>
        </p:nvSpPr>
        <p:spPr>
          <a:xfrm>
            <a:off x="2057400" y="4191000"/>
            <a:ext cx="457200" cy="4572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en-US">
                <a:latin typeface="Helvetica" charset="0"/>
              </a:rPr>
              <a:t>T</a:t>
            </a:r>
            <a:endParaRPr lang="en-US" altLang="en-US">
              <a:latin typeface="Helvetica" charset="0"/>
            </a:endParaRPr>
          </a:p>
        </p:txBody>
      </p:sp>
      <p:sp>
        <p:nvSpPr>
          <p:cNvPr id="12302" name="Oval 19"/>
          <p:cNvSpPr/>
          <p:nvPr/>
        </p:nvSpPr>
        <p:spPr>
          <a:xfrm>
            <a:off x="3581400" y="5029200"/>
            <a:ext cx="457200" cy="4572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en-US">
                <a:latin typeface="Helvetica" charset="0"/>
              </a:rPr>
              <a:t>D</a:t>
            </a:r>
            <a:endParaRPr lang="en-US" altLang="en-US">
              <a:latin typeface="Helvetica" charset="0"/>
            </a:endParaRPr>
          </a:p>
        </p:txBody>
      </p:sp>
      <p:sp>
        <p:nvSpPr>
          <p:cNvPr id="12303" name="Oval 20"/>
          <p:cNvSpPr/>
          <p:nvPr/>
        </p:nvSpPr>
        <p:spPr>
          <a:xfrm>
            <a:off x="609600" y="5029200"/>
            <a:ext cx="457200" cy="4572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en-US">
                <a:latin typeface="Helvetica" charset="0"/>
              </a:rPr>
              <a:t>C</a:t>
            </a:r>
            <a:endParaRPr lang="en-US" altLang="en-US">
              <a:latin typeface="Helvetica" charset="0"/>
            </a:endParaRPr>
          </a:p>
        </p:txBody>
      </p:sp>
      <p:cxnSp>
        <p:nvCxnSpPr>
          <p:cNvPr id="12304" name="AutoShape 21"/>
          <p:cNvCxnSpPr>
            <a:stCxn id="12301" idx="1"/>
            <a:endCxn id="12303" idx="0"/>
          </p:cNvCxnSpPr>
          <p:nvPr/>
        </p:nvCxnSpPr>
        <p:spPr>
          <a:xfrm rot="-10800000" flipV="1">
            <a:off x="838200" y="4419600"/>
            <a:ext cx="1219200" cy="609600"/>
          </a:xfrm>
          <a:prstGeom prst="curvedConnector2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2305" name="AutoShape 22"/>
          <p:cNvCxnSpPr>
            <a:stCxn id="12302" idx="0"/>
            <a:endCxn id="12301" idx="3"/>
          </p:cNvCxnSpPr>
          <p:nvPr/>
        </p:nvCxnSpPr>
        <p:spPr>
          <a:xfrm rot="5400000" flipH="1">
            <a:off x="2857500" y="4076700"/>
            <a:ext cx="609600" cy="1295400"/>
          </a:xfrm>
          <a:prstGeom prst="curvedConnector2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2306" name="AutoShape 23"/>
          <p:cNvCxnSpPr>
            <a:stCxn id="12300" idx="3"/>
            <a:endCxn id="12302" idx="4"/>
          </p:cNvCxnSpPr>
          <p:nvPr/>
        </p:nvCxnSpPr>
        <p:spPr>
          <a:xfrm flipV="1">
            <a:off x="2514600" y="5486400"/>
            <a:ext cx="1295400" cy="457200"/>
          </a:xfrm>
          <a:prstGeom prst="curvedConnector2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2307" name="AutoShape 24"/>
          <p:cNvCxnSpPr>
            <a:stCxn id="12303" idx="4"/>
            <a:endCxn id="12300" idx="1"/>
          </p:cNvCxnSpPr>
          <p:nvPr/>
        </p:nvCxnSpPr>
        <p:spPr>
          <a:xfrm rot="-5400000" flipH="1">
            <a:off x="1219200" y="5105400"/>
            <a:ext cx="457200" cy="1219200"/>
          </a:xfrm>
          <a:prstGeom prst="curvedConnector2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Resource Allocation Graph: Multiple Resources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6866" name="Content Placeholder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</a:p>
        </p:txBody>
      </p:sp>
      <p:pic>
        <p:nvPicPr>
          <p:cNvPr id="36867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0" y="1828800"/>
            <a:ext cx="2781300" cy="4098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class slides">
  <a:themeElements>
    <a:clrScheme name="class slides 5">
      <a:dk1>
        <a:srgbClr val="000000"/>
      </a:dk1>
      <a:lt1>
        <a:srgbClr val="FFFFFF"/>
      </a:lt1>
      <a:dk2>
        <a:srgbClr val="000080"/>
      </a:dk2>
      <a:lt2>
        <a:srgbClr val="1C1C1C"/>
      </a:lt2>
      <a:accent1>
        <a:srgbClr val="7F11EE"/>
      </a:accent1>
      <a:accent2>
        <a:srgbClr val="FFCF01"/>
      </a:accent2>
      <a:accent3>
        <a:srgbClr val="FFFFFF"/>
      </a:accent3>
      <a:accent4>
        <a:srgbClr val="000000"/>
      </a:accent4>
      <a:accent5>
        <a:srgbClr val="C0AAF5"/>
      </a:accent5>
      <a:accent6>
        <a:srgbClr val="E7BB01"/>
      </a:accent6>
      <a:hlink>
        <a:srgbClr val="00E3A8"/>
      </a:hlink>
      <a:folHlink>
        <a:srgbClr val="3333CC"/>
      </a:folHlink>
    </a:clrScheme>
    <a:fontScheme name="class slides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lass slides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2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3333CC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3">
        <a:dk1>
          <a:srgbClr val="000000"/>
        </a:dk1>
        <a:lt1>
          <a:srgbClr val="FFFFFF"/>
        </a:lt1>
        <a:dk2>
          <a:srgbClr val="170995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7F11EE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4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FFCC00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E7B900"/>
        </a:accent6>
        <a:hlink>
          <a:srgbClr val="FF5050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5">
        <a:dk1>
          <a:srgbClr val="000000"/>
        </a:dk1>
        <a:lt1>
          <a:srgbClr val="FFFFFF"/>
        </a:lt1>
        <a:dk2>
          <a:srgbClr val="000080"/>
        </a:dk2>
        <a:lt2>
          <a:srgbClr val="1C1C1C"/>
        </a:lt2>
        <a:accent1>
          <a:srgbClr val="7F11EE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C0AAF5"/>
        </a:accent5>
        <a:accent6>
          <a:srgbClr val="E7BB01"/>
        </a:accent6>
        <a:hlink>
          <a:srgbClr val="00E3A8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Feather:Applications:Microsoft Office X:Templates:My Templates:class slides.pot</Template>
  <TotalTime>0</TotalTime>
  <Words>11652</Words>
  <Application>WPS Spreadsheets</Application>
  <PresentationFormat>On-screen Show (4:3)</PresentationFormat>
  <Paragraphs>1185</Paragraphs>
  <Slides>36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8" baseType="lpstr">
      <vt:lpstr>Arial</vt:lpstr>
      <vt:lpstr>SimSun</vt:lpstr>
      <vt:lpstr>Wingdings</vt:lpstr>
      <vt:lpstr>Helvetica</vt:lpstr>
      <vt:lpstr>Times</vt:lpstr>
      <vt:lpstr>Times New Roman</vt:lpstr>
      <vt:lpstr>Symbol</vt:lpstr>
      <vt:lpstr>Kingsoft Sign</vt:lpstr>
      <vt:lpstr>Monaco</vt:lpstr>
      <vt:lpstr>Courier</vt:lpstr>
      <vt:lpstr>苹方-简</vt:lpstr>
      <vt:lpstr>Times New Roman</vt:lpstr>
      <vt:lpstr>MS PGothic</vt:lpstr>
      <vt:lpstr>冬青黑体简体中文</vt:lpstr>
      <vt:lpstr>Microsoft YaHei</vt:lpstr>
      <vt:lpstr>汉仪旗黑</vt:lpstr>
      <vt:lpstr>Arial Unicode MS</vt:lpstr>
      <vt:lpstr>汉仪书宋二KW</vt:lpstr>
      <vt:lpstr>Calibri Light</vt:lpstr>
      <vt:lpstr>Helvetica Neue</vt:lpstr>
      <vt:lpstr>Calibri</vt:lpstr>
      <vt:lpstr>class slides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UC Santa Cruz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Deadlocks</dc:title>
  <dc:creator>Ethan L. Miller</dc:creator>
  <cp:lastModifiedBy>apple</cp:lastModifiedBy>
  <cp:revision>32</cp:revision>
  <cp:lastPrinted>2025-04-29T10:04:59Z</cp:lastPrinted>
  <dcterms:created xsi:type="dcterms:W3CDTF">2025-04-29T10:04:59Z</dcterms:created>
  <dcterms:modified xsi:type="dcterms:W3CDTF">2025-04-29T10:04:59Z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112FF0CBE3785ED14BA41068931BAD77_43</vt:lpwstr>
  </property>
  <property fmtid="{D5CDD505-2E9C-101B-9397-08002B2CF9AE}" pid="3" name="KSOProductBuildVer">
    <vt:lpwstr>1033-6.11.0.8615</vt:lpwstr>
  </property>
</Properties>
</file>