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6" r:id="rId2"/>
    <p:sldId id="318" r:id="rId3"/>
    <p:sldId id="319" r:id="rId4"/>
    <p:sldId id="320" r:id="rId5"/>
    <p:sldId id="322" r:id="rId6"/>
    <p:sldId id="265" r:id="rId7"/>
    <p:sldId id="266" r:id="rId8"/>
    <p:sldId id="267" r:id="rId9"/>
    <p:sldId id="268" r:id="rId10"/>
    <p:sldId id="269" r:id="rId11"/>
    <p:sldId id="270" r:id="rId12"/>
    <p:sldId id="324" r:id="rId13"/>
    <p:sldId id="350" r:id="rId14"/>
    <p:sldId id="348" r:id="rId15"/>
    <p:sldId id="351" r:id="rId16"/>
    <p:sldId id="352" r:id="rId17"/>
    <p:sldId id="353" r:id="rId18"/>
    <p:sldId id="354" r:id="rId19"/>
    <p:sldId id="355" r:id="rId20"/>
    <p:sldId id="356" r:id="rId21"/>
    <p:sldId id="357" r:id="rId22"/>
    <p:sldId id="358" r:id="rId23"/>
    <p:sldId id="323" r:id="rId24"/>
    <p:sldId id="349" r:id="rId25"/>
    <p:sldId id="359" r:id="rId26"/>
    <p:sldId id="360" r:id="rId27"/>
    <p:sldId id="361" r:id="rId28"/>
    <p:sldId id="362" r:id="rId29"/>
    <p:sldId id="363" r:id="rId30"/>
    <p:sldId id="364" r:id="rId31"/>
    <p:sldId id="325" r:id="rId32"/>
    <p:sldId id="326"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96" r:id="rId57"/>
    <p:sldId id="397" r:id="rId58"/>
    <p:sldId id="398" r:id="rId59"/>
    <p:sldId id="402" r:id="rId60"/>
    <p:sldId id="403" r:id="rId61"/>
    <p:sldId id="401" r:id="rId62"/>
    <p:sldId id="399" r:id="rId63"/>
    <p:sldId id="400" r:id="rId64"/>
    <p:sldId id="388" r:id="rId65"/>
    <p:sldId id="389" r:id="rId66"/>
    <p:sldId id="390" r:id="rId67"/>
    <p:sldId id="391" r:id="rId68"/>
    <p:sldId id="392" r:id="rId69"/>
    <p:sldId id="393" r:id="rId70"/>
    <p:sldId id="394" r:id="rId71"/>
    <p:sldId id="395"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288" r:id="rId94"/>
    <p:sldId id="302" r:id="rId95"/>
    <p:sldId id="305" r:id="rId96"/>
    <p:sldId id="307" r:id="rId97"/>
    <p:sldId id="308" r:id="rId98"/>
    <p:sldId id="309" r:id="rId99"/>
    <p:sldId id="310" r:id="rId100"/>
    <p:sldId id="311" r:id="rId101"/>
    <p:sldId id="312" r:id="rId102"/>
    <p:sldId id="313" r:id="rId103"/>
    <p:sldId id="314" r:id="rId104"/>
    <p:sldId id="315" r:id="rId105"/>
    <p:sldId id="316" r:id="rId106"/>
    <p:sldId id="317" r:id="rId107"/>
    <p:sldId id="303" r:id="rId108"/>
    <p:sldId id="294" r:id="rId109"/>
    <p:sldId id="293"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6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05376-5AE4-40E9-A170-7B863098C131}" type="datetimeFigureOut">
              <a:rPr lang="en-IN" smtClean="0"/>
              <a:t>07-02-2025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EACDE-FDC1-47B9-8DB8-A95ED136459E}" type="slidenum">
              <a:rPr lang="en-IN" smtClean="0"/>
              <a:t>‹#›</a:t>
            </a:fld>
            <a:endParaRPr lang="en-IN"/>
          </a:p>
        </p:txBody>
      </p:sp>
    </p:spTree>
    <p:extLst>
      <p:ext uri="{BB962C8B-B14F-4D97-AF65-F5344CB8AC3E}">
        <p14:creationId xmlns:p14="http://schemas.microsoft.com/office/powerpoint/2010/main" val="342836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BEACDE-FDC1-47B9-8DB8-A95ED136459E}" type="slidenum">
              <a:rPr lang="en-IN" smtClean="0"/>
              <a:t>20</a:t>
            </a:fld>
            <a:endParaRPr lang="en-IN"/>
          </a:p>
        </p:txBody>
      </p:sp>
    </p:spTree>
    <p:extLst>
      <p:ext uri="{BB962C8B-B14F-4D97-AF65-F5344CB8AC3E}">
        <p14:creationId xmlns:p14="http://schemas.microsoft.com/office/powerpoint/2010/main" val="96654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7306BF4-7425-41BA-8BF1-D223C14629B0}" type="datetimeFigureOut">
              <a:rPr lang="en-IN" smtClean="0"/>
              <a:t>07-02-2025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C4D28BC-79EE-4DAC-BFE5-3FD0F776E76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306BF4-7425-41BA-8BF1-D223C14629B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306BF4-7425-41BA-8BF1-D223C14629B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306BF4-7425-41BA-8BF1-D223C14629B0}"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7306BF4-7425-41BA-8BF1-D223C14629B0}"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06BF4-7425-41BA-8BF1-D223C14629B0}"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306BF4-7425-41BA-8BF1-D223C14629B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7306BF4-7425-41BA-8BF1-D223C14629B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C4D28BC-79EE-4DAC-BFE5-3FD0F776E76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306BF4-7425-41BA-8BF1-D223C14629B0}" type="datetimeFigureOut">
              <a:rPr lang="en-IN" smtClean="0"/>
              <a:t>07-02-2025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4D28BC-79EE-4DAC-BFE5-3FD0F776E76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3.emf"/></Relationships>
</file>

<file path=ppt/slides/_rels/slide10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real-time-syste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tudytonight.com/operating-system/queue-data-structure" TargetMode="External"/><Relationship Id="rId2" Type="http://schemas.openxmlformats.org/officeDocument/2006/relationships/hyperlink" Target="https://www.studytonight.com/operating-system/process-scheduling" TargetMode="External"/><Relationship Id="rId1" Type="http://schemas.openxmlformats.org/officeDocument/2006/relationships/slideLayout" Target="../slideLayouts/slideLayout2.xml"/><Relationship Id="rId4" Type="http://schemas.openxmlformats.org/officeDocument/2006/relationships/hyperlink" Target="https://www.studytonight.com/operating-system/types-of-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studytonight.com/operating-system/types-of-os" TargetMode="External"/><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guru99.com/fcfs-scheduling.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Scheduling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261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92088"/>
          </a:xfrm>
        </p:spPr>
        <p:txBody>
          <a:bodyPr>
            <a:normAutofit fontScale="90000"/>
          </a:bodyPr>
          <a:lstStyle/>
          <a:p>
            <a:r>
              <a:rPr lang="en-US" b="1" dirty="0"/>
              <a:t>Medium-term scheduler</a:t>
            </a:r>
            <a:r>
              <a:rPr lang="en-IN" b="1" dirty="0"/>
              <a:t/>
            </a:r>
            <a:br>
              <a:rPr lang="en-IN" b="1" dirty="0"/>
            </a:br>
            <a:endParaRPr lang="en-IN"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16832"/>
            <a:ext cx="8229600" cy="412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6322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Many-to-One Model</a:t>
            </a:r>
            <a:r>
              <a:rPr lang="en-IN" b="1" dirty="0"/>
              <a:t/>
            </a:r>
            <a:br>
              <a:rPr lang="en-IN" b="1" dirty="0"/>
            </a:br>
            <a:endParaRPr lang="en-IN" dirty="0"/>
          </a:p>
        </p:txBody>
      </p:sp>
      <p:sp>
        <p:nvSpPr>
          <p:cNvPr id="3" name="Content Placeholder 2"/>
          <p:cNvSpPr>
            <a:spLocks noGrp="1"/>
          </p:cNvSpPr>
          <p:nvPr>
            <p:ph idx="1"/>
          </p:nvPr>
        </p:nvSpPr>
        <p:spPr/>
        <p:txBody>
          <a:bodyPr/>
          <a:lstStyle/>
          <a:p>
            <a:endParaRPr lang="en-IN" dirty="0"/>
          </a:p>
          <a:p>
            <a:r>
              <a:rPr lang="en-US" dirty="0"/>
              <a:t>The many-to-one model maps many user-level threads to one kernel thread. Thread management is done in user space, so it is efficient, but the entire process will block if a thread makes a blocking system call. Also, because only one thread can access the kernel at a time, multiple threads are unable to run in parallel on multiprocessors.</a:t>
            </a:r>
            <a:endParaRPr lang="en-IN" dirty="0"/>
          </a:p>
          <a:p>
            <a:endParaRPr lang="en-IN" dirty="0"/>
          </a:p>
        </p:txBody>
      </p:sp>
    </p:spTree>
    <p:extLst>
      <p:ext uri="{BB962C8B-B14F-4D97-AF65-F5344CB8AC3E}">
        <p14:creationId xmlns:p14="http://schemas.microsoft.com/office/powerpoint/2010/main" val="32014147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234" y="1935163"/>
            <a:ext cx="4547531"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7532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b="1" dirty="0">
                <a:latin typeface="Times New Roman"/>
                <a:ea typeface="Calibri"/>
                <a:cs typeface="Times New Roman"/>
              </a:rPr>
              <a:t>One to One Model</a:t>
            </a:r>
            <a:r>
              <a:rPr lang="en-IN" sz="5400" dirty="0">
                <a:ea typeface="Calibri"/>
                <a:cs typeface="Times New Roman"/>
              </a:rPr>
              <a:t/>
            </a:r>
            <a:br>
              <a:rPr lang="en-IN" sz="5400" dirty="0">
                <a:ea typeface="Calibri"/>
                <a:cs typeface="Times New Roman"/>
              </a:rPr>
            </a:br>
            <a:endParaRPr lang="en-IN" dirty="0"/>
          </a:p>
        </p:txBody>
      </p:sp>
      <p:sp>
        <p:nvSpPr>
          <p:cNvPr id="3" name="Content Placeholder 2"/>
          <p:cNvSpPr>
            <a:spLocks noGrp="1"/>
          </p:cNvSpPr>
          <p:nvPr>
            <p:ph idx="1"/>
          </p:nvPr>
        </p:nvSpPr>
        <p:spPr/>
        <p:txBody>
          <a:bodyPr>
            <a:normAutofit fontScale="92500" lnSpcReduction="10000"/>
          </a:bodyPr>
          <a:lstStyle/>
          <a:p>
            <a:pPr>
              <a:lnSpc>
                <a:spcPct val="115000"/>
              </a:lnSpc>
              <a:spcAft>
                <a:spcPts val="1000"/>
              </a:spcAft>
            </a:pPr>
            <a:r>
              <a:rPr lang="en-IN" sz="2800" dirty="0">
                <a:latin typeface="Times New Roman"/>
                <a:ea typeface="Calibri"/>
                <a:cs typeface="Times New Roman"/>
              </a:rPr>
              <a:t>There is one-to-one relationship of user-level thread to the kernel-level thread. This model provides more concurrency than the many-to-one model. It also allows another thread to run when a thread makes a blocking system call. It supports multiple threads to execute in parallel on microprocessors.</a:t>
            </a:r>
            <a:endParaRPr lang="en-IN" sz="2800" dirty="0">
              <a:latin typeface="Calibri"/>
              <a:ea typeface="Calibri"/>
              <a:cs typeface="Times New Roman"/>
            </a:endParaRPr>
          </a:p>
          <a:p>
            <a:pPr>
              <a:lnSpc>
                <a:spcPct val="115000"/>
              </a:lnSpc>
              <a:spcAft>
                <a:spcPts val="1000"/>
              </a:spcAft>
            </a:pPr>
            <a:r>
              <a:rPr lang="en-IN" sz="2800" dirty="0">
                <a:latin typeface="Times New Roman"/>
                <a:ea typeface="Calibri"/>
                <a:cs typeface="Times New Roman"/>
              </a:rPr>
              <a:t>Disadvantage of this model is that creating user thread requires the corresponding Kernel thread. OS/2, windows NT and windows 2000 use one to one relationship model.</a:t>
            </a:r>
            <a:endParaRPr lang="en-IN" sz="2800" dirty="0">
              <a:latin typeface="Calibri"/>
              <a:ea typeface="Calibri"/>
              <a:cs typeface="Times New Roman"/>
            </a:endParaRPr>
          </a:p>
          <a:p>
            <a:endParaRPr lang="en-IN" dirty="0"/>
          </a:p>
        </p:txBody>
      </p:sp>
    </p:spTree>
    <p:extLst>
      <p:ext uri="{BB962C8B-B14F-4D97-AF65-F5344CB8AC3E}">
        <p14:creationId xmlns:p14="http://schemas.microsoft.com/office/powerpoint/2010/main" val="26544094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2175" y="2305844"/>
            <a:ext cx="48196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1751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Many to Many Model</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The many-to-many model multiplexes any number of user threads onto an equal or smaller number of kernel threads.</a:t>
            </a:r>
          </a:p>
          <a:p>
            <a:r>
              <a:rPr lang="en-IN" dirty="0"/>
              <a:t>The following diagram shows the many-to-many threading model where 6 user level threads are multiplexing with 6 kernel level threads. In this model, developers can create as many user threads as necessary and the corresponding Kernel threads can run in parallel on a multiprocessor machine. This model provides the best accuracy on concurrency and when a thread performs a blocking system call, the kernel can schedule another thread for execution.</a:t>
            </a:r>
          </a:p>
          <a:p>
            <a:endParaRPr lang="en-IN" dirty="0"/>
          </a:p>
        </p:txBody>
      </p:sp>
    </p:spTree>
    <p:extLst>
      <p:ext uri="{BB962C8B-B14F-4D97-AF65-F5344CB8AC3E}">
        <p14:creationId xmlns:p14="http://schemas.microsoft.com/office/powerpoint/2010/main" val="40245089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339" y="1935163"/>
            <a:ext cx="4482893"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488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Threads</a:t>
            </a:r>
          </a:p>
        </p:txBody>
      </p:sp>
      <p:sp>
        <p:nvSpPr>
          <p:cNvPr id="3" name="Content Placeholder 2"/>
          <p:cNvSpPr>
            <a:spLocks noGrp="1"/>
          </p:cNvSpPr>
          <p:nvPr>
            <p:ph idx="1"/>
          </p:nvPr>
        </p:nvSpPr>
        <p:spPr/>
        <p:txBody>
          <a:bodyPr/>
          <a:lstStyle/>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74240708"/>
              </p:ext>
            </p:extLst>
          </p:nvPr>
        </p:nvGraphicFramePr>
        <p:xfrm>
          <a:off x="899592" y="2492895"/>
          <a:ext cx="7776864" cy="3892685"/>
        </p:xfrm>
        <a:graphic>
          <a:graphicData uri="http://schemas.openxmlformats.org/presentationml/2006/ole">
            <mc:AlternateContent xmlns:mc="http://schemas.openxmlformats.org/markup-compatibility/2006">
              <mc:Choice xmlns:v="urn:schemas-microsoft-com:vml" Requires="v">
                <p:oleObj spid="_x0000_s1053" name="Document" r:id="rId3" imgW="5807142" imgH="2906744" progId="Word.Document.12">
                  <p:embed/>
                </p:oleObj>
              </mc:Choice>
              <mc:Fallback>
                <p:oleObj name="Document" r:id="rId3" imgW="5807142" imgH="2906744" progId="Word.Document.12">
                  <p:embed/>
                  <p:pic>
                    <p:nvPicPr>
                      <p:cNvPr id="4" name="Object 3"/>
                      <p:cNvPicPr/>
                      <p:nvPr/>
                    </p:nvPicPr>
                    <p:blipFill>
                      <a:blip r:embed="rId4"/>
                      <a:stretch>
                        <a:fillRect/>
                      </a:stretch>
                    </p:blipFill>
                    <p:spPr>
                      <a:xfrm>
                        <a:off x="899592" y="2492895"/>
                        <a:ext cx="7776864" cy="3892685"/>
                      </a:xfrm>
                      <a:prstGeom prst="rect">
                        <a:avLst/>
                      </a:prstGeom>
                    </p:spPr>
                  </p:pic>
                </p:oleObj>
              </mc:Fallback>
            </mc:AlternateContent>
          </a:graphicData>
        </a:graphic>
      </p:graphicFrame>
    </p:spTree>
    <p:extLst>
      <p:ext uri="{BB962C8B-B14F-4D97-AF65-F5344CB8AC3E}">
        <p14:creationId xmlns:p14="http://schemas.microsoft.com/office/powerpoint/2010/main" val="37569782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04056"/>
          </a:xfrm>
        </p:spPr>
        <p:txBody>
          <a:bodyPr>
            <a:normAutofit fontScale="90000"/>
          </a:bodyPr>
          <a:lstStyle/>
          <a:p>
            <a:r>
              <a:rPr lang="en-IN" dirty="0"/>
              <a:t>Difference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0891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5423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08112"/>
          </a:xfrm>
        </p:spPr>
        <p:txBody>
          <a:bodyPr>
            <a:normAutofit fontScale="90000"/>
          </a:bodyPr>
          <a:lstStyle/>
          <a:p>
            <a:r>
              <a:rPr lang="en-IN" b="1" dirty="0"/>
              <a:t>Multiprocessing scheduling</a:t>
            </a:r>
            <a:br>
              <a:rPr lang="en-IN" b="1" dirty="0"/>
            </a:br>
            <a:endParaRPr lang="en-IN" dirty="0"/>
          </a:p>
        </p:txBody>
      </p:sp>
      <p:sp>
        <p:nvSpPr>
          <p:cNvPr id="3" name="Content Placeholder 2"/>
          <p:cNvSpPr>
            <a:spLocks noGrp="1"/>
          </p:cNvSpPr>
          <p:nvPr>
            <p:ph idx="1"/>
          </p:nvPr>
        </p:nvSpPr>
        <p:spPr>
          <a:xfrm>
            <a:off x="457200" y="1196752"/>
            <a:ext cx="8229600" cy="5127848"/>
          </a:xfrm>
        </p:spPr>
        <p:txBody>
          <a:bodyPr/>
          <a:lstStyle/>
          <a:p>
            <a:r>
              <a:rPr lang="en-IN" dirty="0"/>
              <a:t>In the multiprocessor scheduling, there are multiple CPU’s which share the load so that various process run simultaneously. In general, the multiprocessor scheduling is complex as compared to single processor scheduling. In the multiprocessor scheduling, there are many processors and they are identical and we can run any process at any time.</a:t>
            </a:r>
          </a:p>
          <a:p>
            <a:r>
              <a:rPr lang="en-IN" dirty="0"/>
              <a:t>The multiple CPU’s in the system are in the close communication which shares a common bus, memory and other peripheral devices. </a:t>
            </a:r>
          </a:p>
          <a:p>
            <a:endParaRPr lang="en-IN" dirty="0"/>
          </a:p>
        </p:txBody>
      </p:sp>
    </p:spTree>
    <p:extLst>
      <p:ext uri="{BB962C8B-B14F-4D97-AF65-F5344CB8AC3E}">
        <p14:creationId xmlns:p14="http://schemas.microsoft.com/office/powerpoint/2010/main" val="30734245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fontScale="90000"/>
          </a:bodyPr>
          <a:lstStyle/>
          <a:p>
            <a:r>
              <a:rPr lang="en-IN" b="1" dirty="0"/>
              <a:t>Multiprocessing scheduling</a:t>
            </a:r>
            <a:endParaRPr lang="en-IN" dirty="0"/>
          </a:p>
        </p:txBody>
      </p:sp>
      <p:sp>
        <p:nvSpPr>
          <p:cNvPr id="3" name="Content Placeholder 2"/>
          <p:cNvSpPr>
            <a:spLocks noGrp="1"/>
          </p:cNvSpPr>
          <p:nvPr>
            <p:ph idx="1"/>
          </p:nvPr>
        </p:nvSpPr>
        <p:spPr>
          <a:xfrm>
            <a:off x="457200" y="1268760"/>
            <a:ext cx="8229600" cy="5400600"/>
          </a:xfrm>
        </p:spPr>
        <p:txBody>
          <a:bodyPr>
            <a:normAutofit/>
          </a:bodyPr>
          <a:lstStyle/>
          <a:p>
            <a:r>
              <a:rPr lang="en-IN" dirty="0"/>
              <a:t>A multiprocessor system consists of several processors which share memory. </a:t>
            </a:r>
          </a:p>
          <a:p>
            <a:r>
              <a:rPr lang="en-IN" dirty="0"/>
              <a:t>In the multiprocessor, there is more than one processor in the system. </a:t>
            </a:r>
          </a:p>
          <a:p>
            <a:r>
              <a:rPr lang="en-IN" dirty="0"/>
              <a:t>The reason we use multiprocessor is that sometimes load on the processor is very high but input output on other function is not required. </a:t>
            </a:r>
          </a:p>
          <a:p>
            <a:r>
              <a:rPr lang="en-IN" dirty="0"/>
              <a:t>This type of operating system is more reliable as even if on processor goes down the other can still continues to work.. </a:t>
            </a:r>
          </a:p>
        </p:txBody>
      </p:sp>
    </p:spTree>
    <p:extLst>
      <p:ext uri="{BB962C8B-B14F-4D97-AF65-F5344CB8AC3E}">
        <p14:creationId xmlns:p14="http://schemas.microsoft.com/office/powerpoint/2010/main" val="44851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576064"/>
          </a:xfrm>
        </p:spPr>
        <p:txBody>
          <a:bodyPr>
            <a:normAutofit fontScale="90000"/>
          </a:bodyPr>
          <a:lstStyle/>
          <a:p>
            <a:r>
              <a:rPr lang="en-US" dirty="0"/>
              <a:t>Comparison Between scheduler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9377352"/>
              </p:ext>
            </p:extLst>
          </p:nvPr>
        </p:nvGraphicFramePr>
        <p:xfrm>
          <a:off x="539551" y="1124744"/>
          <a:ext cx="8064897" cy="5798652"/>
        </p:xfrm>
        <a:graphic>
          <a:graphicData uri="http://schemas.openxmlformats.org/drawingml/2006/table">
            <a:tbl>
              <a:tblPr>
                <a:tableStyleId>{5940675A-B579-460E-94D1-54222C63F5DA}</a:tableStyleId>
              </a:tblPr>
              <a:tblGrid>
                <a:gridCol w="391500">
                  <a:extLst>
                    <a:ext uri="{9D8B030D-6E8A-4147-A177-3AD203B41FA5}">
                      <a16:colId xmlns:a16="http://schemas.microsoft.com/office/drawing/2014/main" val="20000"/>
                    </a:ext>
                  </a:extLst>
                </a:gridCol>
                <a:gridCol w="2591613">
                  <a:extLst>
                    <a:ext uri="{9D8B030D-6E8A-4147-A177-3AD203B41FA5}">
                      <a16:colId xmlns:a16="http://schemas.microsoft.com/office/drawing/2014/main" val="20001"/>
                    </a:ext>
                  </a:extLst>
                </a:gridCol>
                <a:gridCol w="2106385">
                  <a:extLst>
                    <a:ext uri="{9D8B030D-6E8A-4147-A177-3AD203B41FA5}">
                      <a16:colId xmlns:a16="http://schemas.microsoft.com/office/drawing/2014/main" val="20002"/>
                    </a:ext>
                  </a:extLst>
                </a:gridCol>
                <a:gridCol w="2975399">
                  <a:extLst>
                    <a:ext uri="{9D8B030D-6E8A-4147-A177-3AD203B41FA5}">
                      <a16:colId xmlns:a16="http://schemas.microsoft.com/office/drawing/2014/main" val="20003"/>
                    </a:ext>
                  </a:extLst>
                </a:gridCol>
              </a:tblGrid>
              <a:tr h="512543">
                <a:tc>
                  <a:txBody>
                    <a:bodyPr/>
                    <a:lstStyle/>
                    <a:p>
                      <a:r>
                        <a:rPr lang="en-IN" sz="2000" dirty="0">
                          <a:effectLst/>
                        </a:rPr>
                        <a:t>S.N.</a:t>
                      </a:r>
                    </a:p>
                  </a:txBody>
                  <a:tcPr marL="60964" marR="60964" marT="30482" marB="30482" anchor="ctr"/>
                </a:tc>
                <a:tc>
                  <a:txBody>
                    <a:bodyPr/>
                    <a:lstStyle/>
                    <a:p>
                      <a:pPr algn="ctr"/>
                      <a:r>
                        <a:rPr lang="en-IN" sz="1600" dirty="0">
                          <a:effectLst/>
                        </a:rPr>
                        <a:t>Long-Term Scheduler</a:t>
                      </a:r>
                    </a:p>
                  </a:txBody>
                  <a:tcPr marL="60964" marR="60964" marT="30482" marB="30482" anchor="ctr"/>
                </a:tc>
                <a:tc>
                  <a:txBody>
                    <a:bodyPr/>
                    <a:lstStyle/>
                    <a:p>
                      <a:pPr algn="ctr"/>
                      <a:r>
                        <a:rPr lang="en-IN" sz="1600" dirty="0">
                          <a:effectLst/>
                        </a:rPr>
                        <a:t>Short-Term Scheduler</a:t>
                      </a:r>
                    </a:p>
                  </a:txBody>
                  <a:tcPr marL="60964" marR="60964" marT="30482" marB="30482" anchor="ctr"/>
                </a:tc>
                <a:tc>
                  <a:txBody>
                    <a:bodyPr/>
                    <a:lstStyle/>
                    <a:p>
                      <a:pPr algn="ctr"/>
                      <a:r>
                        <a:rPr lang="en-IN" sz="1600" dirty="0">
                          <a:effectLst/>
                        </a:rPr>
                        <a:t>Medium-Term Scheduler</a:t>
                      </a:r>
                    </a:p>
                  </a:txBody>
                  <a:tcPr marL="60964" marR="60964" marT="30482" marB="30482" anchor="ctr"/>
                </a:tc>
                <a:extLst>
                  <a:ext uri="{0D108BD9-81ED-4DB2-BD59-A6C34878D82A}">
                    <a16:rowId xmlns:a16="http://schemas.microsoft.com/office/drawing/2014/main" val="10000"/>
                  </a:ext>
                </a:extLst>
              </a:tr>
              <a:tr h="841604">
                <a:tc>
                  <a:txBody>
                    <a:bodyPr/>
                    <a:lstStyle/>
                    <a:p>
                      <a:r>
                        <a:rPr lang="en-IN" sz="2000" dirty="0"/>
                        <a:t>1</a:t>
                      </a:r>
                    </a:p>
                  </a:txBody>
                  <a:tcPr marL="60964" marR="60964" marT="30482" marB="30482" anchor="ctr"/>
                </a:tc>
                <a:tc>
                  <a:txBody>
                    <a:bodyPr/>
                    <a:lstStyle/>
                    <a:p>
                      <a:r>
                        <a:rPr lang="en-IN" sz="1800" dirty="0"/>
                        <a:t>It is a job scheduler</a:t>
                      </a:r>
                    </a:p>
                  </a:txBody>
                  <a:tcPr marL="60964" marR="60964" marT="30482" marB="30482" anchor="ctr"/>
                </a:tc>
                <a:tc>
                  <a:txBody>
                    <a:bodyPr/>
                    <a:lstStyle/>
                    <a:p>
                      <a:r>
                        <a:rPr lang="en-IN" sz="1800" dirty="0"/>
                        <a:t>It is a CPU scheduler</a:t>
                      </a:r>
                    </a:p>
                  </a:txBody>
                  <a:tcPr marL="60964" marR="60964" marT="30482" marB="30482" anchor="ctr"/>
                </a:tc>
                <a:tc>
                  <a:txBody>
                    <a:bodyPr/>
                    <a:lstStyle/>
                    <a:p>
                      <a:r>
                        <a:rPr lang="en-IN" sz="1800"/>
                        <a:t>It is a process swapping scheduler.</a:t>
                      </a:r>
                    </a:p>
                  </a:txBody>
                  <a:tcPr marL="60964" marR="60964" marT="30482" marB="30482" anchor="ctr"/>
                </a:tc>
                <a:extLst>
                  <a:ext uri="{0D108BD9-81ED-4DB2-BD59-A6C34878D82A}">
                    <a16:rowId xmlns:a16="http://schemas.microsoft.com/office/drawing/2014/main" val="10001"/>
                  </a:ext>
                </a:extLst>
              </a:tr>
              <a:tr h="1059510">
                <a:tc>
                  <a:txBody>
                    <a:bodyPr/>
                    <a:lstStyle/>
                    <a:p>
                      <a:r>
                        <a:rPr lang="en-IN" sz="2000" dirty="0"/>
                        <a:t>2</a:t>
                      </a:r>
                    </a:p>
                  </a:txBody>
                  <a:tcPr marL="60964" marR="60964" marT="30482" marB="30482" anchor="ctr"/>
                </a:tc>
                <a:tc>
                  <a:txBody>
                    <a:bodyPr/>
                    <a:lstStyle/>
                    <a:p>
                      <a:r>
                        <a:rPr lang="en-IN" sz="1800" dirty="0"/>
                        <a:t>Speed is lesser than short term scheduler</a:t>
                      </a:r>
                    </a:p>
                  </a:txBody>
                  <a:tcPr marL="60964" marR="60964" marT="30482" marB="30482" anchor="ctr"/>
                </a:tc>
                <a:tc>
                  <a:txBody>
                    <a:bodyPr/>
                    <a:lstStyle/>
                    <a:p>
                      <a:r>
                        <a:rPr lang="en-IN" sz="1800" dirty="0"/>
                        <a:t>Speed is fastest among other two</a:t>
                      </a:r>
                    </a:p>
                  </a:txBody>
                  <a:tcPr marL="60964" marR="60964" marT="30482" marB="30482" anchor="ctr"/>
                </a:tc>
                <a:tc>
                  <a:txBody>
                    <a:bodyPr/>
                    <a:lstStyle/>
                    <a:p>
                      <a:r>
                        <a:rPr lang="en-IN" sz="1800" dirty="0"/>
                        <a:t>Speed is in between both short and long term scheduler.</a:t>
                      </a:r>
                    </a:p>
                  </a:txBody>
                  <a:tcPr marL="60964" marR="60964" marT="30482" marB="30482" anchor="ctr"/>
                </a:tc>
                <a:extLst>
                  <a:ext uri="{0D108BD9-81ED-4DB2-BD59-A6C34878D82A}">
                    <a16:rowId xmlns:a16="http://schemas.microsoft.com/office/drawing/2014/main" val="10002"/>
                  </a:ext>
                </a:extLst>
              </a:tr>
              <a:tr h="1171525">
                <a:tc>
                  <a:txBody>
                    <a:bodyPr/>
                    <a:lstStyle/>
                    <a:p>
                      <a:r>
                        <a:rPr lang="en-IN" sz="2000" dirty="0"/>
                        <a:t>3</a:t>
                      </a:r>
                    </a:p>
                  </a:txBody>
                  <a:tcPr marL="60964" marR="60964" marT="30482" marB="30482" anchor="ctr"/>
                </a:tc>
                <a:tc>
                  <a:txBody>
                    <a:bodyPr/>
                    <a:lstStyle/>
                    <a:p>
                      <a:r>
                        <a:rPr lang="en-IN" sz="1800" dirty="0"/>
                        <a:t>It controls the degree of multiprogramming</a:t>
                      </a:r>
                    </a:p>
                  </a:txBody>
                  <a:tcPr marL="60964" marR="60964" marT="30482" marB="30482" anchor="ctr"/>
                </a:tc>
                <a:tc>
                  <a:txBody>
                    <a:bodyPr/>
                    <a:lstStyle/>
                    <a:p>
                      <a:r>
                        <a:rPr lang="en-IN" sz="1800" dirty="0"/>
                        <a:t>It provides lesser control over degree of multiprogramming</a:t>
                      </a:r>
                    </a:p>
                  </a:txBody>
                  <a:tcPr marL="60964" marR="60964" marT="30482" marB="30482" anchor="ctr"/>
                </a:tc>
                <a:tc>
                  <a:txBody>
                    <a:bodyPr/>
                    <a:lstStyle/>
                    <a:p>
                      <a:r>
                        <a:rPr lang="en-IN" sz="1800" dirty="0"/>
                        <a:t>It reduces the degree of multiprogramming.</a:t>
                      </a:r>
                    </a:p>
                  </a:txBody>
                  <a:tcPr marL="60964" marR="60964" marT="30482" marB="30482" anchor="ctr"/>
                </a:tc>
                <a:extLst>
                  <a:ext uri="{0D108BD9-81ED-4DB2-BD59-A6C34878D82A}">
                    <a16:rowId xmlns:a16="http://schemas.microsoft.com/office/drawing/2014/main" val="10003"/>
                  </a:ext>
                </a:extLst>
              </a:tr>
              <a:tr h="732203">
                <a:tc>
                  <a:txBody>
                    <a:bodyPr/>
                    <a:lstStyle/>
                    <a:p>
                      <a:r>
                        <a:rPr lang="en-IN" sz="2000" dirty="0"/>
                        <a:t>4</a:t>
                      </a:r>
                    </a:p>
                  </a:txBody>
                  <a:tcPr marL="60964" marR="60964" marT="30482" marB="30482" anchor="ctr"/>
                </a:tc>
                <a:tc>
                  <a:txBody>
                    <a:bodyPr/>
                    <a:lstStyle/>
                    <a:p>
                      <a:r>
                        <a:rPr lang="en-IN" sz="1800"/>
                        <a:t>It is almost absent or minimal in time sharing system</a:t>
                      </a:r>
                    </a:p>
                  </a:txBody>
                  <a:tcPr marL="60964" marR="60964" marT="30482" marB="30482" anchor="ctr"/>
                </a:tc>
                <a:tc>
                  <a:txBody>
                    <a:bodyPr/>
                    <a:lstStyle/>
                    <a:p>
                      <a:r>
                        <a:rPr lang="en-IN" sz="1800"/>
                        <a:t>It is also minimal in time sharing system</a:t>
                      </a:r>
                    </a:p>
                  </a:txBody>
                  <a:tcPr marL="60964" marR="60964" marT="30482" marB="30482" anchor="ctr"/>
                </a:tc>
                <a:tc>
                  <a:txBody>
                    <a:bodyPr/>
                    <a:lstStyle/>
                    <a:p>
                      <a:r>
                        <a:rPr lang="en-IN" sz="1800" dirty="0"/>
                        <a:t>It is a part of Time sharing systems.</a:t>
                      </a:r>
                    </a:p>
                  </a:txBody>
                  <a:tcPr marL="60964" marR="60964" marT="30482" marB="30482" anchor="ctr"/>
                </a:tc>
                <a:extLst>
                  <a:ext uri="{0D108BD9-81ED-4DB2-BD59-A6C34878D82A}">
                    <a16:rowId xmlns:a16="http://schemas.microsoft.com/office/drawing/2014/main" val="10004"/>
                  </a:ext>
                </a:extLst>
              </a:tr>
              <a:tr h="1171525">
                <a:tc>
                  <a:txBody>
                    <a:bodyPr/>
                    <a:lstStyle/>
                    <a:p>
                      <a:r>
                        <a:rPr lang="en-IN" sz="2000" dirty="0"/>
                        <a:t>5</a:t>
                      </a:r>
                    </a:p>
                  </a:txBody>
                  <a:tcPr marL="60964" marR="60964" marT="30482" marB="30482" anchor="ctr"/>
                </a:tc>
                <a:tc>
                  <a:txBody>
                    <a:bodyPr/>
                    <a:lstStyle/>
                    <a:p>
                      <a:r>
                        <a:rPr lang="en-IN" sz="1800"/>
                        <a:t>It selects processes from pool and loads them into memory for execution</a:t>
                      </a:r>
                    </a:p>
                  </a:txBody>
                  <a:tcPr marL="60964" marR="60964" marT="30482" marB="30482" anchor="ctr"/>
                </a:tc>
                <a:tc>
                  <a:txBody>
                    <a:bodyPr/>
                    <a:lstStyle/>
                    <a:p>
                      <a:r>
                        <a:rPr lang="en-IN" sz="1800"/>
                        <a:t>It selects those processes which are ready to execute</a:t>
                      </a:r>
                    </a:p>
                  </a:txBody>
                  <a:tcPr marL="60964" marR="60964" marT="30482" marB="30482" anchor="ctr"/>
                </a:tc>
                <a:tc>
                  <a:txBody>
                    <a:bodyPr/>
                    <a:lstStyle/>
                    <a:p>
                      <a:r>
                        <a:rPr lang="en-IN" sz="1800" dirty="0"/>
                        <a:t>It can re-introduce the process into memory and execution can be continued.</a:t>
                      </a:r>
                    </a:p>
                  </a:txBody>
                  <a:tcPr marL="60964" marR="60964" marT="30482" marB="3048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3856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43608" y="266700"/>
            <a:ext cx="8229600" cy="1143000"/>
          </a:xfrm>
        </p:spPr>
        <p:txBody>
          <a:bodyPr/>
          <a:lstStyle/>
          <a:p>
            <a:r>
              <a:rPr lang="en-US" altLang="en-US" dirty="0" smtClean="0"/>
              <a:t>Dispatcher</a:t>
            </a:r>
          </a:p>
        </p:txBody>
      </p:sp>
      <p:sp>
        <p:nvSpPr>
          <p:cNvPr id="10244" name="Rectangle 3"/>
          <p:cNvSpPr>
            <a:spLocks noGrp="1" noChangeArrowheads="1"/>
          </p:cNvSpPr>
          <p:nvPr>
            <p:ph type="body" idx="1"/>
          </p:nvPr>
        </p:nvSpPr>
        <p:spPr>
          <a:xfrm>
            <a:off x="457200" y="1409700"/>
            <a:ext cx="8507288" cy="5883275"/>
          </a:xfrm>
        </p:spPr>
        <p:txBody>
          <a:bodyPr/>
          <a:lstStyle/>
          <a:p>
            <a:r>
              <a:rPr lang="en-US" altLang="en-US" sz="2400" dirty="0" smtClean="0"/>
              <a:t>Dispatcher module gives control of the CPU to the process selected by the short-term scheduler; this involves:</a:t>
            </a:r>
          </a:p>
          <a:p>
            <a:pPr lvl="1"/>
            <a:r>
              <a:rPr lang="en-US" altLang="en-US" sz="2200" dirty="0" smtClean="0"/>
              <a:t>switching context</a:t>
            </a:r>
          </a:p>
          <a:p>
            <a:pPr lvl="1"/>
            <a:r>
              <a:rPr lang="en-US" altLang="en-US" sz="2200" dirty="0" smtClean="0"/>
              <a:t>switching to user mode</a:t>
            </a:r>
          </a:p>
          <a:p>
            <a:pPr lvl="1"/>
            <a:r>
              <a:rPr lang="en-US" altLang="en-US" sz="2200" dirty="0" smtClean="0"/>
              <a:t>jumping to the proper location in the user program to restart that program</a:t>
            </a:r>
          </a:p>
          <a:p>
            <a:endParaRPr lang="en-US" altLang="en-US" sz="2400" i="1" dirty="0" smtClean="0"/>
          </a:p>
          <a:p>
            <a:r>
              <a:rPr lang="en-US" altLang="en-US" sz="2400" i="1" dirty="0" smtClean="0"/>
              <a:t>Dispatch latency</a:t>
            </a:r>
            <a:r>
              <a:rPr lang="en-US" altLang="en-US" sz="2400" dirty="0" smtClean="0"/>
              <a:t> – time it takes for the dispatcher to stop one process and start another running.</a:t>
            </a:r>
          </a:p>
        </p:txBody>
      </p:sp>
    </p:spTree>
    <p:extLst>
      <p:ext uri="{BB962C8B-B14F-4D97-AF65-F5344CB8AC3E}">
        <p14:creationId xmlns:p14="http://schemas.microsoft.com/office/powerpoint/2010/main" val="301088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36104"/>
          </a:xfrm>
        </p:spPr>
        <p:txBody>
          <a:bodyPr>
            <a:normAutofit fontScale="90000"/>
          </a:bodyPr>
          <a:lstStyle/>
          <a:p>
            <a:r>
              <a:rPr lang="en-IN" b="1" dirty="0"/>
              <a:t>What is Process Scheduling?</a:t>
            </a:r>
            <a:br>
              <a:rPr lang="en-IN" b="1" dirty="0"/>
            </a:br>
            <a:endParaRPr lang="en-IN" dirty="0"/>
          </a:p>
        </p:txBody>
      </p:sp>
      <p:sp>
        <p:nvSpPr>
          <p:cNvPr id="3" name="Content Placeholder 2"/>
          <p:cNvSpPr>
            <a:spLocks noGrp="1"/>
          </p:cNvSpPr>
          <p:nvPr>
            <p:ph idx="1"/>
          </p:nvPr>
        </p:nvSpPr>
        <p:spPr>
          <a:xfrm>
            <a:off x="457200" y="764704"/>
            <a:ext cx="8229600" cy="5832648"/>
          </a:xfrm>
        </p:spPr>
        <p:txBody>
          <a:bodyPr>
            <a:normAutofit/>
          </a:bodyPr>
          <a:lstStyle/>
          <a:p>
            <a:r>
              <a:rPr lang="en-US" dirty="0"/>
              <a:t>The objective of multiprogramming is to have some process running at all times, to maximize CPU utilization</a:t>
            </a:r>
          </a:p>
          <a:p>
            <a:r>
              <a:rPr lang="en-US" dirty="0"/>
              <a:t>The objective of time sharing  is to switch the CPU among processes so frequently that users can interact with each program while it is running.</a:t>
            </a:r>
          </a:p>
          <a:p>
            <a:r>
              <a:rPr lang="en-US" dirty="0"/>
              <a:t>To meet these objectives ,the process scheduler selects an available process(possibly from a set of several available processes)for program execution on the CPU.</a:t>
            </a:r>
          </a:p>
          <a:p>
            <a:pPr marL="0" indent="0">
              <a:buNone/>
            </a:pPr>
            <a:r>
              <a:rPr lang="en-US" dirty="0"/>
              <a:t> - for a single processor system ,there will never be more than one running process.</a:t>
            </a:r>
          </a:p>
          <a:p>
            <a:pPr marL="0" indent="0">
              <a:buNone/>
            </a:pPr>
            <a:r>
              <a:rPr lang="en-US" dirty="0"/>
              <a:t>-If there are more processes, the rest will have to wait until the CPU is free and can be rescheduled.</a:t>
            </a:r>
            <a:endParaRPr lang="en-IN" dirty="0"/>
          </a:p>
        </p:txBody>
      </p:sp>
    </p:spTree>
    <p:extLst>
      <p:ext uri="{BB962C8B-B14F-4D97-AF65-F5344CB8AC3E}">
        <p14:creationId xmlns:p14="http://schemas.microsoft.com/office/powerpoint/2010/main" val="412332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 Scheduling</a:t>
            </a:r>
            <a:endParaRPr lang="en-US" dirty="0"/>
          </a:p>
        </p:txBody>
      </p:sp>
      <p:sp>
        <p:nvSpPr>
          <p:cNvPr id="3" name="Content Placeholder 2"/>
          <p:cNvSpPr>
            <a:spLocks noGrp="1"/>
          </p:cNvSpPr>
          <p:nvPr>
            <p:ph idx="1"/>
          </p:nvPr>
        </p:nvSpPr>
        <p:spPr/>
        <p:txBody>
          <a:bodyPr/>
          <a:lstStyle/>
          <a:p>
            <a:r>
              <a:rPr lang="en-IN" dirty="0">
                <a:solidFill>
                  <a:srgbClr val="FF0000"/>
                </a:solidFill>
              </a:rPr>
              <a:t>The act of determining which process is in the </a:t>
            </a:r>
            <a:r>
              <a:rPr lang="en-IN" b="1" dirty="0">
                <a:solidFill>
                  <a:srgbClr val="FF0000"/>
                </a:solidFill>
              </a:rPr>
              <a:t>ready</a:t>
            </a:r>
            <a:r>
              <a:rPr lang="en-IN" dirty="0">
                <a:solidFill>
                  <a:srgbClr val="FF0000"/>
                </a:solidFill>
              </a:rPr>
              <a:t> state, and should be moved to the </a:t>
            </a:r>
            <a:r>
              <a:rPr lang="en-IN" b="1" dirty="0">
                <a:solidFill>
                  <a:srgbClr val="FF0000"/>
                </a:solidFill>
              </a:rPr>
              <a:t>running</a:t>
            </a:r>
            <a:r>
              <a:rPr lang="en-IN" dirty="0">
                <a:solidFill>
                  <a:srgbClr val="FF0000"/>
                </a:solidFill>
              </a:rPr>
              <a:t> state is known as </a:t>
            </a:r>
            <a:r>
              <a:rPr lang="en-IN" b="1" dirty="0">
                <a:solidFill>
                  <a:srgbClr val="FF0000"/>
                </a:solidFill>
              </a:rPr>
              <a:t>Process Scheduling</a:t>
            </a:r>
            <a:r>
              <a:rPr lang="en-IN" dirty="0">
                <a:solidFill>
                  <a:srgbClr val="FF0000"/>
                </a:solidFill>
              </a:rPr>
              <a:t>.</a:t>
            </a:r>
          </a:p>
          <a:p>
            <a:r>
              <a:rPr lang="en-IN" dirty="0">
                <a:solidFill>
                  <a:srgbClr val="FF0000"/>
                </a:solidFill>
              </a:rPr>
              <a:t>The prime aim of the process scheduling system is to keep the CPU busy all the time and to deliver minimum response time for all programs.</a:t>
            </a:r>
          </a:p>
          <a:p>
            <a:endParaRPr lang="en-US" dirty="0"/>
          </a:p>
        </p:txBody>
      </p:sp>
    </p:spTree>
    <p:extLst>
      <p:ext uri="{BB962C8B-B14F-4D97-AF65-F5344CB8AC3E}">
        <p14:creationId xmlns:p14="http://schemas.microsoft.com/office/powerpoint/2010/main" val="312932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Process Scheduling Queues</a:t>
            </a:r>
            <a:br>
              <a:rPr lang="en-IN" b="1" dirty="0"/>
            </a:br>
            <a:endParaRPr lang="en-IN" dirty="0"/>
          </a:p>
        </p:txBody>
      </p:sp>
      <p:sp>
        <p:nvSpPr>
          <p:cNvPr id="3" name="Content Placeholder 2"/>
          <p:cNvSpPr>
            <a:spLocks noGrp="1"/>
          </p:cNvSpPr>
          <p:nvPr>
            <p:ph idx="1"/>
          </p:nvPr>
        </p:nvSpPr>
        <p:spPr>
          <a:xfrm>
            <a:off x="457200" y="1700808"/>
            <a:ext cx="8229600" cy="4623792"/>
          </a:xfrm>
        </p:spPr>
        <p:txBody>
          <a:bodyPr/>
          <a:lstStyle/>
          <a:p>
            <a:r>
              <a:rPr lang="en-IN" dirty="0"/>
              <a:t>The OS maintains all PCBs in Process Scheduling Queues. </a:t>
            </a:r>
          </a:p>
          <a:p>
            <a:r>
              <a:rPr lang="en-IN" dirty="0"/>
              <a:t>The OS maintains a separate queue for each of the process states and PCBs of all processes in the same execution state are placed in the same queue. </a:t>
            </a:r>
          </a:p>
          <a:p>
            <a:r>
              <a:rPr lang="en-IN" dirty="0"/>
              <a:t>When the state of a process is changed, its PCB is unlinked from its current queue and moved to its new state queue.</a:t>
            </a:r>
          </a:p>
        </p:txBody>
      </p:sp>
    </p:spTree>
    <p:extLst>
      <p:ext uri="{BB962C8B-B14F-4D97-AF65-F5344CB8AC3E}">
        <p14:creationId xmlns:p14="http://schemas.microsoft.com/office/powerpoint/2010/main" val="268294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648072"/>
          </a:xfrm>
        </p:spPr>
        <p:txBody>
          <a:bodyPr>
            <a:normAutofit fontScale="90000"/>
          </a:bodyPr>
          <a:lstStyle/>
          <a:p>
            <a:r>
              <a:rPr lang="en-IN" b="1" dirty="0"/>
              <a:t>Process Scheduling Queues</a:t>
            </a:r>
            <a:endParaRPr lang="en-IN" dirty="0"/>
          </a:p>
        </p:txBody>
      </p:sp>
      <p:sp>
        <p:nvSpPr>
          <p:cNvPr id="3" name="Content Placeholder 2"/>
          <p:cNvSpPr>
            <a:spLocks noGrp="1"/>
          </p:cNvSpPr>
          <p:nvPr>
            <p:ph idx="1"/>
          </p:nvPr>
        </p:nvSpPr>
        <p:spPr>
          <a:xfrm>
            <a:off x="457200" y="1484784"/>
            <a:ext cx="8229600" cy="4839816"/>
          </a:xfrm>
        </p:spPr>
        <p:txBody>
          <a:bodyPr>
            <a:normAutofit/>
          </a:bodyPr>
          <a:lstStyle/>
          <a:p>
            <a:pPr marL="419100" marR="97155" indent="-229235" algn="just">
              <a:lnSpc>
                <a:spcPct val="100000"/>
              </a:lnSpc>
              <a:spcBef>
                <a:spcPts val="1145"/>
              </a:spcBef>
              <a:spcAft>
                <a:spcPts val="0"/>
              </a:spcAft>
            </a:pPr>
            <a:r>
              <a:rPr lang="en-US" sz="2800" b="1" dirty="0" smtClean="0">
                <a:latin typeface="Times New Roman"/>
                <a:ea typeface="Arial"/>
              </a:rPr>
              <a:t>Job </a:t>
            </a:r>
            <a:r>
              <a:rPr lang="en-US" sz="2800" b="1" dirty="0">
                <a:latin typeface="Times New Roman"/>
                <a:ea typeface="Arial"/>
              </a:rPr>
              <a:t>Queue:  </a:t>
            </a:r>
            <a:r>
              <a:rPr lang="en-US" sz="2800" dirty="0">
                <a:latin typeface="Times New Roman"/>
                <a:ea typeface="Arial"/>
              </a:rPr>
              <a:t>This queue consists of all processes in the system; those processes are entered to the system as new processes.</a:t>
            </a:r>
            <a:endParaRPr lang="en-IN" sz="2800" dirty="0">
              <a:latin typeface="Arial"/>
              <a:ea typeface="Arial"/>
            </a:endParaRPr>
          </a:p>
          <a:p>
            <a:pPr marL="418465" marR="92075" indent="-228600" algn="just">
              <a:spcAft>
                <a:spcPts val="0"/>
              </a:spcAft>
            </a:pPr>
            <a:r>
              <a:rPr lang="en-US" sz="2800" b="1" dirty="0" smtClean="0">
                <a:latin typeface="Times New Roman"/>
                <a:ea typeface="Arial"/>
              </a:rPr>
              <a:t>Ready </a:t>
            </a:r>
            <a:r>
              <a:rPr lang="en-US" sz="2800" b="1" dirty="0">
                <a:latin typeface="Times New Roman"/>
                <a:ea typeface="Arial"/>
              </a:rPr>
              <a:t>Queue: </a:t>
            </a:r>
            <a:r>
              <a:rPr lang="en-US" sz="2800" dirty="0">
                <a:latin typeface="Times New Roman"/>
                <a:ea typeface="Arial"/>
              </a:rPr>
              <a:t>This queue consists of the processes that are residing in main memory and are ready and waiting to execute by CPU. </a:t>
            </a:r>
          </a:p>
          <a:p>
            <a:pPr marL="418465" marR="92075" indent="-228600" algn="just">
              <a:spcAft>
                <a:spcPts val="0"/>
              </a:spcAft>
            </a:pPr>
            <a:r>
              <a:rPr lang="en-US" sz="2800" dirty="0" smtClean="0">
                <a:latin typeface="Times New Roman"/>
                <a:ea typeface="Arial"/>
              </a:rPr>
              <a:t> </a:t>
            </a:r>
            <a:r>
              <a:rPr lang="en-US" sz="2800" b="1" dirty="0">
                <a:latin typeface="Times New Roman"/>
                <a:ea typeface="Arial"/>
              </a:rPr>
              <a:t>Device Queue: </a:t>
            </a:r>
            <a:r>
              <a:rPr lang="en-US" sz="2800" dirty="0">
                <a:latin typeface="Times New Roman"/>
                <a:ea typeface="Arial"/>
              </a:rPr>
              <a:t>This queue consists of the processes that are waiting for a particular I/O  device.  Each  device has its own device</a:t>
            </a:r>
            <a:r>
              <a:rPr lang="en-US" sz="2800" spc="-20" dirty="0">
                <a:latin typeface="Times New Roman"/>
                <a:ea typeface="Arial"/>
              </a:rPr>
              <a:t> </a:t>
            </a:r>
            <a:r>
              <a:rPr lang="en-US" sz="2800" dirty="0">
                <a:latin typeface="Times New Roman"/>
                <a:ea typeface="Arial"/>
              </a:rPr>
              <a:t>queue.</a:t>
            </a:r>
            <a:endParaRPr lang="en-IN" sz="2800" dirty="0">
              <a:latin typeface="Arial"/>
              <a:ea typeface="Arial"/>
            </a:endParaRPr>
          </a:p>
          <a:p>
            <a:endParaRPr lang="en-IN" dirty="0"/>
          </a:p>
        </p:txBody>
      </p:sp>
    </p:spTree>
    <p:extLst>
      <p:ext uri="{BB962C8B-B14F-4D97-AF65-F5344CB8AC3E}">
        <p14:creationId xmlns:p14="http://schemas.microsoft.com/office/powerpoint/2010/main" val="290178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181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568952"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99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6632"/>
            <a:ext cx="889248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5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1600" y="260648"/>
            <a:ext cx="7272808" cy="5832648"/>
          </a:xfrm>
          <a:prstGeom prst="rect">
            <a:avLst/>
          </a:prstGeom>
        </p:spPr>
      </p:pic>
    </p:spTree>
    <p:extLst>
      <p:ext uri="{BB962C8B-B14F-4D97-AF65-F5344CB8AC3E}">
        <p14:creationId xmlns:p14="http://schemas.microsoft.com/office/powerpoint/2010/main" val="301666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04056"/>
          </a:xfrm>
        </p:spPr>
        <p:txBody>
          <a:bodyPr>
            <a:normAutofit fontScale="90000"/>
          </a:bodyPr>
          <a:lstStyle/>
          <a:p>
            <a:r>
              <a:rPr lang="en-IN" b="1" dirty="0"/>
              <a:t>What is Context Switch?</a:t>
            </a:r>
          </a:p>
        </p:txBody>
      </p:sp>
      <p:sp>
        <p:nvSpPr>
          <p:cNvPr id="3" name="Content Placeholder 2"/>
          <p:cNvSpPr>
            <a:spLocks noGrp="1"/>
          </p:cNvSpPr>
          <p:nvPr>
            <p:ph idx="1"/>
          </p:nvPr>
        </p:nvSpPr>
        <p:spPr>
          <a:xfrm>
            <a:off x="179512" y="620688"/>
            <a:ext cx="8856984" cy="6120680"/>
          </a:xfrm>
        </p:spPr>
        <p:txBody>
          <a:bodyPr>
            <a:normAutofit/>
          </a:bodyPr>
          <a:lstStyle/>
          <a:p>
            <a:r>
              <a:rPr lang="en-IN" sz="2000" dirty="0">
                <a:latin typeface="Times New Roman" pitchFamily="18" charset="0"/>
                <a:cs typeface="Times New Roman" pitchFamily="18" charset="0"/>
              </a:rPr>
              <a:t>Switching the CPU to another process requires </a:t>
            </a:r>
            <a:r>
              <a:rPr lang="en-IN" sz="2000" b="1" dirty="0">
                <a:latin typeface="Times New Roman" pitchFamily="18" charset="0"/>
                <a:cs typeface="Times New Roman" pitchFamily="18" charset="0"/>
              </a:rPr>
              <a:t>saving</a:t>
            </a:r>
            <a:r>
              <a:rPr lang="en-IN" sz="2000" dirty="0">
                <a:latin typeface="Times New Roman" pitchFamily="18" charset="0"/>
                <a:cs typeface="Times New Roman" pitchFamily="18" charset="0"/>
              </a:rPr>
              <a:t> the state of the old process and </a:t>
            </a:r>
            <a:r>
              <a:rPr lang="en-IN" sz="2000" b="1" dirty="0">
                <a:latin typeface="Times New Roman" pitchFamily="18" charset="0"/>
                <a:cs typeface="Times New Roman" pitchFamily="18" charset="0"/>
              </a:rPr>
              <a:t>loading</a:t>
            </a:r>
            <a:r>
              <a:rPr lang="en-IN" sz="2000" dirty="0">
                <a:latin typeface="Times New Roman" pitchFamily="18" charset="0"/>
                <a:cs typeface="Times New Roman" pitchFamily="18" charset="0"/>
              </a:rPr>
              <a:t> the saved state for the new process. This task is known as a </a:t>
            </a:r>
            <a:r>
              <a:rPr lang="en-IN" sz="2000" b="1" dirty="0">
                <a:latin typeface="Times New Roman" pitchFamily="18" charset="0"/>
                <a:cs typeface="Times New Roman" pitchFamily="18" charset="0"/>
              </a:rPr>
              <a:t>Context Switch</a:t>
            </a:r>
            <a:r>
              <a:rPr lang="en-IN" sz="2000" dirty="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a:t>
            </a:r>
            <a:r>
              <a:rPr lang="en-IN" sz="2000" b="1" dirty="0">
                <a:latin typeface="Times New Roman" pitchFamily="18" charset="0"/>
                <a:cs typeface="Times New Roman" pitchFamily="18" charset="0"/>
              </a:rPr>
              <a:t>context</a:t>
            </a:r>
            <a:r>
              <a:rPr lang="en-IN" sz="2000" dirty="0">
                <a:latin typeface="Times New Roman" pitchFamily="18" charset="0"/>
                <a:cs typeface="Times New Roman" pitchFamily="18" charset="0"/>
              </a:rPr>
              <a:t> of a process is represented in the </a:t>
            </a:r>
            <a:r>
              <a:rPr lang="en-IN" sz="2000" b="1" dirty="0">
                <a:latin typeface="Times New Roman" pitchFamily="18" charset="0"/>
                <a:cs typeface="Times New Roman" pitchFamily="18" charset="0"/>
              </a:rPr>
              <a:t>Process Control Block(PCB)</a:t>
            </a:r>
            <a:r>
              <a:rPr lang="en-IN" sz="2000" dirty="0">
                <a:latin typeface="Times New Roman" pitchFamily="18" charset="0"/>
                <a:cs typeface="Times New Roman" pitchFamily="18" charset="0"/>
              </a:rPr>
              <a:t> of a process; it includes the value of the </a:t>
            </a:r>
            <a:r>
              <a:rPr lang="en-IN" sz="2000" b="1" dirty="0">
                <a:solidFill>
                  <a:srgbClr val="FF0000"/>
                </a:solidFill>
                <a:latin typeface="Times New Roman" pitchFamily="18" charset="0"/>
                <a:cs typeface="Times New Roman" pitchFamily="18" charset="0"/>
              </a:rPr>
              <a:t>CPU registers, the process state and memory-management information</a:t>
            </a:r>
            <a:r>
              <a:rPr lang="en-IN" sz="2000" dirty="0">
                <a:latin typeface="Times New Roman" pitchFamily="18" charset="0"/>
                <a:cs typeface="Times New Roman" pitchFamily="18" charset="0"/>
              </a:rPr>
              <a:t>. When a context switch occurs, the Kernel saves the context of the old process in its PCB and loads the saved context of the new process scheduled to run.</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Context switch time is </a:t>
            </a:r>
            <a:r>
              <a:rPr lang="en-IN" sz="2000" b="1" dirty="0">
                <a:latin typeface="Times New Roman" pitchFamily="18" charset="0"/>
                <a:cs typeface="Times New Roman" pitchFamily="18" charset="0"/>
              </a:rPr>
              <a:t>pure overhead</a:t>
            </a:r>
            <a:r>
              <a:rPr lang="en-IN" sz="2000" dirty="0">
                <a:latin typeface="Times New Roman" pitchFamily="18" charset="0"/>
                <a:cs typeface="Times New Roman" pitchFamily="18" charset="0"/>
              </a:rPr>
              <a:t>, because the </a:t>
            </a:r>
            <a:r>
              <a:rPr lang="en-IN" sz="2000" b="1" dirty="0">
                <a:latin typeface="Times New Roman" pitchFamily="18" charset="0"/>
                <a:cs typeface="Times New Roman" pitchFamily="18" charset="0"/>
              </a:rPr>
              <a:t>system does no useful work while switching</a:t>
            </a:r>
            <a:r>
              <a:rPr lang="en-IN" sz="2000" dirty="0">
                <a:latin typeface="Times New Roman" pitchFamily="18" charset="0"/>
                <a:cs typeface="Times New Roman" pitchFamily="18" charset="0"/>
              </a:rPr>
              <a:t>. Its speed varies from machine to machine, depending on the memory speed, the number of registers that must be copied, and the existence of special instructions(such as a single instruction to load or store all registers). Typical speeds range from 1 to 1000 microseconds.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Context Switching has become such a performance </a:t>
            </a:r>
            <a:r>
              <a:rPr lang="en-IN" sz="2000" b="1" dirty="0">
                <a:latin typeface="Times New Roman" pitchFamily="18" charset="0"/>
                <a:cs typeface="Times New Roman" pitchFamily="18" charset="0"/>
              </a:rPr>
              <a:t>bottleneck</a:t>
            </a:r>
            <a:r>
              <a:rPr lang="en-IN" sz="2000" dirty="0">
                <a:latin typeface="Times New Roman" pitchFamily="18" charset="0"/>
                <a:cs typeface="Times New Roman" pitchFamily="18" charset="0"/>
              </a:rPr>
              <a:t> that programmers are using new structures(threads) to avoid it whenever and wherever possible.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911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20080"/>
          </a:xfrm>
        </p:spPr>
        <p:txBody>
          <a:bodyPr>
            <a:normAutofit fontScale="90000"/>
          </a:bodyPr>
          <a:lstStyle/>
          <a:p>
            <a:r>
              <a:rPr lang="en-IN" b="1" dirty="0"/>
              <a:t>Scheduling Criteria</a:t>
            </a:r>
            <a:endParaRPr lang="en-IN" dirty="0"/>
          </a:p>
        </p:txBody>
      </p:sp>
      <p:sp>
        <p:nvSpPr>
          <p:cNvPr id="3" name="Content Placeholder 2"/>
          <p:cNvSpPr>
            <a:spLocks noGrp="1"/>
          </p:cNvSpPr>
          <p:nvPr>
            <p:ph idx="1"/>
          </p:nvPr>
        </p:nvSpPr>
        <p:spPr>
          <a:xfrm>
            <a:off x="457200" y="1052736"/>
            <a:ext cx="8229600" cy="5544616"/>
          </a:xfrm>
        </p:spPr>
        <p:txBody>
          <a:bodyPr>
            <a:normAutofit fontScale="92500" lnSpcReduction="10000"/>
          </a:bodyPr>
          <a:lstStyle/>
          <a:p>
            <a:r>
              <a:rPr lang="en-IN" b="1" dirty="0"/>
              <a:t>Scheduling criteria</a:t>
            </a:r>
            <a:r>
              <a:rPr lang="en-IN" dirty="0"/>
              <a:t> are the set of parameters that are used to judge different  CPU </a:t>
            </a:r>
            <a:r>
              <a:rPr lang="en-IN" b="1" dirty="0"/>
              <a:t>scheduling algorithms</a:t>
            </a:r>
            <a:r>
              <a:rPr lang="en-IN" dirty="0"/>
              <a:t>. </a:t>
            </a:r>
          </a:p>
          <a:p>
            <a:r>
              <a:rPr lang="en-IN" dirty="0"/>
              <a:t>There are many different </a:t>
            </a:r>
            <a:r>
              <a:rPr lang="en-IN" dirty="0" smtClean="0"/>
              <a:t>criteria's </a:t>
            </a:r>
            <a:r>
              <a:rPr lang="en-IN" dirty="0"/>
              <a:t>to check when </a:t>
            </a:r>
            <a:r>
              <a:rPr lang="en-IN" dirty="0">
                <a:solidFill>
                  <a:srgbClr val="FF0000"/>
                </a:solidFill>
              </a:rPr>
              <a:t>considering the </a:t>
            </a:r>
            <a:r>
              <a:rPr lang="en-IN" b="1" dirty="0">
                <a:solidFill>
                  <a:srgbClr val="FF0000"/>
                </a:solidFill>
              </a:rPr>
              <a:t>"best"</a:t>
            </a:r>
            <a:r>
              <a:rPr lang="en-IN" dirty="0">
                <a:solidFill>
                  <a:srgbClr val="FF0000"/>
                </a:solidFill>
              </a:rPr>
              <a:t> scheduling algorithm.</a:t>
            </a:r>
            <a:endParaRPr lang="en-IN" b="1" dirty="0">
              <a:solidFill>
                <a:srgbClr val="FF0000"/>
              </a:solidFill>
            </a:endParaRPr>
          </a:p>
          <a:p>
            <a:r>
              <a:rPr lang="en-IN" b="1" dirty="0"/>
              <a:t>Turnaround Time</a:t>
            </a:r>
            <a:endParaRPr lang="en-IN" dirty="0"/>
          </a:p>
          <a:p>
            <a:pPr marL="0" indent="0">
              <a:buNone/>
            </a:pPr>
            <a:r>
              <a:rPr lang="en-IN" dirty="0"/>
              <a:t>It is the amount of time taken to execute a particular process, i.e. The interval from time of submission of the process to the time of completion of the process(Wall clock time).</a:t>
            </a:r>
          </a:p>
          <a:p>
            <a:r>
              <a:rPr lang="en-IN" b="1" dirty="0"/>
              <a:t>Waiting Time</a:t>
            </a:r>
            <a:endParaRPr lang="en-IN" dirty="0"/>
          </a:p>
          <a:p>
            <a:pPr marL="0" indent="0">
              <a:buNone/>
            </a:pPr>
            <a:r>
              <a:rPr lang="en-IN" dirty="0"/>
              <a:t>The sum of the periods spent waiting in the ready queue amount of time a process has been waiting in the ready queue to acquire get control on the CPU.</a:t>
            </a:r>
          </a:p>
          <a:p>
            <a:r>
              <a:rPr lang="en-IN" b="1" dirty="0"/>
              <a:t>Load Average</a:t>
            </a:r>
            <a:endParaRPr lang="en-IN" dirty="0"/>
          </a:p>
          <a:p>
            <a:pPr marL="0" indent="0">
              <a:buNone/>
            </a:pPr>
            <a:r>
              <a:rPr lang="en-IN" dirty="0"/>
              <a:t>It is the average number of processes residing in the ready queue waiting for their turn to get into the CPU.</a:t>
            </a:r>
          </a:p>
          <a:p>
            <a:endParaRPr lang="en-IN" dirty="0"/>
          </a:p>
        </p:txBody>
      </p:sp>
    </p:spTree>
    <p:extLst>
      <p:ext uri="{BB962C8B-B14F-4D97-AF65-F5344CB8AC3E}">
        <p14:creationId xmlns:p14="http://schemas.microsoft.com/office/powerpoint/2010/main" val="341929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IN" b="1" dirty="0"/>
              <a:t>Scheduling Criteria</a:t>
            </a:r>
            <a:endParaRPr lang="en-IN" dirty="0"/>
          </a:p>
        </p:txBody>
      </p:sp>
      <p:sp>
        <p:nvSpPr>
          <p:cNvPr id="3" name="Content Placeholder 2"/>
          <p:cNvSpPr>
            <a:spLocks noGrp="1"/>
          </p:cNvSpPr>
          <p:nvPr>
            <p:ph idx="1"/>
          </p:nvPr>
        </p:nvSpPr>
        <p:spPr>
          <a:xfrm>
            <a:off x="457200" y="1484784"/>
            <a:ext cx="8229600" cy="4839816"/>
          </a:xfrm>
        </p:spPr>
        <p:txBody>
          <a:bodyPr/>
          <a:lstStyle/>
          <a:p>
            <a:r>
              <a:rPr lang="en-IN" b="1" dirty="0"/>
              <a:t>Response Time</a:t>
            </a:r>
            <a:endParaRPr lang="en-IN" dirty="0"/>
          </a:p>
          <a:p>
            <a:r>
              <a:rPr lang="en-IN" dirty="0"/>
              <a:t>Amount of time it takes from when a request was submitted until the first response is produced. Remember, it is the time till the first response and not the completion of process execution(final response).</a:t>
            </a:r>
          </a:p>
          <a:p>
            <a:r>
              <a:rPr lang="en-IN" dirty="0"/>
              <a:t>In general CPU utilization and Throughput are maximized and other factors are reduced for proper optimization.</a:t>
            </a:r>
          </a:p>
          <a:p>
            <a:endParaRPr lang="en-IN" dirty="0"/>
          </a:p>
        </p:txBody>
      </p:sp>
    </p:spTree>
    <p:extLst>
      <p:ext uri="{BB962C8B-B14F-4D97-AF65-F5344CB8AC3E}">
        <p14:creationId xmlns:p14="http://schemas.microsoft.com/office/powerpoint/2010/main" val="60122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11560" y="0"/>
            <a:ext cx="8229600" cy="1143000"/>
          </a:xfrm>
        </p:spPr>
        <p:txBody>
          <a:bodyPr/>
          <a:lstStyle/>
          <a:p>
            <a:r>
              <a:rPr lang="en-US" altLang="en-US" dirty="0" smtClean="0"/>
              <a:t>CPU </a:t>
            </a:r>
            <a:r>
              <a:rPr lang="en-US" altLang="en-US" sz="4800" dirty="0" smtClean="0"/>
              <a:t>Scheduler</a:t>
            </a:r>
            <a:endParaRPr lang="en-US" altLang="en-US" dirty="0" smtClean="0"/>
          </a:p>
        </p:txBody>
      </p:sp>
      <p:sp>
        <p:nvSpPr>
          <p:cNvPr id="9220" name="Rectangle 3"/>
          <p:cNvSpPr>
            <a:spLocks noGrp="1" noChangeArrowheads="1"/>
          </p:cNvSpPr>
          <p:nvPr>
            <p:ph type="body" idx="1"/>
          </p:nvPr>
        </p:nvSpPr>
        <p:spPr>
          <a:xfrm>
            <a:off x="-180528" y="930275"/>
            <a:ext cx="9144000" cy="5927725"/>
          </a:xfrm>
        </p:spPr>
        <p:txBody>
          <a:bodyPr>
            <a:normAutofit/>
          </a:bodyPr>
          <a:lstStyle/>
          <a:p>
            <a:r>
              <a:rPr lang="en-US" altLang="en-US" sz="2400" dirty="0" smtClean="0"/>
              <a:t>Selects from among the processes in memory that are ready to execute, and allocates the CPU to one of them.</a:t>
            </a:r>
          </a:p>
          <a:p>
            <a:r>
              <a:rPr lang="en-US" altLang="en-US" sz="2400" dirty="0" smtClean="0"/>
              <a:t>CPU scheduling decisions may take place when a process:</a:t>
            </a:r>
          </a:p>
          <a:p>
            <a:pPr lvl="1">
              <a:buFont typeface="Monotype Sorts" pitchFamily="2" charset="2"/>
              <a:buNone/>
            </a:pPr>
            <a:r>
              <a:rPr lang="en-US" altLang="en-US" sz="2200" dirty="0" smtClean="0"/>
              <a:t>1.Switches from running to waiting state. (for example, I/O request, or invocation of wait for the termination of one of the child processes)</a:t>
            </a:r>
          </a:p>
          <a:p>
            <a:pPr lvl="1">
              <a:buFont typeface="Monotype Sorts" pitchFamily="2" charset="2"/>
              <a:buNone/>
            </a:pPr>
            <a:r>
              <a:rPr lang="en-US" altLang="en-US" sz="2200" dirty="0" smtClean="0"/>
              <a:t>2.	Switches from running to ready state. (for example, when an interrupt occurs)</a:t>
            </a:r>
          </a:p>
          <a:p>
            <a:pPr lvl="1">
              <a:buFont typeface="Monotype Sorts" pitchFamily="2" charset="2"/>
              <a:buNone/>
            </a:pPr>
            <a:r>
              <a:rPr lang="en-US" altLang="en-US" sz="2200" dirty="0" smtClean="0"/>
              <a:t>3.	Switches from waiting to ready. (for example, completion of I/O)</a:t>
            </a:r>
          </a:p>
          <a:p>
            <a:pPr lvl="1">
              <a:buFont typeface="Monotype Sorts" pitchFamily="2" charset="2"/>
              <a:buNone/>
            </a:pPr>
            <a:r>
              <a:rPr lang="en-US" altLang="en-US" sz="2200" dirty="0" smtClean="0"/>
              <a:t>4.	Terminates.</a:t>
            </a:r>
          </a:p>
          <a:p>
            <a:r>
              <a:rPr lang="en-US" altLang="en-US" sz="2400" dirty="0" smtClean="0"/>
              <a:t>When scheduling takes place only under circumstances 1 and 4, we say the scheduling scheme is </a:t>
            </a:r>
            <a:r>
              <a:rPr lang="en-US" altLang="en-US" sz="2400" b="1" dirty="0" err="1" smtClean="0"/>
              <a:t>nonpreemptive</a:t>
            </a:r>
            <a:r>
              <a:rPr lang="en-US" altLang="en-US" sz="2400" b="1" dirty="0" smtClean="0"/>
              <a:t>; </a:t>
            </a:r>
            <a:r>
              <a:rPr lang="en-US" altLang="en-US" sz="2400" dirty="0" smtClean="0"/>
              <a:t>otherwise, the scheduling scheme is </a:t>
            </a:r>
            <a:r>
              <a:rPr lang="en-US" altLang="en-US" sz="2400" b="1" dirty="0" smtClean="0"/>
              <a:t>preemptive. </a:t>
            </a:r>
          </a:p>
          <a:p>
            <a:r>
              <a:rPr lang="en-US" altLang="en-US" sz="2400" dirty="0" smtClean="0"/>
              <a:t>Under </a:t>
            </a:r>
            <a:r>
              <a:rPr lang="en-US" altLang="en-US" sz="2400" dirty="0" err="1" smtClean="0"/>
              <a:t>nonpreemptive</a:t>
            </a:r>
            <a:r>
              <a:rPr lang="en-US" altLang="en-US" sz="2400" dirty="0" smtClean="0"/>
              <a:t> scheduling, once the CPU has been allocated to a process, the process keeps the CPU until it releases the CPU either by terminating or by switching to the waiting state</a:t>
            </a:r>
            <a:r>
              <a:rPr lang="en-US" altLang="en-US" dirty="0" smtClean="0"/>
              <a:t>.</a:t>
            </a:r>
          </a:p>
        </p:txBody>
      </p:sp>
    </p:spTree>
    <p:extLst>
      <p:ext uri="{BB962C8B-B14F-4D97-AF65-F5344CB8AC3E}">
        <p14:creationId xmlns:p14="http://schemas.microsoft.com/office/powerpoint/2010/main" val="130399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704088"/>
            <a:ext cx="8229600" cy="5533224"/>
          </a:xfrm>
          <a:prstGeom prst="rect">
            <a:avLst/>
          </a:prstGeom>
        </p:spPr>
      </p:pic>
    </p:spTree>
    <p:extLst>
      <p:ext uri="{BB962C8B-B14F-4D97-AF65-F5344CB8AC3E}">
        <p14:creationId xmlns:p14="http://schemas.microsoft.com/office/powerpoint/2010/main" val="87961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8E72F-8831-7C83-1B1B-E3882CFA7AA1}"/>
              </a:ext>
            </a:extLst>
          </p:cNvPr>
          <p:cNvPicPr>
            <a:picLocks noGrp="1" noChangeAspect="1"/>
          </p:cNvPicPr>
          <p:nvPr>
            <p:ph idx="1"/>
          </p:nvPr>
        </p:nvPicPr>
        <p:blipFill>
          <a:blip r:embed="rId2"/>
          <a:stretch>
            <a:fillRect/>
          </a:stretch>
        </p:blipFill>
        <p:spPr>
          <a:xfrm>
            <a:off x="734291" y="1419727"/>
            <a:ext cx="8271164" cy="3360091"/>
          </a:xfrm>
        </p:spPr>
      </p:pic>
    </p:spTree>
    <p:extLst>
      <p:ext uri="{BB962C8B-B14F-4D97-AF65-F5344CB8AC3E}">
        <p14:creationId xmlns:p14="http://schemas.microsoft.com/office/powerpoint/2010/main" val="164730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C51-310B-3E83-1A88-BD9C4697D114}"/>
              </a:ext>
            </a:extLst>
          </p:cNvPr>
          <p:cNvSpPr>
            <a:spLocks noGrp="1"/>
          </p:cNvSpPr>
          <p:nvPr>
            <p:ph type="title"/>
          </p:nvPr>
        </p:nvSpPr>
        <p:spPr>
          <a:xfrm>
            <a:off x="539552" y="995949"/>
            <a:ext cx="8229600" cy="603667"/>
          </a:xfrm>
        </p:spPr>
        <p:txBody>
          <a:bodyPr>
            <a:normAutofit fontScale="90000"/>
          </a:bodyPr>
          <a:lstStyle/>
          <a:p>
            <a:r>
              <a:rPr lang="en-US" b="1" i="0" dirty="0">
                <a:solidFill>
                  <a:srgbClr val="273239"/>
                </a:solidFill>
                <a:effectLst/>
                <a:latin typeface="Nunito" pitchFamily="2" charset="0"/>
              </a:rPr>
              <a:t/>
            </a:r>
            <a:br>
              <a:rPr lang="en-US" b="1" i="0" dirty="0">
                <a:solidFill>
                  <a:srgbClr val="273239"/>
                </a:solidFill>
                <a:effectLst/>
                <a:latin typeface="Nunito" pitchFamily="2" charset="0"/>
              </a:rPr>
            </a:br>
            <a:r>
              <a:rPr lang="en-US" b="1" i="0" dirty="0">
                <a:solidFill>
                  <a:srgbClr val="273239"/>
                </a:solidFill>
                <a:effectLst/>
                <a:latin typeface="Nunito" pitchFamily="2" charset="0"/>
              </a:rPr>
              <a:t>Criteria of CPU Scheduling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AB70BA7-64E3-01EB-DB08-47282BBFC290}"/>
              </a:ext>
            </a:extLst>
          </p:cNvPr>
          <p:cNvSpPr>
            <a:spLocks noGrp="1"/>
          </p:cNvSpPr>
          <p:nvPr>
            <p:ph idx="1"/>
          </p:nvPr>
        </p:nvSpPr>
        <p:spPr>
          <a:xfrm>
            <a:off x="457200" y="1022684"/>
            <a:ext cx="8229600" cy="5103479"/>
          </a:xfrm>
        </p:spPr>
        <p:txBody>
          <a:bodyPr>
            <a:noAutofit/>
          </a:bodyPr>
          <a:lstStyle/>
          <a:p>
            <a:pPr algn="l" rtl="0" fontAlgn="base">
              <a:spcAft>
                <a:spcPts val="750"/>
              </a:spcAft>
            </a:pPr>
            <a:r>
              <a:rPr lang="en-US" sz="2000" b="0" i="0" dirty="0">
                <a:solidFill>
                  <a:srgbClr val="273239"/>
                </a:solidFill>
                <a:effectLst/>
              </a:rPr>
              <a:t>CPU scheduling criteria, such as turnaround time, waiting time, and throughput, are essential metrics used to evaluate the efficiency of scheduling algorithms.</a:t>
            </a:r>
          </a:p>
          <a:p>
            <a:pPr marL="0" indent="0" algn="l" fontAlgn="base">
              <a:spcBef>
                <a:spcPts val="1800"/>
              </a:spcBef>
              <a:spcAft>
                <a:spcPts val="1800"/>
              </a:spcAft>
              <a:buNone/>
            </a:pPr>
            <a:r>
              <a:rPr lang="en-US" sz="2000" b="1" i="0" dirty="0" smtClean="0">
                <a:solidFill>
                  <a:srgbClr val="273239"/>
                </a:solidFill>
                <a:effectLst/>
              </a:rPr>
              <a:t>1</a:t>
            </a:r>
            <a:r>
              <a:rPr lang="en-US" sz="2000" b="1" i="0" dirty="0">
                <a:solidFill>
                  <a:srgbClr val="273239"/>
                </a:solidFill>
                <a:effectLst/>
              </a:rPr>
              <a:t>. CPU utilization</a:t>
            </a:r>
          </a:p>
          <a:p>
            <a:pPr marL="0" indent="0" algn="just" rtl="0" fontAlgn="base">
              <a:spcAft>
                <a:spcPts val="750"/>
              </a:spcAft>
              <a:buNone/>
            </a:pPr>
            <a:r>
              <a:rPr lang="en-US" sz="2000" b="0" i="0" dirty="0">
                <a:solidFill>
                  <a:srgbClr val="273239"/>
                </a:solidFill>
                <a:effectLst/>
              </a:rPr>
              <a:t>The main objective of any CPU scheduling algorithm is to keep the CPU as busy as possible. Theoretically, CPU utilization can range from 0 to 100 but in a </a:t>
            </a:r>
            <a:r>
              <a:rPr lang="en-US" sz="2000" b="0" i="0" u="sng" dirty="0">
                <a:solidFill>
                  <a:srgbClr val="273239"/>
                </a:solidFill>
                <a:effectLst/>
                <a:hlinkClick r:id="rId2"/>
              </a:rPr>
              <a:t>real-time system</a:t>
            </a:r>
            <a:r>
              <a:rPr lang="en-US" sz="2000" b="0" i="0" dirty="0">
                <a:solidFill>
                  <a:srgbClr val="273239"/>
                </a:solidFill>
                <a:effectLst/>
              </a:rPr>
              <a:t>, it varies from 40 to 90 percent depending on the load upon the system. </a:t>
            </a:r>
          </a:p>
          <a:p>
            <a:pPr marL="0" indent="0" algn="l" fontAlgn="base">
              <a:spcBef>
                <a:spcPts val="1800"/>
              </a:spcBef>
              <a:spcAft>
                <a:spcPts val="1800"/>
              </a:spcAft>
              <a:buNone/>
            </a:pPr>
            <a:r>
              <a:rPr lang="en-US" sz="2000" b="1" i="0" dirty="0">
                <a:solidFill>
                  <a:srgbClr val="273239"/>
                </a:solidFill>
                <a:effectLst/>
              </a:rPr>
              <a:t>2. Throughput</a:t>
            </a:r>
          </a:p>
          <a:p>
            <a:pPr marL="0" indent="0" algn="just" rtl="0" fontAlgn="base">
              <a:spcAft>
                <a:spcPts val="750"/>
              </a:spcAft>
              <a:buNone/>
            </a:pPr>
            <a:r>
              <a:rPr lang="en-US" sz="2000" b="0" i="0" dirty="0">
                <a:solidFill>
                  <a:srgbClr val="273239"/>
                </a:solidFill>
                <a:effectLst/>
              </a:rPr>
              <a:t>A measure of the work done by the CPU is the number of processes being executed and completed per unit of time. This is called throughput. The throughput may vary depending on the length or duration of the processes</a:t>
            </a:r>
            <a:r>
              <a:rPr lang="en-US" sz="1800" b="0" i="0" dirty="0">
                <a:solidFill>
                  <a:srgbClr val="273239"/>
                </a:solidFill>
                <a:effectLst/>
                <a:latin typeface="Nunito" pitchFamily="2" charset="0"/>
              </a:rPr>
              <a:t>. </a:t>
            </a:r>
          </a:p>
          <a:p>
            <a:endParaRPr lang="en-US" sz="1800" dirty="0"/>
          </a:p>
        </p:txBody>
      </p:sp>
    </p:spTree>
    <p:extLst>
      <p:ext uri="{BB962C8B-B14F-4D97-AF65-F5344CB8AC3E}">
        <p14:creationId xmlns:p14="http://schemas.microsoft.com/office/powerpoint/2010/main" val="148017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5E4C2-5226-1874-D2D1-CEDEBAB881EB}"/>
              </a:ext>
            </a:extLst>
          </p:cNvPr>
          <p:cNvSpPr>
            <a:spLocks noGrp="1"/>
          </p:cNvSpPr>
          <p:nvPr>
            <p:ph idx="1"/>
          </p:nvPr>
        </p:nvSpPr>
        <p:spPr>
          <a:xfrm>
            <a:off x="107504" y="908720"/>
            <a:ext cx="8784976" cy="4389120"/>
          </a:xfrm>
        </p:spPr>
        <p:txBody>
          <a:bodyPr>
            <a:normAutofit/>
          </a:bodyPr>
          <a:lstStyle/>
          <a:p>
            <a:pPr marL="0" indent="0" algn="l" fontAlgn="base">
              <a:spcBef>
                <a:spcPts val="1800"/>
              </a:spcBef>
              <a:spcAft>
                <a:spcPts val="1800"/>
              </a:spcAft>
              <a:buNone/>
            </a:pPr>
            <a:r>
              <a:rPr lang="en-US" b="1" i="0" dirty="0">
                <a:solidFill>
                  <a:srgbClr val="273239"/>
                </a:solidFill>
                <a:effectLst/>
                <a:latin typeface="Nunito" pitchFamily="2" charset="0"/>
              </a:rPr>
              <a:t>3. Turnaround Time</a:t>
            </a:r>
          </a:p>
          <a:p>
            <a:pPr algn="just" rtl="0" fontAlgn="base">
              <a:spcAft>
                <a:spcPts val="750"/>
              </a:spcAft>
            </a:pPr>
            <a:r>
              <a:rPr lang="en-US" b="0" i="0" dirty="0">
                <a:solidFill>
                  <a:srgbClr val="273239"/>
                </a:solidFill>
                <a:effectLst/>
                <a:latin typeface="Nunito" pitchFamily="2" charset="0"/>
              </a:rPr>
              <a:t>For a particular process, an important criterion is how long it takes to execute that process. The time elapsed from the time of submission of a process to the time of completion is known as the turnaround time. Turn-around time is the sum of times spent waiting to get into memory, waiting in the ready queue, executing in CPU, and waiting for I/O. </a:t>
            </a:r>
          </a:p>
          <a:p>
            <a:pPr marL="0" indent="0">
              <a:buNone/>
            </a:pPr>
            <a:r>
              <a:rPr lang="en-US" b="0" i="1" dirty="0">
                <a:solidFill>
                  <a:srgbClr val="273239"/>
                </a:solidFill>
                <a:effectLst/>
                <a:latin typeface="Nunito" pitchFamily="2" charset="0"/>
              </a:rPr>
              <a:t>  </a:t>
            </a:r>
            <a:r>
              <a:rPr lang="en-US" b="0" i="1" dirty="0">
                <a:solidFill>
                  <a:srgbClr val="FF0000"/>
                </a:solidFill>
                <a:effectLst/>
                <a:latin typeface="Nunito" pitchFamily="2" charset="0"/>
              </a:rPr>
              <a:t>Turn Around Time = Completion Time – Arrival </a:t>
            </a:r>
            <a:r>
              <a:rPr lang="en-US" b="0" i="1" dirty="0" smtClean="0">
                <a:solidFill>
                  <a:srgbClr val="FF0000"/>
                </a:solidFill>
                <a:effectLst/>
                <a:latin typeface="Nunito" pitchFamily="2" charset="0"/>
              </a:rPr>
              <a:t>Time</a:t>
            </a:r>
            <a:endParaRPr lang="en-US" i="1" dirty="0">
              <a:solidFill>
                <a:srgbClr val="FF0000"/>
              </a:solidFill>
            </a:endParaRPr>
          </a:p>
        </p:txBody>
      </p:sp>
    </p:spTree>
    <p:extLst>
      <p:ext uri="{BB962C8B-B14F-4D97-AF65-F5344CB8AC3E}">
        <p14:creationId xmlns:p14="http://schemas.microsoft.com/office/powerpoint/2010/main" val="249222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D1D45-72F7-DCC3-A1C8-66A01F6C1148}"/>
              </a:ext>
            </a:extLst>
          </p:cNvPr>
          <p:cNvSpPr>
            <a:spLocks noGrp="1"/>
          </p:cNvSpPr>
          <p:nvPr>
            <p:ph idx="1"/>
          </p:nvPr>
        </p:nvSpPr>
        <p:spPr>
          <a:xfrm>
            <a:off x="467544" y="1052736"/>
            <a:ext cx="8229600" cy="4389120"/>
          </a:xfrm>
        </p:spPr>
        <p:txBody>
          <a:bodyPr>
            <a:normAutofit/>
          </a:bodyPr>
          <a:lstStyle/>
          <a:p>
            <a:pPr marL="0" indent="0" algn="l" fontAlgn="base">
              <a:spcBef>
                <a:spcPts val="1800"/>
              </a:spcBef>
              <a:spcAft>
                <a:spcPts val="1800"/>
              </a:spcAft>
              <a:buNone/>
            </a:pPr>
            <a:r>
              <a:rPr lang="en-US" b="1" i="0" dirty="0">
                <a:solidFill>
                  <a:srgbClr val="273239"/>
                </a:solidFill>
                <a:effectLst/>
                <a:latin typeface="Nunito" pitchFamily="2" charset="0"/>
              </a:rPr>
              <a:t>4. Waiting Time</a:t>
            </a:r>
          </a:p>
          <a:p>
            <a:pPr marL="0" indent="0" algn="just" rtl="0" fontAlgn="base">
              <a:spcAft>
                <a:spcPts val="750"/>
              </a:spcAft>
              <a:buNone/>
            </a:pPr>
            <a:r>
              <a:rPr lang="en-US" b="0" i="0" dirty="0">
                <a:solidFill>
                  <a:srgbClr val="273239"/>
                </a:solidFill>
                <a:effectLst/>
                <a:latin typeface="Nunito" pitchFamily="2" charset="0"/>
              </a:rPr>
              <a:t>A scheduling algorithm does not affect the time required to complete the process once it starts execution. It only affects the waiting time of a process i.e. time spent by a process waiting in the ready queue. </a:t>
            </a:r>
          </a:p>
          <a:p>
            <a:pPr marL="0" indent="0">
              <a:buNone/>
            </a:pPr>
            <a:r>
              <a:rPr lang="en-US" b="0" i="1" dirty="0">
                <a:solidFill>
                  <a:srgbClr val="FF0000"/>
                </a:solidFill>
                <a:effectLst/>
                <a:latin typeface="Nunito" pitchFamily="2" charset="0"/>
              </a:rPr>
              <a:t>Waiting Time = Turnaround Time – Burst Time</a:t>
            </a:r>
            <a:r>
              <a:rPr lang="en-US" dirty="0">
                <a:solidFill>
                  <a:srgbClr val="FF0000"/>
                </a:solidFill>
              </a:rPr>
              <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2655078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72EA5-777A-3A69-6E2D-011ACF1DAB5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15BBB56-2257-22BD-279C-064F1B2934D6}"/>
              </a:ext>
            </a:extLst>
          </p:cNvPr>
          <p:cNvSpPr>
            <a:spLocks noGrp="1"/>
          </p:cNvSpPr>
          <p:nvPr>
            <p:ph idx="1"/>
          </p:nvPr>
        </p:nvSpPr>
        <p:spPr>
          <a:xfrm>
            <a:off x="395536" y="908720"/>
            <a:ext cx="8229600" cy="4389120"/>
          </a:xfrm>
        </p:spPr>
        <p:txBody>
          <a:bodyPr>
            <a:normAutofit/>
          </a:bodyPr>
          <a:lstStyle/>
          <a:p>
            <a:pPr marL="0" indent="0">
              <a:buNone/>
            </a:pPr>
            <a:r>
              <a:rPr lang="en-IN" b="1" dirty="0" smtClean="0"/>
              <a:t>5 Response </a:t>
            </a:r>
            <a:r>
              <a:rPr lang="en-IN" b="1" dirty="0"/>
              <a:t>Time</a:t>
            </a:r>
            <a:endParaRPr lang="en-IN" dirty="0"/>
          </a:p>
          <a:p>
            <a:r>
              <a:rPr lang="en-IN" dirty="0"/>
              <a:t>Amount of time it takes from when a request was submitted until the first response is produced. Remember, it is the time till the first response and not the completion of process execution(final response).</a:t>
            </a:r>
          </a:p>
          <a:p>
            <a:r>
              <a:rPr lang="en-IN" dirty="0"/>
              <a:t>In general CPU utilization and Throughput are maximized and other factors are reduced for proper optimization.</a:t>
            </a:r>
          </a:p>
          <a:p>
            <a:pPr marL="0" indent="0">
              <a:buNone/>
            </a:pPr>
            <a:r>
              <a:rPr lang="en-US" b="0" i="1" dirty="0">
                <a:solidFill>
                  <a:srgbClr val="FF0000"/>
                </a:solidFill>
                <a:effectLst/>
                <a:latin typeface="Nunito" pitchFamily="2" charset="0"/>
              </a:rPr>
              <a:t>Response Time = CPU Allocation Time(when the CPU was allocated for the first) – Arrival Time </a:t>
            </a:r>
            <a:endParaRPr lang="en-IN" dirty="0">
              <a:solidFill>
                <a:srgbClr val="FF0000"/>
              </a:solidFill>
            </a:endParaRPr>
          </a:p>
          <a:p>
            <a:endParaRPr lang="en-US" dirty="0"/>
          </a:p>
        </p:txBody>
      </p:sp>
    </p:spTree>
    <p:extLst>
      <p:ext uri="{BB962C8B-B14F-4D97-AF65-F5344CB8AC3E}">
        <p14:creationId xmlns:p14="http://schemas.microsoft.com/office/powerpoint/2010/main" val="2835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9633" y="1700808"/>
            <a:ext cx="7632848" cy="4743099"/>
          </a:xfrm>
          <a:prstGeom prst="rect">
            <a:avLst/>
          </a:prstGeom>
        </p:spPr>
      </p:pic>
      <p:pic>
        <p:nvPicPr>
          <p:cNvPr id="4" name="Picture 3"/>
          <p:cNvPicPr>
            <a:picLocks noChangeAspect="1"/>
          </p:cNvPicPr>
          <p:nvPr/>
        </p:nvPicPr>
        <p:blipFill>
          <a:blip r:embed="rId3"/>
          <a:stretch>
            <a:fillRect/>
          </a:stretch>
        </p:blipFill>
        <p:spPr>
          <a:xfrm>
            <a:off x="479633" y="620688"/>
            <a:ext cx="7937680" cy="749873"/>
          </a:xfrm>
          <a:prstGeom prst="rect">
            <a:avLst/>
          </a:prstGeom>
        </p:spPr>
      </p:pic>
    </p:spTree>
    <p:extLst>
      <p:ext uri="{BB962C8B-B14F-4D97-AF65-F5344CB8AC3E}">
        <p14:creationId xmlns:p14="http://schemas.microsoft.com/office/powerpoint/2010/main" val="2196002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A4E9-A0C2-0E9E-AE6F-371A3DD84463}"/>
              </a:ext>
            </a:extLst>
          </p:cNvPr>
          <p:cNvSpPr>
            <a:spLocks noGrp="1"/>
          </p:cNvSpPr>
          <p:nvPr>
            <p:ph idx="1"/>
          </p:nvPr>
        </p:nvSpPr>
        <p:spPr>
          <a:xfrm>
            <a:off x="179512" y="908720"/>
            <a:ext cx="8640960" cy="4389120"/>
          </a:xfrm>
        </p:spPr>
        <p:txBody>
          <a:bodyPr/>
          <a:lstStyle/>
          <a:p>
            <a:pPr marL="0" indent="0" algn="l" fontAlgn="base">
              <a:spcBef>
                <a:spcPts val="1800"/>
              </a:spcBef>
              <a:spcAft>
                <a:spcPts val="1800"/>
              </a:spcAft>
              <a:buNone/>
            </a:pPr>
            <a:r>
              <a:rPr lang="en-US" b="1" i="0" dirty="0" smtClean="0">
                <a:solidFill>
                  <a:srgbClr val="273239"/>
                </a:solidFill>
                <a:effectLst/>
                <a:latin typeface="Nunito" pitchFamily="2" charset="0"/>
              </a:rPr>
              <a:t>6 Completion </a:t>
            </a:r>
            <a:r>
              <a:rPr lang="en-US" b="1" i="0" dirty="0">
                <a:solidFill>
                  <a:srgbClr val="273239"/>
                </a:solidFill>
                <a:effectLst/>
                <a:latin typeface="Nunito" pitchFamily="2" charset="0"/>
              </a:rPr>
              <a:t>Time</a:t>
            </a:r>
          </a:p>
          <a:p>
            <a:pPr algn="just" rtl="0" fontAlgn="base">
              <a:spcAft>
                <a:spcPts val="750"/>
              </a:spcAft>
            </a:pPr>
            <a:r>
              <a:rPr lang="en-US" b="0" i="0" dirty="0">
                <a:solidFill>
                  <a:srgbClr val="273239"/>
                </a:solidFill>
                <a:effectLst/>
                <a:latin typeface="Nunito" pitchFamily="2" charset="0"/>
              </a:rPr>
              <a:t>The completion time is the time when the process stops executing,  which means that the process has completed its burst time and is completely executed.</a:t>
            </a:r>
          </a:p>
          <a:p>
            <a:pPr marL="0" indent="0">
              <a:buNone/>
            </a:pPr>
            <a:endParaRPr lang="en-US" dirty="0"/>
          </a:p>
        </p:txBody>
      </p:sp>
    </p:spTree>
    <p:extLst>
      <p:ext uri="{BB962C8B-B14F-4D97-AF65-F5344CB8AC3E}">
        <p14:creationId xmlns:p14="http://schemas.microsoft.com/office/powerpoint/2010/main" val="69163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52450" y="116632"/>
            <a:ext cx="8229600" cy="1143000"/>
          </a:xfrm>
        </p:spPr>
        <p:txBody>
          <a:bodyPr/>
          <a:lstStyle/>
          <a:p>
            <a:r>
              <a:rPr lang="en-US" altLang="en-US" smtClean="0"/>
              <a:t>Scheduling Criteria</a:t>
            </a:r>
          </a:p>
        </p:txBody>
      </p:sp>
      <p:sp>
        <p:nvSpPr>
          <p:cNvPr id="11268" name="Rectangle 3"/>
          <p:cNvSpPr>
            <a:spLocks noGrp="1" noChangeArrowheads="1"/>
          </p:cNvSpPr>
          <p:nvPr>
            <p:ph type="body" idx="1"/>
          </p:nvPr>
        </p:nvSpPr>
        <p:spPr>
          <a:xfrm>
            <a:off x="190500" y="1340768"/>
            <a:ext cx="8953500" cy="5943600"/>
          </a:xfrm>
        </p:spPr>
        <p:txBody>
          <a:bodyPr/>
          <a:lstStyle/>
          <a:p>
            <a:r>
              <a:rPr lang="en-US" altLang="en-US" b="1" dirty="0" smtClean="0"/>
              <a:t>CPU utilization </a:t>
            </a:r>
            <a:r>
              <a:rPr lang="en-US" altLang="en-US" dirty="0" smtClean="0"/>
              <a:t>– keep the CPU as busy as possible</a:t>
            </a:r>
          </a:p>
          <a:p>
            <a:r>
              <a:rPr lang="en-US" altLang="en-US" b="1" dirty="0" smtClean="0"/>
              <a:t>Throughput</a:t>
            </a:r>
            <a:r>
              <a:rPr lang="en-US" altLang="en-US" dirty="0" smtClean="0"/>
              <a:t> –number of processes that complete their execution per time unit</a:t>
            </a:r>
          </a:p>
          <a:p>
            <a:r>
              <a:rPr lang="en-US" altLang="en-US" b="1" dirty="0" smtClean="0"/>
              <a:t>Turnaround time </a:t>
            </a:r>
            <a:r>
              <a:rPr lang="en-US" altLang="en-US" dirty="0" smtClean="0"/>
              <a:t>– amount of time to execute a particular process</a:t>
            </a:r>
          </a:p>
          <a:p>
            <a:r>
              <a:rPr lang="en-US" altLang="en-US" b="1" dirty="0" smtClean="0"/>
              <a:t>Waiting time </a:t>
            </a:r>
            <a:r>
              <a:rPr lang="en-US" altLang="en-US" dirty="0" smtClean="0"/>
              <a:t>– amount of time a process has been waiting in the ready queue</a:t>
            </a:r>
          </a:p>
          <a:p>
            <a:r>
              <a:rPr lang="en-US" altLang="en-US" b="1" dirty="0" smtClean="0"/>
              <a:t>Response time </a:t>
            </a:r>
            <a:r>
              <a:rPr lang="en-US" altLang="en-US" dirty="0" smtClean="0"/>
              <a:t>– amount of time it takes from when a request was submitted until the first response is produced. (a process can produce some output fairly early, and can continue computing new results while previous results are being output to the user.)</a:t>
            </a:r>
          </a:p>
        </p:txBody>
      </p:sp>
    </p:spTree>
    <p:extLst>
      <p:ext uri="{BB962C8B-B14F-4D97-AF65-F5344CB8AC3E}">
        <p14:creationId xmlns:p14="http://schemas.microsoft.com/office/powerpoint/2010/main" val="2709229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Optimization Criteria</a:t>
            </a:r>
          </a:p>
        </p:txBody>
      </p:sp>
      <p:sp>
        <p:nvSpPr>
          <p:cNvPr id="12292" name="Rectangle 3"/>
          <p:cNvSpPr>
            <a:spLocks noGrp="1" noChangeArrowheads="1"/>
          </p:cNvSpPr>
          <p:nvPr>
            <p:ph type="body" idx="1"/>
          </p:nvPr>
        </p:nvSpPr>
        <p:spPr/>
        <p:txBody>
          <a:bodyPr/>
          <a:lstStyle/>
          <a:p>
            <a:r>
              <a:rPr lang="en-US" altLang="en-US" dirty="0" smtClean="0"/>
              <a:t>Max CPU utilization</a:t>
            </a:r>
          </a:p>
          <a:p>
            <a:r>
              <a:rPr lang="en-US" altLang="en-US" dirty="0" smtClean="0"/>
              <a:t>Max throughput</a:t>
            </a:r>
          </a:p>
          <a:p>
            <a:r>
              <a:rPr lang="en-US" altLang="en-US" dirty="0" smtClean="0"/>
              <a:t>Min turnaround time </a:t>
            </a:r>
          </a:p>
          <a:p>
            <a:r>
              <a:rPr lang="en-US" altLang="en-US" dirty="0" smtClean="0"/>
              <a:t>Min waiting time </a:t>
            </a:r>
          </a:p>
          <a:p>
            <a:r>
              <a:rPr lang="en-US" altLang="en-US" dirty="0" smtClean="0"/>
              <a:t>Min response time</a:t>
            </a:r>
          </a:p>
        </p:txBody>
      </p:sp>
    </p:spTree>
    <p:extLst>
      <p:ext uri="{BB962C8B-B14F-4D97-AF65-F5344CB8AC3E}">
        <p14:creationId xmlns:p14="http://schemas.microsoft.com/office/powerpoint/2010/main" val="406440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CPU Scheduling</a:t>
            </a:r>
          </a:p>
        </p:txBody>
      </p:sp>
      <p:sp>
        <p:nvSpPr>
          <p:cNvPr id="3" name="Content Placeholder 2"/>
          <p:cNvSpPr>
            <a:spLocks noGrp="1"/>
          </p:cNvSpPr>
          <p:nvPr>
            <p:ph idx="1"/>
          </p:nvPr>
        </p:nvSpPr>
        <p:spPr/>
        <p:txBody>
          <a:bodyPr/>
          <a:lstStyle/>
          <a:p>
            <a:pPr marL="0" indent="0">
              <a:buNone/>
            </a:pPr>
            <a:r>
              <a:rPr dirty="0"/>
              <a:t>1. Non-Preemptive Scheduling: Process keeps CPU until completion.</a:t>
            </a:r>
          </a:p>
          <a:p>
            <a:pPr marL="0" indent="0">
              <a:buNone/>
            </a:pPr>
            <a:r>
              <a:rPr dirty="0"/>
              <a:t>2. Preemptive Scheduling: Process can be interrupted based on priority.</a:t>
            </a:r>
          </a:p>
        </p:txBody>
      </p:sp>
    </p:spTree>
    <p:extLst>
      <p:ext uri="{BB962C8B-B14F-4D97-AF65-F5344CB8AC3E}">
        <p14:creationId xmlns:p14="http://schemas.microsoft.com/office/powerpoint/2010/main" val="461324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3AEA-7958-E5BC-BADA-A036E733250C}"/>
              </a:ext>
            </a:extLst>
          </p:cNvPr>
          <p:cNvSpPr>
            <a:spLocks noGrp="1"/>
          </p:cNvSpPr>
          <p:nvPr>
            <p:ph type="title"/>
          </p:nvPr>
        </p:nvSpPr>
        <p:spPr>
          <a:xfrm>
            <a:off x="539552" y="188640"/>
            <a:ext cx="8229600" cy="1143000"/>
          </a:xfrm>
        </p:spPr>
        <p:txBody>
          <a:bodyPr>
            <a:normAutofit/>
          </a:bodyPr>
          <a:lstStyle/>
          <a:p>
            <a:r>
              <a:rPr lang="en-US" dirty="0"/>
              <a:t>CPU Scheduling Algorithms</a:t>
            </a:r>
          </a:p>
        </p:txBody>
      </p:sp>
      <p:sp>
        <p:nvSpPr>
          <p:cNvPr id="3" name="Content Placeholder 2">
            <a:extLst>
              <a:ext uri="{FF2B5EF4-FFF2-40B4-BE49-F238E27FC236}">
                <a16:creationId xmlns:a16="http://schemas.microsoft.com/office/drawing/2014/main" id="{1D6077F0-4AAF-9F2A-6E9B-DF62141FC2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2B006A7-F26A-6AA7-6C89-B672BAF3F5DA}"/>
              </a:ext>
            </a:extLst>
          </p:cNvPr>
          <p:cNvPicPr>
            <a:picLocks noChangeAspect="1"/>
          </p:cNvPicPr>
          <p:nvPr/>
        </p:nvPicPr>
        <p:blipFill>
          <a:blip r:embed="rId2"/>
          <a:stretch>
            <a:fillRect/>
          </a:stretch>
        </p:blipFill>
        <p:spPr>
          <a:xfrm>
            <a:off x="457200" y="1484784"/>
            <a:ext cx="8147248" cy="4608512"/>
          </a:xfrm>
          <a:prstGeom prst="rect">
            <a:avLst/>
          </a:prstGeom>
        </p:spPr>
      </p:pic>
    </p:spTree>
    <p:extLst>
      <p:ext uri="{BB962C8B-B14F-4D97-AF65-F5344CB8AC3E}">
        <p14:creationId xmlns:p14="http://schemas.microsoft.com/office/powerpoint/2010/main" val="377395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Scheduling Algorithms</a:t>
            </a:r>
          </a:p>
        </p:txBody>
      </p:sp>
      <p:sp>
        <p:nvSpPr>
          <p:cNvPr id="3" name="Content Placeholder 2"/>
          <p:cNvSpPr>
            <a:spLocks noGrp="1"/>
          </p:cNvSpPr>
          <p:nvPr>
            <p:ph idx="1"/>
          </p:nvPr>
        </p:nvSpPr>
        <p:spPr/>
        <p:txBody>
          <a:bodyPr/>
          <a:lstStyle/>
          <a:p>
            <a:r>
              <a:t>1. First Come First Serve (FCFS)</a:t>
            </a:r>
          </a:p>
          <a:p>
            <a:r>
              <a:t>2. Shortest Job First (SJF)</a:t>
            </a:r>
          </a:p>
          <a:p>
            <a:r>
              <a:t>3. Priority Scheduling</a:t>
            </a:r>
          </a:p>
          <a:p>
            <a:r>
              <a:t>4. Round Robin Scheduling</a:t>
            </a:r>
          </a:p>
          <a:p>
            <a:r>
              <a:t>5. Shortest Remaining Time Next (SRTN)</a:t>
            </a:r>
          </a:p>
        </p:txBody>
      </p:sp>
    </p:spTree>
    <p:extLst>
      <p:ext uri="{BB962C8B-B14F-4D97-AF65-F5344CB8AC3E}">
        <p14:creationId xmlns:p14="http://schemas.microsoft.com/office/powerpoint/2010/main" val="395223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15BD9-0BA7-C4CD-CC7C-D1D616AA8E61}"/>
              </a:ext>
            </a:extLst>
          </p:cNvPr>
          <p:cNvSpPr>
            <a:spLocks noGrp="1"/>
          </p:cNvSpPr>
          <p:nvPr>
            <p:ph idx="1"/>
          </p:nvPr>
        </p:nvSpPr>
        <p:spPr>
          <a:xfrm>
            <a:off x="457200" y="589548"/>
            <a:ext cx="8229600" cy="5536616"/>
          </a:xfrm>
        </p:spPr>
        <p:txBody>
          <a:bodyPr>
            <a:normAutofit lnSpcReduction="10000"/>
          </a:bodyPr>
          <a:lstStyle/>
          <a:p>
            <a:pPr>
              <a:lnSpc>
                <a:spcPct val="107000"/>
              </a:lnSpc>
              <a:spcBef>
                <a:spcPts val="1200"/>
              </a:spcBef>
            </a:pPr>
            <a:r>
              <a:rPr lang="en-IN" sz="2400" b="1" kern="100" dirty="0">
                <a:solidFill>
                  <a:srgbClr val="2F5496"/>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First Come First Serve Scheduling</a:t>
            </a:r>
            <a:endParaRPr lang="en-US"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The </a:t>
            </a:r>
            <a:r>
              <a:rPr lang="en-IN" sz="2400" u="sng" dirty="0">
                <a:solidFill>
                  <a:srgbClr val="0000FF"/>
                </a:solidFill>
                <a:effectLst/>
                <a:latin typeface="Times New Roman" panose="02020603050405020304" pitchFamily="18" charset="0"/>
                <a:ea typeface="Times New Roman" panose="02020603050405020304" pitchFamily="18" charset="0"/>
                <a:hlinkClick r:id="rId2"/>
              </a:rPr>
              <a:t>process</a:t>
            </a:r>
            <a:r>
              <a:rPr lang="en-IN" sz="2400" dirty="0">
                <a:effectLst/>
                <a:latin typeface="Times New Roman" panose="02020603050405020304" pitchFamily="18" charset="0"/>
                <a:ea typeface="Times New Roman" panose="02020603050405020304" pitchFamily="18" charset="0"/>
              </a:rPr>
              <a:t> which arrives first, gets executed first, or we can say that the process which requests the CPU first, gets the CPU allocated first.</a:t>
            </a:r>
            <a:endParaRPr lang="en-US" sz="2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Come First Serve, is just like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FIFO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in First out)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Queue data structure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is used in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Batch Systems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easy to understand and implement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programmatically, using a Queue data structure, where a new process enters through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tail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 and the scheduler selects process from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head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 perfect real life example of FCFS scheduling is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buying tickets at ticket counter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684044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Come First Serve (FCFS)</a:t>
            </a:r>
          </a:p>
        </p:txBody>
      </p:sp>
      <p:sp>
        <p:nvSpPr>
          <p:cNvPr id="3" name="Content Placeholder 2"/>
          <p:cNvSpPr>
            <a:spLocks noGrp="1"/>
          </p:cNvSpPr>
          <p:nvPr>
            <p:ph idx="1"/>
          </p:nvPr>
        </p:nvSpPr>
        <p:spPr/>
        <p:txBody>
          <a:bodyPr/>
          <a:lstStyle/>
          <a:p>
            <a:r>
              <a:rPr dirty="0"/>
              <a:t>Processes are scheduled in the order they arrive. Implemented using FIFO queue.</a:t>
            </a:r>
          </a:p>
          <a:p>
            <a:r>
              <a:rPr dirty="0"/>
              <a:t>Turnaround Time = Completion Time - Arrival Time</a:t>
            </a:r>
          </a:p>
          <a:p>
            <a:r>
              <a:rPr dirty="0"/>
              <a:t>Waiting Time = Turnaround Time - Burst Time</a:t>
            </a:r>
          </a:p>
        </p:txBody>
      </p:sp>
    </p:spTree>
    <p:extLst>
      <p:ext uri="{BB962C8B-B14F-4D97-AF65-F5344CB8AC3E}">
        <p14:creationId xmlns:p14="http://schemas.microsoft.com/office/powerpoint/2010/main" val="167100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8101-52D2-2DBD-4DF7-B8D61F5BC145}"/>
              </a:ext>
            </a:extLst>
          </p:cNvPr>
          <p:cNvSpPr>
            <a:spLocks noGrp="1"/>
          </p:cNvSpPr>
          <p:nvPr>
            <p:ph type="title"/>
          </p:nvPr>
        </p:nvSpPr>
        <p:spPr>
          <a:xfrm>
            <a:off x="697832" y="282673"/>
            <a:ext cx="8229600" cy="1143000"/>
          </a:xfrm>
        </p:spPr>
        <p:txBody>
          <a:bodyPr/>
          <a:lstStyle/>
          <a:p>
            <a:r>
              <a:rPr lang="en-US" dirty="0"/>
              <a:t>Example 1</a:t>
            </a:r>
          </a:p>
        </p:txBody>
      </p:sp>
      <p:graphicFrame>
        <p:nvGraphicFramePr>
          <p:cNvPr id="4" name="Content Placeholder 3">
            <a:extLst>
              <a:ext uri="{FF2B5EF4-FFF2-40B4-BE49-F238E27FC236}">
                <a16:creationId xmlns:a16="http://schemas.microsoft.com/office/drawing/2014/main" id="{536949E4-B76B-2C44-820A-D094682AACE5}"/>
              </a:ext>
            </a:extLst>
          </p:cNvPr>
          <p:cNvGraphicFramePr>
            <a:graphicFrameLocks noGrp="1"/>
          </p:cNvGraphicFramePr>
          <p:nvPr>
            <p:ph idx="1"/>
            <p:extLst/>
          </p:nvPr>
        </p:nvGraphicFramePr>
        <p:xfrm>
          <a:off x="697832" y="1708485"/>
          <a:ext cx="6503068" cy="3264157"/>
        </p:xfrm>
        <a:graphic>
          <a:graphicData uri="http://schemas.openxmlformats.org/drawingml/2006/table">
            <a:tbl>
              <a:tblPr firstRow="1" firstCol="1" bandRow="1">
                <a:tableStyleId>{5C22544A-7EE6-4342-B048-85BDC9FD1C3A}</a:tableStyleId>
              </a:tblPr>
              <a:tblGrid>
                <a:gridCol w="1625767">
                  <a:extLst>
                    <a:ext uri="{9D8B030D-6E8A-4147-A177-3AD203B41FA5}">
                      <a16:colId xmlns:a16="http://schemas.microsoft.com/office/drawing/2014/main" val="1849701569"/>
                    </a:ext>
                  </a:extLst>
                </a:gridCol>
                <a:gridCol w="1625767">
                  <a:extLst>
                    <a:ext uri="{9D8B030D-6E8A-4147-A177-3AD203B41FA5}">
                      <a16:colId xmlns:a16="http://schemas.microsoft.com/office/drawing/2014/main" val="2213834614"/>
                    </a:ext>
                  </a:extLst>
                </a:gridCol>
                <a:gridCol w="1625767">
                  <a:extLst>
                    <a:ext uri="{9D8B030D-6E8A-4147-A177-3AD203B41FA5}">
                      <a16:colId xmlns:a16="http://schemas.microsoft.com/office/drawing/2014/main" val="2357069362"/>
                    </a:ext>
                  </a:extLst>
                </a:gridCol>
                <a:gridCol w="1625767">
                  <a:extLst>
                    <a:ext uri="{9D8B030D-6E8A-4147-A177-3AD203B41FA5}">
                      <a16:colId xmlns:a16="http://schemas.microsoft.com/office/drawing/2014/main" val="4291640498"/>
                    </a:ext>
                  </a:extLst>
                </a:gridCol>
              </a:tblGrid>
              <a:tr h="643434">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Process ID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9058658"/>
                  </a:ext>
                </a:extLst>
              </a:tr>
              <a:tr h="402658">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6055834"/>
                  </a:ext>
                </a:extLst>
              </a:tr>
              <a:tr h="402658">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72569703"/>
                  </a:ext>
                </a:extLst>
              </a:tr>
              <a:tr h="402658">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0210565"/>
                  </a:ext>
                </a:extLst>
              </a:tr>
              <a:tr h="402658">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0581885"/>
                  </a:ext>
                </a:extLst>
              </a:tr>
              <a:tr h="402658">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2723496"/>
                  </a:ext>
                </a:extLst>
              </a:tr>
              <a:tr h="402658">
                <a:tc>
                  <a:txBody>
                    <a:bodyPr/>
                    <a:lstStyle/>
                    <a:p>
                      <a:pPr algn="ctr">
                        <a:lnSpc>
                          <a:spcPct val="107000"/>
                        </a:lnSpc>
                        <a:spcAft>
                          <a:spcPts val="800"/>
                        </a:spcAft>
                      </a:pPr>
                      <a:r>
                        <a:rPr lang="en-IN" sz="2400" kern="0" dirty="0">
                          <a:effectLst/>
                        </a:rPr>
                        <a:t>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9140697"/>
                  </a:ext>
                </a:extLst>
              </a:tr>
            </a:tbl>
          </a:graphicData>
        </a:graphic>
      </p:graphicFrame>
      <p:sp>
        <p:nvSpPr>
          <p:cNvPr id="8" name="TextBox 7">
            <a:extLst>
              <a:ext uri="{FF2B5EF4-FFF2-40B4-BE49-F238E27FC236}">
                <a16:creationId xmlns:a16="http://schemas.microsoft.com/office/drawing/2014/main" id="{E4FFA7DC-AE24-1EC2-94A9-C315522164ED}"/>
              </a:ext>
            </a:extLst>
          </p:cNvPr>
          <p:cNvSpPr txBox="1"/>
          <p:nvPr/>
        </p:nvSpPr>
        <p:spPr>
          <a:xfrm>
            <a:off x="697832" y="4962476"/>
            <a:ext cx="4572000" cy="374077"/>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Gantt chart for the above Example 1 is: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FCFS Scheduling Algorithms in OS (Operating System)">
            <a:extLst>
              <a:ext uri="{FF2B5EF4-FFF2-40B4-BE49-F238E27FC236}">
                <a16:creationId xmlns:a16="http://schemas.microsoft.com/office/drawing/2014/main" id="{8333B702-1B2E-2020-3C99-BB0251844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827" y="5619365"/>
            <a:ext cx="3890010" cy="696595"/>
          </a:xfrm>
          <a:prstGeom prst="rect">
            <a:avLst/>
          </a:prstGeom>
          <a:noFill/>
          <a:ln>
            <a:noFill/>
          </a:ln>
        </p:spPr>
      </p:pic>
    </p:spTree>
    <p:extLst>
      <p:ext uri="{BB962C8B-B14F-4D97-AF65-F5344CB8AC3E}">
        <p14:creationId xmlns:p14="http://schemas.microsoft.com/office/powerpoint/2010/main" val="40275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D0D0F8D-FE06-4F9E-749A-69EF8E9E156C}"/>
              </a:ext>
            </a:extLst>
          </p:cNvPr>
          <p:cNvGraphicFramePr>
            <a:graphicFrameLocks noGrp="1"/>
          </p:cNvGraphicFramePr>
          <p:nvPr>
            <p:ph idx="1"/>
            <p:extLst/>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endParaRPr lang="en-US" sz="3200" dirty="0"/>
                    </a:p>
                  </a:txBody>
                  <a:tcPr/>
                </a:tc>
                <a:extLst>
                  <a:ext uri="{0D108BD9-81ED-4DB2-BD59-A6C34878D82A}">
                    <a16:rowId xmlns:a16="http://schemas.microsoft.com/office/drawing/2014/main" val="1956957035"/>
                  </a:ext>
                </a:extLst>
              </a:tr>
              <a:tr h="504423">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gn="ctr">
                        <a:lnSpc>
                          <a:spcPct val="107000"/>
                        </a:lnSpc>
                        <a:spcAft>
                          <a:spcPts val="800"/>
                        </a:spcAft>
                      </a:pPr>
                      <a:r>
                        <a:rPr lang="en-IN" sz="2400" kern="0" dirty="0">
                          <a:effectLst/>
                        </a:rPr>
                        <a:t>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90658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051720" y="548681"/>
            <a:ext cx="4248472" cy="5775920"/>
          </a:xfrm>
          <a:prstGeom prst="rect">
            <a:avLst/>
          </a:prstGeom>
        </p:spPr>
      </p:pic>
    </p:spTree>
    <p:extLst>
      <p:ext uri="{BB962C8B-B14F-4D97-AF65-F5344CB8AC3E}">
        <p14:creationId xmlns:p14="http://schemas.microsoft.com/office/powerpoint/2010/main" val="1048943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DA59D-0BFE-CD07-D5BB-854715206EC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80CD25-E740-1B85-4A80-E72BE82EBF81}"/>
              </a:ext>
            </a:extLst>
          </p:cNvPr>
          <p:cNvGraphicFramePr>
            <a:graphicFrameLocks noGrp="1"/>
          </p:cNvGraphicFramePr>
          <p:nvPr>
            <p:ph idx="1"/>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endParaRPr lang="en-US" sz="3200" dirty="0"/>
                    </a:p>
                  </a:txBody>
                  <a:tcPr/>
                </a:tc>
                <a:extLst>
                  <a:ext uri="{0D108BD9-81ED-4DB2-BD59-A6C34878D82A}">
                    <a16:rowId xmlns:a16="http://schemas.microsoft.com/office/drawing/2014/main" val="1956957035"/>
                  </a:ext>
                </a:extLst>
              </a:tr>
              <a:tr h="504423">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nSpc>
                          <a:spcPct val="107000"/>
                        </a:lnSpc>
                        <a:spcAft>
                          <a:spcPts val="800"/>
                        </a:spcAft>
                      </a:pPr>
                      <a:r>
                        <a:rPr lang="en-IN" sz="2400" kern="0">
                          <a:effectLst/>
                        </a:rPr>
                        <a:t>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3579104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70C62-F088-77D3-3F9C-1CF6CF455EC3}"/>
              </a:ext>
            </a:extLst>
          </p:cNvPr>
          <p:cNvSpPr>
            <a:spLocks noGrp="1"/>
          </p:cNvSpPr>
          <p:nvPr>
            <p:ph idx="1"/>
          </p:nvPr>
        </p:nvSpPr>
        <p:spPr>
          <a:xfrm>
            <a:off x="457200" y="866274"/>
            <a:ext cx="8229600" cy="5259889"/>
          </a:xfrm>
        </p:spPr>
        <p:txBody>
          <a:bodyPr>
            <a:normAutofit/>
          </a:bodyPr>
          <a:lstStyle/>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Completion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( 9 + 12 + 14 + 18 + 21 + 23 )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97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16.16667</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Waiting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( 0 + 8 + 11 + 13 + 16 + 18 )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66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11</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4448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55EA-A3A7-D2DA-57EE-D58A4E0760DD}"/>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EF001C1B-134C-7748-56CB-B0922AB82995}"/>
              </a:ext>
            </a:extLst>
          </p:cNvPr>
          <p:cNvSpPr>
            <a:spLocks noGrp="1"/>
          </p:cNvSpPr>
          <p:nvPr>
            <p:ph idx="1"/>
          </p:nvPr>
        </p:nvSpPr>
        <p:spPr/>
        <p:txBody>
          <a:bodyPr>
            <a:normAutofit/>
          </a:bodyPr>
          <a:lstStyle/>
          <a:p>
            <a:pPr algn="l" fontAlgn="base">
              <a:spcAft>
                <a:spcPts val="750"/>
              </a:spcAft>
            </a:pPr>
            <a:r>
              <a:rPr lang="en-US" b="1" i="0" dirty="0">
                <a:solidFill>
                  <a:srgbClr val="273239"/>
                </a:solidFill>
                <a:effectLst/>
                <a:latin typeface="Nunito" pitchFamily="2" charset="0"/>
              </a:rPr>
              <a:t>Characteristics of SJF Scheduling:</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Shortest Job first has the advantage of having a minimum average waiting time among all </a:t>
            </a:r>
            <a:r>
              <a:rPr lang="en-US" b="0" i="0" u="sng" dirty="0">
                <a:solidFill>
                  <a:srgbClr val="273239"/>
                </a:solidFill>
                <a:effectLst/>
                <a:latin typeface="Nunito" pitchFamily="2" charset="0"/>
                <a:hlinkClick r:id="rId2"/>
              </a:rPr>
              <a:t>scheduling algorithms.</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a Greedy Algorithm.</a:t>
            </a:r>
          </a:p>
          <a:p>
            <a:pPr algn="l">
              <a:spcAft>
                <a:spcPts val="1125"/>
              </a:spcAft>
              <a:buFont typeface="Arial" panose="020B0604020202020204" pitchFamily="34" charset="0"/>
              <a:buChar char="•"/>
            </a:pPr>
            <a:r>
              <a:rPr lang="en-US" b="0" i="0" dirty="0">
                <a:solidFill>
                  <a:srgbClr val="212529"/>
                </a:solidFill>
                <a:effectLst/>
                <a:latin typeface="system-ui"/>
              </a:rPr>
              <a:t>This is the best approach to minimize waiting time.</a:t>
            </a:r>
          </a:p>
          <a:p>
            <a:pPr algn="l">
              <a:spcAft>
                <a:spcPts val="1125"/>
              </a:spcAft>
              <a:buFont typeface="Arial" panose="020B0604020202020204" pitchFamily="34" charset="0"/>
              <a:buChar char="•"/>
            </a:pPr>
            <a:r>
              <a:rPr lang="en-US" b="0" i="0" dirty="0">
                <a:solidFill>
                  <a:srgbClr val="212529"/>
                </a:solidFill>
                <a:effectLst/>
                <a:latin typeface="system-ui"/>
              </a:rPr>
              <a:t>This is used in </a:t>
            </a:r>
            <a:r>
              <a:rPr lang="en-US" b="0" i="0" u="sng" dirty="0">
                <a:solidFill>
                  <a:srgbClr val="4535AA"/>
                </a:solidFill>
                <a:effectLst/>
                <a:latin typeface="system-ui"/>
                <a:hlinkClick r:id="rId3"/>
              </a:rPr>
              <a:t>Batch Systems</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448507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85C0-0FD9-72AB-0DB2-5BEA8A49A9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93F44C-8196-BA4E-5DB8-7618A496C8BD}"/>
              </a:ext>
            </a:extLst>
          </p:cNvPr>
          <p:cNvSpPr>
            <a:spLocks noGrp="1"/>
          </p:cNvSpPr>
          <p:nvPr>
            <p:ph idx="1"/>
          </p:nvPr>
        </p:nvSpPr>
        <p:spPr/>
        <p:txBody>
          <a:bodyPr>
            <a:normAutofit fontScale="92500" lnSpcReduction="20000"/>
          </a:bodyPr>
          <a:lstStyle/>
          <a:p>
            <a:pPr marL="0" indent="0" algn="l" fontAlgn="base">
              <a:spcAft>
                <a:spcPts val="750"/>
              </a:spcAft>
              <a:buNone/>
            </a:pPr>
            <a:r>
              <a:rPr lang="en-US" b="1" i="0" dirty="0">
                <a:solidFill>
                  <a:srgbClr val="273239"/>
                </a:solidFill>
                <a:effectLst/>
                <a:latin typeface="Nunito" pitchFamily="2" charset="0"/>
              </a:rPr>
              <a:t>Algorithm:</a:t>
            </a:r>
            <a:r>
              <a:rPr lang="en-US" b="0" i="0" dirty="0">
                <a:solidFill>
                  <a:srgbClr val="273239"/>
                </a:solidFill>
                <a:effectLst/>
                <a:latin typeface="Nunito" pitchFamily="2" charset="0"/>
              </a:rPr>
              <a:t>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Sort all the processes according to the arrival time.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Then select that process that has minimum arrival time and minimum Burst time.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After completion of the process make a pool of processes that arrives afterward till the completion of the previous process and select that process among the pool which is having minimum Burst time. </a:t>
            </a:r>
          </a:p>
          <a:p>
            <a:pPr marL="0" indent="0">
              <a:buNone/>
            </a:pPr>
            <a:r>
              <a:rPr lang="en-US" dirty="0"/>
              <a:t/>
            </a:r>
            <a:br>
              <a:rPr lang="en-US" dirty="0"/>
            </a:br>
            <a:endParaRPr lang="en-US" dirty="0"/>
          </a:p>
        </p:txBody>
      </p:sp>
    </p:spTree>
    <p:extLst>
      <p:ext uri="{BB962C8B-B14F-4D97-AF65-F5344CB8AC3E}">
        <p14:creationId xmlns:p14="http://schemas.microsoft.com/office/powerpoint/2010/main" val="587485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C6D26-37F4-756B-5865-50C97906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AA075-505A-95F6-D7E3-376CB974B4A3}"/>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86C813A6-CB78-4EDA-108D-E42ED2E6C25D}"/>
              </a:ext>
            </a:extLst>
          </p:cNvPr>
          <p:cNvSpPr>
            <a:spLocks noGrp="1"/>
          </p:cNvSpPr>
          <p:nvPr>
            <p:ph idx="1"/>
          </p:nvPr>
        </p:nvSpPr>
        <p:spPr/>
        <p:txBody>
          <a:bodyPr>
            <a:normAutofit fontScale="925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may cause starvation if shorter processes keep coming. This problem can be solved using the concept of ageing.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practically infeasible as Operating System may not know burst times and therefore may not sort them. While it is not possible to predict execution time, several methods can be used to estimate the execution time for a job, such as a weighted average of previous execution times.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SJF can be used in specialized environments where accurate estimates of running time are available.</a:t>
            </a:r>
          </a:p>
          <a:p>
            <a:endParaRPr lang="en-US" dirty="0"/>
          </a:p>
        </p:txBody>
      </p:sp>
    </p:spTree>
    <p:extLst>
      <p:ext uri="{BB962C8B-B14F-4D97-AF65-F5344CB8AC3E}">
        <p14:creationId xmlns:p14="http://schemas.microsoft.com/office/powerpoint/2010/main" val="1255828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Shortest Job First (SJF)</a:t>
            </a:r>
          </a:p>
        </p:txBody>
      </p:sp>
      <p:sp>
        <p:nvSpPr>
          <p:cNvPr id="3" name="Content Placeholder 2"/>
          <p:cNvSpPr>
            <a:spLocks noGrp="1"/>
          </p:cNvSpPr>
          <p:nvPr>
            <p:ph idx="1"/>
          </p:nvPr>
        </p:nvSpPr>
        <p:spPr/>
        <p:txBody>
          <a:bodyPr/>
          <a:lstStyle/>
          <a:p>
            <a:pPr>
              <a:lnSpc>
                <a:spcPct val="107000"/>
              </a:lnSpc>
              <a:spcBef>
                <a:spcPts val="200"/>
              </a:spcBef>
            </a:pPr>
            <a:r>
              <a:rPr lang="en-IN"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 the following example, there are five jobs named as P1, P2, P3, P4 and P5. Their arrival </a:t>
            </a:r>
            <a:r>
              <a:rPr lang="en-IN" sz="1800" u="sng" dirty="0">
                <a:effectLst/>
                <a:latin typeface="Times New Roman" panose="02020603050405020304" pitchFamily="18" charset="0"/>
                <a:ea typeface="Times New Roman" panose="02020603050405020304" pitchFamily="18" charset="0"/>
              </a:rPr>
              <a:t>time and burst time are given in the table below.</a:t>
            </a:r>
            <a:endParaRPr lang="en-US" sz="1800" dirty="0">
              <a:effectLst/>
              <a:latin typeface="Times New Roman" panose="02020603050405020304" pitchFamily="18" charset="0"/>
              <a:ea typeface="Times New Roman" panose="02020603050405020304" pitchFamily="18" charset="0"/>
            </a:endParaRPr>
          </a:p>
          <a:p>
            <a:endParaRPr dirty="0"/>
          </a:p>
        </p:txBody>
      </p:sp>
      <p:graphicFrame>
        <p:nvGraphicFramePr>
          <p:cNvPr id="4" name="Table 3">
            <a:extLst>
              <a:ext uri="{FF2B5EF4-FFF2-40B4-BE49-F238E27FC236}">
                <a16:creationId xmlns:a16="http://schemas.microsoft.com/office/drawing/2014/main" id="{A5E910C8-C829-30CD-4D12-FA98C2ACE138}"/>
              </a:ext>
            </a:extLst>
          </p:cNvPr>
          <p:cNvGraphicFramePr>
            <a:graphicFrameLocks noGrp="1"/>
          </p:cNvGraphicFramePr>
          <p:nvPr/>
        </p:nvGraphicFramePr>
        <p:xfrm>
          <a:off x="1737677" y="3020854"/>
          <a:ext cx="5668645" cy="1684655"/>
        </p:xfrm>
        <a:graphic>
          <a:graphicData uri="http://schemas.openxmlformats.org/drawingml/2006/table">
            <a:tbl>
              <a:tblPr firstRow="1" firstCol="1" bandRow="1">
                <a:tableStyleId>{5C22544A-7EE6-4342-B048-85BDC9FD1C3A}</a:tableStyleId>
              </a:tblPr>
              <a:tblGrid>
                <a:gridCol w="1192530">
                  <a:extLst>
                    <a:ext uri="{9D8B030D-6E8A-4147-A177-3AD203B41FA5}">
                      <a16:colId xmlns:a16="http://schemas.microsoft.com/office/drawing/2014/main" val="1224061317"/>
                    </a:ext>
                  </a:extLst>
                </a:gridCol>
                <a:gridCol w="2145030">
                  <a:extLst>
                    <a:ext uri="{9D8B030D-6E8A-4147-A177-3AD203B41FA5}">
                      <a16:colId xmlns:a16="http://schemas.microsoft.com/office/drawing/2014/main" val="1797914166"/>
                    </a:ext>
                  </a:extLst>
                </a:gridCol>
                <a:gridCol w="2331085">
                  <a:extLst>
                    <a:ext uri="{9D8B030D-6E8A-4147-A177-3AD203B41FA5}">
                      <a16:colId xmlns:a16="http://schemas.microsoft.com/office/drawing/2014/main" val="1673210196"/>
                    </a:ext>
                  </a:extLst>
                </a:gridCol>
              </a:tblGrid>
              <a:tr h="281940">
                <a:tc>
                  <a:txBody>
                    <a:bodyPr/>
                    <a:lstStyle/>
                    <a:p>
                      <a:pPr algn="ctr">
                        <a:lnSpc>
                          <a:spcPct val="107000"/>
                        </a:lnSpc>
                        <a:spcAft>
                          <a:spcPts val="800"/>
                        </a:spcAft>
                      </a:pPr>
                      <a:r>
                        <a:rPr lang="en-IN" sz="1400" u="sng" kern="100">
                          <a:effectLst/>
                        </a:rPr>
                        <a:t>PID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Arrival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Burst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2138082"/>
                  </a:ext>
                </a:extLst>
              </a:tr>
              <a:tr h="281940">
                <a:tc>
                  <a:txBody>
                    <a:bodyPr/>
                    <a:lstStyle/>
                    <a:p>
                      <a:pPr algn="ctr">
                        <a:lnSpc>
                          <a:spcPct val="107000"/>
                        </a:lnSpc>
                        <a:spcAft>
                          <a:spcPts val="800"/>
                        </a:spcAft>
                      </a:pPr>
                      <a:r>
                        <a:rPr lang="en-IN" sz="1400" u="sng"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1628307"/>
                  </a:ext>
                </a:extLst>
              </a:tr>
              <a:tr h="281940">
                <a:tc>
                  <a:txBody>
                    <a:bodyPr/>
                    <a:lstStyle/>
                    <a:p>
                      <a:pPr algn="ctr">
                        <a:lnSpc>
                          <a:spcPct val="107000"/>
                        </a:lnSpc>
                        <a:spcAft>
                          <a:spcPts val="800"/>
                        </a:spcAft>
                      </a:pPr>
                      <a:r>
                        <a:rPr lang="en-IN" sz="1400" u="sng"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9289386"/>
                  </a:ext>
                </a:extLst>
              </a:tr>
              <a:tr h="281940">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70234428"/>
                  </a:ext>
                </a:extLst>
              </a:tr>
              <a:tr h="274955">
                <a:tc>
                  <a:txBody>
                    <a:bodyPr/>
                    <a:lstStyle/>
                    <a:p>
                      <a:pPr algn="ctr">
                        <a:lnSpc>
                          <a:spcPct val="107000"/>
                        </a:lnSpc>
                        <a:spcAft>
                          <a:spcPts val="800"/>
                        </a:spcAft>
                      </a:pPr>
                      <a:r>
                        <a:rPr lang="en-IN" sz="1400" u="sng"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3122910"/>
                  </a:ext>
                </a:extLst>
              </a:tr>
              <a:tr h="281940">
                <a:tc>
                  <a:txBody>
                    <a:bodyPr/>
                    <a:lstStyle/>
                    <a:p>
                      <a:pPr algn="ctr">
                        <a:lnSpc>
                          <a:spcPct val="107000"/>
                        </a:lnSpc>
                        <a:spcAft>
                          <a:spcPts val="800"/>
                        </a:spcAft>
                      </a:pPr>
                      <a:r>
                        <a:rPr lang="en-IN" sz="1400" u="sng" kern="100">
                          <a:effectLst/>
                        </a:rPr>
                        <a:t>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dirty="0">
                          <a:effectLst/>
                        </a:rPr>
                        <a:t>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6126110"/>
                  </a:ext>
                </a:extLst>
              </a:tr>
            </a:tbl>
          </a:graphicData>
        </a:graphic>
      </p:graphicFrame>
      <p:sp>
        <p:nvSpPr>
          <p:cNvPr id="6" name="TextBox 5">
            <a:extLst>
              <a:ext uri="{FF2B5EF4-FFF2-40B4-BE49-F238E27FC236}">
                <a16:creationId xmlns:a16="http://schemas.microsoft.com/office/drawing/2014/main" id="{89312B4F-6CF4-29F0-2DD8-0BCA058E48C0}"/>
              </a:ext>
            </a:extLst>
          </p:cNvPr>
          <p:cNvSpPr txBox="1"/>
          <p:nvPr/>
        </p:nvSpPr>
        <p:spPr>
          <a:xfrm>
            <a:off x="457199" y="5094312"/>
            <a:ext cx="8097253" cy="670440"/>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717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C34C7-98BD-2A00-42F6-04D1234A73BD}"/>
              </a:ext>
            </a:extLst>
          </p:cNvPr>
          <p:cNvSpPr>
            <a:spLocks noGrp="1"/>
          </p:cNvSpPr>
          <p:nvPr>
            <p:ph idx="1"/>
          </p:nvPr>
        </p:nvSpPr>
        <p:spPr>
          <a:xfrm>
            <a:off x="457200" y="312822"/>
            <a:ext cx="8229600" cy="5813342"/>
          </a:xfrm>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No Process arrives at time 0 hence; there will be an empty slot in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Gantt chart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time 0 to 1 (the time at which the first process arrives).</a:t>
            </a: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algorithm, the OS schedules the process which is having the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lowest burst time among the available processes in the ready queue.</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Till now, we have only one process in the ready queue hence the scheduler will schedule this to the processor no matter what is its burst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os SJF scheduling algorithm">
            <a:extLst>
              <a:ext uri="{FF2B5EF4-FFF2-40B4-BE49-F238E27FC236}">
                <a16:creationId xmlns:a16="http://schemas.microsoft.com/office/drawing/2014/main" id="{4C486549-1232-B588-9627-8EEC58A77D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9146"/>
            <a:ext cx="6954253" cy="1744507"/>
          </a:xfrm>
          <a:prstGeom prst="rect">
            <a:avLst/>
          </a:prstGeom>
          <a:noFill/>
          <a:ln>
            <a:noFill/>
          </a:ln>
        </p:spPr>
      </p:pic>
      <p:graphicFrame>
        <p:nvGraphicFramePr>
          <p:cNvPr id="5" name="Table 4">
            <a:extLst>
              <a:ext uri="{FF2B5EF4-FFF2-40B4-BE49-F238E27FC236}">
                <a16:creationId xmlns:a16="http://schemas.microsoft.com/office/drawing/2014/main" id="{0BF6D7FE-583B-9C18-B58D-67FAB9870AAC}"/>
              </a:ext>
            </a:extLst>
          </p:cNvPr>
          <p:cNvGraphicFramePr>
            <a:graphicFrameLocks noGrp="1"/>
          </p:cNvGraphicFramePr>
          <p:nvPr>
            <p:extLst/>
          </p:nvPr>
        </p:nvGraphicFramePr>
        <p:xfrm>
          <a:off x="2165684" y="4333508"/>
          <a:ext cx="4199022" cy="1849120"/>
        </p:xfrm>
        <a:graphic>
          <a:graphicData uri="http://schemas.openxmlformats.org/drawingml/2006/table">
            <a:tbl>
              <a:tblPr firstRow="1" bandRow="1">
                <a:tableStyleId>{5C22544A-7EE6-4342-B048-85BDC9FD1C3A}</a:tableStyleId>
              </a:tblPr>
              <a:tblGrid>
                <a:gridCol w="2023660">
                  <a:extLst>
                    <a:ext uri="{9D8B030D-6E8A-4147-A177-3AD203B41FA5}">
                      <a16:colId xmlns:a16="http://schemas.microsoft.com/office/drawing/2014/main" val="1993476919"/>
                    </a:ext>
                  </a:extLst>
                </a:gridCol>
                <a:gridCol w="2175362">
                  <a:extLst>
                    <a:ext uri="{9D8B030D-6E8A-4147-A177-3AD203B41FA5}">
                      <a16:colId xmlns:a16="http://schemas.microsoft.com/office/drawing/2014/main" val="3924286543"/>
                    </a:ext>
                  </a:extLst>
                </a:gridCol>
              </a:tblGrid>
              <a:tr h="370840">
                <a:tc>
                  <a:txBody>
                    <a:bodyPr/>
                    <a:lstStyle/>
                    <a:p>
                      <a:r>
                        <a:rPr lang="en-US" dirty="0"/>
                        <a:t>At Arrival Time</a:t>
                      </a:r>
                    </a:p>
                  </a:txBody>
                  <a:tcPr/>
                </a:tc>
                <a:tc>
                  <a:txBody>
                    <a:bodyPr/>
                    <a:lstStyle/>
                    <a:p>
                      <a:r>
                        <a:rPr lang="en-US" dirty="0"/>
                        <a:t>Queue  Status</a:t>
                      </a:r>
                    </a:p>
                  </a:txBody>
                  <a:tcPr/>
                </a:tc>
                <a:extLst>
                  <a:ext uri="{0D108BD9-81ED-4DB2-BD59-A6C34878D82A}">
                    <a16:rowId xmlns:a16="http://schemas.microsoft.com/office/drawing/2014/main" val="4201791394"/>
                  </a:ext>
                </a:extLst>
              </a:tr>
              <a:tr h="370840">
                <a:tc>
                  <a:txBody>
                    <a:bodyPr/>
                    <a:lstStyle/>
                    <a:p>
                      <a:pPr algn="ctr"/>
                      <a:r>
                        <a:rPr lang="en-US" dirty="0"/>
                        <a:t>0</a:t>
                      </a:r>
                    </a:p>
                  </a:txBody>
                  <a:tcPr/>
                </a:tc>
                <a:tc>
                  <a:txBody>
                    <a:bodyPr/>
                    <a:lstStyle/>
                    <a:p>
                      <a:r>
                        <a:rPr lang="en-US" dirty="0"/>
                        <a:t>Empty</a:t>
                      </a:r>
                    </a:p>
                  </a:txBody>
                  <a:tcPr/>
                </a:tc>
                <a:extLst>
                  <a:ext uri="{0D108BD9-81ED-4DB2-BD59-A6C34878D82A}">
                    <a16:rowId xmlns:a16="http://schemas.microsoft.com/office/drawing/2014/main" val="3056557081"/>
                  </a:ext>
                </a:extLst>
              </a:tr>
              <a:tr h="370840">
                <a:tc>
                  <a:txBody>
                    <a:bodyPr/>
                    <a:lstStyle/>
                    <a:p>
                      <a:pPr algn="ctr"/>
                      <a:r>
                        <a:rPr lang="en-US" dirty="0"/>
                        <a:t>1</a:t>
                      </a:r>
                    </a:p>
                  </a:txBody>
                  <a:tcPr/>
                </a:tc>
                <a:tc>
                  <a:txBody>
                    <a:bodyPr/>
                    <a:lstStyle/>
                    <a:p>
                      <a:r>
                        <a:rPr lang="en-US" dirty="0"/>
                        <a:t>P1</a:t>
                      </a:r>
                    </a:p>
                  </a:txBody>
                  <a:tcPr/>
                </a:tc>
                <a:extLst>
                  <a:ext uri="{0D108BD9-81ED-4DB2-BD59-A6C34878D82A}">
                    <a16:rowId xmlns:a16="http://schemas.microsoft.com/office/drawing/2014/main" val="1841123289"/>
                  </a:ext>
                </a:extLst>
              </a:tr>
              <a:tr h="370840">
                <a:tc>
                  <a:txBody>
                    <a:bodyPr/>
                    <a:lstStyle/>
                    <a:p>
                      <a:pPr algn="ctr"/>
                      <a:r>
                        <a:rPr lang="en-US" dirty="0"/>
                        <a:t>8</a:t>
                      </a:r>
                    </a:p>
                  </a:txBody>
                  <a:tcPr/>
                </a:tc>
                <a:tc>
                  <a:txBody>
                    <a:bodyPr/>
                    <a:lstStyle/>
                    <a:p>
                      <a:r>
                        <a:rPr lang="en-US" dirty="0"/>
                        <a:t>P2,P3,P4</a:t>
                      </a:r>
                    </a:p>
                  </a:txBody>
                  <a:tcPr/>
                </a:tc>
                <a:extLst>
                  <a:ext uri="{0D108BD9-81ED-4DB2-BD59-A6C34878D82A}">
                    <a16:rowId xmlns:a16="http://schemas.microsoft.com/office/drawing/2014/main" val="2212434722"/>
                  </a:ext>
                </a:extLst>
              </a:tr>
              <a:tr h="222985">
                <a:tc>
                  <a:txBody>
                    <a:bodyPr/>
                    <a:lstStyle/>
                    <a:p>
                      <a:pPr algn="ctr"/>
                      <a:r>
                        <a:rPr lang="en-US" dirty="0"/>
                        <a:t>10</a:t>
                      </a:r>
                    </a:p>
                  </a:txBody>
                  <a:tcPr/>
                </a:tc>
                <a:tc>
                  <a:txBody>
                    <a:bodyPr/>
                    <a:lstStyle/>
                    <a:p>
                      <a:r>
                        <a:rPr lang="en-US" dirty="0"/>
                        <a:t>P2,P4,P5</a:t>
                      </a:r>
                    </a:p>
                  </a:txBody>
                  <a:tcPr/>
                </a:tc>
                <a:extLst>
                  <a:ext uri="{0D108BD9-81ED-4DB2-BD59-A6C34878D82A}">
                    <a16:rowId xmlns:a16="http://schemas.microsoft.com/office/drawing/2014/main" val="3217595478"/>
                  </a:ext>
                </a:extLst>
              </a:tr>
            </a:tbl>
          </a:graphicData>
        </a:graphic>
      </p:graphicFrame>
    </p:spTree>
    <p:extLst>
      <p:ext uri="{BB962C8B-B14F-4D97-AF65-F5344CB8AC3E}">
        <p14:creationId xmlns:p14="http://schemas.microsoft.com/office/powerpoint/2010/main" val="3201427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8A0D8-ECE3-59A1-A6AC-4A00CE49825C}"/>
              </a:ext>
            </a:extLst>
          </p:cNvPr>
          <p:cNvSpPr>
            <a:spLocks noGrp="1"/>
          </p:cNvSpPr>
          <p:nvPr>
            <p:ph idx="1"/>
          </p:nvPr>
        </p:nvSpPr>
        <p:spPr/>
        <p:txBody>
          <a:bodyPr/>
          <a:lstStyle/>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will be executed till 8 units of time. Till then we have three more processes arrived in the ready queue hence the scheduler will choose the process with the lowest burst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 processes given in the table, P3 will be executed next since it is having the lowest burst time among all the available processes.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Waiting Time = 27/5=5.4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AVG TAT=11.4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22835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0B40-F75B-D02D-0C11-CBF5FC0A033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50D64BA-0215-7580-638F-D1BE87A472B7}"/>
              </a:ext>
            </a:extLst>
          </p:cNvPr>
          <p:cNvGraphicFramePr>
            <a:graphicFrameLocks noGrp="1"/>
          </p:cNvGraphicFramePr>
          <p:nvPr>
            <p:ph idx="1"/>
            <p:extLst/>
          </p:nvPr>
        </p:nvGraphicFramePr>
        <p:xfrm>
          <a:off x="565484" y="1861666"/>
          <a:ext cx="8229600" cy="3766820"/>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856564173"/>
                    </a:ext>
                  </a:extLst>
                </a:gridCol>
                <a:gridCol w="1371600">
                  <a:extLst>
                    <a:ext uri="{9D8B030D-6E8A-4147-A177-3AD203B41FA5}">
                      <a16:colId xmlns:a16="http://schemas.microsoft.com/office/drawing/2014/main" val="1295125980"/>
                    </a:ext>
                  </a:extLst>
                </a:gridCol>
                <a:gridCol w="1371600">
                  <a:extLst>
                    <a:ext uri="{9D8B030D-6E8A-4147-A177-3AD203B41FA5}">
                      <a16:colId xmlns:a16="http://schemas.microsoft.com/office/drawing/2014/main" val="1025686946"/>
                    </a:ext>
                  </a:extLst>
                </a:gridCol>
                <a:gridCol w="1371600">
                  <a:extLst>
                    <a:ext uri="{9D8B030D-6E8A-4147-A177-3AD203B41FA5}">
                      <a16:colId xmlns:a16="http://schemas.microsoft.com/office/drawing/2014/main" val="119803503"/>
                    </a:ext>
                  </a:extLst>
                </a:gridCol>
                <a:gridCol w="1371600">
                  <a:extLst>
                    <a:ext uri="{9D8B030D-6E8A-4147-A177-3AD203B41FA5}">
                      <a16:colId xmlns:a16="http://schemas.microsoft.com/office/drawing/2014/main" val="1023910504"/>
                    </a:ext>
                  </a:extLst>
                </a:gridCol>
                <a:gridCol w="1371600">
                  <a:extLst>
                    <a:ext uri="{9D8B030D-6E8A-4147-A177-3AD203B41FA5}">
                      <a16:colId xmlns:a16="http://schemas.microsoft.com/office/drawing/2014/main" val="218010284"/>
                    </a:ext>
                  </a:extLst>
                </a:gridCol>
              </a:tblGrid>
              <a:tr h="0">
                <a:tc>
                  <a:txBody>
                    <a:bodyPr/>
                    <a:lstStyle/>
                    <a:p>
                      <a:pPr algn="ctr">
                        <a:lnSpc>
                          <a:spcPct val="107000"/>
                        </a:lnSpc>
                        <a:spcAft>
                          <a:spcPts val="800"/>
                        </a:spcAft>
                      </a:pPr>
                      <a:r>
                        <a:rPr lang="en-IN" sz="2800" kern="100">
                          <a:effectLst/>
                        </a:rPr>
                        <a:t>PID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Arrival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Burst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Completion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Turn Around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Waiting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9063438"/>
                  </a:ext>
                </a:extLst>
              </a:tr>
              <a:tr h="0">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9326721"/>
                  </a:ext>
                </a:extLst>
              </a:tr>
              <a:tr h="0">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1518078"/>
                  </a:ext>
                </a:extLst>
              </a:tr>
              <a:tr h="0">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095217"/>
                  </a:ext>
                </a:extLst>
              </a:tr>
              <a:tr h="0">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1209668"/>
                  </a:ext>
                </a:extLst>
              </a:tr>
              <a:tr h="0">
                <a:tc>
                  <a:txBody>
                    <a:bodyPr/>
                    <a:lstStyle/>
                    <a:p>
                      <a:pPr algn="ctr">
                        <a:lnSpc>
                          <a:spcPct val="107000"/>
                        </a:lnSpc>
                        <a:spcAft>
                          <a:spcPts val="800"/>
                        </a:spcAft>
                      </a:pPr>
                      <a:r>
                        <a:rPr lang="en-IN" sz="2800" kern="100">
                          <a:effectLst/>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9</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dirty="0">
                          <a:effectLst/>
                        </a:rPr>
                        <a:t>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15090964"/>
                  </a:ext>
                </a:extLst>
              </a:tr>
            </a:tbl>
          </a:graphicData>
        </a:graphic>
      </p:graphicFrame>
    </p:spTree>
    <p:extLst>
      <p:ext uri="{BB962C8B-B14F-4D97-AF65-F5344CB8AC3E}">
        <p14:creationId xmlns:p14="http://schemas.microsoft.com/office/powerpoint/2010/main" val="424362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26DB1-9B6A-A3B4-7965-EC07E7E9C8A2}"/>
              </a:ext>
            </a:extLst>
          </p:cNvPr>
          <p:cNvSpPr>
            <a:spLocks noGrp="1"/>
          </p:cNvSpPr>
          <p:nvPr>
            <p:ph idx="1"/>
          </p:nvPr>
        </p:nvSpPr>
        <p:spPr>
          <a:xfrm>
            <a:off x="457200" y="264696"/>
            <a:ext cx="8229600" cy="5861468"/>
          </a:xfrm>
        </p:spPr>
        <p:txBody>
          <a:bodyPr/>
          <a:lstStyle/>
          <a:p>
            <a:r>
              <a:rPr lang="en-US" b="1" i="0" dirty="0">
                <a:solidFill>
                  <a:srgbClr val="273239"/>
                </a:solidFill>
                <a:effectLst/>
                <a:latin typeface="Nunito" pitchFamily="2" charset="0"/>
              </a:rPr>
              <a:t>Example-2: </a:t>
            </a:r>
            <a:r>
              <a:rPr lang="en-US" b="0" i="0" dirty="0">
                <a:solidFill>
                  <a:srgbClr val="273239"/>
                </a:solidFill>
                <a:effectLst/>
                <a:latin typeface="Nunito" pitchFamily="2" charset="0"/>
              </a:rPr>
              <a:t>Consider the following table of arrival time and burst time for five processes </a:t>
            </a:r>
            <a:r>
              <a:rPr lang="en-US" b="1" i="0" dirty="0">
                <a:solidFill>
                  <a:srgbClr val="273239"/>
                </a:solidFill>
                <a:effectLst/>
                <a:latin typeface="Nunito" pitchFamily="2" charset="0"/>
              </a:rPr>
              <a:t>P1, P2, P3, P4</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P5</a:t>
            </a:r>
            <a:r>
              <a:rPr lang="en-US" b="0" i="0" dirty="0">
                <a:solidFill>
                  <a:srgbClr val="273239"/>
                </a:solidFill>
                <a:effectLst/>
                <a:latin typeface="Nunito" pitchFamily="2" charset="0"/>
              </a:rPr>
              <a:t>. </a:t>
            </a:r>
          </a:p>
          <a:p>
            <a:endParaRPr lang="en-US" dirty="0"/>
          </a:p>
        </p:txBody>
      </p:sp>
      <p:graphicFrame>
        <p:nvGraphicFramePr>
          <p:cNvPr id="4" name="Table 3">
            <a:extLst>
              <a:ext uri="{FF2B5EF4-FFF2-40B4-BE49-F238E27FC236}">
                <a16:creationId xmlns:a16="http://schemas.microsoft.com/office/drawing/2014/main" id="{591B7F2C-C4AE-1E4A-31B6-CF2F44FE4B99}"/>
              </a:ext>
            </a:extLst>
          </p:cNvPr>
          <p:cNvGraphicFramePr>
            <a:graphicFrameLocks noGrp="1"/>
          </p:cNvGraphicFramePr>
          <p:nvPr>
            <p:extLst/>
          </p:nvPr>
        </p:nvGraphicFramePr>
        <p:xfrm>
          <a:off x="156410" y="2085114"/>
          <a:ext cx="8229600" cy="3779520"/>
        </p:xfrm>
        <a:graphic>
          <a:graphicData uri="http://schemas.openxmlformats.org/drawingml/2006/table">
            <a:tbl>
              <a:tblPr/>
              <a:tblGrid>
                <a:gridCol w="2743200">
                  <a:extLst>
                    <a:ext uri="{9D8B030D-6E8A-4147-A177-3AD203B41FA5}">
                      <a16:colId xmlns:a16="http://schemas.microsoft.com/office/drawing/2014/main" val="3984646831"/>
                    </a:ext>
                  </a:extLst>
                </a:gridCol>
                <a:gridCol w="2743200">
                  <a:extLst>
                    <a:ext uri="{9D8B030D-6E8A-4147-A177-3AD203B41FA5}">
                      <a16:colId xmlns:a16="http://schemas.microsoft.com/office/drawing/2014/main" val="837069534"/>
                    </a:ext>
                  </a:extLst>
                </a:gridCol>
                <a:gridCol w="2743200">
                  <a:extLst>
                    <a:ext uri="{9D8B030D-6E8A-4147-A177-3AD203B41FA5}">
                      <a16:colId xmlns:a16="http://schemas.microsoft.com/office/drawing/2014/main" val="1824252043"/>
                    </a:ext>
                  </a:extLst>
                </a:gridCol>
              </a:tblGrid>
              <a:tr h="0">
                <a:tc>
                  <a:txBody>
                    <a:bodyPr/>
                    <a:lstStyle/>
                    <a:p>
                      <a:pPr algn="ctr" fontAlgn="base"/>
                      <a:r>
                        <a:rPr lang="en-US" sz="2800" b="1">
                          <a:effectLst/>
                        </a:rPr>
                        <a:t>Process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a:effectLst/>
                        </a:rPr>
                        <a:t>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86999953"/>
                  </a:ext>
                </a:extLst>
              </a:tr>
              <a:tr h="0">
                <a:tc>
                  <a:txBody>
                    <a:bodyPr/>
                    <a:lstStyle/>
                    <a:p>
                      <a:pPr algn="ctr" fontAlgn="ctr"/>
                      <a:r>
                        <a:rPr lang="en-US" sz="2400" b="0">
                          <a:effectLst/>
                        </a:rPr>
                        <a:t> P1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6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450070"/>
                  </a:ext>
                </a:extLst>
              </a:tr>
              <a:tr h="0">
                <a:tc>
                  <a:txBody>
                    <a:bodyPr/>
                    <a:lstStyle/>
                    <a:p>
                      <a:pPr algn="ctr" fontAlgn="ctr"/>
                      <a:r>
                        <a:rPr lang="en-US" sz="2400" b="0">
                          <a:effectLst/>
                        </a:rPr>
                        <a:t> P2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5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1092375"/>
                  </a:ext>
                </a:extLst>
              </a:tr>
              <a:tr h="0">
                <a:tc>
                  <a:txBody>
                    <a:bodyPr/>
                    <a:lstStyle/>
                    <a:p>
                      <a:pPr algn="ctr" fontAlgn="ctr"/>
                      <a:r>
                        <a:rPr lang="en-US" sz="2400" b="0">
                          <a:effectLst/>
                        </a:rPr>
                        <a:t> P3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8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1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6587687"/>
                  </a:ext>
                </a:extLst>
              </a:tr>
              <a:tr h="0">
                <a:tc>
                  <a:txBody>
                    <a:bodyPr/>
                    <a:lstStyle/>
                    <a:p>
                      <a:pPr algn="ctr" fontAlgn="ctr"/>
                      <a:r>
                        <a:rPr lang="en-US" sz="2400" b="0">
                          <a:effectLst/>
                        </a:rPr>
                        <a:t> P4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3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0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0835280"/>
                  </a:ext>
                </a:extLst>
              </a:tr>
              <a:tr h="0">
                <a:tc>
                  <a:txBody>
                    <a:bodyPr/>
                    <a:lstStyle/>
                    <a:p>
                      <a:pPr algn="ctr" fontAlgn="ctr"/>
                      <a:r>
                        <a:rPr lang="en-US" sz="2400" b="0">
                          <a:effectLst/>
                        </a:rPr>
                        <a:t> P5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4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4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79778334"/>
                  </a:ext>
                </a:extLst>
              </a:tr>
            </a:tbl>
          </a:graphicData>
        </a:graphic>
      </p:graphicFrame>
    </p:spTree>
    <p:extLst>
      <p:ext uri="{BB962C8B-B14F-4D97-AF65-F5344CB8AC3E}">
        <p14:creationId xmlns:p14="http://schemas.microsoft.com/office/powerpoint/2010/main" val="316551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40543" y="0"/>
            <a:ext cx="8229600" cy="1143000"/>
          </a:xfrm>
        </p:spPr>
        <p:txBody>
          <a:bodyPr/>
          <a:lstStyle/>
          <a:p>
            <a:r>
              <a:rPr lang="en-US" altLang="en-US" dirty="0" smtClean="0"/>
              <a:t>Histogram of CPU-burst Times</a:t>
            </a:r>
          </a:p>
        </p:txBody>
      </p:sp>
      <p:sp>
        <p:nvSpPr>
          <p:cNvPr id="8196" name="Rectangle 3"/>
          <p:cNvSpPr>
            <a:spLocks noGrp="1" noChangeArrowheads="1"/>
          </p:cNvSpPr>
          <p:nvPr>
            <p:ph type="body" idx="1"/>
          </p:nvPr>
        </p:nvSpPr>
        <p:spPr>
          <a:xfrm>
            <a:off x="0" y="4803775"/>
            <a:ext cx="9144000" cy="2054225"/>
          </a:xfrm>
        </p:spPr>
        <p:txBody>
          <a:bodyPr/>
          <a:lstStyle/>
          <a:p>
            <a:r>
              <a:rPr lang="en-US" altLang="en-US" dirty="0" smtClean="0"/>
              <a:t>many short CPU bursts, and a few long CPU bursts. </a:t>
            </a:r>
          </a:p>
          <a:p>
            <a:r>
              <a:rPr lang="en-US" altLang="en-US" dirty="0" smtClean="0"/>
              <a:t>An I/O-bound program would typically have many very short CPU bursts. A CPU-bound program might have a few very long CPU bursts.</a:t>
            </a:r>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l="1099" t="9616" r="389" b="9158"/>
          <a:stretch>
            <a:fillRect/>
          </a:stretch>
        </p:blipFill>
        <p:spPr bwMode="auto">
          <a:xfrm>
            <a:off x="1115616" y="1143000"/>
            <a:ext cx="6262687" cy="336612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608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E7D25-4B95-A3E7-689B-223FDB720690}"/>
              </a:ext>
            </a:extLst>
          </p:cNvPr>
          <p:cNvSpPr>
            <a:spLocks noGrp="1"/>
          </p:cNvSpPr>
          <p:nvPr>
            <p:ph idx="1"/>
          </p:nvPr>
        </p:nvSpPr>
        <p:spPr>
          <a:xfrm>
            <a:off x="285519" y="3080078"/>
            <a:ext cx="8229600" cy="3635626"/>
          </a:xfrm>
        </p:spPr>
        <p:txBody>
          <a:bodyPr>
            <a:normAutofit lnSpcReduction="10000"/>
          </a:bodyPr>
          <a:lstStyle/>
          <a:p>
            <a:pPr algn="l" fontAlgn="base">
              <a:spcAft>
                <a:spcPts val="750"/>
              </a:spcAft>
            </a:pPr>
            <a:r>
              <a:rPr lang="en-US" b="0" i="1" dirty="0">
                <a:solidFill>
                  <a:srgbClr val="273239"/>
                </a:solidFill>
                <a:effectLst/>
                <a:latin typeface="Nunito" pitchFamily="2" charset="0"/>
              </a:rPr>
              <a:t>P4 = 0 – 0 = 0</a:t>
            </a:r>
          </a:p>
          <a:p>
            <a:pPr algn="l" fontAlgn="base">
              <a:spcAft>
                <a:spcPts val="750"/>
              </a:spcAft>
            </a:pPr>
            <a:r>
              <a:rPr lang="en-US" b="0" i="1" dirty="0">
                <a:solidFill>
                  <a:srgbClr val="273239"/>
                </a:solidFill>
                <a:effectLst/>
                <a:latin typeface="Nunito" pitchFamily="2" charset="0"/>
              </a:rPr>
              <a:t>P1 = 3 – 2 = 1</a:t>
            </a:r>
          </a:p>
          <a:p>
            <a:pPr algn="l" fontAlgn="base">
              <a:spcAft>
                <a:spcPts val="750"/>
              </a:spcAft>
            </a:pPr>
            <a:r>
              <a:rPr lang="en-US" b="0" i="1" dirty="0">
                <a:solidFill>
                  <a:srgbClr val="273239"/>
                </a:solidFill>
                <a:effectLst/>
                <a:latin typeface="Nunito" pitchFamily="2" charset="0"/>
              </a:rPr>
              <a:t>P2 = 9 – 5 = 4</a:t>
            </a:r>
          </a:p>
          <a:p>
            <a:pPr algn="l" fontAlgn="base">
              <a:spcAft>
                <a:spcPts val="750"/>
              </a:spcAft>
            </a:pPr>
            <a:r>
              <a:rPr lang="en-US" b="0" i="1" dirty="0">
                <a:solidFill>
                  <a:srgbClr val="273239"/>
                </a:solidFill>
                <a:effectLst/>
                <a:latin typeface="Nunito" pitchFamily="2" charset="0"/>
              </a:rPr>
              <a:t>P5 = 11 – 4 = 7</a:t>
            </a:r>
          </a:p>
          <a:p>
            <a:pPr algn="l" fontAlgn="base">
              <a:spcAft>
                <a:spcPts val="750"/>
              </a:spcAft>
            </a:pPr>
            <a:r>
              <a:rPr lang="en-US" b="0" i="1" dirty="0">
                <a:solidFill>
                  <a:srgbClr val="273239"/>
                </a:solidFill>
                <a:effectLst/>
                <a:latin typeface="Nunito" pitchFamily="2" charset="0"/>
              </a:rPr>
              <a:t>P3 = 15 – 1 = 14</a:t>
            </a:r>
          </a:p>
          <a:p>
            <a:pPr algn="l" fontAlgn="base">
              <a:spcAft>
                <a:spcPts val="750"/>
              </a:spcAft>
            </a:pPr>
            <a:r>
              <a:rPr lang="en-US" b="1" i="1" dirty="0">
                <a:solidFill>
                  <a:srgbClr val="273239"/>
                </a:solidFill>
                <a:effectLst/>
                <a:latin typeface="Nunito" pitchFamily="2" charset="0"/>
              </a:rPr>
              <a:t>Average Waiting Time = 0 + 1 + 4 + 7 + 14/5 = 26/5 = 5.2</a:t>
            </a:r>
            <a:endParaRPr lang="en-US" b="0" i="1" dirty="0">
              <a:solidFill>
                <a:srgbClr val="273239"/>
              </a:solidFill>
              <a:effectLst/>
              <a:latin typeface="Nunito" pitchFamily="2" charset="0"/>
            </a:endParaRPr>
          </a:p>
          <a:p>
            <a:endParaRPr lang="en-US" dirty="0"/>
          </a:p>
        </p:txBody>
      </p:sp>
      <p:pic>
        <p:nvPicPr>
          <p:cNvPr id="4098" name="Picture 2" descr="Lightbox">
            <a:extLst>
              <a:ext uri="{FF2B5EF4-FFF2-40B4-BE49-F238E27FC236}">
                <a16:creationId xmlns:a16="http://schemas.microsoft.com/office/drawing/2014/main" id="{73FD26EC-8B61-064F-36E0-6F8ED6F2D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9" y="353587"/>
            <a:ext cx="8080216" cy="21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836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descr="Non Pre-emptive Shortest Job First Scheduling">
            <a:extLst>
              <a:ext uri="{FF2B5EF4-FFF2-40B4-BE49-F238E27FC236}">
                <a16:creationId xmlns:a16="http://schemas.microsoft.com/office/drawing/2014/main" id="{08DE92E4-172E-3A6B-AA4E-997569E7491D}"/>
              </a:ext>
            </a:extLst>
          </p:cNvPr>
          <p:cNvSpPr>
            <a:spLocks noChangeAspect="1" noChangeArrowheads="1"/>
          </p:cNvSpPr>
          <p:nvPr/>
        </p:nvSpPr>
        <p:spPr bwMode="auto">
          <a:xfrm>
            <a:off x="-127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C2FFBBE8-8242-7E7A-C649-58EBCF4B7855}"/>
              </a:ext>
            </a:extLst>
          </p:cNvPr>
          <p:cNvPicPr>
            <a:picLocks noChangeAspect="1"/>
          </p:cNvPicPr>
          <p:nvPr/>
        </p:nvPicPr>
        <p:blipFill>
          <a:blip r:embed="rId2"/>
          <a:stretch>
            <a:fillRect/>
          </a:stretch>
        </p:blipFill>
        <p:spPr>
          <a:xfrm>
            <a:off x="288758" y="866275"/>
            <a:ext cx="8710863" cy="4884820"/>
          </a:xfrm>
          <a:prstGeom prst="rect">
            <a:avLst/>
          </a:prstGeom>
        </p:spPr>
      </p:pic>
    </p:spTree>
    <p:extLst>
      <p:ext uri="{BB962C8B-B14F-4D97-AF65-F5344CB8AC3E}">
        <p14:creationId xmlns:p14="http://schemas.microsoft.com/office/powerpoint/2010/main" val="3165361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DC6449-3265-3353-8CE3-F563E92C344F}"/>
              </a:ext>
            </a:extLst>
          </p:cNvPr>
          <p:cNvPicPr>
            <a:picLocks noGrp="1" noChangeAspect="1"/>
          </p:cNvPicPr>
          <p:nvPr>
            <p:ph idx="1"/>
          </p:nvPr>
        </p:nvPicPr>
        <p:blipFill>
          <a:blip r:embed="rId2"/>
          <a:stretch>
            <a:fillRect/>
          </a:stretch>
        </p:blipFill>
        <p:spPr>
          <a:xfrm>
            <a:off x="-1" y="854242"/>
            <a:ext cx="9144001" cy="3514015"/>
          </a:xfrm>
        </p:spPr>
      </p:pic>
    </p:spTree>
    <p:extLst>
      <p:ext uri="{BB962C8B-B14F-4D97-AF65-F5344CB8AC3E}">
        <p14:creationId xmlns:p14="http://schemas.microsoft.com/office/powerpoint/2010/main" val="2040118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C72DD-9D9B-F8AD-9DE4-4531A91B038F}"/>
              </a:ext>
            </a:extLst>
          </p:cNvPr>
          <p:cNvPicPr>
            <a:picLocks noChangeAspect="1"/>
          </p:cNvPicPr>
          <p:nvPr/>
        </p:nvPicPr>
        <p:blipFill>
          <a:blip r:embed="rId2"/>
          <a:stretch>
            <a:fillRect/>
          </a:stretch>
        </p:blipFill>
        <p:spPr>
          <a:xfrm>
            <a:off x="526669" y="601579"/>
            <a:ext cx="8456660" cy="4446170"/>
          </a:xfrm>
          <a:prstGeom prst="rect">
            <a:avLst/>
          </a:prstGeom>
        </p:spPr>
      </p:pic>
    </p:spTree>
    <p:extLst>
      <p:ext uri="{BB962C8B-B14F-4D97-AF65-F5344CB8AC3E}">
        <p14:creationId xmlns:p14="http://schemas.microsoft.com/office/powerpoint/2010/main" val="3122088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A16FD3-F414-B1DD-335C-067724558569}"/>
              </a:ext>
            </a:extLst>
          </p:cNvPr>
          <p:cNvPicPr>
            <a:picLocks noChangeAspect="1"/>
          </p:cNvPicPr>
          <p:nvPr/>
        </p:nvPicPr>
        <p:blipFill>
          <a:blip r:embed="rId2"/>
          <a:stretch>
            <a:fillRect/>
          </a:stretch>
        </p:blipFill>
        <p:spPr>
          <a:xfrm>
            <a:off x="128336" y="309143"/>
            <a:ext cx="7705703" cy="1090697"/>
          </a:xfrm>
          <a:prstGeom prst="rect">
            <a:avLst/>
          </a:prstGeom>
        </p:spPr>
      </p:pic>
      <p:pic>
        <p:nvPicPr>
          <p:cNvPr id="7" name="Picture 6">
            <a:extLst>
              <a:ext uri="{FF2B5EF4-FFF2-40B4-BE49-F238E27FC236}">
                <a16:creationId xmlns:a16="http://schemas.microsoft.com/office/drawing/2014/main" id="{B6568C4E-5074-46DB-83E1-72DAB48AFD06}"/>
              </a:ext>
            </a:extLst>
          </p:cNvPr>
          <p:cNvPicPr>
            <a:picLocks noChangeAspect="1"/>
          </p:cNvPicPr>
          <p:nvPr/>
        </p:nvPicPr>
        <p:blipFill>
          <a:blip r:embed="rId3"/>
          <a:stretch>
            <a:fillRect/>
          </a:stretch>
        </p:blipFill>
        <p:spPr>
          <a:xfrm>
            <a:off x="170943" y="1666875"/>
            <a:ext cx="8973057" cy="4409072"/>
          </a:xfrm>
          <a:prstGeom prst="rect">
            <a:avLst/>
          </a:prstGeom>
        </p:spPr>
      </p:pic>
    </p:spTree>
    <p:extLst>
      <p:ext uri="{BB962C8B-B14F-4D97-AF65-F5344CB8AC3E}">
        <p14:creationId xmlns:p14="http://schemas.microsoft.com/office/powerpoint/2010/main" val="1915356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Priority Scheduling</a:t>
            </a:r>
          </a:p>
        </p:txBody>
      </p:sp>
      <p:sp>
        <p:nvSpPr>
          <p:cNvPr id="3" name="Content Placeholder 2"/>
          <p:cNvSpPr>
            <a:spLocks noGrp="1"/>
          </p:cNvSpPr>
          <p:nvPr>
            <p:ph idx="1"/>
          </p:nvPr>
        </p:nvSpPr>
        <p:spPr/>
        <p:txBody>
          <a:bodyPr/>
          <a:lstStyle/>
          <a:p>
            <a:r>
              <a:t>Each process is assigned a priority. Higher priority processes are executed first.</a:t>
            </a:r>
          </a:p>
          <a:p>
            <a:r>
              <a:t>Can be preemptive or non-preemptive.</a:t>
            </a:r>
          </a:p>
          <a:p>
            <a:r>
              <a:t>Example: Priority-based execution order with average turnaround and waiting times.</a:t>
            </a:r>
          </a:p>
        </p:txBody>
      </p:sp>
    </p:spTree>
    <p:extLst>
      <p:ext uri="{BB962C8B-B14F-4D97-AF65-F5344CB8AC3E}">
        <p14:creationId xmlns:p14="http://schemas.microsoft.com/office/powerpoint/2010/main" val="108331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r>
              <a:rPr lang="en-US" dirty="0"/>
              <a:t>Priority Scheduling</a:t>
            </a:r>
          </a:p>
        </p:txBody>
      </p:sp>
      <p:sp>
        <p:nvSpPr>
          <p:cNvPr id="3" name="Content Placeholder 2"/>
          <p:cNvSpPr>
            <a:spLocks noGrp="1"/>
          </p:cNvSpPr>
          <p:nvPr>
            <p:ph idx="1"/>
          </p:nvPr>
        </p:nvSpPr>
        <p:spPr>
          <a:xfrm>
            <a:off x="323528" y="1700808"/>
            <a:ext cx="8229600" cy="4389120"/>
          </a:xfrm>
        </p:spPr>
        <p:txBody>
          <a:bodyPr>
            <a:normAutofit fontScale="92500" lnSpcReduction="20000"/>
          </a:bodyPr>
          <a:lstStyle/>
          <a:p>
            <a:r>
              <a:rPr lang="en-US" dirty="0"/>
              <a:t>A CPU algorithm that schedules processes based on priority.</a:t>
            </a:r>
          </a:p>
          <a:p>
            <a:r>
              <a:rPr lang="en-US" dirty="0"/>
              <a:t>It used in Operating systems for performing batch processes.</a:t>
            </a:r>
          </a:p>
          <a:p>
            <a:r>
              <a:rPr lang="en-US" dirty="0"/>
              <a:t>If two jobs having the same priority are READY, it works on a </a:t>
            </a:r>
            <a:r>
              <a:rPr lang="en-US" dirty="0">
                <a:hlinkClick r:id="rId2"/>
              </a:rPr>
              <a:t>FIRST COME, FIRST SERVED</a:t>
            </a:r>
            <a:r>
              <a:rPr lang="en-US" dirty="0"/>
              <a:t> basis.</a:t>
            </a:r>
          </a:p>
          <a:p>
            <a:r>
              <a:rPr lang="en-US" dirty="0"/>
              <a:t>In priority scheduling, a number is assigned to each process that indicates its priority level.</a:t>
            </a:r>
          </a:p>
          <a:p>
            <a:r>
              <a:rPr lang="en-US" dirty="0"/>
              <a:t>Lower the number, higher is the priority.</a:t>
            </a:r>
          </a:p>
          <a:p>
            <a:r>
              <a:rPr lang="en-US" dirty="0"/>
              <a:t>In this type of scheduling algorithm, if a newer process arrives, that is having a higher priority than the currently running process, then the currently running process is preempted.</a:t>
            </a:r>
          </a:p>
          <a:p>
            <a:endParaRPr lang="en-US" dirty="0"/>
          </a:p>
        </p:txBody>
      </p:sp>
    </p:spTree>
    <p:extLst>
      <p:ext uri="{BB962C8B-B14F-4D97-AF65-F5344CB8AC3E}">
        <p14:creationId xmlns:p14="http://schemas.microsoft.com/office/powerpoint/2010/main" val="809557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tx1"/>
                </a:solidFill>
              </a:rPr>
              <a:t>Example 1: Consider </a:t>
            </a:r>
            <a:r>
              <a:rPr lang="en-US" sz="2800" dirty="0">
                <a:solidFill>
                  <a:schemeClr val="tx1"/>
                </a:solidFill>
              </a:rPr>
              <a:t>following five processes P1 to P5. Each process has its unique priority, burst time, and arrival time.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488188"/>
              </p:ext>
            </p:extLst>
          </p:nvPr>
        </p:nvGraphicFramePr>
        <p:xfrm>
          <a:off x="457200" y="2060848"/>
          <a:ext cx="8229600" cy="3962400"/>
        </p:xfrm>
        <a:graphic>
          <a:graphicData uri="http://schemas.openxmlformats.org/drawingml/2006/table">
            <a:tbl>
              <a:tblPr/>
              <a:tblGrid>
                <a:gridCol w="2057400">
                  <a:extLst>
                    <a:ext uri="{9D8B030D-6E8A-4147-A177-3AD203B41FA5}">
                      <a16:colId xmlns:a16="http://schemas.microsoft.com/office/drawing/2014/main" val="1826957535"/>
                    </a:ext>
                  </a:extLst>
                </a:gridCol>
                <a:gridCol w="2057400">
                  <a:extLst>
                    <a:ext uri="{9D8B030D-6E8A-4147-A177-3AD203B41FA5}">
                      <a16:colId xmlns:a16="http://schemas.microsoft.com/office/drawing/2014/main" val="1616361417"/>
                    </a:ext>
                  </a:extLst>
                </a:gridCol>
                <a:gridCol w="2057400">
                  <a:extLst>
                    <a:ext uri="{9D8B030D-6E8A-4147-A177-3AD203B41FA5}">
                      <a16:colId xmlns:a16="http://schemas.microsoft.com/office/drawing/2014/main" val="4046997043"/>
                    </a:ext>
                  </a:extLst>
                </a:gridCol>
                <a:gridCol w="2057400">
                  <a:extLst>
                    <a:ext uri="{9D8B030D-6E8A-4147-A177-3AD203B41FA5}">
                      <a16:colId xmlns:a16="http://schemas.microsoft.com/office/drawing/2014/main" val="1659760816"/>
                    </a:ext>
                  </a:extLst>
                </a:gridCol>
              </a:tblGrid>
              <a:tr h="293752">
                <a:tc>
                  <a:txBody>
                    <a:bodyPr/>
                    <a:lstStyle/>
                    <a:p>
                      <a:r>
                        <a:rPr lang="en-US" sz="3200" dirty="0"/>
                        <a:t>Process</a:t>
                      </a:r>
                    </a:p>
                  </a:txBody>
                  <a:tcPr anchor="ctr">
                    <a:lnL>
                      <a:noFill/>
                    </a:lnL>
                    <a:lnR>
                      <a:noFill/>
                    </a:lnR>
                    <a:lnT>
                      <a:noFill/>
                    </a:lnT>
                    <a:lnB>
                      <a:noFill/>
                    </a:lnB>
                  </a:tcPr>
                </a:tc>
                <a:tc>
                  <a:txBody>
                    <a:bodyPr/>
                    <a:lstStyle/>
                    <a:p>
                      <a:r>
                        <a:rPr lang="en-US" sz="3200"/>
                        <a:t>Priority</a:t>
                      </a:r>
                    </a:p>
                  </a:txBody>
                  <a:tcPr anchor="ctr">
                    <a:lnL>
                      <a:noFill/>
                    </a:lnL>
                    <a:lnR>
                      <a:noFill/>
                    </a:lnR>
                    <a:lnT>
                      <a:noFill/>
                    </a:lnT>
                    <a:lnB>
                      <a:noFill/>
                    </a:lnB>
                  </a:tcPr>
                </a:tc>
                <a:tc>
                  <a:txBody>
                    <a:bodyPr/>
                    <a:lstStyle/>
                    <a:p>
                      <a:r>
                        <a:rPr lang="en-US" sz="3200"/>
                        <a:t>Burst time</a:t>
                      </a:r>
                    </a:p>
                  </a:txBody>
                  <a:tcPr anchor="ctr">
                    <a:lnL>
                      <a:noFill/>
                    </a:lnL>
                    <a:lnR>
                      <a:noFill/>
                    </a:lnR>
                    <a:lnT>
                      <a:noFill/>
                    </a:lnT>
                    <a:lnB>
                      <a:noFill/>
                    </a:lnB>
                  </a:tcPr>
                </a:tc>
                <a:tc>
                  <a:txBody>
                    <a:bodyPr/>
                    <a:lstStyle/>
                    <a:p>
                      <a:r>
                        <a:rPr lang="en-US" sz="3200"/>
                        <a:t>Arrival time</a:t>
                      </a:r>
                    </a:p>
                  </a:txBody>
                  <a:tcPr anchor="ctr">
                    <a:lnL>
                      <a:noFill/>
                    </a:lnL>
                    <a:lnR>
                      <a:noFill/>
                    </a:lnR>
                    <a:lnT>
                      <a:noFill/>
                    </a:lnT>
                    <a:lnB>
                      <a:noFill/>
                    </a:lnB>
                  </a:tcPr>
                </a:tc>
                <a:extLst>
                  <a:ext uri="{0D108BD9-81ED-4DB2-BD59-A6C34878D82A}">
                    <a16:rowId xmlns:a16="http://schemas.microsoft.com/office/drawing/2014/main" val="3775763302"/>
                  </a:ext>
                </a:extLst>
              </a:tr>
              <a:tr h="0">
                <a:tc>
                  <a:txBody>
                    <a:bodyPr/>
                    <a:lstStyle/>
                    <a:p>
                      <a:r>
                        <a:rPr lang="en-US" sz="3200" dirty="0"/>
                        <a:t>P1</a:t>
                      </a:r>
                    </a:p>
                  </a:txBody>
                  <a:tcPr anchor="ctr">
                    <a:lnL>
                      <a:noFill/>
                    </a:lnL>
                    <a:lnR>
                      <a:noFill/>
                    </a:lnR>
                    <a:lnT>
                      <a:noFill/>
                    </a:lnT>
                    <a:lnB>
                      <a:noFill/>
                    </a:lnB>
                  </a:tcPr>
                </a:tc>
                <a:tc>
                  <a:txBody>
                    <a:bodyPr/>
                    <a:lstStyle/>
                    <a:p>
                      <a:r>
                        <a:rPr lang="en-US" sz="3200" dirty="0"/>
                        <a:t>1</a:t>
                      </a:r>
                    </a:p>
                  </a:txBody>
                  <a:tcPr anchor="ctr">
                    <a:lnL>
                      <a:noFill/>
                    </a:lnL>
                    <a:lnR>
                      <a:noFill/>
                    </a:lnR>
                    <a:lnT>
                      <a:noFill/>
                    </a:lnT>
                    <a:lnB>
                      <a:noFill/>
                    </a:lnB>
                  </a:tcPr>
                </a:tc>
                <a:tc>
                  <a:txBody>
                    <a:bodyPr/>
                    <a:lstStyle/>
                    <a:p>
                      <a:r>
                        <a:rPr lang="en-US" sz="3200"/>
                        <a:t>4</a:t>
                      </a:r>
                    </a:p>
                  </a:txBody>
                  <a:tcPr anchor="ctr">
                    <a:lnL>
                      <a:noFill/>
                    </a:lnL>
                    <a:lnR>
                      <a:noFill/>
                    </a:lnR>
                    <a:lnT>
                      <a:noFill/>
                    </a:lnT>
                    <a:lnB>
                      <a:noFill/>
                    </a:lnB>
                  </a:tcPr>
                </a:tc>
                <a:tc>
                  <a:txBody>
                    <a:bodyPr/>
                    <a:lstStyle/>
                    <a:p>
                      <a:r>
                        <a:rPr lang="en-US" sz="3200">
                          <a:solidFill>
                            <a:srgbClr val="FF0000"/>
                          </a:solidFill>
                          <a:effectLst/>
                        </a:rPr>
                        <a:t>0</a:t>
                      </a:r>
                    </a:p>
                  </a:txBody>
                  <a:tcPr anchor="ctr">
                    <a:lnL>
                      <a:noFill/>
                    </a:lnL>
                    <a:lnR>
                      <a:noFill/>
                    </a:lnR>
                    <a:lnT>
                      <a:noFill/>
                    </a:lnT>
                    <a:lnB>
                      <a:noFill/>
                    </a:lnB>
                  </a:tcPr>
                </a:tc>
                <a:extLst>
                  <a:ext uri="{0D108BD9-81ED-4DB2-BD59-A6C34878D82A}">
                    <a16:rowId xmlns:a16="http://schemas.microsoft.com/office/drawing/2014/main" val="2284341781"/>
                  </a:ext>
                </a:extLst>
              </a:tr>
              <a:tr h="0">
                <a:tc>
                  <a:txBody>
                    <a:bodyPr/>
                    <a:lstStyle/>
                    <a:p>
                      <a:r>
                        <a:rPr lang="en-US" sz="3200" dirty="0"/>
                        <a:t>P2</a:t>
                      </a:r>
                    </a:p>
                  </a:txBody>
                  <a:tcPr anchor="ctr">
                    <a:lnL>
                      <a:noFill/>
                    </a:lnL>
                    <a:lnR>
                      <a:noFill/>
                    </a:lnR>
                    <a:lnT>
                      <a:noFill/>
                    </a:lnT>
                    <a:lnB>
                      <a:noFill/>
                    </a:lnB>
                  </a:tcPr>
                </a:tc>
                <a:tc>
                  <a:txBody>
                    <a:bodyPr/>
                    <a:lstStyle/>
                    <a:p>
                      <a:r>
                        <a:rPr lang="en-US" sz="3200" dirty="0"/>
                        <a:t>2</a:t>
                      </a:r>
                    </a:p>
                  </a:txBody>
                  <a:tcPr anchor="ctr">
                    <a:lnL>
                      <a:noFill/>
                    </a:lnL>
                    <a:lnR>
                      <a:noFill/>
                    </a:lnR>
                    <a:lnT>
                      <a:noFill/>
                    </a:lnT>
                    <a:lnB>
                      <a:noFill/>
                    </a:lnB>
                  </a:tcPr>
                </a:tc>
                <a:tc>
                  <a:txBody>
                    <a:bodyPr/>
                    <a:lstStyle/>
                    <a:p>
                      <a:r>
                        <a:rPr lang="en-US" sz="3200" dirty="0"/>
                        <a:t>3</a:t>
                      </a:r>
                    </a:p>
                  </a:txBody>
                  <a:tcPr anchor="ctr">
                    <a:lnL>
                      <a:noFill/>
                    </a:lnL>
                    <a:lnR>
                      <a:noFill/>
                    </a:lnR>
                    <a:lnT>
                      <a:noFill/>
                    </a:lnT>
                    <a:lnB>
                      <a:noFill/>
                    </a:lnB>
                  </a:tcPr>
                </a:tc>
                <a:tc>
                  <a:txBody>
                    <a:bodyPr/>
                    <a:lstStyle/>
                    <a:p>
                      <a:r>
                        <a:rPr lang="en-US" sz="3200">
                          <a:solidFill>
                            <a:srgbClr val="FF0000"/>
                          </a:solidFill>
                          <a:effectLst/>
                        </a:rPr>
                        <a:t>0</a:t>
                      </a:r>
                    </a:p>
                  </a:txBody>
                  <a:tcPr anchor="ctr">
                    <a:lnL>
                      <a:noFill/>
                    </a:lnL>
                    <a:lnR>
                      <a:noFill/>
                    </a:lnR>
                    <a:lnT>
                      <a:noFill/>
                    </a:lnT>
                    <a:lnB>
                      <a:noFill/>
                    </a:lnB>
                  </a:tcPr>
                </a:tc>
                <a:extLst>
                  <a:ext uri="{0D108BD9-81ED-4DB2-BD59-A6C34878D82A}">
                    <a16:rowId xmlns:a16="http://schemas.microsoft.com/office/drawing/2014/main" val="3208527063"/>
                  </a:ext>
                </a:extLst>
              </a:tr>
              <a:tr h="0">
                <a:tc>
                  <a:txBody>
                    <a:bodyPr/>
                    <a:lstStyle/>
                    <a:p>
                      <a:r>
                        <a:rPr lang="en-US" sz="3200"/>
                        <a:t>P3</a:t>
                      </a:r>
                    </a:p>
                  </a:txBody>
                  <a:tcPr anchor="ctr">
                    <a:lnL>
                      <a:noFill/>
                    </a:lnL>
                    <a:lnR>
                      <a:noFill/>
                    </a:lnR>
                    <a:lnT>
                      <a:noFill/>
                    </a:lnT>
                    <a:lnB>
                      <a:noFill/>
                    </a:lnB>
                  </a:tcPr>
                </a:tc>
                <a:tc>
                  <a:txBody>
                    <a:bodyPr/>
                    <a:lstStyle/>
                    <a:p>
                      <a:r>
                        <a:rPr lang="en-US" sz="3200" dirty="0"/>
                        <a:t>1</a:t>
                      </a:r>
                    </a:p>
                  </a:txBody>
                  <a:tcPr anchor="ctr">
                    <a:lnL>
                      <a:noFill/>
                    </a:lnL>
                    <a:lnR>
                      <a:noFill/>
                    </a:lnR>
                    <a:lnT>
                      <a:noFill/>
                    </a:lnT>
                    <a:lnB>
                      <a:noFill/>
                    </a:lnB>
                  </a:tcPr>
                </a:tc>
                <a:tc>
                  <a:txBody>
                    <a:bodyPr/>
                    <a:lstStyle/>
                    <a:p>
                      <a:r>
                        <a:rPr lang="en-US" sz="3200" dirty="0"/>
                        <a:t>7</a:t>
                      </a:r>
                    </a:p>
                  </a:txBody>
                  <a:tcPr anchor="ctr">
                    <a:lnL>
                      <a:noFill/>
                    </a:lnL>
                    <a:lnR>
                      <a:noFill/>
                    </a:lnR>
                    <a:lnT>
                      <a:noFill/>
                    </a:lnT>
                    <a:lnB>
                      <a:noFill/>
                    </a:lnB>
                  </a:tcPr>
                </a:tc>
                <a:tc>
                  <a:txBody>
                    <a:bodyPr/>
                    <a:lstStyle/>
                    <a:p>
                      <a:r>
                        <a:rPr lang="en-US" sz="3200" dirty="0"/>
                        <a:t>6</a:t>
                      </a:r>
                    </a:p>
                  </a:txBody>
                  <a:tcPr anchor="ctr">
                    <a:lnL>
                      <a:noFill/>
                    </a:lnL>
                    <a:lnR>
                      <a:noFill/>
                    </a:lnR>
                    <a:lnT>
                      <a:noFill/>
                    </a:lnT>
                    <a:lnB>
                      <a:noFill/>
                    </a:lnB>
                  </a:tcPr>
                </a:tc>
                <a:extLst>
                  <a:ext uri="{0D108BD9-81ED-4DB2-BD59-A6C34878D82A}">
                    <a16:rowId xmlns:a16="http://schemas.microsoft.com/office/drawing/2014/main" val="4174241323"/>
                  </a:ext>
                </a:extLst>
              </a:tr>
              <a:tr h="0">
                <a:tc>
                  <a:txBody>
                    <a:bodyPr/>
                    <a:lstStyle/>
                    <a:p>
                      <a:r>
                        <a:rPr lang="en-US" sz="3200"/>
                        <a:t>P4</a:t>
                      </a:r>
                    </a:p>
                  </a:txBody>
                  <a:tcPr anchor="ctr">
                    <a:lnL>
                      <a:noFill/>
                    </a:lnL>
                    <a:lnR>
                      <a:noFill/>
                    </a:lnR>
                    <a:lnT>
                      <a:noFill/>
                    </a:lnT>
                    <a:lnB>
                      <a:noFill/>
                    </a:lnB>
                  </a:tcPr>
                </a:tc>
                <a:tc>
                  <a:txBody>
                    <a:bodyPr/>
                    <a:lstStyle/>
                    <a:p>
                      <a:r>
                        <a:rPr lang="en-US" sz="3200"/>
                        <a:t>3</a:t>
                      </a:r>
                    </a:p>
                  </a:txBody>
                  <a:tcPr anchor="ctr">
                    <a:lnL>
                      <a:noFill/>
                    </a:lnL>
                    <a:lnR>
                      <a:noFill/>
                    </a:lnR>
                    <a:lnT>
                      <a:noFill/>
                    </a:lnT>
                    <a:lnB>
                      <a:noFill/>
                    </a:lnB>
                  </a:tcPr>
                </a:tc>
                <a:tc>
                  <a:txBody>
                    <a:bodyPr/>
                    <a:lstStyle/>
                    <a:p>
                      <a:r>
                        <a:rPr lang="en-US" sz="3200"/>
                        <a:t>4</a:t>
                      </a:r>
                    </a:p>
                  </a:txBody>
                  <a:tcPr anchor="ctr">
                    <a:lnL>
                      <a:noFill/>
                    </a:lnL>
                    <a:lnR>
                      <a:noFill/>
                    </a:lnR>
                    <a:lnT>
                      <a:noFill/>
                    </a:lnT>
                    <a:lnB>
                      <a:noFill/>
                    </a:lnB>
                  </a:tcPr>
                </a:tc>
                <a:tc>
                  <a:txBody>
                    <a:bodyPr/>
                    <a:lstStyle/>
                    <a:p>
                      <a:r>
                        <a:rPr lang="en-US" sz="3200" dirty="0"/>
                        <a:t>11</a:t>
                      </a:r>
                    </a:p>
                  </a:txBody>
                  <a:tcPr anchor="ctr">
                    <a:lnL>
                      <a:noFill/>
                    </a:lnL>
                    <a:lnR>
                      <a:noFill/>
                    </a:lnR>
                    <a:lnT>
                      <a:noFill/>
                    </a:lnT>
                    <a:lnB>
                      <a:noFill/>
                    </a:lnB>
                  </a:tcPr>
                </a:tc>
                <a:extLst>
                  <a:ext uri="{0D108BD9-81ED-4DB2-BD59-A6C34878D82A}">
                    <a16:rowId xmlns:a16="http://schemas.microsoft.com/office/drawing/2014/main" val="774097114"/>
                  </a:ext>
                </a:extLst>
              </a:tr>
              <a:tr h="0">
                <a:tc>
                  <a:txBody>
                    <a:bodyPr/>
                    <a:lstStyle/>
                    <a:p>
                      <a:r>
                        <a:rPr lang="en-US" sz="3200"/>
                        <a:t>P5</a:t>
                      </a:r>
                    </a:p>
                  </a:txBody>
                  <a:tcPr anchor="ctr">
                    <a:lnL>
                      <a:noFill/>
                    </a:lnL>
                    <a:lnR>
                      <a:noFill/>
                    </a:lnR>
                    <a:lnT>
                      <a:noFill/>
                    </a:lnT>
                    <a:lnB>
                      <a:noFill/>
                    </a:lnB>
                  </a:tcPr>
                </a:tc>
                <a:tc>
                  <a:txBody>
                    <a:bodyPr/>
                    <a:lstStyle/>
                    <a:p>
                      <a:r>
                        <a:rPr lang="en-US" sz="3200"/>
                        <a:t>2</a:t>
                      </a:r>
                    </a:p>
                  </a:txBody>
                  <a:tcPr anchor="ctr">
                    <a:lnL>
                      <a:noFill/>
                    </a:lnL>
                    <a:lnR>
                      <a:noFill/>
                    </a:lnR>
                    <a:lnT>
                      <a:noFill/>
                    </a:lnT>
                    <a:lnB>
                      <a:noFill/>
                    </a:lnB>
                  </a:tcPr>
                </a:tc>
                <a:tc>
                  <a:txBody>
                    <a:bodyPr/>
                    <a:lstStyle/>
                    <a:p>
                      <a:r>
                        <a:rPr lang="en-US" sz="3200"/>
                        <a:t>2</a:t>
                      </a:r>
                    </a:p>
                  </a:txBody>
                  <a:tcPr anchor="ctr">
                    <a:lnL>
                      <a:noFill/>
                    </a:lnL>
                    <a:lnR>
                      <a:noFill/>
                    </a:lnR>
                    <a:lnT>
                      <a:noFill/>
                    </a:lnT>
                    <a:lnB>
                      <a:noFill/>
                    </a:lnB>
                  </a:tcPr>
                </a:tc>
                <a:tc>
                  <a:txBody>
                    <a:bodyPr/>
                    <a:lstStyle/>
                    <a:p>
                      <a:r>
                        <a:rPr lang="en-US" sz="3200" dirty="0"/>
                        <a:t>12</a:t>
                      </a:r>
                    </a:p>
                  </a:txBody>
                  <a:tcPr anchor="ctr">
                    <a:lnL>
                      <a:noFill/>
                    </a:lnL>
                    <a:lnR>
                      <a:noFill/>
                    </a:lnR>
                    <a:lnT>
                      <a:noFill/>
                    </a:lnT>
                    <a:lnB>
                      <a:noFill/>
                    </a:lnB>
                  </a:tcPr>
                </a:tc>
                <a:extLst>
                  <a:ext uri="{0D108BD9-81ED-4DB2-BD59-A6C34878D82A}">
                    <a16:rowId xmlns:a16="http://schemas.microsoft.com/office/drawing/2014/main" val="3123055380"/>
                  </a:ext>
                </a:extLst>
              </a:tr>
            </a:tbl>
          </a:graphicData>
        </a:graphic>
      </p:graphicFrame>
    </p:spTree>
    <p:extLst>
      <p:ext uri="{BB962C8B-B14F-4D97-AF65-F5344CB8AC3E}">
        <p14:creationId xmlns:p14="http://schemas.microsoft.com/office/powerpoint/2010/main" val="2673867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37970" y="844204"/>
            <a:ext cx="8115300" cy="1000125"/>
          </a:xfrm>
          <a:prstGeom prst="rect">
            <a:avLst/>
          </a:prstGeom>
        </p:spPr>
      </p:pic>
      <p:sp>
        <p:nvSpPr>
          <p:cNvPr id="5" name="Rectangle 4"/>
          <p:cNvSpPr/>
          <p:nvPr/>
        </p:nvSpPr>
        <p:spPr>
          <a:xfrm>
            <a:off x="457200" y="2132856"/>
            <a:ext cx="8003232" cy="954107"/>
          </a:xfrm>
          <a:prstGeom prst="rect">
            <a:avLst/>
          </a:prstGeom>
        </p:spPr>
        <p:txBody>
          <a:bodyPr wrap="square">
            <a:spAutoFit/>
          </a:bodyPr>
          <a:lstStyle/>
          <a:p>
            <a:r>
              <a:rPr lang="en-US" sz="2800" dirty="0"/>
              <a:t>Waiting Time = start time – arrival time + wait time for next burst</a:t>
            </a:r>
          </a:p>
        </p:txBody>
      </p:sp>
      <p:sp>
        <p:nvSpPr>
          <p:cNvPr id="6" name="Rectangle 1"/>
          <p:cNvSpPr>
            <a:spLocks noChangeArrowheads="1"/>
          </p:cNvSpPr>
          <p:nvPr/>
        </p:nvSpPr>
        <p:spPr bwMode="auto">
          <a:xfrm>
            <a:off x="611560" y="2860336"/>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P1 = 0 - 0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 P2 =4 - 0 + 7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P3= 6-6=0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P4= 16-11=5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smtClean="0">
                <a:latin typeface="Arial Unicode MS"/>
              </a:rPr>
              <a:t>P5=14-12=2</a:t>
            </a:r>
            <a:endParaRPr kumimoji="0" lang="en-US" altLang="en-US" sz="32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Average Waiting time = (0+11+0+5+2)/5 = 18/5= 3.6</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89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Example 2: Consider </a:t>
            </a:r>
            <a:r>
              <a:rPr lang="en-US" sz="3200" dirty="0"/>
              <a:t>the set of 5 processes whose arrival time and burst time are given </a:t>
            </a:r>
            <a:r>
              <a:rPr lang="en-US" sz="3200" dirty="0" smtClean="0"/>
              <a:t>below</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8528338"/>
              </p:ext>
            </p:extLst>
          </p:nvPr>
        </p:nvGraphicFramePr>
        <p:xfrm>
          <a:off x="478133" y="2060848"/>
          <a:ext cx="7818121" cy="4450080"/>
        </p:xfrm>
        <a:graphic>
          <a:graphicData uri="http://schemas.openxmlformats.org/drawingml/2006/table">
            <a:tbl>
              <a:tblPr/>
              <a:tblGrid>
                <a:gridCol w="2338056">
                  <a:extLst>
                    <a:ext uri="{9D8B030D-6E8A-4147-A177-3AD203B41FA5}">
                      <a16:colId xmlns:a16="http://schemas.microsoft.com/office/drawing/2014/main" val="1007462614"/>
                    </a:ext>
                  </a:extLst>
                </a:gridCol>
                <a:gridCol w="1982481">
                  <a:extLst>
                    <a:ext uri="{9D8B030D-6E8A-4147-A177-3AD203B41FA5}">
                      <a16:colId xmlns:a16="http://schemas.microsoft.com/office/drawing/2014/main" val="3059144968"/>
                    </a:ext>
                  </a:extLst>
                </a:gridCol>
                <a:gridCol w="1836122">
                  <a:extLst>
                    <a:ext uri="{9D8B030D-6E8A-4147-A177-3AD203B41FA5}">
                      <a16:colId xmlns:a16="http://schemas.microsoft.com/office/drawing/2014/main" val="3682503456"/>
                    </a:ext>
                  </a:extLst>
                </a:gridCol>
                <a:gridCol w="1661462">
                  <a:extLst>
                    <a:ext uri="{9D8B030D-6E8A-4147-A177-3AD203B41FA5}">
                      <a16:colId xmlns:a16="http://schemas.microsoft.com/office/drawing/2014/main" val="886353024"/>
                    </a:ext>
                  </a:extLst>
                </a:gridCol>
              </a:tblGrid>
              <a:tr h="130304">
                <a:tc>
                  <a:txBody>
                    <a:bodyPr/>
                    <a:lstStyle/>
                    <a:p>
                      <a:pPr algn="ctr"/>
                      <a:r>
                        <a:rPr lang="en-US" sz="2800" b="1" dirty="0">
                          <a:effectLst/>
                        </a:rPr>
                        <a:t>Process Id</a:t>
                      </a:r>
                      <a:endParaRPr lang="en-US" sz="4000" dirty="0">
                        <a:effectLst/>
                      </a:endParaRPr>
                    </a:p>
                  </a:txBody>
                  <a:tcPr anchor="ctr">
                    <a:lnL>
                      <a:noFill/>
                    </a:lnL>
                    <a:lnR>
                      <a:noFill/>
                    </a:lnR>
                    <a:lnT>
                      <a:noFill/>
                    </a:lnT>
                    <a:lnB>
                      <a:noFill/>
                    </a:lnB>
                  </a:tcPr>
                </a:tc>
                <a:tc>
                  <a:txBody>
                    <a:bodyPr/>
                    <a:lstStyle/>
                    <a:p>
                      <a:pPr algn="ctr"/>
                      <a:r>
                        <a:rPr lang="en-US" sz="2800" b="1">
                          <a:effectLst/>
                        </a:rPr>
                        <a:t>Arrival time</a:t>
                      </a:r>
                      <a:endParaRPr lang="en-US" sz="4000">
                        <a:effectLst/>
                      </a:endParaRPr>
                    </a:p>
                  </a:txBody>
                  <a:tcPr anchor="ctr">
                    <a:lnL>
                      <a:noFill/>
                    </a:lnL>
                    <a:lnR>
                      <a:noFill/>
                    </a:lnR>
                    <a:lnT>
                      <a:noFill/>
                    </a:lnT>
                    <a:lnB>
                      <a:noFill/>
                    </a:lnB>
                  </a:tcPr>
                </a:tc>
                <a:tc>
                  <a:txBody>
                    <a:bodyPr/>
                    <a:lstStyle/>
                    <a:p>
                      <a:pPr algn="ctr"/>
                      <a:r>
                        <a:rPr lang="en-US" sz="2800" b="1">
                          <a:effectLst/>
                        </a:rPr>
                        <a:t>Burst time</a:t>
                      </a:r>
                      <a:endParaRPr lang="en-US" sz="4000">
                        <a:effectLst/>
                      </a:endParaRPr>
                    </a:p>
                  </a:txBody>
                  <a:tcPr anchor="ctr">
                    <a:lnL>
                      <a:noFill/>
                    </a:lnL>
                    <a:lnR>
                      <a:noFill/>
                    </a:lnR>
                    <a:lnT>
                      <a:noFill/>
                    </a:lnT>
                    <a:lnB>
                      <a:noFill/>
                    </a:lnB>
                  </a:tcPr>
                </a:tc>
                <a:tc>
                  <a:txBody>
                    <a:bodyPr/>
                    <a:lstStyle/>
                    <a:p>
                      <a:pPr algn="ctr"/>
                      <a:r>
                        <a:rPr lang="en-US" sz="2800" b="1">
                          <a:effectLst/>
                        </a:rPr>
                        <a:t> Priority</a:t>
                      </a:r>
                      <a:endParaRPr lang="en-US" sz="4000">
                        <a:effectLst/>
                      </a:endParaRPr>
                    </a:p>
                  </a:txBody>
                  <a:tcPr anchor="ctr">
                    <a:lnL>
                      <a:noFill/>
                    </a:lnL>
                    <a:lnR>
                      <a:noFill/>
                    </a:lnR>
                    <a:lnT>
                      <a:noFill/>
                    </a:lnT>
                    <a:lnB>
                      <a:noFill/>
                    </a:lnB>
                  </a:tcPr>
                </a:tc>
                <a:extLst>
                  <a:ext uri="{0D108BD9-81ED-4DB2-BD59-A6C34878D82A}">
                    <a16:rowId xmlns:a16="http://schemas.microsoft.com/office/drawing/2014/main" val="3169650814"/>
                  </a:ext>
                </a:extLst>
              </a:tr>
              <a:tr h="209550">
                <a:tc>
                  <a:txBody>
                    <a:bodyPr/>
                    <a:lstStyle/>
                    <a:p>
                      <a:pPr algn="ctr"/>
                      <a:r>
                        <a:rPr lang="en-US" sz="4000" dirty="0">
                          <a:effectLst/>
                        </a:rPr>
                        <a:t>P1</a:t>
                      </a:r>
                    </a:p>
                  </a:txBody>
                  <a:tcPr anchor="ctr">
                    <a:lnL>
                      <a:noFill/>
                    </a:lnL>
                    <a:lnR>
                      <a:noFill/>
                    </a:lnR>
                    <a:lnT>
                      <a:noFill/>
                    </a:lnT>
                    <a:lnB>
                      <a:noFill/>
                    </a:lnB>
                  </a:tcPr>
                </a:tc>
                <a:tc>
                  <a:txBody>
                    <a:bodyPr/>
                    <a:lstStyle/>
                    <a:p>
                      <a:pPr algn="ctr"/>
                      <a:r>
                        <a:rPr lang="en-US" sz="4000" dirty="0">
                          <a:effectLst/>
                        </a:rPr>
                        <a:t>0</a:t>
                      </a:r>
                    </a:p>
                  </a:txBody>
                  <a:tcPr anchor="ctr">
                    <a:lnL>
                      <a:noFill/>
                    </a:lnL>
                    <a:lnR>
                      <a:noFill/>
                    </a:lnR>
                    <a:lnT>
                      <a:noFill/>
                    </a:lnT>
                    <a:lnB>
                      <a:noFill/>
                    </a:lnB>
                  </a:tcPr>
                </a:tc>
                <a:tc>
                  <a:txBody>
                    <a:bodyPr/>
                    <a:lstStyle/>
                    <a:p>
                      <a:pPr algn="ctr"/>
                      <a:r>
                        <a:rPr lang="en-US" sz="4000">
                          <a:effectLst/>
                        </a:rPr>
                        <a:t>4</a:t>
                      </a:r>
                    </a:p>
                  </a:txBody>
                  <a:tcPr anchor="ctr">
                    <a:lnL>
                      <a:noFill/>
                    </a:lnL>
                    <a:lnR>
                      <a:noFill/>
                    </a:lnR>
                    <a:lnT>
                      <a:noFill/>
                    </a:lnT>
                    <a:lnB>
                      <a:noFill/>
                    </a:lnB>
                  </a:tcPr>
                </a:tc>
                <a:tc>
                  <a:txBody>
                    <a:bodyPr/>
                    <a:lstStyle/>
                    <a:p>
                      <a:pPr algn="ctr"/>
                      <a:r>
                        <a:rPr lang="en-US" sz="4000">
                          <a:effectLst/>
                        </a:rPr>
                        <a:t>2</a:t>
                      </a:r>
                    </a:p>
                  </a:txBody>
                  <a:tcPr anchor="ctr">
                    <a:lnL>
                      <a:noFill/>
                    </a:lnL>
                    <a:lnR>
                      <a:noFill/>
                    </a:lnR>
                    <a:lnT>
                      <a:noFill/>
                    </a:lnT>
                    <a:lnB>
                      <a:noFill/>
                    </a:lnB>
                  </a:tcPr>
                </a:tc>
                <a:extLst>
                  <a:ext uri="{0D108BD9-81ED-4DB2-BD59-A6C34878D82A}">
                    <a16:rowId xmlns:a16="http://schemas.microsoft.com/office/drawing/2014/main" val="940821762"/>
                  </a:ext>
                </a:extLst>
              </a:tr>
              <a:tr h="209550">
                <a:tc>
                  <a:txBody>
                    <a:bodyPr/>
                    <a:lstStyle/>
                    <a:p>
                      <a:pPr algn="ctr"/>
                      <a:r>
                        <a:rPr lang="en-US" sz="4000" dirty="0">
                          <a:effectLst/>
                        </a:rPr>
                        <a:t>P2</a:t>
                      </a:r>
                    </a:p>
                  </a:txBody>
                  <a:tcPr anchor="ctr">
                    <a:lnL>
                      <a:noFill/>
                    </a:lnL>
                    <a:lnR>
                      <a:noFill/>
                    </a:lnR>
                    <a:lnT>
                      <a:noFill/>
                    </a:lnT>
                    <a:lnB>
                      <a:noFill/>
                    </a:lnB>
                  </a:tcPr>
                </a:tc>
                <a:tc>
                  <a:txBody>
                    <a:bodyPr/>
                    <a:lstStyle/>
                    <a:p>
                      <a:pPr algn="ctr"/>
                      <a:r>
                        <a:rPr lang="en-US" sz="4000" dirty="0">
                          <a:effectLst/>
                        </a:rPr>
                        <a:t>1</a:t>
                      </a:r>
                    </a:p>
                  </a:txBody>
                  <a:tcPr anchor="ctr">
                    <a:lnL>
                      <a:noFill/>
                    </a:lnL>
                    <a:lnR>
                      <a:noFill/>
                    </a:lnR>
                    <a:lnT>
                      <a:noFill/>
                    </a:lnT>
                    <a:lnB>
                      <a:noFill/>
                    </a:lnB>
                  </a:tcPr>
                </a:tc>
                <a:tc>
                  <a:txBody>
                    <a:bodyPr/>
                    <a:lstStyle/>
                    <a:p>
                      <a:pPr algn="ctr"/>
                      <a:r>
                        <a:rPr lang="en-US" sz="4000" dirty="0">
                          <a:effectLst/>
                        </a:rPr>
                        <a:t>3</a:t>
                      </a:r>
                    </a:p>
                  </a:txBody>
                  <a:tcPr anchor="ctr">
                    <a:lnL>
                      <a:noFill/>
                    </a:lnL>
                    <a:lnR>
                      <a:noFill/>
                    </a:lnR>
                    <a:lnT>
                      <a:noFill/>
                    </a:lnT>
                    <a:lnB>
                      <a:noFill/>
                    </a:lnB>
                  </a:tcPr>
                </a:tc>
                <a:tc>
                  <a:txBody>
                    <a:bodyPr/>
                    <a:lstStyle/>
                    <a:p>
                      <a:pPr algn="ctr"/>
                      <a:r>
                        <a:rPr lang="en-US" sz="4000">
                          <a:effectLst/>
                        </a:rPr>
                        <a:t>3</a:t>
                      </a:r>
                    </a:p>
                  </a:txBody>
                  <a:tcPr anchor="ctr">
                    <a:lnL>
                      <a:noFill/>
                    </a:lnL>
                    <a:lnR>
                      <a:noFill/>
                    </a:lnR>
                    <a:lnT>
                      <a:noFill/>
                    </a:lnT>
                    <a:lnB>
                      <a:noFill/>
                    </a:lnB>
                  </a:tcPr>
                </a:tc>
                <a:extLst>
                  <a:ext uri="{0D108BD9-81ED-4DB2-BD59-A6C34878D82A}">
                    <a16:rowId xmlns:a16="http://schemas.microsoft.com/office/drawing/2014/main" val="1181886400"/>
                  </a:ext>
                </a:extLst>
              </a:tr>
              <a:tr h="209550">
                <a:tc>
                  <a:txBody>
                    <a:bodyPr/>
                    <a:lstStyle/>
                    <a:p>
                      <a:pPr algn="ctr"/>
                      <a:r>
                        <a:rPr lang="en-US" sz="4000">
                          <a:effectLst/>
                        </a:rPr>
                        <a:t>P3</a:t>
                      </a:r>
                    </a:p>
                  </a:txBody>
                  <a:tcPr anchor="ctr">
                    <a:lnL>
                      <a:noFill/>
                    </a:lnL>
                    <a:lnR>
                      <a:noFill/>
                    </a:lnR>
                    <a:lnT>
                      <a:noFill/>
                    </a:lnT>
                    <a:lnB>
                      <a:noFill/>
                    </a:lnB>
                  </a:tcPr>
                </a:tc>
                <a:tc>
                  <a:txBody>
                    <a:bodyPr/>
                    <a:lstStyle/>
                    <a:p>
                      <a:pPr algn="ctr"/>
                      <a:r>
                        <a:rPr lang="en-US" sz="4000">
                          <a:effectLst/>
                        </a:rPr>
                        <a:t>2</a:t>
                      </a:r>
                    </a:p>
                  </a:txBody>
                  <a:tcPr anchor="ctr">
                    <a:lnL>
                      <a:noFill/>
                    </a:lnL>
                    <a:lnR>
                      <a:noFill/>
                    </a:lnR>
                    <a:lnT>
                      <a:noFill/>
                    </a:lnT>
                    <a:lnB>
                      <a:noFill/>
                    </a:lnB>
                  </a:tcPr>
                </a:tc>
                <a:tc>
                  <a:txBody>
                    <a:bodyPr/>
                    <a:lstStyle/>
                    <a:p>
                      <a:pPr algn="ctr"/>
                      <a:r>
                        <a:rPr lang="en-US" sz="4000" dirty="0">
                          <a:effectLst/>
                        </a:rPr>
                        <a:t>1</a:t>
                      </a:r>
                    </a:p>
                  </a:txBody>
                  <a:tcPr anchor="ctr">
                    <a:lnL>
                      <a:noFill/>
                    </a:lnL>
                    <a:lnR>
                      <a:noFill/>
                    </a:lnR>
                    <a:lnT>
                      <a:noFill/>
                    </a:lnT>
                    <a:lnB>
                      <a:noFill/>
                    </a:lnB>
                  </a:tcPr>
                </a:tc>
                <a:tc>
                  <a:txBody>
                    <a:bodyPr/>
                    <a:lstStyle/>
                    <a:p>
                      <a:pPr algn="ctr"/>
                      <a:r>
                        <a:rPr lang="en-US" sz="4000" dirty="0">
                          <a:effectLst/>
                        </a:rPr>
                        <a:t>4</a:t>
                      </a:r>
                    </a:p>
                  </a:txBody>
                  <a:tcPr anchor="ctr">
                    <a:lnL>
                      <a:noFill/>
                    </a:lnL>
                    <a:lnR>
                      <a:noFill/>
                    </a:lnR>
                    <a:lnT>
                      <a:noFill/>
                    </a:lnT>
                    <a:lnB>
                      <a:noFill/>
                    </a:lnB>
                  </a:tcPr>
                </a:tc>
                <a:extLst>
                  <a:ext uri="{0D108BD9-81ED-4DB2-BD59-A6C34878D82A}">
                    <a16:rowId xmlns:a16="http://schemas.microsoft.com/office/drawing/2014/main" val="3333306807"/>
                  </a:ext>
                </a:extLst>
              </a:tr>
              <a:tr h="209550">
                <a:tc>
                  <a:txBody>
                    <a:bodyPr/>
                    <a:lstStyle/>
                    <a:p>
                      <a:pPr algn="ctr"/>
                      <a:r>
                        <a:rPr lang="en-US" sz="4000">
                          <a:effectLst/>
                        </a:rPr>
                        <a:t>P4</a:t>
                      </a:r>
                    </a:p>
                  </a:txBody>
                  <a:tcPr anchor="ctr">
                    <a:lnL>
                      <a:noFill/>
                    </a:lnL>
                    <a:lnR>
                      <a:noFill/>
                    </a:lnR>
                    <a:lnT>
                      <a:noFill/>
                    </a:lnT>
                    <a:lnB>
                      <a:noFill/>
                    </a:lnB>
                  </a:tcPr>
                </a:tc>
                <a:tc>
                  <a:txBody>
                    <a:bodyPr/>
                    <a:lstStyle/>
                    <a:p>
                      <a:pPr algn="ctr"/>
                      <a:r>
                        <a:rPr lang="en-US" sz="4000">
                          <a:effectLst/>
                        </a:rPr>
                        <a:t>3</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extLst>
                  <a:ext uri="{0D108BD9-81ED-4DB2-BD59-A6C34878D82A}">
                    <a16:rowId xmlns:a16="http://schemas.microsoft.com/office/drawing/2014/main" val="3083317570"/>
                  </a:ext>
                </a:extLst>
              </a:tr>
              <a:tr h="209550">
                <a:tc>
                  <a:txBody>
                    <a:bodyPr/>
                    <a:lstStyle/>
                    <a:p>
                      <a:pPr algn="ctr"/>
                      <a:r>
                        <a:rPr lang="en-US" sz="4000" dirty="0">
                          <a:effectLst/>
                        </a:rPr>
                        <a:t>P5</a:t>
                      </a:r>
                    </a:p>
                  </a:txBody>
                  <a:tcPr anchor="ctr">
                    <a:lnL>
                      <a:noFill/>
                    </a:lnL>
                    <a:lnR>
                      <a:noFill/>
                    </a:lnR>
                    <a:lnT>
                      <a:noFill/>
                    </a:lnT>
                    <a:lnB>
                      <a:noFill/>
                    </a:lnB>
                  </a:tcPr>
                </a:tc>
                <a:tc>
                  <a:txBody>
                    <a:bodyPr/>
                    <a:lstStyle/>
                    <a:p>
                      <a:pPr algn="ctr"/>
                      <a:r>
                        <a:rPr lang="en-US" sz="4000">
                          <a:effectLst/>
                        </a:rPr>
                        <a:t>4</a:t>
                      </a:r>
                    </a:p>
                  </a:txBody>
                  <a:tcPr anchor="ctr">
                    <a:lnL>
                      <a:noFill/>
                    </a:lnL>
                    <a:lnR>
                      <a:noFill/>
                    </a:lnR>
                    <a:lnT>
                      <a:noFill/>
                    </a:lnT>
                    <a:lnB>
                      <a:noFill/>
                    </a:lnB>
                  </a:tcPr>
                </a:tc>
                <a:tc>
                  <a:txBody>
                    <a:bodyPr/>
                    <a:lstStyle/>
                    <a:p>
                      <a:pPr algn="ctr"/>
                      <a:r>
                        <a:rPr lang="en-US" sz="4000">
                          <a:effectLst/>
                        </a:rPr>
                        <a:t>2</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extLst>
                  <a:ext uri="{0D108BD9-81ED-4DB2-BD59-A6C34878D82A}">
                    <a16:rowId xmlns:a16="http://schemas.microsoft.com/office/drawing/2014/main" val="2866290888"/>
                  </a:ext>
                </a:extLst>
              </a:tr>
            </a:tbl>
          </a:graphicData>
        </a:graphic>
      </p:graphicFrame>
    </p:spTree>
    <p:extLst>
      <p:ext uri="{BB962C8B-B14F-4D97-AF65-F5344CB8AC3E}">
        <p14:creationId xmlns:p14="http://schemas.microsoft.com/office/powerpoint/2010/main" val="126342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Schedulers</a:t>
            </a:r>
            <a:r>
              <a:rPr lang="en-IN" dirty="0"/>
              <a:t/>
            </a:r>
            <a:br>
              <a:rPr lang="en-IN" dirty="0"/>
            </a:br>
            <a:endParaRPr lang="en-IN" dirty="0"/>
          </a:p>
        </p:txBody>
      </p:sp>
      <p:sp>
        <p:nvSpPr>
          <p:cNvPr id="3" name="Content Placeholder 2"/>
          <p:cNvSpPr>
            <a:spLocks noGrp="1"/>
          </p:cNvSpPr>
          <p:nvPr>
            <p:ph idx="1"/>
          </p:nvPr>
        </p:nvSpPr>
        <p:spPr>
          <a:xfrm>
            <a:off x="457200" y="1412776"/>
            <a:ext cx="8229600" cy="4911824"/>
          </a:xfrm>
        </p:spPr>
        <p:txBody>
          <a:bodyPr/>
          <a:lstStyle/>
          <a:p>
            <a:r>
              <a:rPr lang="en-US" dirty="0"/>
              <a:t>A </a:t>
            </a:r>
            <a:r>
              <a:rPr lang="en-US" b="1" dirty="0"/>
              <a:t>scheduler </a:t>
            </a:r>
            <a:r>
              <a:rPr lang="en-US" dirty="0"/>
              <a:t>is a decision maker that selects the processes from one scheduling queue to another or allocates CPU for execution. The Operating System has three types of scheduler</a:t>
            </a:r>
            <a:r>
              <a:rPr lang="en-US" dirty="0" smtClean="0"/>
              <a:t>:</a:t>
            </a:r>
          </a:p>
          <a:p>
            <a:pPr marL="0" indent="0">
              <a:buNone/>
            </a:pPr>
            <a:endParaRPr lang="en-IN" dirty="0"/>
          </a:p>
          <a:p>
            <a:pPr marL="0" lvl="0" indent="0">
              <a:buNone/>
            </a:pPr>
            <a:r>
              <a:rPr lang="en-US" dirty="0" smtClean="0"/>
              <a:t>1. Long-term </a:t>
            </a:r>
            <a:r>
              <a:rPr lang="en-US" dirty="0"/>
              <a:t>scheduler or Job scheduler</a:t>
            </a:r>
            <a:endParaRPr lang="en-IN" dirty="0"/>
          </a:p>
          <a:p>
            <a:pPr marL="0" lvl="0" indent="0">
              <a:buNone/>
            </a:pPr>
            <a:r>
              <a:rPr lang="en-US" dirty="0" smtClean="0"/>
              <a:t>2. Short-term </a:t>
            </a:r>
            <a:r>
              <a:rPr lang="en-US" dirty="0"/>
              <a:t>scheduler or CPU scheduler</a:t>
            </a:r>
            <a:endParaRPr lang="en-IN" dirty="0"/>
          </a:p>
          <a:p>
            <a:pPr marL="0" lvl="0" indent="0">
              <a:buNone/>
            </a:pPr>
            <a:r>
              <a:rPr lang="en-US" dirty="0" smtClean="0"/>
              <a:t>3. Medium-term </a:t>
            </a:r>
            <a:r>
              <a:rPr lang="en-US" dirty="0"/>
              <a:t>scheduler</a:t>
            </a:r>
            <a:endParaRPr lang="en-IN" dirty="0"/>
          </a:p>
          <a:p>
            <a:endParaRPr lang="en-IN" dirty="0"/>
          </a:p>
        </p:txBody>
      </p:sp>
    </p:spTree>
    <p:extLst>
      <p:ext uri="{BB962C8B-B14F-4D97-AF65-F5344CB8AC3E}">
        <p14:creationId xmlns:p14="http://schemas.microsoft.com/office/powerpoint/2010/main" val="4070140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57200" y="508240"/>
            <a:ext cx="7632848" cy="153469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2193552"/>
              </p:ext>
            </p:extLst>
          </p:nvPr>
        </p:nvGraphicFramePr>
        <p:xfrm>
          <a:off x="478457" y="2238783"/>
          <a:ext cx="7818120" cy="2865120"/>
        </p:xfrm>
        <a:graphic>
          <a:graphicData uri="http://schemas.openxmlformats.org/drawingml/2006/table">
            <a:tbl>
              <a:tblPr/>
              <a:tblGrid>
                <a:gridCol w="1436359">
                  <a:extLst>
                    <a:ext uri="{9D8B030D-6E8A-4147-A177-3AD203B41FA5}">
                      <a16:colId xmlns:a16="http://schemas.microsoft.com/office/drawing/2014/main" val="1492362151"/>
                    </a:ext>
                  </a:extLst>
                </a:gridCol>
                <a:gridCol w="1538152">
                  <a:extLst>
                    <a:ext uri="{9D8B030D-6E8A-4147-A177-3AD203B41FA5}">
                      <a16:colId xmlns:a16="http://schemas.microsoft.com/office/drawing/2014/main" val="681124703"/>
                    </a:ext>
                  </a:extLst>
                </a:gridCol>
                <a:gridCol w="2186907">
                  <a:extLst>
                    <a:ext uri="{9D8B030D-6E8A-4147-A177-3AD203B41FA5}">
                      <a16:colId xmlns:a16="http://schemas.microsoft.com/office/drawing/2014/main" val="154791579"/>
                    </a:ext>
                  </a:extLst>
                </a:gridCol>
                <a:gridCol w="2656702">
                  <a:extLst>
                    <a:ext uri="{9D8B030D-6E8A-4147-A177-3AD203B41FA5}">
                      <a16:colId xmlns:a16="http://schemas.microsoft.com/office/drawing/2014/main" val="2207044631"/>
                    </a:ext>
                  </a:extLst>
                </a:gridCol>
              </a:tblGrid>
              <a:tr h="209550">
                <a:tc>
                  <a:txBody>
                    <a:bodyPr/>
                    <a:lstStyle/>
                    <a:p>
                      <a:pPr algn="ctr"/>
                      <a:r>
                        <a:rPr lang="en-US" sz="1600" b="1" dirty="0">
                          <a:effectLst/>
                        </a:rPr>
                        <a:t>Process Id</a:t>
                      </a:r>
                      <a:endParaRPr lang="en-US" sz="2400" dirty="0">
                        <a:effectLst/>
                      </a:endParaRPr>
                    </a:p>
                  </a:txBody>
                  <a:tcPr anchor="ctr">
                    <a:lnL>
                      <a:noFill/>
                    </a:lnL>
                    <a:lnR>
                      <a:noFill/>
                    </a:lnR>
                    <a:lnT>
                      <a:noFill/>
                    </a:lnT>
                    <a:lnB>
                      <a:noFill/>
                    </a:lnB>
                  </a:tcPr>
                </a:tc>
                <a:tc>
                  <a:txBody>
                    <a:bodyPr/>
                    <a:lstStyle/>
                    <a:p>
                      <a:pPr algn="ctr"/>
                      <a:r>
                        <a:rPr lang="en-US" sz="1600" b="1" dirty="0" smtClean="0">
                          <a:effectLst/>
                        </a:rPr>
                        <a:t>Completion </a:t>
                      </a:r>
                      <a:r>
                        <a:rPr lang="en-US" sz="1600" b="1" dirty="0">
                          <a:effectLst/>
                        </a:rPr>
                        <a:t>time</a:t>
                      </a:r>
                      <a:endParaRPr lang="en-US" sz="2400" dirty="0">
                        <a:effectLst/>
                      </a:endParaRPr>
                    </a:p>
                  </a:txBody>
                  <a:tcPr anchor="ctr">
                    <a:lnL>
                      <a:noFill/>
                    </a:lnL>
                    <a:lnR>
                      <a:noFill/>
                    </a:lnR>
                    <a:lnT>
                      <a:noFill/>
                    </a:lnT>
                    <a:lnB>
                      <a:noFill/>
                    </a:lnB>
                  </a:tcPr>
                </a:tc>
                <a:tc>
                  <a:txBody>
                    <a:bodyPr/>
                    <a:lstStyle/>
                    <a:p>
                      <a:pPr algn="ctr"/>
                      <a:r>
                        <a:rPr lang="en-US" sz="1600" b="1">
                          <a:effectLst/>
                        </a:rPr>
                        <a:t>Turn Around time</a:t>
                      </a:r>
                      <a:endParaRPr lang="en-US" sz="2400">
                        <a:effectLst/>
                      </a:endParaRPr>
                    </a:p>
                  </a:txBody>
                  <a:tcPr anchor="ctr">
                    <a:lnL>
                      <a:noFill/>
                    </a:lnL>
                    <a:lnR>
                      <a:noFill/>
                    </a:lnR>
                    <a:lnT>
                      <a:noFill/>
                    </a:lnT>
                    <a:lnB>
                      <a:noFill/>
                    </a:lnB>
                  </a:tcPr>
                </a:tc>
                <a:tc>
                  <a:txBody>
                    <a:bodyPr/>
                    <a:lstStyle/>
                    <a:p>
                      <a:pPr algn="ctr"/>
                      <a:r>
                        <a:rPr lang="en-US" sz="1600" b="1">
                          <a:effectLst/>
                        </a:rPr>
                        <a:t>Waiting time</a:t>
                      </a:r>
                      <a:endParaRPr lang="en-US" sz="2400">
                        <a:effectLst/>
                      </a:endParaRPr>
                    </a:p>
                  </a:txBody>
                  <a:tcPr anchor="ctr">
                    <a:lnL>
                      <a:noFill/>
                    </a:lnL>
                    <a:lnR>
                      <a:noFill/>
                    </a:lnR>
                    <a:lnT>
                      <a:noFill/>
                    </a:lnT>
                    <a:lnB>
                      <a:noFill/>
                    </a:lnB>
                  </a:tcPr>
                </a:tc>
                <a:extLst>
                  <a:ext uri="{0D108BD9-81ED-4DB2-BD59-A6C34878D82A}">
                    <a16:rowId xmlns:a16="http://schemas.microsoft.com/office/drawing/2014/main" val="4125226815"/>
                  </a:ext>
                </a:extLst>
              </a:tr>
              <a:tr h="209550">
                <a:tc>
                  <a:txBody>
                    <a:bodyPr/>
                    <a:lstStyle/>
                    <a:p>
                      <a:pPr algn="ctr"/>
                      <a:r>
                        <a:rPr lang="en-US" sz="2400" dirty="0">
                          <a:effectLst/>
                        </a:rPr>
                        <a:t>P1</a:t>
                      </a:r>
                    </a:p>
                  </a:txBody>
                  <a:tcPr anchor="ctr">
                    <a:lnL>
                      <a:noFill/>
                    </a:lnL>
                    <a:lnR>
                      <a:noFill/>
                    </a:lnR>
                    <a:lnT>
                      <a:noFill/>
                    </a:lnT>
                    <a:lnB>
                      <a:noFill/>
                    </a:lnB>
                  </a:tcPr>
                </a:tc>
                <a:tc>
                  <a:txBody>
                    <a:bodyPr/>
                    <a:lstStyle/>
                    <a:p>
                      <a:pPr algn="ctr"/>
                      <a:r>
                        <a:rPr lang="en-US" sz="2400" dirty="0">
                          <a:effectLst/>
                        </a:rPr>
                        <a:t>15</a:t>
                      </a:r>
                    </a:p>
                  </a:txBody>
                  <a:tcPr anchor="ctr">
                    <a:lnL>
                      <a:noFill/>
                    </a:lnL>
                    <a:lnR>
                      <a:noFill/>
                    </a:lnR>
                    <a:lnT>
                      <a:noFill/>
                    </a:lnT>
                    <a:lnB>
                      <a:noFill/>
                    </a:lnB>
                  </a:tcPr>
                </a:tc>
                <a:tc>
                  <a:txBody>
                    <a:bodyPr/>
                    <a:lstStyle/>
                    <a:p>
                      <a:pPr algn="ctr"/>
                      <a:r>
                        <a:rPr lang="en-US" sz="2400">
                          <a:effectLst/>
                        </a:rPr>
                        <a:t>15 – 0 = 15</a:t>
                      </a:r>
                    </a:p>
                  </a:txBody>
                  <a:tcPr anchor="ctr">
                    <a:lnL>
                      <a:noFill/>
                    </a:lnL>
                    <a:lnR>
                      <a:noFill/>
                    </a:lnR>
                    <a:lnT>
                      <a:noFill/>
                    </a:lnT>
                    <a:lnB>
                      <a:noFill/>
                    </a:lnB>
                  </a:tcPr>
                </a:tc>
                <a:tc>
                  <a:txBody>
                    <a:bodyPr/>
                    <a:lstStyle/>
                    <a:p>
                      <a:pPr algn="ctr"/>
                      <a:r>
                        <a:rPr lang="en-US" sz="2400">
                          <a:effectLst/>
                        </a:rPr>
                        <a:t>15 – 4 = 11</a:t>
                      </a:r>
                    </a:p>
                  </a:txBody>
                  <a:tcPr anchor="ctr">
                    <a:lnL>
                      <a:noFill/>
                    </a:lnL>
                    <a:lnR>
                      <a:noFill/>
                    </a:lnR>
                    <a:lnT>
                      <a:noFill/>
                    </a:lnT>
                    <a:lnB>
                      <a:noFill/>
                    </a:lnB>
                  </a:tcPr>
                </a:tc>
                <a:extLst>
                  <a:ext uri="{0D108BD9-81ED-4DB2-BD59-A6C34878D82A}">
                    <a16:rowId xmlns:a16="http://schemas.microsoft.com/office/drawing/2014/main" val="1396680069"/>
                  </a:ext>
                </a:extLst>
              </a:tr>
              <a:tr h="171450">
                <a:tc>
                  <a:txBody>
                    <a:bodyPr/>
                    <a:lstStyle/>
                    <a:p>
                      <a:pPr algn="ctr"/>
                      <a:r>
                        <a:rPr lang="en-US" sz="2400">
                          <a:effectLst/>
                        </a:rPr>
                        <a:t>P2</a:t>
                      </a:r>
                    </a:p>
                  </a:txBody>
                  <a:tcPr anchor="ctr">
                    <a:lnL>
                      <a:noFill/>
                    </a:lnL>
                    <a:lnR>
                      <a:noFill/>
                    </a:lnR>
                    <a:lnT>
                      <a:noFill/>
                    </a:lnT>
                    <a:lnB>
                      <a:noFill/>
                    </a:lnB>
                  </a:tcPr>
                </a:tc>
                <a:tc>
                  <a:txBody>
                    <a:bodyPr/>
                    <a:lstStyle/>
                    <a:p>
                      <a:pPr algn="ctr"/>
                      <a:r>
                        <a:rPr lang="en-US" sz="2400">
                          <a:effectLst/>
                        </a:rPr>
                        <a:t>12</a:t>
                      </a:r>
                    </a:p>
                  </a:txBody>
                  <a:tcPr anchor="ctr">
                    <a:lnL>
                      <a:noFill/>
                    </a:lnL>
                    <a:lnR>
                      <a:noFill/>
                    </a:lnR>
                    <a:lnT>
                      <a:noFill/>
                    </a:lnT>
                    <a:lnB>
                      <a:noFill/>
                    </a:lnB>
                  </a:tcPr>
                </a:tc>
                <a:tc>
                  <a:txBody>
                    <a:bodyPr/>
                    <a:lstStyle/>
                    <a:p>
                      <a:pPr algn="ctr"/>
                      <a:r>
                        <a:rPr lang="en-US" sz="2400" dirty="0">
                          <a:effectLst/>
                        </a:rPr>
                        <a:t>12 – 1 = 11</a:t>
                      </a:r>
                    </a:p>
                  </a:txBody>
                  <a:tcPr anchor="ctr">
                    <a:lnL>
                      <a:noFill/>
                    </a:lnL>
                    <a:lnR>
                      <a:noFill/>
                    </a:lnR>
                    <a:lnT>
                      <a:noFill/>
                    </a:lnT>
                    <a:lnB>
                      <a:noFill/>
                    </a:lnB>
                  </a:tcPr>
                </a:tc>
                <a:tc>
                  <a:txBody>
                    <a:bodyPr/>
                    <a:lstStyle/>
                    <a:p>
                      <a:pPr algn="ctr"/>
                      <a:r>
                        <a:rPr lang="en-US" sz="2400">
                          <a:effectLst/>
                        </a:rPr>
                        <a:t>11 – 3 = 8</a:t>
                      </a:r>
                    </a:p>
                  </a:txBody>
                  <a:tcPr anchor="ctr">
                    <a:lnL>
                      <a:noFill/>
                    </a:lnL>
                    <a:lnR>
                      <a:noFill/>
                    </a:lnR>
                    <a:lnT>
                      <a:noFill/>
                    </a:lnT>
                    <a:lnB>
                      <a:noFill/>
                    </a:lnB>
                  </a:tcPr>
                </a:tc>
                <a:extLst>
                  <a:ext uri="{0D108BD9-81ED-4DB2-BD59-A6C34878D82A}">
                    <a16:rowId xmlns:a16="http://schemas.microsoft.com/office/drawing/2014/main" val="3024721840"/>
                  </a:ext>
                </a:extLst>
              </a:tr>
              <a:tr h="209550">
                <a:tc>
                  <a:txBody>
                    <a:bodyPr/>
                    <a:lstStyle/>
                    <a:p>
                      <a:pPr algn="ctr"/>
                      <a:r>
                        <a:rPr lang="en-US" sz="2400" dirty="0">
                          <a:effectLst/>
                        </a:rPr>
                        <a:t>P3</a:t>
                      </a:r>
                    </a:p>
                  </a:txBody>
                  <a:tcPr anchor="ctr">
                    <a:lnL>
                      <a:noFill/>
                    </a:lnL>
                    <a:lnR>
                      <a:noFill/>
                    </a:lnR>
                    <a:lnT>
                      <a:noFill/>
                    </a:lnT>
                    <a:lnB>
                      <a:noFill/>
                    </a:lnB>
                  </a:tcPr>
                </a:tc>
                <a:tc>
                  <a:txBody>
                    <a:bodyPr/>
                    <a:lstStyle/>
                    <a:p>
                      <a:pPr algn="ctr"/>
                      <a:r>
                        <a:rPr lang="en-US" sz="2400" dirty="0">
                          <a:effectLst/>
                        </a:rPr>
                        <a:t>3</a:t>
                      </a:r>
                    </a:p>
                  </a:txBody>
                  <a:tcPr anchor="ctr">
                    <a:lnL>
                      <a:noFill/>
                    </a:lnL>
                    <a:lnR>
                      <a:noFill/>
                    </a:lnR>
                    <a:lnT>
                      <a:noFill/>
                    </a:lnT>
                    <a:lnB>
                      <a:noFill/>
                    </a:lnB>
                  </a:tcPr>
                </a:tc>
                <a:tc>
                  <a:txBody>
                    <a:bodyPr/>
                    <a:lstStyle/>
                    <a:p>
                      <a:pPr algn="ctr"/>
                      <a:r>
                        <a:rPr lang="en-US" sz="2400">
                          <a:effectLst/>
                        </a:rPr>
                        <a:t>3 – 2 = 1</a:t>
                      </a:r>
                    </a:p>
                  </a:txBody>
                  <a:tcPr anchor="ctr">
                    <a:lnL>
                      <a:noFill/>
                    </a:lnL>
                    <a:lnR>
                      <a:noFill/>
                    </a:lnR>
                    <a:lnT>
                      <a:noFill/>
                    </a:lnT>
                    <a:lnB>
                      <a:noFill/>
                    </a:lnB>
                  </a:tcPr>
                </a:tc>
                <a:tc>
                  <a:txBody>
                    <a:bodyPr/>
                    <a:lstStyle/>
                    <a:p>
                      <a:pPr algn="ctr"/>
                      <a:r>
                        <a:rPr lang="en-US" sz="2400" dirty="0">
                          <a:effectLst/>
                        </a:rPr>
                        <a:t>1 – 1 = 0</a:t>
                      </a:r>
                    </a:p>
                  </a:txBody>
                  <a:tcPr anchor="ctr">
                    <a:lnL>
                      <a:noFill/>
                    </a:lnL>
                    <a:lnR>
                      <a:noFill/>
                    </a:lnR>
                    <a:lnT>
                      <a:noFill/>
                    </a:lnT>
                    <a:lnB>
                      <a:noFill/>
                    </a:lnB>
                  </a:tcPr>
                </a:tc>
                <a:extLst>
                  <a:ext uri="{0D108BD9-81ED-4DB2-BD59-A6C34878D82A}">
                    <a16:rowId xmlns:a16="http://schemas.microsoft.com/office/drawing/2014/main" val="1736812869"/>
                  </a:ext>
                </a:extLst>
              </a:tr>
              <a:tr h="209550">
                <a:tc>
                  <a:txBody>
                    <a:bodyPr/>
                    <a:lstStyle/>
                    <a:p>
                      <a:pPr algn="ctr"/>
                      <a:r>
                        <a:rPr lang="en-US" sz="2400">
                          <a:effectLst/>
                        </a:rPr>
                        <a:t>P4</a:t>
                      </a:r>
                    </a:p>
                  </a:txBody>
                  <a:tcPr anchor="ctr">
                    <a:lnL>
                      <a:noFill/>
                    </a:lnL>
                    <a:lnR>
                      <a:noFill/>
                    </a:lnR>
                    <a:lnT>
                      <a:noFill/>
                    </a:lnT>
                    <a:lnB>
                      <a:noFill/>
                    </a:lnB>
                  </a:tcPr>
                </a:tc>
                <a:tc>
                  <a:txBody>
                    <a:bodyPr/>
                    <a:lstStyle/>
                    <a:p>
                      <a:pPr algn="ctr"/>
                      <a:r>
                        <a:rPr lang="en-US" sz="2400">
                          <a:effectLst/>
                        </a:rPr>
                        <a:t>8</a:t>
                      </a:r>
                    </a:p>
                  </a:txBody>
                  <a:tcPr anchor="ctr">
                    <a:lnL>
                      <a:noFill/>
                    </a:lnL>
                    <a:lnR>
                      <a:noFill/>
                    </a:lnR>
                    <a:lnT>
                      <a:noFill/>
                    </a:lnT>
                    <a:lnB>
                      <a:noFill/>
                    </a:lnB>
                  </a:tcPr>
                </a:tc>
                <a:tc>
                  <a:txBody>
                    <a:bodyPr/>
                    <a:lstStyle/>
                    <a:p>
                      <a:pPr algn="ctr"/>
                      <a:r>
                        <a:rPr lang="en-US" sz="2400" dirty="0">
                          <a:effectLst/>
                        </a:rPr>
                        <a:t>8 – 3 = 5</a:t>
                      </a:r>
                    </a:p>
                  </a:txBody>
                  <a:tcPr anchor="ctr">
                    <a:lnL>
                      <a:noFill/>
                    </a:lnL>
                    <a:lnR>
                      <a:noFill/>
                    </a:lnR>
                    <a:lnT>
                      <a:noFill/>
                    </a:lnT>
                    <a:lnB>
                      <a:noFill/>
                    </a:lnB>
                  </a:tcPr>
                </a:tc>
                <a:tc>
                  <a:txBody>
                    <a:bodyPr/>
                    <a:lstStyle/>
                    <a:p>
                      <a:pPr algn="ctr"/>
                      <a:r>
                        <a:rPr lang="en-US" sz="2400" dirty="0">
                          <a:effectLst/>
                        </a:rPr>
                        <a:t>5 – 5 = 0</a:t>
                      </a:r>
                    </a:p>
                  </a:txBody>
                  <a:tcPr anchor="ctr">
                    <a:lnL>
                      <a:noFill/>
                    </a:lnL>
                    <a:lnR>
                      <a:noFill/>
                    </a:lnR>
                    <a:lnT>
                      <a:noFill/>
                    </a:lnT>
                    <a:lnB>
                      <a:noFill/>
                    </a:lnB>
                  </a:tcPr>
                </a:tc>
                <a:extLst>
                  <a:ext uri="{0D108BD9-81ED-4DB2-BD59-A6C34878D82A}">
                    <a16:rowId xmlns:a16="http://schemas.microsoft.com/office/drawing/2014/main" val="115825308"/>
                  </a:ext>
                </a:extLst>
              </a:tr>
              <a:tr h="209550">
                <a:tc>
                  <a:txBody>
                    <a:bodyPr/>
                    <a:lstStyle/>
                    <a:p>
                      <a:pPr algn="ctr"/>
                      <a:r>
                        <a:rPr lang="en-US" sz="2400">
                          <a:effectLst/>
                        </a:rPr>
                        <a:t>P5</a:t>
                      </a:r>
                    </a:p>
                  </a:txBody>
                  <a:tcPr anchor="ctr">
                    <a:lnL>
                      <a:noFill/>
                    </a:lnL>
                    <a:lnR>
                      <a:noFill/>
                    </a:lnR>
                    <a:lnT>
                      <a:noFill/>
                    </a:lnT>
                    <a:lnB>
                      <a:noFill/>
                    </a:lnB>
                  </a:tcPr>
                </a:tc>
                <a:tc>
                  <a:txBody>
                    <a:bodyPr/>
                    <a:lstStyle/>
                    <a:p>
                      <a:pPr algn="ctr"/>
                      <a:r>
                        <a:rPr lang="en-US" sz="2400">
                          <a:effectLst/>
                        </a:rPr>
                        <a:t>10</a:t>
                      </a:r>
                    </a:p>
                  </a:txBody>
                  <a:tcPr anchor="ctr">
                    <a:lnL>
                      <a:noFill/>
                    </a:lnL>
                    <a:lnR>
                      <a:noFill/>
                    </a:lnR>
                    <a:lnT>
                      <a:noFill/>
                    </a:lnT>
                    <a:lnB>
                      <a:noFill/>
                    </a:lnB>
                  </a:tcPr>
                </a:tc>
                <a:tc>
                  <a:txBody>
                    <a:bodyPr/>
                    <a:lstStyle/>
                    <a:p>
                      <a:pPr algn="ctr"/>
                      <a:r>
                        <a:rPr lang="en-US" sz="2400">
                          <a:effectLst/>
                        </a:rPr>
                        <a:t>10 – 4 = 6</a:t>
                      </a:r>
                    </a:p>
                  </a:txBody>
                  <a:tcPr anchor="ctr">
                    <a:lnL>
                      <a:noFill/>
                    </a:lnL>
                    <a:lnR>
                      <a:noFill/>
                    </a:lnR>
                    <a:lnT>
                      <a:noFill/>
                    </a:lnT>
                    <a:lnB>
                      <a:noFill/>
                    </a:lnB>
                  </a:tcPr>
                </a:tc>
                <a:tc>
                  <a:txBody>
                    <a:bodyPr/>
                    <a:lstStyle/>
                    <a:p>
                      <a:pPr algn="ctr"/>
                      <a:r>
                        <a:rPr lang="en-US" sz="2400" dirty="0">
                          <a:effectLst/>
                        </a:rPr>
                        <a:t>6 – 2 = 4</a:t>
                      </a:r>
                    </a:p>
                  </a:txBody>
                  <a:tcPr anchor="ctr">
                    <a:lnL>
                      <a:noFill/>
                    </a:lnL>
                    <a:lnR>
                      <a:noFill/>
                    </a:lnR>
                    <a:lnT>
                      <a:noFill/>
                    </a:lnT>
                    <a:lnB>
                      <a:noFill/>
                    </a:lnB>
                  </a:tcPr>
                </a:tc>
                <a:extLst>
                  <a:ext uri="{0D108BD9-81ED-4DB2-BD59-A6C34878D82A}">
                    <a16:rowId xmlns:a16="http://schemas.microsoft.com/office/drawing/2014/main" val="4207081245"/>
                  </a:ext>
                </a:extLst>
              </a:tr>
            </a:tbl>
          </a:graphicData>
        </a:graphic>
      </p:graphicFrame>
      <p:sp>
        <p:nvSpPr>
          <p:cNvPr id="6" name="Rectangle 5"/>
          <p:cNvSpPr/>
          <p:nvPr/>
        </p:nvSpPr>
        <p:spPr>
          <a:xfrm>
            <a:off x="683568" y="5055911"/>
            <a:ext cx="7406480" cy="1569660"/>
          </a:xfrm>
          <a:prstGeom prst="rect">
            <a:avLst/>
          </a:prstGeom>
        </p:spPr>
        <p:txBody>
          <a:bodyPr wrap="square">
            <a:spAutoFit/>
          </a:bodyPr>
          <a:lstStyle/>
          <a:p>
            <a:pPr>
              <a:buFont typeface="Arial" panose="020B0604020202020204" pitchFamily="34" charset="0"/>
              <a:buChar char="•"/>
            </a:pPr>
            <a:r>
              <a:rPr lang="en-US" sz="2400" dirty="0"/>
              <a:t>Average Turn Around time = (15 + 11 + 1 + 5 + 6) / 5 = 38 / 5 = 7.6 unit</a:t>
            </a:r>
          </a:p>
          <a:p>
            <a:pPr>
              <a:buFont typeface="Arial" panose="020B0604020202020204" pitchFamily="34" charset="0"/>
              <a:buChar char="•"/>
            </a:pPr>
            <a:r>
              <a:rPr lang="en-US" sz="2400" dirty="0"/>
              <a:t>Average waiting time = (11 + 8 + 0 + 0 + 4) / 5 = 23 / 5 = 4.6 unit</a:t>
            </a:r>
          </a:p>
        </p:txBody>
      </p:sp>
    </p:spTree>
    <p:extLst>
      <p:ext uri="{BB962C8B-B14F-4D97-AF65-F5344CB8AC3E}">
        <p14:creationId xmlns:p14="http://schemas.microsoft.com/office/powerpoint/2010/main" val="1196408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6" y="332656"/>
            <a:ext cx="8229600" cy="1143000"/>
          </a:xfrm>
        </p:spPr>
        <p:txBody>
          <a:bodyPr/>
          <a:lstStyle/>
          <a:p>
            <a:r>
              <a:rPr lang="en-US" dirty="0"/>
              <a:t>Priority Scheduling</a:t>
            </a:r>
          </a:p>
        </p:txBody>
      </p:sp>
      <p:sp>
        <p:nvSpPr>
          <p:cNvPr id="3" name="Content Placeholder 2"/>
          <p:cNvSpPr>
            <a:spLocks noGrp="1"/>
          </p:cNvSpPr>
          <p:nvPr>
            <p:ph idx="1"/>
          </p:nvPr>
        </p:nvSpPr>
        <p:spPr>
          <a:xfrm>
            <a:off x="251520" y="1505067"/>
            <a:ext cx="8229600" cy="4389120"/>
          </a:xfrm>
        </p:spPr>
        <p:txBody>
          <a:bodyPr>
            <a:normAutofit fontScale="92500" lnSpcReduction="10000"/>
          </a:bodyPr>
          <a:lstStyle/>
          <a:p>
            <a:r>
              <a:rPr lang="en-US" dirty="0"/>
              <a:t>Priority scheduling is a method of scheduling processes that is based on priority. In this algorithm, the scheduler selects the tasks to work as per the priority.</a:t>
            </a:r>
          </a:p>
          <a:p>
            <a:r>
              <a:rPr lang="en-US" dirty="0"/>
              <a:t>In Priority Preemptive Scheduling, the tasks are mostly assigned with their priorities.</a:t>
            </a:r>
          </a:p>
          <a:p>
            <a:r>
              <a:rPr lang="en-US" dirty="0"/>
              <a:t>In Priority Non-preemptive scheduling method, the CPU has been allocated to a specific process.</a:t>
            </a:r>
          </a:p>
          <a:p>
            <a:r>
              <a:rPr lang="en-US" dirty="0"/>
              <a:t>Processes are executed on the basis of priority so high priority does not need to wait for long which saves time</a:t>
            </a:r>
          </a:p>
          <a:p>
            <a:r>
              <a:rPr lang="en-US" dirty="0"/>
              <a:t>If high priority processes take lots of CPU time, then the lower priority processes may starve and will be postponed for an indefinite time.</a:t>
            </a:r>
          </a:p>
          <a:p>
            <a:endParaRPr lang="en-US" dirty="0"/>
          </a:p>
        </p:txBody>
      </p:sp>
    </p:spTree>
    <p:extLst>
      <p:ext uri="{BB962C8B-B14F-4D97-AF65-F5344CB8AC3E}">
        <p14:creationId xmlns:p14="http://schemas.microsoft.com/office/powerpoint/2010/main" val="3726852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priority scheduling</a:t>
            </a:r>
            <a:br>
              <a:rPr lang="en-US" b="1" dirty="0"/>
            </a:br>
            <a:endParaRPr lang="en-US" dirty="0"/>
          </a:p>
        </p:txBody>
      </p:sp>
      <p:sp>
        <p:nvSpPr>
          <p:cNvPr id="3" name="Content Placeholder 2"/>
          <p:cNvSpPr>
            <a:spLocks noGrp="1"/>
          </p:cNvSpPr>
          <p:nvPr>
            <p:ph idx="1"/>
          </p:nvPr>
        </p:nvSpPr>
        <p:spPr>
          <a:xfrm>
            <a:off x="471439" y="1412776"/>
            <a:ext cx="8229600" cy="4536504"/>
          </a:xfrm>
        </p:spPr>
        <p:txBody>
          <a:bodyPr>
            <a:normAutofit/>
          </a:bodyPr>
          <a:lstStyle/>
          <a:p>
            <a:pPr marL="0" indent="0">
              <a:buNone/>
            </a:pPr>
            <a:endParaRPr lang="en-US" dirty="0"/>
          </a:p>
          <a:p>
            <a:r>
              <a:rPr lang="en-US" dirty="0"/>
              <a:t>Easy to use scheduling method</a:t>
            </a:r>
          </a:p>
          <a:p>
            <a:r>
              <a:rPr lang="en-US" dirty="0"/>
              <a:t>Processes are executed on the basis of priority so high priority does not need to wait for long which saves time</a:t>
            </a:r>
          </a:p>
          <a:p>
            <a:r>
              <a:rPr lang="en-US" dirty="0"/>
              <a:t>This method provides a good mechanism where the relative important of each process may be precisely defined.</a:t>
            </a:r>
          </a:p>
          <a:p>
            <a:r>
              <a:rPr lang="en-US" dirty="0"/>
              <a:t>Suitable for applications with fluctuating time and resource requirements.</a:t>
            </a:r>
          </a:p>
          <a:p>
            <a:endParaRPr lang="en-US" dirty="0"/>
          </a:p>
        </p:txBody>
      </p:sp>
    </p:spTree>
    <p:extLst>
      <p:ext uri="{BB962C8B-B14F-4D97-AF65-F5344CB8AC3E}">
        <p14:creationId xmlns:p14="http://schemas.microsoft.com/office/powerpoint/2010/main" val="2978775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81" y="806881"/>
            <a:ext cx="8229600" cy="1143000"/>
          </a:xfrm>
        </p:spPr>
        <p:txBody>
          <a:bodyPr>
            <a:noAutofit/>
          </a:bodyPr>
          <a:lstStyle/>
          <a:p>
            <a:r>
              <a:rPr lang="en-US" sz="4000" b="1" dirty="0"/>
              <a:t>Disadvantages of priority scheduling</a:t>
            </a:r>
            <a:br>
              <a:rPr lang="en-US" sz="4000" b="1" dirty="0"/>
            </a:br>
            <a:endParaRPr lang="en-US" sz="4000" dirty="0"/>
          </a:p>
        </p:txBody>
      </p:sp>
      <p:sp>
        <p:nvSpPr>
          <p:cNvPr id="3" name="Content Placeholder 2"/>
          <p:cNvSpPr>
            <a:spLocks noGrp="1"/>
          </p:cNvSpPr>
          <p:nvPr>
            <p:ph idx="1"/>
          </p:nvPr>
        </p:nvSpPr>
        <p:spPr>
          <a:xfrm>
            <a:off x="452981" y="1556792"/>
            <a:ext cx="8229600" cy="4389120"/>
          </a:xfrm>
        </p:spPr>
        <p:txBody>
          <a:bodyPr>
            <a:normAutofit fontScale="92500" lnSpcReduction="20000"/>
          </a:bodyPr>
          <a:lstStyle/>
          <a:p>
            <a:r>
              <a:rPr lang="en-US" dirty="0"/>
              <a:t>If the system eventually crashes, all low priority processes get lost.</a:t>
            </a:r>
          </a:p>
          <a:p>
            <a:r>
              <a:rPr lang="en-US" dirty="0"/>
              <a:t>If high priority processes take lots of CPU time, then the lower priority processes may starve and will be postponed for an indefinite time.</a:t>
            </a:r>
          </a:p>
          <a:p>
            <a:r>
              <a:rPr lang="en-US" dirty="0"/>
              <a:t>This scheduling algorithm may leave some low priority processes waiting indefinitely.</a:t>
            </a:r>
          </a:p>
          <a:p>
            <a:r>
              <a:rPr lang="en-US" dirty="0"/>
              <a:t>A process will be blocked when it is ready to run but has to wait for the CPU because some other process is running currently.</a:t>
            </a:r>
          </a:p>
          <a:p>
            <a:r>
              <a:rPr lang="en-US" dirty="0"/>
              <a:t>If a new higher priority process keeps on coming in the ready queue, then the process which is in the waiting state may need to wait for a long duration of time.</a:t>
            </a:r>
          </a:p>
          <a:p>
            <a:endParaRPr lang="en-US" dirty="0"/>
          </a:p>
        </p:txBody>
      </p:sp>
    </p:spTree>
    <p:extLst>
      <p:ext uri="{BB962C8B-B14F-4D97-AF65-F5344CB8AC3E}">
        <p14:creationId xmlns:p14="http://schemas.microsoft.com/office/powerpoint/2010/main" val="327232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Round Robin Scheduling</a:t>
            </a:r>
          </a:p>
        </p:txBody>
      </p:sp>
      <p:sp>
        <p:nvSpPr>
          <p:cNvPr id="3" name="Content Placeholder 2"/>
          <p:cNvSpPr>
            <a:spLocks noGrp="1"/>
          </p:cNvSpPr>
          <p:nvPr>
            <p:ph idx="1"/>
          </p:nvPr>
        </p:nvSpPr>
        <p:spPr/>
        <p:txBody>
          <a:bodyPr/>
          <a:lstStyle/>
          <a:p>
            <a:r>
              <a:t>Processes are assigned fixed time slices (time quantum) in a cyclic order.</a:t>
            </a:r>
          </a:p>
          <a:p>
            <a:r>
              <a:t>Time-sharing approach improves response time.</a:t>
            </a:r>
          </a:p>
          <a:p>
            <a:r>
              <a:t>Example: Avg Turnaround Time = 42.16 ms, Avg Waiting Time = 31.16 ms</a:t>
            </a:r>
          </a:p>
        </p:txBody>
      </p:sp>
    </p:spTree>
    <p:extLst>
      <p:ext uri="{BB962C8B-B14F-4D97-AF65-F5344CB8AC3E}">
        <p14:creationId xmlns:p14="http://schemas.microsoft.com/office/powerpoint/2010/main" val="2336356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Shortest Remaining Time Next (SRTN)</a:t>
            </a:r>
          </a:p>
        </p:txBody>
      </p:sp>
      <p:sp>
        <p:nvSpPr>
          <p:cNvPr id="3" name="Content Placeholder 2"/>
          <p:cNvSpPr>
            <a:spLocks noGrp="1"/>
          </p:cNvSpPr>
          <p:nvPr>
            <p:ph idx="1"/>
          </p:nvPr>
        </p:nvSpPr>
        <p:spPr/>
        <p:txBody>
          <a:bodyPr/>
          <a:lstStyle/>
          <a:p>
            <a:r>
              <a:t>Preemptive version of SJF. Process with shortest remaining time is executed next.</a:t>
            </a:r>
          </a:p>
          <a:p>
            <a:r>
              <a:t>Example: Avg Turnaround Time = 10 ms, Avg Waiting Time = 4.5 ms</a:t>
            </a:r>
          </a:p>
        </p:txBody>
      </p:sp>
    </p:spTree>
    <p:extLst>
      <p:ext uri="{BB962C8B-B14F-4D97-AF65-F5344CB8AC3E}">
        <p14:creationId xmlns:p14="http://schemas.microsoft.com/office/powerpoint/2010/main" val="639402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CPU Scheduling plays a vital role in OS performance. Different algorithms are used based on system requirements and workload characteristics.</a:t>
            </a:r>
          </a:p>
        </p:txBody>
      </p:sp>
    </p:spTree>
    <p:extLst>
      <p:ext uri="{BB962C8B-B14F-4D97-AF65-F5344CB8AC3E}">
        <p14:creationId xmlns:p14="http://schemas.microsoft.com/office/powerpoint/2010/main" val="900799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Example: First Come First Serve (FCFS)</a:t>
            </a:r>
          </a:p>
        </p:txBody>
      </p:sp>
      <p:sp>
        <p:nvSpPr>
          <p:cNvPr id="3" name="Content Placeholder 2"/>
          <p:cNvSpPr>
            <a:spLocks noGrp="1"/>
          </p:cNvSpPr>
          <p:nvPr>
            <p:ph idx="1"/>
          </p:nvPr>
        </p:nvSpPr>
        <p:spPr/>
        <p:txBody>
          <a:bodyPr/>
          <a:lstStyle/>
          <a:p>
            <a:r>
              <a:t>Processes:</a:t>
            </a:r>
          </a:p>
          <a:p>
            <a:r>
              <a:t>P1: Arrival Time = 0, Burst Time = 9</a:t>
            </a:r>
          </a:p>
          <a:p>
            <a:r>
              <a:t>P2: Arrival Time = 1, Burst Time = 3</a:t>
            </a:r>
          </a:p>
          <a:p>
            <a:r>
              <a:t>P3: Arrival Time = 1, Burst Time = 2</a:t>
            </a:r>
          </a:p>
          <a:p>
            <a:r>
              <a:t>Gantt Chart: | P1 | P2 | P3 |</a:t>
            </a:r>
          </a:p>
          <a:p>
            <a:r>
              <a:t>Avg Turnaround Time = 16.16 ms</a:t>
            </a:r>
          </a:p>
          <a:p>
            <a:r>
              <a:t>Avg Waiting Time = 11 ms</a:t>
            </a:r>
          </a:p>
        </p:txBody>
      </p:sp>
    </p:spTree>
    <p:extLst>
      <p:ext uri="{BB962C8B-B14F-4D97-AF65-F5344CB8AC3E}">
        <p14:creationId xmlns:p14="http://schemas.microsoft.com/office/powerpoint/2010/main" val="881001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Shortest Job First (SJF)</a:t>
            </a:r>
          </a:p>
        </p:txBody>
      </p:sp>
      <p:sp>
        <p:nvSpPr>
          <p:cNvPr id="3" name="Content Placeholder 2"/>
          <p:cNvSpPr>
            <a:spLocks noGrp="1"/>
          </p:cNvSpPr>
          <p:nvPr>
            <p:ph idx="1"/>
          </p:nvPr>
        </p:nvSpPr>
        <p:spPr/>
        <p:txBody>
          <a:bodyPr/>
          <a:lstStyle/>
          <a:p>
            <a:r>
              <a:t>Processes:</a:t>
            </a:r>
          </a:p>
          <a:p>
            <a:r>
              <a:t>P1: Arrival Time = 1, Burst Time = 7</a:t>
            </a:r>
          </a:p>
          <a:p>
            <a:r>
              <a:t>P2: Arrival Time = 3, Burst Time = 3</a:t>
            </a:r>
          </a:p>
          <a:p>
            <a:r>
              <a:t>P3: Arrival Time = 6, Burst Time = 2</a:t>
            </a:r>
          </a:p>
          <a:p>
            <a:r>
              <a:t>Gantt Chart: | P3 | P2 | P1 |</a:t>
            </a:r>
          </a:p>
          <a:p>
            <a:r>
              <a:t>Avg Turnaround Time = 11.4 ms</a:t>
            </a:r>
          </a:p>
          <a:p>
            <a:r>
              <a:t>Avg Waiting Time = 5.4 ms</a:t>
            </a:r>
          </a:p>
        </p:txBody>
      </p:sp>
    </p:spTree>
    <p:extLst>
      <p:ext uri="{BB962C8B-B14F-4D97-AF65-F5344CB8AC3E}">
        <p14:creationId xmlns:p14="http://schemas.microsoft.com/office/powerpoint/2010/main" val="1065991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Priority Scheduling</a:t>
            </a:r>
          </a:p>
        </p:txBody>
      </p:sp>
      <p:sp>
        <p:nvSpPr>
          <p:cNvPr id="3" name="Content Placeholder 2"/>
          <p:cNvSpPr>
            <a:spLocks noGrp="1"/>
          </p:cNvSpPr>
          <p:nvPr>
            <p:ph idx="1"/>
          </p:nvPr>
        </p:nvSpPr>
        <p:spPr/>
        <p:txBody>
          <a:bodyPr>
            <a:normAutofit/>
          </a:bodyPr>
          <a:lstStyle/>
          <a:p>
            <a:r>
              <a:t>Processes:</a:t>
            </a:r>
          </a:p>
          <a:p>
            <a:r>
              <a:t>P1: Arrival Time = 0, Burst Time = 5, Priority = 10</a:t>
            </a:r>
          </a:p>
          <a:p>
            <a:r>
              <a:t>P2: Arrival Time = 1, Burst Time = 4, Priority = 20</a:t>
            </a:r>
          </a:p>
          <a:p>
            <a:r>
              <a:t>P3: Arrival Time = 2, Burst Time = 2, Priority = 30</a:t>
            </a:r>
          </a:p>
          <a:p>
            <a:r>
              <a:t>Gantt Chart: | P3 | P2 | P1 |</a:t>
            </a:r>
          </a:p>
          <a:p>
            <a:r>
              <a:t>Avg Turnaround Time = 5.5 ms</a:t>
            </a:r>
          </a:p>
          <a:p>
            <a:r>
              <a:t>Avg Waiting Time = 2.5 ms</a:t>
            </a:r>
          </a:p>
        </p:txBody>
      </p:sp>
    </p:spTree>
    <p:extLst>
      <p:ext uri="{BB962C8B-B14F-4D97-AF65-F5344CB8AC3E}">
        <p14:creationId xmlns:p14="http://schemas.microsoft.com/office/powerpoint/2010/main" val="352574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1 Long-term </a:t>
            </a:r>
            <a:r>
              <a:rPr lang="en-US" sz="4000" b="1" dirty="0"/>
              <a:t>scheduler or Job scheduler</a:t>
            </a:r>
            <a:r>
              <a:rPr lang="en-IN" b="1" dirty="0"/>
              <a:t/>
            </a:r>
            <a:br>
              <a:rPr lang="en-IN" b="1" dirty="0"/>
            </a:br>
            <a:endParaRPr lang="en-IN" dirty="0"/>
          </a:p>
        </p:txBody>
      </p:sp>
      <p:sp>
        <p:nvSpPr>
          <p:cNvPr id="3" name="Content Placeholder 2"/>
          <p:cNvSpPr>
            <a:spLocks noGrp="1"/>
          </p:cNvSpPr>
          <p:nvPr>
            <p:ph idx="1"/>
          </p:nvPr>
        </p:nvSpPr>
        <p:spPr>
          <a:xfrm>
            <a:off x="457200" y="1340768"/>
            <a:ext cx="8229600" cy="4983832"/>
          </a:xfrm>
        </p:spPr>
        <p:txBody>
          <a:bodyPr>
            <a:normAutofit fontScale="85000" lnSpcReduction="20000"/>
          </a:bodyPr>
          <a:lstStyle/>
          <a:p>
            <a:pPr marL="0" indent="0">
              <a:buNone/>
            </a:pPr>
            <a:endParaRPr lang="en-IN" dirty="0"/>
          </a:p>
          <a:p>
            <a:r>
              <a:rPr lang="en-US" sz="2800" dirty="0" smtClean="0"/>
              <a:t>The </a:t>
            </a:r>
            <a:r>
              <a:rPr lang="en-US" sz="2800" dirty="0"/>
              <a:t>long-term scheduler or job scheduler selects processes from discs and loads them into main memory for execution. It executes much less frequently.</a:t>
            </a:r>
            <a:endParaRPr lang="en-IN" sz="2800" dirty="0"/>
          </a:p>
          <a:p>
            <a:r>
              <a:rPr lang="en-US" sz="2800" dirty="0" smtClean="0"/>
              <a:t> </a:t>
            </a:r>
            <a:r>
              <a:rPr lang="en-US" sz="2800" dirty="0"/>
              <a:t>It controls the degree of multiprogramming (i.e., the number of processes in memory).</a:t>
            </a:r>
            <a:endParaRPr lang="en-IN" sz="2800" dirty="0"/>
          </a:p>
          <a:p>
            <a:r>
              <a:rPr lang="en-US" sz="2800" dirty="0" smtClean="0"/>
              <a:t>Because </a:t>
            </a:r>
            <a:r>
              <a:rPr lang="en-US" sz="2800" dirty="0"/>
              <a:t>of the longer interval between executions, the long-term scheduler can afford to take more time to select a process for execution</a:t>
            </a:r>
            <a:r>
              <a:rPr lang="en-US" sz="2800" dirty="0" smtClean="0"/>
              <a:t>.</a:t>
            </a:r>
            <a:endParaRPr lang="en-IN" sz="2800" dirty="0"/>
          </a:p>
          <a:p>
            <a:r>
              <a:rPr lang="en-US" sz="2800" dirty="0"/>
              <a:t> I/O-bound process – spends more time doing I/O than computations, many short CPU bursts.</a:t>
            </a:r>
            <a:endParaRPr lang="en-IN" sz="2800" dirty="0"/>
          </a:p>
          <a:p>
            <a:r>
              <a:rPr lang="en-US" sz="2800" dirty="0" smtClean="0"/>
              <a:t>CPU-bound </a:t>
            </a:r>
            <a:r>
              <a:rPr lang="en-US" sz="2800" dirty="0"/>
              <a:t>process – spends more time doing computations; few very long CPU bursts.</a:t>
            </a:r>
            <a:endParaRPr lang="en-IN" sz="2800" dirty="0"/>
          </a:p>
          <a:p>
            <a:pPr marL="0" indent="0">
              <a:buNone/>
            </a:pPr>
            <a:r>
              <a:rPr lang="en-US" dirty="0"/>
              <a:t> </a:t>
            </a:r>
            <a:endParaRPr lang="en-IN" dirty="0"/>
          </a:p>
          <a:p>
            <a:endParaRPr lang="en-IN" dirty="0"/>
          </a:p>
          <a:p>
            <a:endParaRPr lang="en-IN" dirty="0"/>
          </a:p>
        </p:txBody>
      </p:sp>
    </p:spTree>
    <p:extLst>
      <p:ext uri="{BB962C8B-B14F-4D97-AF65-F5344CB8AC3E}">
        <p14:creationId xmlns:p14="http://schemas.microsoft.com/office/powerpoint/2010/main" val="1533275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Example: Round Robin Scheduling</a:t>
            </a:r>
          </a:p>
        </p:txBody>
      </p:sp>
      <p:sp>
        <p:nvSpPr>
          <p:cNvPr id="3" name="Content Placeholder 2"/>
          <p:cNvSpPr>
            <a:spLocks noGrp="1"/>
          </p:cNvSpPr>
          <p:nvPr>
            <p:ph idx="1"/>
          </p:nvPr>
        </p:nvSpPr>
        <p:spPr/>
        <p:txBody>
          <a:bodyPr>
            <a:normAutofit/>
          </a:bodyPr>
          <a:lstStyle/>
          <a:p>
            <a:r>
              <a:t>Processes:</a:t>
            </a:r>
          </a:p>
          <a:p>
            <a:r>
              <a:t>P1: Arrival Time = 0, Burst Time = 7</a:t>
            </a:r>
          </a:p>
          <a:p>
            <a:r>
              <a:t>P2: Arrival Time = 1, Burst Time = 4</a:t>
            </a:r>
          </a:p>
          <a:p>
            <a:r>
              <a:t>P3: Arrival Time = 2, Burst Time = 15</a:t>
            </a:r>
          </a:p>
          <a:p>
            <a:r>
              <a:t>Time Quantum = 5</a:t>
            </a:r>
          </a:p>
          <a:p>
            <a:r>
              <a:t>Gantt Chart: | P1 | P2 | P3 | P1 | P3 |</a:t>
            </a:r>
          </a:p>
          <a:p>
            <a:r>
              <a:t>Avg Turnaround Time = 42.16 ms</a:t>
            </a:r>
          </a:p>
          <a:p>
            <a:r>
              <a:t>Avg Waiting Time = 31.16 ms</a:t>
            </a:r>
          </a:p>
        </p:txBody>
      </p:sp>
    </p:spTree>
    <p:extLst>
      <p:ext uri="{BB962C8B-B14F-4D97-AF65-F5344CB8AC3E}">
        <p14:creationId xmlns:p14="http://schemas.microsoft.com/office/powerpoint/2010/main" val="31376302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Example: Shortest Remaining Time Next (SRTN)</a:t>
            </a:r>
          </a:p>
        </p:txBody>
      </p:sp>
      <p:sp>
        <p:nvSpPr>
          <p:cNvPr id="3" name="Content Placeholder 2"/>
          <p:cNvSpPr>
            <a:spLocks noGrp="1"/>
          </p:cNvSpPr>
          <p:nvPr>
            <p:ph idx="1"/>
          </p:nvPr>
        </p:nvSpPr>
        <p:spPr/>
        <p:txBody>
          <a:bodyPr/>
          <a:lstStyle/>
          <a:p>
            <a:r>
              <a:t>Processes:</a:t>
            </a:r>
          </a:p>
          <a:p>
            <a:r>
              <a:t>P1: Arrival Time = 0, Burst Time = 10</a:t>
            </a:r>
          </a:p>
          <a:p>
            <a:r>
              <a:t>P2: Arrival Time = 1, Burst Time = 6</a:t>
            </a:r>
          </a:p>
          <a:p>
            <a:r>
              <a:t>P3: Arrival Time = 3, Burst Time = 2</a:t>
            </a:r>
          </a:p>
          <a:p>
            <a:r>
              <a:t>Gantt Chart: | P3 | P2 | P1 |</a:t>
            </a:r>
          </a:p>
          <a:p>
            <a:r>
              <a:t>Avg Turnaround Time = 10 ms</a:t>
            </a:r>
          </a:p>
          <a:p>
            <a:r>
              <a:t>Avg Waiting Time = 4.5 ms</a:t>
            </a:r>
          </a:p>
        </p:txBody>
      </p:sp>
    </p:spTree>
    <p:extLst>
      <p:ext uri="{BB962C8B-B14F-4D97-AF65-F5344CB8AC3E}">
        <p14:creationId xmlns:p14="http://schemas.microsoft.com/office/powerpoint/2010/main" val="3260703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98731" y="599141"/>
            <a:ext cx="8340725" cy="457200"/>
          </a:xfrm>
        </p:spPr>
        <p:txBody>
          <a:bodyPr>
            <a:noAutofit/>
          </a:bodyPr>
          <a:lstStyle/>
          <a:p>
            <a:r>
              <a:rPr lang="en-US" altLang="en-US" sz="3200" dirty="0" smtClean="0"/>
              <a:t>First-Come, First-Served (FCFS) Scheduling</a:t>
            </a:r>
          </a:p>
        </p:txBody>
      </p:sp>
      <p:sp>
        <p:nvSpPr>
          <p:cNvPr id="13316" name="Rectangle 3"/>
          <p:cNvSpPr>
            <a:spLocks noGrp="1" noChangeArrowheads="1"/>
          </p:cNvSpPr>
          <p:nvPr>
            <p:ph type="body" idx="1"/>
          </p:nvPr>
        </p:nvSpPr>
        <p:spPr>
          <a:xfrm>
            <a:off x="750186" y="1118281"/>
            <a:ext cx="7566025" cy="4803229"/>
          </a:xfrm>
        </p:spPr>
        <p:txBody>
          <a:bodyPr>
            <a:normAutofit fontScale="92500" lnSpcReduction="20000"/>
          </a:bodyPr>
          <a:lstStyle/>
          <a:p>
            <a:pPr>
              <a:buFont typeface="Monotype Sorts" pitchFamily="2" charset="2"/>
              <a:buNone/>
              <a:tabLst>
                <a:tab pos="3032125" algn="ctr"/>
                <a:tab pos="4635500" algn="ctr"/>
              </a:tabLst>
            </a:pPr>
            <a:r>
              <a:rPr lang="en-US" altLang="en-US" dirty="0" smtClean="0"/>
              <a:t>		</a:t>
            </a:r>
            <a:r>
              <a:rPr lang="en-US" altLang="en-US" u="sng" dirty="0" smtClean="0"/>
              <a:t>Process</a:t>
            </a:r>
            <a:r>
              <a:rPr lang="en-US" altLang="en-US" dirty="0" smtClean="0"/>
              <a:t>	</a:t>
            </a:r>
            <a:r>
              <a:rPr lang="en-US" altLang="en-US" u="sng" dirty="0" smtClean="0"/>
              <a:t>Burst Time	</a:t>
            </a:r>
          </a:p>
          <a:p>
            <a:pPr>
              <a:buFont typeface="Monotype Sorts" pitchFamily="2" charset="2"/>
              <a:buNone/>
              <a:tabLst>
                <a:tab pos="3032125" algn="ctr"/>
                <a:tab pos="4635500" algn="ctr"/>
              </a:tabLst>
            </a:pPr>
            <a:r>
              <a:rPr lang="en-US" altLang="en-US" dirty="0" smtClean="0"/>
              <a:t>		</a:t>
            </a:r>
            <a:r>
              <a:rPr lang="en-US" altLang="en-US" i="1" dirty="0" smtClean="0"/>
              <a:t>P</a:t>
            </a:r>
            <a:r>
              <a:rPr lang="en-US" altLang="en-US" i="1" baseline="-25000" dirty="0" smtClean="0"/>
              <a:t>1</a:t>
            </a:r>
            <a:r>
              <a:rPr lang="en-US" altLang="en-US" dirty="0" smtClean="0"/>
              <a:t>	24</a:t>
            </a:r>
          </a:p>
          <a:p>
            <a:pPr>
              <a:buFont typeface="Monotype Sorts" pitchFamily="2" charset="2"/>
              <a:buNone/>
              <a:tabLst>
                <a:tab pos="3032125" algn="ctr"/>
                <a:tab pos="4635500" algn="ctr"/>
              </a:tabLst>
            </a:pPr>
            <a:r>
              <a:rPr lang="en-US" altLang="en-US" dirty="0" smtClean="0"/>
              <a:t>		 </a:t>
            </a:r>
            <a:r>
              <a:rPr lang="en-US" altLang="en-US" i="1" dirty="0" smtClean="0"/>
              <a:t>P</a:t>
            </a:r>
            <a:r>
              <a:rPr lang="en-US" altLang="en-US" i="1" baseline="-25000" dirty="0" smtClean="0"/>
              <a:t>2</a:t>
            </a:r>
            <a:r>
              <a:rPr lang="en-US" altLang="en-US" dirty="0" smtClean="0"/>
              <a:t> 	3</a:t>
            </a:r>
          </a:p>
          <a:p>
            <a:pPr>
              <a:buFont typeface="Monotype Sorts" pitchFamily="2" charset="2"/>
              <a:buNone/>
              <a:tabLst>
                <a:tab pos="3032125" algn="ctr"/>
                <a:tab pos="4635500" algn="ctr"/>
              </a:tabLst>
            </a:pPr>
            <a:r>
              <a:rPr lang="en-US" altLang="en-US" dirty="0" smtClean="0"/>
              <a:t>		 </a:t>
            </a:r>
            <a:r>
              <a:rPr lang="en-US" altLang="en-US" i="1" dirty="0" smtClean="0"/>
              <a:t>P</a:t>
            </a:r>
            <a:r>
              <a:rPr lang="en-US" altLang="en-US" i="1" baseline="-25000" dirty="0" smtClean="0"/>
              <a:t>3	 </a:t>
            </a:r>
            <a:r>
              <a:rPr lang="en-US" altLang="en-US" dirty="0" smtClean="0"/>
              <a:t>3</a:t>
            </a:r>
            <a:r>
              <a:rPr lang="en-US" altLang="en-US" i="1" baseline="-25000" dirty="0" smtClean="0"/>
              <a:t> </a:t>
            </a:r>
          </a:p>
          <a:p>
            <a:pPr>
              <a:tabLst>
                <a:tab pos="3032125" algn="ctr"/>
                <a:tab pos="4635500" algn="ctr"/>
              </a:tabLst>
            </a:pPr>
            <a:r>
              <a:rPr lang="en-US" altLang="en-US" dirty="0" smtClean="0"/>
              <a:t>Suppose that the processes arrive in the order: </a:t>
            </a:r>
            <a:r>
              <a:rPr lang="en-US" altLang="en-US" i="1" dirty="0" smtClean="0"/>
              <a:t>P</a:t>
            </a:r>
            <a:r>
              <a:rPr lang="en-US" altLang="en-US" i="1" baseline="-25000" dirty="0" smtClean="0"/>
              <a:t>1</a:t>
            </a:r>
            <a:r>
              <a:rPr lang="en-US" altLang="en-US" dirty="0" smtClean="0"/>
              <a:t> , </a:t>
            </a:r>
            <a:r>
              <a:rPr lang="en-US" altLang="en-US" i="1" dirty="0" smtClean="0"/>
              <a:t>P</a:t>
            </a:r>
            <a:r>
              <a:rPr lang="en-US" altLang="en-US" i="1" baseline="-25000" dirty="0" smtClean="0"/>
              <a:t>2</a:t>
            </a:r>
            <a:r>
              <a:rPr lang="en-US" altLang="en-US" dirty="0" smtClean="0"/>
              <a:t> , </a:t>
            </a:r>
            <a:r>
              <a:rPr lang="en-US" altLang="en-US" i="1" dirty="0" smtClean="0"/>
              <a:t>P</a:t>
            </a:r>
            <a:r>
              <a:rPr lang="en-US" altLang="en-US" i="1" baseline="-25000" dirty="0" smtClean="0"/>
              <a:t>3  </a:t>
            </a:r>
            <a:br>
              <a:rPr lang="en-US" altLang="en-US" i="1" baseline="-25000" dirty="0" smtClean="0"/>
            </a:br>
            <a:r>
              <a:rPr lang="en-US" altLang="en-US" dirty="0" smtClean="0"/>
              <a:t>The Gantt Chart for the schedule is:</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tabLst>
                <a:tab pos="3032125" algn="ctr"/>
                <a:tab pos="4635500" algn="ctr"/>
              </a:tabLst>
            </a:pPr>
            <a:r>
              <a:rPr lang="en-US" altLang="en-US" dirty="0" smtClean="0"/>
              <a:t>Waiting time for </a:t>
            </a:r>
            <a:r>
              <a:rPr lang="en-US" altLang="en-US" i="1" dirty="0" smtClean="0"/>
              <a:t>P</a:t>
            </a:r>
            <a:r>
              <a:rPr lang="en-US" altLang="en-US" i="1" baseline="-25000" dirty="0" smtClean="0"/>
              <a:t>1</a:t>
            </a:r>
            <a:r>
              <a:rPr lang="en-US" altLang="en-US" dirty="0" smtClean="0"/>
              <a:t>  = 0; </a:t>
            </a:r>
            <a:r>
              <a:rPr lang="en-US" altLang="en-US" i="1" dirty="0" smtClean="0"/>
              <a:t>P</a:t>
            </a:r>
            <a:r>
              <a:rPr lang="en-US" altLang="en-US" i="1" baseline="-25000" dirty="0" smtClean="0"/>
              <a:t>2</a:t>
            </a:r>
            <a:r>
              <a:rPr lang="en-US" altLang="en-US" dirty="0" smtClean="0"/>
              <a:t>  = 24; </a:t>
            </a:r>
            <a:r>
              <a:rPr lang="en-US" altLang="en-US" i="1" dirty="0" smtClean="0"/>
              <a:t>P</a:t>
            </a:r>
            <a:r>
              <a:rPr lang="en-US" altLang="en-US" i="1" baseline="-25000" dirty="0" smtClean="0"/>
              <a:t>3 </a:t>
            </a:r>
            <a:r>
              <a:rPr lang="en-US" altLang="en-US" dirty="0" smtClean="0"/>
              <a:t>= 27</a:t>
            </a:r>
          </a:p>
          <a:p>
            <a:pPr>
              <a:tabLst>
                <a:tab pos="3032125" algn="ctr"/>
                <a:tab pos="4635500" algn="ctr"/>
              </a:tabLst>
            </a:pPr>
            <a:r>
              <a:rPr lang="en-US" altLang="en-US" dirty="0" smtClean="0"/>
              <a:t>Average waiting time:  (0 + 24 + 27)/3 = 17</a:t>
            </a:r>
          </a:p>
        </p:txBody>
      </p:sp>
      <p:grpSp>
        <p:nvGrpSpPr>
          <p:cNvPr id="13317" name="Group 18"/>
          <p:cNvGrpSpPr>
            <a:grpSpLocks/>
          </p:cNvGrpSpPr>
          <p:nvPr/>
        </p:nvGrpSpPr>
        <p:grpSpPr bwMode="auto">
          <a:xfrm>
            <a:off x="1187624" y="3591196"/>
            <a:ext cx="5556250" cy="1128713"/>
            <a:chOff x="856" y="2688"/>
            <a:chExt cx="3500" cy="711"/>
          </a:xfrm>
        </p:grpSpPr>
        <p:sp>
          <p:nvSpPr>
            <p:cNvPr id="13318"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3319" name="Text Box 5"/>
            <p:cNvSpPr txBox="1">
              <a:spLocks noChangeArrowheads="1"/>
            </p:cNvSpPr>
            <p:nvPr/>
          </p:nvSpPr>
          <p:spPr bwMode="auto">
            <a:xfrm>
              <a:off x="1776"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1</a:t>
              </a:r>
              <a:endParaRPr lang="en-US" altLang="en-US"/>
            </a:p>
          </p:txBody>
        </p:sp>
        <p:sp>
          <p:nvSpPr>
            <p:cNvPr id="13320" name="Text Box 6"/>
            <p:cNvSpPr txBox="1">
              <a:spLocks noChangeArrowheads="1"/>
            </p:cNvSpPr>
            <p:nvPr/>
          </p:nvSpPr>
          <p:spPr bwMode="auto">
            <a:xfrm>
              <a:off x="3264"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2</a:t>
              </a:r>
              <a:endParaRPr lang="en-US" altLang="en-US"/>
            </a:p>
          </p:txBody>
        </p:sp>
        <p:sp>
          <p:nvSpPr>
            <p:cNvPr id="13321" name="Text Box 7"/>
            <p:cNvSpPr txBox="1">
              <a:spLocks noChangeArrowheads="1"/>
            </p:cNvSpPr>
            <p:nvPr/>
          </p:nvSpPr>
          <p:spPr bwMode="auto">
            <a:xfrm>
              <a:off x="3840"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3</a:t>
              </a:r>
              <a:endParaRPr lang="en-US" altLang="en-US"/>
            </a:p>
          </p:txBody>
        </p:sp>
        <p:sp>
          <p:nvSpPr>
            <p:cNvPr id="13322" name="Line 8"/>
            <p:cNvSpPr>
              <a:spLocks noChangeShapeType="1"/>
            </p:cNvSpPr>
            <p:nvPr/>
          </p:nvSpPr>
          <p:spPr bwMode="auto">
            <a:xfrm>
              <a:off x="960" y="30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9"/>
            <p:cNvSpPr>
              <a:spLocks noChangeShapeType="1"/>
            </p:cNvSpPr>
            <p:nvPr/>
          </p:nvSpPr>
          <p:spPr bwMode="auto">
            <a:xfrm>
              <a:off x="4272" y="30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Line 10"/>
            <p:cNvSpPr>
              <a:spLocks noChangeShapeType="1"/>
            </p:cNvSpPr>
            <p:nvPr/>
          </p:nvSpPr>
          <p:spPr bwMode="auto">
            <a:xfrm>
              <a:off x="3072" y="26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Line 11"/>
            <p:cNvSpPr>
              <a:spLocks noChangeShapeType="1"/>
            </p:cNvSpPr>
            <p:nvPr/>
          </p:nvSpPr>
          <p:spPr bwMode="auto">
            <a:xfrm>
              <a:off x="3648" y="26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Line 12"/>
            <p:cNvSpPr>
              <a:spLocks noChangeShapeType="1"/>
            </p:cNvSpPr>
            <p:nvPr/>
          </p:nvSpPr>
          <p:spPr bwMode="auto">
            <a:xfrm>
              <a:off x="3072" y="30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Line 13"/>
            <p:cNvSpPr>
              <a:spLocks noChangeShapeType="1"/>
            </p:cNvSpPr>
            <p:nvPr/>
          </p:nvSpPr>
          <p:spPr bwMode="auto">
            <a:xfrm>
              <a:off x="3648" y="30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Text Box 14"/>
            <p:cNvSpPr txBox="1">
              <a:spLocks noChangeArrowheads="1"/>
            </p:cNvSpPr>
            <p:nvPr/>
          </p:nvSpPr>
          <p:spPr bwMode="auto">
            <a:xfrm>
              <a:off x="2928"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24</a:t>
              </a:r>
            </a:p>
          </p:txBody>
        </p:sp>
        <p:sp>
          <p:nvSpPr>
            <p:cNvPr id="13329" name="Text Box 15"/>
            <p:cNvSpPr txBox="1">
              <a:spLocks noChangeArrowheads="1"/>
            </p:cNvSpPr>
            <p:nvPr/>
          </p:nvSpPr>
          <p:spPr bwMode="auto">
            <a:xfrm>
              <a:off x="3504"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27</a:t>
              </a:r>
            </a:p>
          </p:txBody>
        </p:sp>
        <p:sp>
          <p:nvSpPr>
            <p:cNvPr id="13330" name="Text Box 16"/>
            <p:cNvSpPr txBox="1">
              <a:spLocks noChangeArrowheads="1"/>
            </p:cNvSpPr>
            <p:nvPr/>
          </p:nvSpPr>
          <p:spPr bwMode="auto">
            <a:xfrm>
              <a:off x="4080"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30</a:t>
              </a:r>
            </a:p>
          </p:txBody>
        </p:sp>
        <p:sp>
          <p:nvSpPr>
            <p:cNvPr id="13331" name="Text Box 17"/>
            <p:cNvSpPr txBox="1">
              <a:spLocks noChangeArrowheads="1"/>
            </p:cNvSpPr>
            <p:nvPr/>
          </p:nvSpPr>
          <p:spPr bwMode="auto">
            <a:xfrm>
              <a:off x="856" y="316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grpSp>
    </p:spTree>
    <p:extLst>
      <p:ext uri="{BB962C8B-B14F-4D97-AF65-F5344CB8AC3E}">
        <p14:creationId xmlns:p14="http://schemas.microsoft.com/office/powerpoint/2010/main" val="2308917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smtClean="0"/>
              <a:t>FCFS Scheduling (Cont.)</a:t>
            </a:r>
          </a:p>
        </p:txBody>
      </p:sp>
      <p:sp>
        <p:nvSpPr>
          <p:cNvPr id="14340" name="Rectangle 3"/>
          <p:cNvSpPr>
            <a:spLocks noGrp="1" noChangeArrowheads="1"/>
          </p:cNvSpPr>
          <p:nvPr>
            <p:ph type="body" idx="1"/>
          </p:nvPr>
        </p:nvSpPr>
        <p:spPr/>
        <p:txBody>
          <a:bodyPr>
            <a:normAutofit fontScale="92500" lnSpcReduction="10000"/>
          </a:bodyPr>
          <a:lstStyle/>
          <a:p>
            <a:pPr>
              <a:buFont typeface="Monotype Sorts" pitchFamily="2" charset="2"/>
              <a:buNone/>
              <a:tabLst>
                <a:tab pos="3651250" algn="ctr"/>
              </a:tabLst>
            </a:pPr>
            <a:r>
              <a:rPr lang="en-US" altLang="en-US" smtClean="0"/>
              <a:t>Suppose that the processes arrive in the order</a:t>
            </a:r>
          </a:p>
          <a:p>
            <a:pPr>
              <a:buFont typeface="Monotype Sorts" pitchFamily="2" charset="2"/>
              <a:buNone/>
              <a:tabLst>
                <a:tab pos="3651250" algn="ctr"/>
              </a:tabLst>
            </a:pPr>
            <a:r>
              <a:rPr lang="en-US" altLang="en-US" smtClean="0"/>
              <a:t>		 </a:t>
            </a:r>
            <a:r>
              <a:rPr lang="en-US" altLang="en-US" i="1" smtClean="0"/>
              <a:t>P</a:t>
            </a:r>
            <a:r>
              <a:rPr lang="en-US" altLang="en-US" i="1" baseline="-25000" smtClean="0"/>
              <a:t>2</a:t>
            </a:r>
            <a:r>
              <a:rPr lang="en-US" altLang="en-US" smtClean="0"/>
              <a:t> , </a:t>
            </a:r>
            <a:r>
              <a:rPr lang="en-US" altLang="en-US" i="1" smtClean="0"/>
              <a:t>P</a:t>
            </a:r>
            <a:r>
              <a:rPr lang="en-US" altLang="en-US" i="1" baseline="-25000" smtClean="0"/>
              <a:t>3</a:t>
            </a:r>
            <a:r>
              <a:rPr lang="en-US" altLang="en-US" smtClean="0"/>
              <a:t> , </a:t>
            </a:r>
            <a:r>
              <a:rPr lang="en-US" altLang="en-US" i="1" smtClean="0"/>
              <a:t>P</a:t>
            </a:r>
            <a:r>
              <a:rPr lang="en-US" altLang="en-US" i="1" baseline="-25000" smtClean="0"/>
              <a:t>1</a:t>
            </a:r>
            <a:r>
              <a:rPr lang="en-US" altLang="en-US" smtClean="0"/>
              <a:t> .</a:t>
            </a:r>
          </a:p>
          <a:p>
            <a:pPr>
              <a:tabLst>
                <a:tab pos="3651250" algn="ctr"/>
              </a:tabLst>
            </a:pPr>
            <a:r>
              <a:rPr lang="en-US" altLang="en-US" smtClean="0"/>
              <a:t>The Gantt chart for the schedule is:</a:t>
            </a:r>
            <a:br>
              <a:rPr lang="en-US" altLang="en-US" smtClean="0"/>
            </a:br>
            <a:endParaRPr lang="en-US" altLang="en-US" smtClean="0"/>
          </a:p>
          <a:p>
            <a:pPr>
              <a:tabLst>
                <a:tab pos="3651250" algn="ctr"/>
              </a:tabLst>
            </a:pPr>
            <a:endParaRPr lang="en-US" altLang="en-US" smtClean="0"/>
          </a:p>
          <a:p>
            <a:pPr>
              <a:tabLst>
                <a:tab pos="3651250" algn="ctr"/>
              </a:tabLst>
            </a:pPr>
            <a:endParaRPr lang="en-US" altLang="en-US" smtClean="0"/>
          </a:p>
          <a:p>
            <a:pPr>
              <a:tabLst>
                <a:tab pos="3651250" algn="ctr"/>
              </a:tabLst>
            </a:pPr>
            <a:endParaRPr lang="en-US" altLang="en-US" smtClean="0"/>
          </a:p>
          <a:p>
            <a:pPr>
              <a:tabLst>
                <a:tab pos="3651250" algn="ctr"/>
              </a:tabLst>
            </a:pPr>
            <a:r>
              <a:rPr lang="en-US" altLang="en-US" smtClean="0"/>
              <a:t>Waiting time for </a:t>
            </a:r>
            <a:r>
              <a:rPr lang="en-US" altLang="en-US" i="1" smtClean="0"/>
              <a:t>P</a:t>
            </a:r>
            <a:r>
              <a:rPr lang="en-US" altLang="en-US" i="1" baseline="-25000" smtClean="0"/>
              <a:t>1 </a:t>
            </a:r>
            <a:r>
              <a:rPr lang="en-US" altLang="en-US" i="1" smtClean="0"/>
              <a:t>=</a:t>
            </a:r>
            <a:r>
              <a:rPr lang="en-US" altLang="en-US" smtClean="0"/>
              <a:t> 6</a:t>
            </a:r>
            <a:r>
              <a:rPr lang="en-US" altLang="en-US" i="1" smtClean="0"/>
              <a:t>;</a:t>
            </a:r>
            <a:r>
              <a:rPr lang="en-US" altLang="en-US" i="1" baseline="-25000" smtClean="0"/>
              <a:t> </a:t>
            </a:r>
            <a:r>
              <a:rPr lang="en-US" altLang="en-US" i="1" smtClean="0"/>
              <a:t>P</a:t>
            </a:r>
            <a:r>
              <a:rPr lang="en-US" altLang="en-US" i="1" baseline="-25000" smtClean="0"/>
              <a:t>2</a:t>
            </a:r>
            <a:r>
              <a:rPr lang="en-US" altLang="en-US" smtClean="0"/>
              <a:t> = 0</a:t>
            </a:r>
            <a:r>
              <a:rPr lang="en-US" altLang="en-US" i="1" baseline="-25000" smtClean="0"/>
              <a:t>; </a:t>
            </a:r>
            <a:r>
              <a:rPr lang="en-US" altLang="en-US" i="1" smtClean="0"/>
              <a:t>P</a:t>
            </a:r>
            <a:r>
              <a:rPr lang="en-US" altLang="en-US" i="1" baseline="-25000" smtClean="0"/>
              <a:t>3 </a:t>
            </a:r>
            <a:r>
              <a:rPr lang="en-US" altLang="en-US" i="1" smtClean="0"/>
              <a:t>= </a:t>
            </a:r>
            <a:r>
              <a:rPr lang="en-US" altLang="en-US" smtClean="0"/>
              <a:t>3</a:t>
            </a:r>
            <a:endParaRPr lang="en-US" altLang="en-US" i="1" smtClean="0"/>
          </a:p>
          <a:p>
            <a:pPr>
              <a:tabLst>
                <a:tab pos="3651250" algn="ctr"/>
              </a:tabLst>
            </a:pPr>
            <a:r>
              <a:rPr lang="en-US" altLang="en-US" smtClean="0"/>
              <a:t>Average waiting time:   (6 + 0 + 3)/3 = 3</a:t>
            </a:r>
          </a:p>
          <a:p>
            <a:pPr>
              <a:tabLst>
                <a:tab pos="3651250" algn="ctr"/>
              </a:tabLst>
            </a:pPr>
            <a:r>
              <a:rPr lang="en-US" altLang="en-US" smtClean="0"/>
              <a:t>Much better than previous case.</a:t>
            </a:r>
          </a:p>
          <a:p>
            <a:pPr>
              <a:tabLst>
                <a:tab pos="3651250" algn="ctr"/>
              </a:tabLst>
            </a:pPr>
            <a:r>
              <a:rPr lang="en-US" altLang="en-US" i="1" smtClean="0"/>
              <a:t>The effect</a:t>
            </a:r>
            <a:r>
              <a:rPr lang="en-US" altLang="en-US" smtClean="0"/>
              <a:t> short process behind long process</a:t>
            </a:r>
          </a:p>
        </p:txBody>
      </p:sp>
      <p:grpSp>
        <p:nvGrpSpPr>
          <p:cNvPr id="14341" name="Group 20"/>
          <p:cNvGrpSpPr>
            <a:grpSpLocks/>
          </p:cNvGrpSpPr>
          <p:nvPr/>
        </p:nvGrpSpPr>
        <p:grpSpPr bwMode="auto">
          <a:xfrm>
            <a:off x="1331640" y="3284984"/>
            <a:ext cx="5575300" cy="1128712"/>
            <a:chOff x="852" y="1650"/>
            <a:chExt cx="3512" cy="711"/>
          </a:xfrm>
        </p:grpSpPr>
        <p:sp>
          <p:nvSpPr>
            <p:cNvPr id="14342"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4343" name="Text Box 7"/>
            <p:cNvSpPr txBox="1">
              <a:spLocks noChangeArrowheads="1"/>
            </p:cNvSpPr>
            <p:nvPr/>
          </p:nvSpPr>
          <p:spPr bwMode="auto">
            <a:xfrm flipH="1">
              <a:off x="3179" y="1698"/>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1</a:t>
              </a:r>
              <a:endParaRPr lang="en-US" altLang="en-US"/>
            </a:p>
          </p:txBody>
        </p:sp>
        <p:sp>
          <p:nvSpPr>
            <p:cNvPr id="14344" name="Text Box 8"/>
            <p:cNvSpPr txBox="1">
              <a:spLocks noChangeArrowheads="1"/>
            </p:cNvSpPr>
            <p:nvPr/>
          </p:nvSpPr>
          <p:spPr bwMode="auto">
            <a:xfrm flipH="1">
              <a:off x="1691" y="1698"/>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3</a:t>
              </a:r>
              <a:endParaRPr lang="en-US" altLang="en-US"/>
            </a:p>
          </p:txBody>
        </p:sp>
        <p:sp>
          <p:nvSpPr>
            <p:cNvPr id="14345" name="Text Box 9"/>
            <p:cNvSpPr txBox="1">
              <a:spLocks noChangeArrowheads="1"/>
            </p:cNvSpPr>
            <p:nvPr/>
          </p:nvSpPr>
          <p:spPr bwMode="auto">
            <a:xfrm flipH="1">
              <a:off x="1115" y="1698"/>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2</a:t>
              </a:r>
              <a:endParaRPr lang="en-US" altLang="en-US"/>
            </a:p>
          </p:txBody>
        </p:sp>
        <p:sp>
          <p:nvSpPr>
            <p:cNvPr id="14346" name="Line 10"/>
            <p:cNvSpPr>
              <a:spLocks noChangeShapeType="1"/>
            </p:cNvSpPr>
            <p:nvPr/>
          </p:nvSpPr>
          <p:spPr bwMode="auto">
            <a:xfrm flipH="1">
              <a:off x="4260" y="20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p:cNvSpPr>
              <a:spLocks noChangeShapeType="1"/>
            </p:cNvSpPr>
            <p:nvPr/>
          </p:nvSpPr>
          <p:spPr bwMode="auto">
            <a:xfrm flipH="1">
              <a:off x="948" y="20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p:cNvSpPr>
              <a:spLocks noChangeShapeType="1"/>
            </p:cNvSpPr>
            <p:nvPr/>
          </p:nvSpPr>
          <p:spPr bwMode="auto">
            <a:xfrm flipH="1">
              <a:off x="2148" y="165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p:cNvSpPr>
              <a:spLocks noChangeShapeType="1"/>
            </p:cNvSpPr>
            <p:nvPr/>
          </p:nvSpPr>
          <p:spPr bwMode="auto">
            <a:xfrm flipH="1">
              <a:off x="1572" y="165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4"/>
            <p:cNvSpPr>
              <a:spLocks noChangeShapeType="1"/>
            </p:cNvSpPr>
            <p:nvPr/>
          </p:nvSpPr>
          <p:spPr bwMode="auto">
            <a:xfrm flipH="1">
              <a:off x="2148" y="20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5"/>
            <p:cNvSpPr>
              <a:spLocks noChangeShapeType="1"/>
            </p:cNvSpPr>
            <p:nvPr/>
          </p:nvSpPr>
          <p:spPr bwMode="auto">
            <a:xfrm flipH="1">
              <a:off x="1572" y="20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Text Box 16"/>
            <p:cNvSpPr txBox="1">
              <a:spLocks noChangeArrowheads="1"/>
            </p:cNvSpPr>
            <p:nvPr/>
          </p:nvSpPr>
          <p:spPr bwMode="auto">
            <a:xfrm flipH="1">
              <a:off x="2056" y="213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6</a:t>
              </a:r>
            </a:p>
          </p:txBody>
        </p:sp>
        <p:sp>
          <p:nvSpPr>
            <p:cNvPr id="14353" name="Text Box 17"/>
            <p:cNvSpPr txBox="1">
              <a:spLocks noChangeArrowheads="1"/>
            </p:cNvSpPr>
            <p:nvPr/>
          </p:nvSpPr>
          <p:spPr bwMode="auto">
            <a:xfrm flipH="1">
              <a:off x="1480" y="213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a:t>
              </a:r>
            </a:p>
          </p:txBody>
        </p:sp>
        <p:sp>
          <p:nvSpPr>
            <p:cNvPr id="14354" name="Text Box 18"/>
            <p:cNvSpPr txBox="1">
              <a:spLocks noChangeArrowheads="1"/>
            </p:cNvSpPr>
            <p:nvPr/>
          </p:nvSpPr>
          <p:spPr bwMode="auto">
            <a:xfrm flipH="1">
              <a:off x="4088" y="2130"/>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30</a:t>
              </a:r>
            </a:p>
          </p:txBody>
        </p:sp>
        <p:sp>
          <p:nvSpPr>
            <p:cNvPr id="14355" name="Text Box 19"/>
            <p:cNvSpPr txBox="1">
              <a:spLocks noChangeArrowheads="1"/>
            </p:cNvSpPr>
            <p:nvPr/>
          </p:nvSpPr>
          <p:spPr bwMode="auto">
            <a:xfrm flipH="1">
              <a:off x="852" y="213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grpSp>
    </p:spTree>
    <p:extLst>
      <p:ext uri="{BB962C8B-B14F-4D97-AF65-F5344CB8AC3E}">
        <p14:creationId xmlns:p14="http://schemas.microsoft.com/office/powerpoint/2010/main" val="1922208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11560" y="84455"/>
            <a:ext cx="8229600" cy="1143000"/>
          </a:xfrm>
        </p:spPr>
        <p:txBody>
          <a:bodyPr>
            <a:normAutofit fontScale="90000"/>
          </a:bodyPr>
          <a:lstStyle/>
          <a:p>
            <a:r>
              <a:rPr lang="en-US" altLang="en-US" dirty="0" smtClean="0"/>
              <a:t>Shortest-Job-First (SJR) Scheduling</a:t>
            </a:r>
          </a:p>
        </p:txBody>
      </p:sp>
      <p:sp>
        <p:nvSpPr>
          <p:cNvPr id="15364" name="Rectangle 3"/>
          <p:cNvSpPr>
            <a:spLocks noGrp="1" noChangeArrowheads="1"/>
          </p:cNvSpPr>
          <p:nvPr>
            <p:ph type="body" idx="1"/>
          </p:nvPr>
        </p:nvSpPr>
        <p:spPr>
          <a:xfrm>
            <a:off x="-18581" y="1412776"/>
            <a:ext cx="9144000" cy="5905500"/>
          </a:xfrm>
        </p:spPr>
        <p:txBody>
          <a:bodyPr/>
          <a:lstStyle/>
          <a:p>
            <a:r>
              <a:rPr lang="en-US" altLang="en-US" sz="2400" dirty="0" smtClean="0"/>
              <a:t>Associate with each process the length of its next CPU burst.  Use these lengths to schedule the process with the shortest time.</a:t>
            </a:r>
          </a:p>
          <a:p>
            <a:r>
              <a:rPr lang="en-US" altLang="en-US" sz="2400" dirty="0" smtClean="0"/>
              <a:t>Two schemes: </a:t>
            </a:r>
          </a:p>
          <a:p>
            <a:pPr lvl="1"/>
            <a:r>
              <a:rPr lang="en-US" altLang="en-US" sz="2200" dirty="0" err="1" smtClean="0"/>
              <a:t>nonpreemptive</a:t>
            </a:r>
            <a:r>
              <a:rPr lang="en-US" altLang="en-US" sz="2200" dirty="0" smtClean="0"/>
              <a:t> – once CPU given to the process it cannot be preempted until completes its CPU burst.</a:t>
            </a:r>
          </a:p>
          <a:p>
            <a:pPr lvl="1"/>
            <a:r>
              <a:rPr lang="en-US" altLang="en-US" sz="2200" dirty="0" smtClean="0"/>
              <a:t>preemptive – if a new process arrives with CPU burst length less than remaining time of current executing process, preempt.  This scheme is know as the </a:t>
            </a:r>
            <a:br>
              <a:rPr lang="en-US" altLang="en-US" sz="2200" dirty="0" smtClean="0"/>
            </a:br>
            <a:r>
              <a:rPr lang="en-US" altLang="en-US" sz="2200" dirty="0" smtClean="0"/>
              <a:t>Shortest-Remaining-Time-First (SRTF).</a:t>
            </a:r>
          </a:p>
          <a:p>
            <a:r>
              <a:rPr lang="en-US" altLang="en-US" sz="2400" dirty="0" smtClean="0"/>
              <a:t>SJF is optimal – gives minimum average waiting time for a given set of processes.</a:t>
            </a:r>
          </a:p>
        </p:txBody>
      </p:sp>
    </p:spTree>
    <p:extLst>
      <p:ext uri="{BB962C8B-B14F-4D97-AF65-F5344CB8AC3E}">
        <p14:creationId xmlns:p14="http://schemas.microsoft.com/office/powerpoint/2010/main" val="3823517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normAutofit fontScale="92500" lnSpcReduction="20000"/>
          </a:bodyPr>
          <a:lstStyle/>
          <a:p>
            <a:pPr>
              <a:buFont typeface="Monotype Sorts" pitchFamily="2" charset="2"/>
              <a:buNone/>
              <a:tabLst>
                <a:tab pos="1603375" algn="ctr"/>
                <a:tab pos="3254375" algn="ctr"/>
                <a:tab pos="5143500" algn="ctr"/>
              </a:tabLst>
            </a:pPr>
            <a:r>
              <a:rPr lang="en-US" altLang="en-US" dirty="0" smtClean="0"/>
              <a:t>		</a:t>
            </a:r>
            <a:r>
              <a:rPr lang="en-US" altLang="en-US" u="sng" dirty="0" smtClean="0"/>
              <a:t>Process	Arrival Time</a:t>
            </a:r>
            <a:r>
              <a:rPr lang="en-US" altLang="en-US" dirty="0" smtClean="0"/>
              <a:t>	</a:t>
            </a:r>
            <a:r>
              <a:rPr lang="en-US" altLang="en-US" u="sng" dirty="0" smtClean="0"/>
              <a:t>Burst Time</a:t>
            </a:r>
            <a:endParaRPr lang="en-US" altLang="en-US" dirty="0" smtClean="0"/>
          </a:p>
          <a:p>
            <a:pPr>
              <a:buFont typeface="Monotype Sorts" pitchFamily="2" charset="2"/>
              <a:buNone/>
              <a:tabLst>
                <a:tab pos="1603375" algn="ctr"/>
                <a:tab pos="3254375" algn="ctr"/>
                <a:tab pos="5143500" algn="ctr"/>
              </a:tabLst>
            </a:pPr>
            <a:r>
              <a:rPr lang="en-US" altLang="en-US" dirty="0" smtClean="0"/>
              <a:t>		</a:t>
            </a:r>
            <a:r>
              <a:rPr lang="en-US" altLang="en-US" i="1" dirty="0" smtClean="0"/>
              <a:t>P</a:t>
            </a:r>
            <a:r>
              <a:rPr lang="en-US" altLang="en-US" i="1" baseline="-25000" dirty="0" smtClean="0"/>
              <a:t>1</a:t>
            </a:r>
            <a:r>
              <a:rPr lang="en-US" altLang="en-US" dirty="0" smtClean="0"/>
              <a:t>	0.0	7</a:t>
            </a:r>
          </a:p>
          <a:p>
            <a:pPr>
              <a:buFont typeface="Monotype Sorts" pitchFamily="2" charset="2"/>
              <a:buNone/>
              <a:tabLst>
                <a:tab pos="1603375" algn="ctr"/>
                <a:tab pos="3254375" algn="ctr"/>
                <a:tab pos="5143500" algn="ctr"/>
              </a:tabLst>
            </a:pPr>
            <a:r>
              <a:rPr lang="en-US" altLang="en-US" dirty="0" smtClean="0"/>
              <a:t>		 </a:t>
            </a:r>
            <a:r>
              <a:rPr lang="en-US" altLang="en-US" i="1" dirty="0" smtClean="0"/>
              <a:t>P</a:t>
            </a:r>
            <a:r>
              <a:rPr lang="en-US" altLang="en-US" i="1" baseline="-25000" dirty="0" smtClean="0"/>
              <a:t>2	</a:t>
            </a:r>
            <a:r>
              <a:rPr lang="en-US" altLang="en-US" dirty="0" smtClean="0"/>
              <a:t>2.0	4</a:t>
            </a:r>
          </a:p>
          <a:p>
            <a:pPr>
              <a:buFont typeface="Monotype Sorts" pitchFamily="2" charset="2"/>
              <a:buNone/>
              <a:tabLst>
                <a:tab pos="1603375" algn="ctr"/>
                <a:tab pos="3254375" algn="ctr"/>
                <a:tab pos="5143500" algn="ctr"/>
              </a:tabLst>
            </a:pPr>
            <a:r>
              <a:rPr lang="en-US" altLang="en-US" dirty="0" smtClean="0"/>
              <a:t>		 </a:t>
            </a:r>
            <a:r>
              <a:rPr lang="en-US" altLang="en-US" i="1" dirty="0" smtClean="0"/>
              <a:t>P</a:t>
            </a:r>
            <a:r>
              <a:rPr lang="en-US" altLang="en-US" i="1" baseline="-25000" dirty="0" smtClean="0"/>
              <a:t>3</a:t>
            </a:r>
            <a:r>
              <a:rPr lang="en-US" altLang="en-US" dirty="0" smtClean="0"/>
              <a:t>	4.0	1</a:t>
            </a:r>
          </a:p>
          <a:p>
            <a:pPr>
              <a:buFont typeface="Monotype Sorts" pitchFamily="2" charset="2"/>
              <a:buNone/>
              <a:tabLst>
                <a:tab pos="1603375" algn="ctr"/>
                <a:tab pos="3254375" algn="ctr"/>
                <a:tab pos="5143500" algn="ctr"/>
              </a:tabLst>
            </a:pPr>
            <a:r>
              <a:rPr lang="en-US" altLang="en-US" dirty="0" smtClean="0"/>
              <a:t>		 </a:t>
            </a:r>
            <a:r>
              <a:rPr lang="en-US" altLang="en-US" i="1" dirty="0" smtClean="0"/>
              <a:t>P</a:t>
            </a:r>
            <a:r>
              <a:rPr lang="en-US" altLang="en-US" i="1" baseline="-25000" dirty="0" smtClean="0"/>
              <a:t>4</a:t>
            </a:r>
            <a:r>
              <a:rPr lang="en-US" altLang="en-US" dirty="0" smtClean="0"/>
              <a:t>	5.0	4</a:t>
            </a:r>
          </a:p>
          <a:p>
            <a:pPr>
              <a:tabLst>
                <a:tab pos="1603375" algn="ctr"/>
                <a:tab pos="3254375" algn="ctr"/>
                <a:tab pos="5143500" algn="ctr"/>
              </a:tabLst>
            </a:pPr>
            <a:r>
              <a:rPr lang="en-US" altLang="en-US" dirty="0" smtClean="0"/>
              <a:t>SJF (non-preemptive)</a:t>
            </a:r>
          </a:p>
          <a:p>
            <a:pPr>
              <a:tabLst>
                <a:tab pos="1603375" algn="ctr"/>
                <a:tab pos="3254375" algn="ctr"/>
                <a:tab pos="5143500" algn="ctr"/>
              </a:tabLst>
            </a:pPr>
            <a:endParaRPr lang="en-US" altLang="en-US" dirty="0" smtClean="0"/>
          </a:p>
          <a:p>
            <a:pPr>
              <a:tabLst>
                <a:tab pos="1603375" algn="ctr"/>
                <a:tab pos="3254375" algn="ctr"/>
                <a:tab pos="5143500" algn="ctr"/>
              </a:tabLst>
            </a:pPr>
            <a:endParaRPr lang="en-US" altLang="en-US" dirty="0" smtClean="0"/>
          </a:p>
          <a:p>
            <a:pPr>
              <a:tabLst>
                <a:tab pos="1603375" algn="ctr"/>
                <a:tab pos="3254375" algn="ctr"/>
                <a:tab pos="5143500" algn="ctr"/>
              </a:tabLst>
            </a:pPr>
            <a:endParaRPr lang="en-US" altLang="en-US" dirty="0" smtClean="0"/>
          </a:p>
          <a:p>
            <a:pPr>
              <a:tabLst>
                <a:tab pos="1603375" algn="ctr"/>
                <a:tab pos="3254375" algn="ctr"/>
                <a:tab pos="5143500" algn="ctr"/>
              </a:tabLst>
            </a:pPr>
            <a:endParaRPr lang="en-US" altLang="en-US" dirty="0" smtClean="0"/>
          </a:p>
          <a:p>
            <a:pPr>
              <a:tabLst>
                <a:tab pos="1603375" algn="ctr"/>
                <a:tab pos="3254375" algn="ctr"/>
                <a:tab pos="5143500" algn="ctr"/>
              </a:tabLst>
            </a:pPr>
            <a:r>
              <a:rPr lang="en-US" altLang="en-US" dirty="0" smtClean="0"/>
              <a:t>Average waiting time = (0 + 6 + 3 + 7)/4 =4</a:t>
            </a:r>
            <a:endParaRPr lang="en-US" altLang="en-US" i="1" baseline="-25000" dirty="0" smtClean="0"/>
          </a:p>
        </p:txBody>
      </p:sp>
      <p:sp>
        <p:nvSpPr>
          <p:cNvPr id="16388" name="Rectangle 4"/>
          <p:cNvSpPr>
            <a:spLocks noGrp="1" noChangeArrowheads="1"/>
          </p:cNvSpPr>
          <p:nvPr>
            <p:ph type="title"/>
          </p:nvPr>
        </p:nvSpPr>
        <p:spPr>
          <a:xfrm>
            <a:off x="457200" y="417832"/>
            <a:ext cx="8229600" cy="114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smtClean="0"/>
              <a:t>Example of Non-Preemptive SJF</a:t>
            </a:r>
          </a:p>
        </p:txBody>
      </p:sp>
      <p:grpSp>
        <p:nvGrpSpPr>
          <p:cNvPr id="16389" name="Group 37"/>
          <p:cNvGrpSpPr>
            <a:grpSpLocks/>
          </p:cNvGrpSpPr>
          <p:nvPr/>
        </p:nvGrpSpPr>
        <p:grpSpPr bwMode="auto">
          <a:xfrm>
            <a:off x="1371600" y="3690938"/>
            <a:ext cx="5575300" cy="1128712"/>
            <a:chOff x="864" y="2325"/>
            <a:chExt cx="3512" cy="711"/>
          </a:xfrm>
        </p:grpSpPr>
        <p:sp>
          <p:nvSpPr>
            <p:cNvPr id="16390"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6391" name="Text Box 6"/>
            <p:cNvSpPr txBox="1">
              <a:spLocks noChangeArrowheads="1"/>
            </p:cNvSpPr>
            <p:nvPr/>
          </p:nvSpPr>
          <p:spPr bwMode="auto">
            <a:xfrm flipH="1">
              <a:off x="1392"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1</a:t>
              </a:r>
              <a:endParaRPr lang="en-US" altLang="en-US"/>
            </a:p>
          </p:txBody>
        </p:sp>
        <p:sp>
          <p:nvSpPr>
            <p:cNvPr id="16392" name="Text Box 7"/>
            <p:cNvSpPr txBox="1">
              <a:spLocks noChangeArrowheads="1"/>
            </p:cNvSpPr>
            <p:nvPr/>
          </p:nvSpPr>
          <p:spPr bwMode="auto">
            <a:xfrm flipH="1">
              <a:off x="2400"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3</a:t>
              </a:r>
              <a:endParaRPr lang="en-US" altLang="en-US"/>
            </a:p>
          </p:txBody>
        </p:sp>
        <p:sp>
          <p:nvSpPr>
            <p:cNvPr id="16393" name="Text Box 8"/>
            <p:cNvSpPr txBox="1">
              <a:spLocks noChangeArrowheads="1"/>
            </p:cNvSpPr>
            <p:nvPr/>
          </p:nvSpPr>
          <p:spPr bwMode="auto">
            <a:xfrm flipH="1">
              <a:off x="2976"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2</a:t>
              </a:r>
              <a:endParaRPr lang="en-US" altLang="en-US"/>
            </a:p>
          </p:txBody>
        </p:sp>
        <p:sp>
          <p:nvSpPr>
            <p:cNvPr id="16394" name="Line 9"/>
            <p:cNvSpPr>
              <a:spLocks noChangeShapeType="1"/>
            </p:cNvSpPr>
            <p:nvPr/>
          </p:nvSpPr>
          <p:spPr bwMode="auto">
            <a:xfrm flipH="1">
              <a:off x="4272"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10"/>
            <p:cNvSpPr>
              <a:spLocks noChangeShapeType="1"/>
            </p:cNvSpPr>
            <p:nvPr/>
          </p:nvSpPr>
          <p:spPr bwMode="auto">
            <a:xfrm flipH="1">
              <a:off x="960"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1"/>
            <p:cNvSpPr>
              <a:spLocks noChangeShapeType="1"/>
            </p:cNvSpPr>
            <p:nvPr/>
          </p:nvSpPr>
          <p:spPr bwMode="auto">
            <a:xfrm flipH="1">
              <a:off x="2688"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2"/>
            <p:cNvSpPr>
              <a:spLocks noChangeShapeType="1"/>
            </p:cNvSpPr>
            <p:nvPr/>
          </p:nvSpPr>
          <p:spPr bwMode="auto">
            <a:xfrm flipH="1">
              <a:off x="2400"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3"/>
            <p:cNvSpPr>
              <a:spLocks noChangeShapeType="1"/>
            </p:cNvSpPr>
            <p:nvPr/>
          </p:nvSpPr>
          <p:spPr bwMode="auto">
            <a:xfrm flipH="1">
              <a:off x="2400"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4"/>
            <p:cNvSpPr>
              <a:spLocks noChangeShapeType="1"/>
            </p:cNvSpPr>
            <p:nvPr/>
          </p:nvSpPr>
          <p:spPr bwMode="auto">
            <a:xfrm flipH="1">
              <a:off x="139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Text Box 15"/>
            <p:cNvSpPr txBox="1">
              <a:spLocks noChangeArrowheads="1"/>
            </p:cNvSpPr>
            <p:nvPr/>
          </p:nvSpPr>
          <p:spPr bwMode="auto">
            <a:xfrm flipH="1">
              <a:off x="2304"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7</a:t>
              </a:r>
            </a:p>
          </p:txBody>
        </p:sp>
        <p:sp>
          <p:nvSpPr>
            <p:cNvPr id="16401" name="Text Box 16"/>
            <p:cNvSpPr txBox="1">
              <a:spLocks noChangeArrowheads="1"/>
            </p:cNvSpPr>
            <p:nvPr/>
          </p:nvSpPr>
          <p:spPr bwMode="auto">
            <a:xfrm flipH="1">
              <a:off x="1492"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a:t>
              </a:r>
            </a:p>
          </p:txBody>
        </p:sp>
        <p:sp>
          <p:nvSpPr>
            <p:cNvPr id="16402" name="Text Box 17"/>
            <p:cNvSpPr txBox="1">
              <a:spLocks noChangeArrowheads="1"/>
            </p:cNvSpPr>
            <p:nvPr/>
          </p:nvSpPr>
          <p:spPr bwMode="auto">
            <a:xfrm flipH="1">
              <a:off x="4100" y="280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16</a:t>
              </a:r>
            </a:p>
          </p:txBody>
        </p:sp>
        <p:sp>
          <p:nvSpPr>
            <p:cNvPr id="16403" name="Text Box 18"/>
            <p:cNvSpPr txBox="1">
              <a:spLocks noChangeArrowheads="1"/>
            </p:cNvSpPr>
            <p:nvPr/>
          </p:nvSpPr>
          <p:spPr bwMode="auto">
            <a:xfrm flipH="1">
              <a:off x="864"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sp>
          <p:nvSpPr>
            <p:cNvPr id="16404" name="Text Box 20"/>
            <p:cNvSpPr txBox="1">
              <a:spLocks noChangeArrowheads="1"/>
            </p:cNvSpPr>
            <p:nvPr/>
          </p:nvSpPr>
          <p:spPr bwMode="auto">
            <a:xfrm flipH="1">
              <a:off x="3696"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4</a:t>
              </a:r>
              <a:endParaRPr lang="en-US" altLang="en-US"/>
            </a:p>
          </p:txBody>
        </p:sp>
        <p:sp>
          <p:nvSpPr>
            <p:cNvPr id="16405" name="Line 21"/>
            <p:cNvSpPr>
              <a:spLocks noChangeShapeType="1"/>
            </p:cNvSpPr>
            <p:nvPr/>
          </p:nvSpPr>
          <p:spPr bwMode="auto">
            <a:xfrm flipH="1">
              <a:off x="3456"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2"/>
            <p:cNvSpPr>
              <a:spLocks noChangeShapeType="1"/>
            </p:cNvSpPr>
            <p:nvPr/>
          </p:nvSpPr>
          <p:spPr bwMode="auto">
            <a:xfrm flipH="1">
              <a:off x="115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3"/>
            <p:cNvSpPr>
              <a:spLocks noChangeShapeType="1"/>
            </p:cNvSpPr>
            <p:nvPr/>
          </p:nvSpPr>
          <p:spPr bwMode="auto">
            <a:xfrm flipH="1">
              <a:off x="163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4"/>
            <p:cNvSpPr>
              <a:spLocks noChangeShapeType="1"/>
            </p:cNvSpPr>
            <p:nvPr/>
          </p:nvSpPr>
          <p:spPr bwMode="auto">
            <a:xfrm flipH="1">
              <a:off x="187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5"/>
            <p:cNvSpPr>
              <a:spLocks noChangeShapeType="1"/>
            </p:cNvSpPr>
            <p:nvPr/>
          </p:nvSpPr>
          <p:spPr bwMode="auto">
            <a:xfrm flipH="1">
              <a:off x="2064"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26"/>
            <p:cNvSpPr>
              <a:spLocks noChangeShapeType="1"/>
            </p:cNvSpPr>
            <p:nvPr/>
          </p:nvSpPr>
          <p:spPr bwMode="auto">
            <a:xfrm flipH="1">
              <a:off x="2256"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Line 27"/>
            <p:cNvSpPr>
              <a:spLocks noChangeShapeType="1"/>
            </p:cNvSpPr>
            <p:nvPr/>
          </p:nvSpPr>
          <p:spPr bwMode="auto">
            <a:xfrm flipH="1">
              <a:off x="2688"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Text Box 28"/>
            <p:cNvSpPr txBox="1">
              <a:spLocks noChangeArrowheads="1"/>
            </p:cNvSpPr>
            <p:nvPr/>
          </p:nvSpPr>
          <p:spPr bwMode="auto">
            <a:xfrm flipH="1">
              <a:off x="2592"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8</a:t>
              </a:r>
            </a:p>
          </p:txBody>
        </p:sp>
        <p:sp>
          <p:nvSpPr>
            <p:cNvPr id="16413" name="Line 29"/>
            <p:cNvSpPr>
              <a:spLocks noChangeShapeType="1"/>
            </p:cNvSpPr>
            <p:nvPr/>
          </p:nvSpPr>
          <p:spPr bwMode="auto">
            <a:xfrm flipH="1">
              <a:off x="2928"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30"/>
            <p:cNvSpPr>
              <a:spLocks noChangeShapeType="1"/>
            </p:cNvSpPr>
            <p:nvPr/>
          </p:nvSpPr>
          <p:spPr bwMode="auto">
            <a:xfrm flipH="1">
              <a:off x="3120"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31"/>
            <p:cNvSpPr>
              <a:spLocks noChangeShapeType="1"/>
            </p:cNvSpPr>
            <p:nvPr/>
          </p:nvSpPr>
          <p:spPr bwMode="auto">
            <a:xfrm flipH="1">
              <a:off x="331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Line 32"/>
            <p:cNvSpPr>
              <a:spLocks noChangeShapeType="1"/>
            </p:cNvSpPr>
            <p:nvPr/>
          </p:nvSpPr>
          <p:spPr bwMode="auto">
            <a:xfrm flipH="1">
              <a:off x="3456"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Text Box 33"/>
            <p:cNvSpPr txBox="1">
              <a:spLocks noChangeArrowheads="1"/>
            </p:cNvSpPr>
            <p:nvPr/>
          </p:nvSpPr>
          <p:spPr bwMode="auto">
            <a:xfrm flipH="1">
              <a:off x="3312" y="280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12</a:t>
              </a:r>
            </a:p>
          </p:txBody>
        </p:sp>
        <p:sp>
          <p:nvSpPr>
            <p:cNvPr id="16418" name="Line 34"/>
            <p:cNvSpPr>
              <a:spLocks noChangeShapeType="1"/>
            </p:cNvSpPr>
            <p:nvPr/>
          </p:nvSpPr>
          <p:spPr bwMode="auto">
            <a:xfrm flipH="1">
              <a:off x="3696"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Line 35"/>
            <p:cNvSpPr>
              <a:spLocks noChangeShapeType="1"/>
            </p:cNvSpPr>
            <p:nvPr/>
          </p:nvSpPr>
          <p:spPr bwMode="auto">
            <a:xfrm flipH="1">
              <a:off x="3888"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0" name="Line 36"/>
            <p:cNvSpPr>
              <a:spLocks noChangeShapeType="1"/>
            </p:cNvSpPr>
            <p:nvPr/>
          </p:nvSpPr>
          <p:spPr bwMode="auto">
            <a:xfrm flipH="1">
              <a:off x="4080"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98913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Example of Preemptive SJF</a:t>
            </a:r>
          </a:p>
        </p:txBody>
      </p:sp>
      <p:sp>
        <p:nvSpPr>
          <p:cNvPr id="17412" name="Rectangle 36"/>
          <p:cNvSpPr>
            <a:spLocks noGrp="1" noChangeArrowheads="1"/>
          </p:cNvSpPr>
          <p:nvPr>
            <p:ph type="body" idx="1"/>
          </p:nvPr>
        </p:nvSpPr>
        <p:spPr>
          <a:noFill/>
        </p:spPr>
        <p:txBody>
          <a:bodyPr>
            <a:normAutofit fontScale="92500" lnSpcReduction="20000"/>
          </a:bodyPr>
          <a:lstStyle/>
          <a:p>
            <a:pPr>
              <a:buFont typeface="Monotype Sorts" pitchFamily="2" charset="2"/>
              <a:buNone/>
              <a:tabLst>
                <a:tab pos="1603375" algn="ctr"/>
                <a:tab pos="3254375" algn="ctr"/>
                <a:tab pos="5143500" algn="ctr"/>
              </a:tabLst>
            </a:pPr>
            <a:r>
              <a:rPr lang="en-US" altLang="en-US" smtClean="0"/>
              <a:t>		</a:t>
            </a:r>
            <a:r>
              <a:rPr lang="en-US" altLang="en-US" u="sng" smtClean="0"/>
              <a:t>Process	Arrival Time</a:t>
            </a:r>
            <a:r>
              <a:rPr lang="en-US" altLang="en-US" smtClean="0"/>
              <a:t>	</a:t>
            </a:r>
            <a:r>
              <a:rPr lang="en-US" altLang="en-US" u="sng" smtClean="0"/>
              <a:t>Burst Time</a:t>
            </a:r>
            <a:endParaRPr lang="en-US" altLang="en-US" smtClean="0"/>
          </a:p>
          <a:p>
            <a:pPr>
              <a:buFont typeface="Monotype Sorts" pitchFamily="2" charset="2"/>
              <a:buNone/>
              <a:tabLst>
                <a:tab pos="1603375" algn="ctr"/>
                <a:tab pos="3254375" algn="ctr"/>
                <a:tab pos="5143500" algn="ctr"/>
              </a:tabLst>
            </a:pPr>
            <a:r>
              <a:rPr lang="en-US" altLang="en-US" smtClean="0"/>
              <a:t>		</a:t>
            </a:r>
            <a:r>
              <a:rPr lang="en-US" altLang="en-US" i="1" smtClean="0"/>
              <a:t>P</a:t>
            </a:r>
            <a:r>
              <a:rPr lang="en-US" altLang="en-US" i="1" baseline="-25000" smtClean="0"/>
              <a:t>1</a:t>
            </a:r>
            <a:r>
              <a:rPr lang="en-US" altLang="en-US" smtClean="0"/>
              <a:t>	0.0	7</a:t>
            </a:r>
          </a:p>
          <a:p>
            <a:pPr>
              <a:buFont typeface="Monotype Sorts" pitchFamily="2" charset="2"/>
              <a:buNone/>
              <a:tabLst>
                <a:tab pos="1603375" algn="ctr"/>
                <a:tab pos="3254375" algn="ctr"/>
                <a:tab pos="5143500" algn="ctr"/>
              </a:tabLst>
            </a:pPr>
            <a:r>
              <a:rPr lang="en-US" altLang="en-US" smtClean="0"/>
              <a:t>		 </a:t>
            </a:r>
            <a:r>
              <a:rPr lang="en-US" altLang="en-US" i="1" smtClean="0"/>
              <a:t>P</a:t>
            </a:r>
            <a:r>
              <a:rPr lang="en-US" altLang="en-US" i="1" baseline="-25000" smtClean="0"/>
              <a:t>2	</a:t>
            </a:r>
            <a:r>
              <a:rPr lang="en-US" altLang="en-US" smtClean="0"/>
              <a:t>2.0	4</a:t>
            </a:r>
          </a:p>
          <a:p>
            <a:pPr>
              <a:buFont typeface="Monotype Sorts" pitchFamily="2" charset="2"/>
              <a:buNone/>
              <a:tabLst>
                <a:tab pos="1603375" algn="ctr"/>
                <a:tab pos="3254375" algn="ctr"/>
                <a:tab pos="5143500" algn="ctr"/>
              </a:tabLst>
            </a:pPr>
            <a:r>
              <a:rPr lang="en-US" altLang="en-US" smtClean="0"/>
              <a:t>		 </a:t>
            </a:r>
            <a:r>
              <a:rPr lang="en-US" altLang="en-US" i="1" smtClean="0"/>
              <a:t>P</a:t>
            </a:r>
            <a:r>
              <a:rPr lang="en-US" altLang="en-US" i="1" baseline="-25000" smtClean="0"/>
              <a:t>3</a:t>
            </a:r>
            <a:r>
              <a:rPr lang="en-US" altLang="en-US" smtClean="0"/>
              <a:t>	4.0	1</a:t>
            </a:r>
          </a:p>
          <a:p>
            <a:pPr>
              <a:buFont typeface="Monotype Sorts" pitchFamily="2" charset="2"/>
              <a:buNone/>
              <a:tabLst>
                <a:tab pos="1603375" algn="ctr"/>
                <a:tab pos="3254375" algn="ctr"/>
                <a:tab pos="5143500" algn="ctr"/>
              </a:tabLst>
            </a:pPr>
            <a:r>
              <a:rPr lang="en-US" altLang="en-US" smtClean="0"/>
              <a:t>		 </a:t>
            </a:r>
            <a:r>
              <a:rPr lang="en-US" altLang="en-US" i="1" smtClean="0"/>
              <a:t>P</a:t>
            </a:r>
            <a:r>
              <a:rPr lang="en-US" altLang="en-US" i="1" baseline="-25000" smtClean="0"/>
              <a:t>4</a:t>
            </a:r>
            <a:r>
              <a:rPr lang="en-US" altLang="en-US" smtClean="0"/>
              <a:t>	5.0	4</a:t>
            </a:r>
          </a:p>
          <a:p>
            <a:pPr>
              <a:tabLst>
                <a:tab pos="1603375" algn="ctr"/>
                <a:tab pos="3254375" algn="ctr"/>
                <a:tab pos="5143500" algn="ctr"/>
              </a:tabLst>
            </a:pPr>
            <a:r>
              <a:rPr lang="en-US" altLang="en-US" smtClean="0"/>
              <a:t>SJF (preemptive)</a:t>
            </a:r>
          </a:p>
          <a:p>
            <a:pPr>
              <a:tabLst>
                <a:tab pos="1603375" algn="ctr"/>
                <a:tab pos="3254375" algn="ctr"/>
                <a:tab pos="5143500" algn="ctr"/>
              </a:tabLst>
            </a:pPr>
            <a:endParaRPr lang="en-US" altLang="en-US" smtClean="0"/>
          </a:p>
          <a:p>
            <a:pPr>
              <a:tabLst>
                <a:tab pos="1603375" algn="ctr"/>
                <a:tab pos="3254375" algn="ctr"/>
                <a:tab pos="5143500" algn="ctr"/>
              </a:tabLst>
            </a:pPr>
            <a:endParaRPr lang="en-US" altLang="en-US" smtClean="0"/>
          </a:p>
          <a:p>
            <a:pPr>
              <a:tabLst>
                <a:tab pos="1603375" algn="ctr"/>
                <a:tab pos="3254375" algn="ctr"/>
                <a:tab pos="5143500" algn="ctr"/>
              </a:tabLst>
            </a:pPr>
            <a:endParaRPr lang="en-US" altLang="en-US" smtClean="0"/>
          </a:p>
          <a:p>
            <a:pPr>
              <a:tabLst>
                <a:tab pos="1603375" algn="ctr"/>
                <a:tab pos="3254375" algn="ctr"/>
                <a:tab pos="5143500" algn="ctr"/>
              </a:tabLst>
            </a:pPr>
            <a:endParaRPr lang="en-US" altLang="en-US" smtClean="0"/>
          </a:p>
          <a:p>
            <a:pPr>
              <a:tabLst>
                <a:tab pos="1603375" algn="ctr"/>
                <a:tab pos="3254375" algn="ctr"/>
                <a:tab pos="5143500" algn="ctr"/>
              </a:tabLst>
            </a:pPr>
            <a:r>
              <a:rPr lang="en-US" altLang="en-US" smtClean="0"/>
              <a:t>Average waiting time = (9 + 1 + 0 +2)/4 - 3</a:t>
            </a:r>
            <a:endParaRPr lang="en-US" altLang="en-US" i="1" baseline="-25000" smtClean="0"/>
          </a:p>
        </p:txBody>
      </p:sp>
      <p:grpSp>
        <p:nvGrpSpPr>
          <p:cNvPr id="17413" name="Group 74"/>
          <p:cNvGrpSpPr>
            <a:grpSpLocks/>
          </p:cNvGrpSpPr>
          <p:nvPr/>
        </p:nvGrpSpPr>
        <p:grpSpPr bwMode="auto">
          <a:xfrm>
            <a:off x="899592" y="4293096"/>
            <a:ext cx="5924550" cy="1204913"/>
            <a:chOff x="864" y="2364"/>
            <a:chExt cx="3732" cy="759"/>
          </a:xfrm>
        </p:grpSpPr>
        <p:sp>
          <p:nvSpPr>
            <p:cNvPr id="17414"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7415" name="Text Box 38"/>
            <p:cNvSpPr txBox="1">
              <a:spLocks noChangeArrowheads="1"/>
            </p:cNvSpPr>
            <p:nvPr/>
          </p:nvSpPr>
          <p:spPr bwMode="auto">
            <a:xfrm flipH="1">
              <a:off x="100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1</a:t>
              </a:r>
              <a:endParaRPr lang="en-US" altLang="en-US"/>
            </a:p>
          </p:txBody>
        </p:sp>
        <p:sp>
          <p:nvSpPr>
            <p:cNvPr id="17416" name="Text Box 39"/>
            <p:cNvSpPr txBox="1">
              <a:spLocks noChangeArrowheads="1"/>
            </p:cNvSpPr>
            <p:nvPr/>
          </p:nvSpPr>
          <p:spPr bwMode="auto">
            <a:xfrm flipH="1">
              <a:off x="1824"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3</a:t>
              </a:r>
              <a:endParaRPr lang="en-US" altLang="en-US"/>
            </a:p>
          </p:txBody>
        </p:sp>
        <p:sp>
          <p:nvSpPr>
            <p:cNvPr id="17417" name="Text Box 40"/>
            <p:cNvSpPr txBox="1">
              <a:spLocks noChangeArrowheads="1"/>
            </p:cNvSpPr>
            <p:nvPr/>
          </p:nvSpPr>
          <p:spPr bwMode="auto">
            <a:xfrm flipH="1">
              <a:off x="148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2</a:t>
              </a:r>
              <a:endParaRPr lang="en-US" altLang="en-US"/>
            </a:p>
          </p:txBody>
        </p:sp>
        <p:sp>
          <p:nvSpPr>
            <p:cNvPr id="17418" name="Line 41"/>
            <p:cNvSpPr>
              <a:spLocks noChangeShapeType="1"/>
            </p:cNvSpPr>
            <p:nvPr/>
          </p:nvSpPr>
          <p:spPr bwMode="auto">
            <a:xfrm flipH="1">
              <a:off x="4452" y="27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42"/>
            <p:cNvSpPr>
              <a:spLocks noChangeShapeType="1"/>
            </p:cNvSpPr>
            <p:nvPr/>
          </p:nvSpPr>
          <p:spPr bwMode="auto">
            <a:xfrm flipH="1">
              <a:off x="96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43"/>
            <p:cNvSpPr>
              <a:spLocks noChangeShapeType="1"/>
            </p:cNvSpPr>
            <p:nvPr/>
          </p:nvSpPr>
          <p:spPr bwMode="auto">
            <a:xfrm flipH="1">
              <a:off x="2688"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44"/>
            <p:cNvSpPr>
              <a:spLocks noChangeShapeType="1"/>
            </p:cNvSpPr>
            <p:nvPr/>
          </p:nvSpPr>
          <p:spPr bwMode="auto">
            <a:xfrm flipH="1">
              <a:off x="134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45"/>
            <p:cNvSpPr>
              <a:spLocks noChangeShapeType="1"/>
            </p:cNvSpPr>
            <p:nvPr/>
          </p:nvSpPr>
          <p:spPr bwMode="auto">
            <a:xfrm flipH="1">
              <a:off x="240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Text Box 47"/>
            <p:cNvSpPr txBox="1">
              <a:spLocks noChangeArrowheads="1"/>
            </p:cNvSpPr>
            <p:nvPr/>
          </p:nvSpPr>
          <p:spPr bwMode="auto">
            <a:xfrm flipH="1">
              <a:off x="1728"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4</a:t>
              </a:r>
            </a:p>
          </p:txBody>
        </p:sp>
        <p:sp>
          <p:nvSpPr>
            <p:cNvPr id="17424" name="Text Box 48"/>
            <p:cNvSpPr txBox="1">
              <a:spLocks noChangeArrowheads="1"/>
            </p:cNvSpPr>
            <p:nvPr/>
          </p:nvSpPr>
          <p:spPr bwMode="auto">
            <a:xfrm flipH="1">
              <a:off x="1248"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2</a:t>
              </a:r>
            </a:p>
          </p:txBody>
        </p:sp>
        <p:sp>
          <p:nvSpPr>
            <p:cNvPr id="17425" name="Text Box 49"/>
            <p:cNvSpPr txBox="1">
              <a:spLocks noChangeArrowheads="1"/>
            </p:cNvSpPr>
            <p:nvPr/>
          </p:nvSpPr>
          <p:spPr bwMode="auto">
            <a:xfrm flipH="1">
              <a:off x="3312" y="284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11</a:t>
              </a:r>
            </a:p>
          </p:txBody>
        </p:sp>
        <p:sp>
          <p:nvSpPr>
            <p:cNvPr id="17426" name="Text Box 50"/>
            <p:cNvSpPr txBox="1">
              <a:spLocks noChangeArrowheads="1"/>
            </p:cNvSpPr>
            <p:nvPr/>
          </p:nvSpPr>
          <p:spPr bwMode="auto">
            <a:xfrm flipH="1">
              <a:off x="864" y="285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sp>
          <p:nvSpPr>
            <p:cNvPr id="17427" name="Text Box 51"/>
            <p:cNvSpPr txBox="1">
              <a:spLocks noChangeArrowheads="1"/>
            </p:cNvSpPr>
            <p:nvPr/>
          </p:nvSpPr>
          <p:spPr bwMode="auto">
            <a:xfrm flipH="1">
              <a:off x="2976"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4</a:t>
              </a:r>
              <a:endParaRPr lang="en-US" altLang="en-US"/>
            </a:p>
          </p:txBody>
        </p:sp>
        <p:sp>
          <p:nvSpPr>
            <p:cNvPr id="17428" name="Line 52"/>
            <p:cNvSpPr>
              <a:spLocks noChangeShapeType="1"/>
            </p:cNvSpPr>
            <p:nvPr/>
          </p:nvSpPr>
          <p:spPr bwMode="auto">
            <a:xfrm flipH="1">
              <a:off x="3456"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53"/>
            <p:cNvSpPr>
              <a:spLocks noChangeShapeType="1"/>
            </p:cNvSpPr>
            <p:nvPr/>
          </p:nvSpPr>
          <p:spPr bwMode="auto">
            <a:xfrm flipH="1">
              <a:off x="115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Line 54"/>
            <p:cNvSpPr>
              <a:spLocks noChangeShapeType="1"/>
            </p:cNvSpPr>
            <p:nvPr/>
          </p:nvSpPr>
          <p:spPr bwMode="auto">
            <a:xfrm flipH="1">
              <a:off x="163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Line 58"/>
            <p:cNvSpPr>
              <a:spLocks noChangeShapeType="1"/>
            </p:cNvSpPr>
            <p:nvPr/>
          </p:nvSpPr>
          <p:spPr bwMode="auto">
            <a:xfrm flipH="1">
              <a:off x="2688"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Text Box 59"/>
            <p:cNvSpPr txBox="1">
              <a:spLocks noChangeArrowheads="1"/>
            </p:cNvSpPr>
            <p:nvPr/>
          </p:nvSpPr>
          <p:spPr bwMode="auto">
            <a:xfrm flipH="1">
              <a:off x="2064"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5</a:t>
              </a:r>
            </a:p>
          </p:txBody>
        </p:sp>
        <p:sp>
          <p:nvSpPr>
            <p:cNvPr id="17433" name="Line 60"/>
            <p:cNvSpPr>
              <a:spLocks noChangeShapeType="1"/>
            </p:cNvSpPr>
            <p:nvPr/>
          </p:nvSpPr>
          <p:spPr bwMode="auto">
            <a:xfrm flipH="1">
              <a:off x="292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Line 61"/>
            <p:cNvSpPr>
              <a:spLocks noChangeShapeType="1"/>
            </p:cNvSpPr>
            <p:nvPr/>
          </p:nvSpPr>
          <p:spPr bwMode="auto">
            <a:xfrm flipH="1">
              <a:off x="312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62"/>
            <p:cNvSpPr>
              <a:spLocks noChangeShapeType="1"/>
            </p:cNvSpPr>
            <p:nvPr/>
          </p:nvSpPr>
          <p:spPr bwMode="auto">
            <a:xfrm flipH="1">
              <a:off x="331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Line 63"/>
            <p:cNvSpPr>
              <a:spLocks noChangeShapeType="1"/>
            </p:cNvSpPr>
            <p:nvPr/>
          </p:nvSpPr>
          <p:spPr bwMode="auto">
            <a:xfrm flipH="1">
              <a:off x="3456"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Text Box 64"/>
            <p:cNvSpPr txBox="1">
              <a:spLocks noChangeArrowheads="1"/>
            </p:cNvSpPr>
            <p:nvPr/>
          </p:nvSpPr>
          <p:spPr bwMode="auto">
            <a:xfrm flipH="1">
              <a:off x="2592"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7</a:t>
              </a:r>
            </a:p>
          </p:txBody>
        </p:sp>
        <p:sp>
          <p:nvSpPr>
            <p:cNvPr id="17438" name="Line 65"/>
            <p:cNvSpPr>
              <a:spLocks noChangeShapeType="1"/>
            </p:cNvSpPr>
            <p:nvPr/>
          </p:nvSpPr>
          <p:spPr bwMode="auto">
            <a:xfrm flipH="1">
              <a:off x="3696"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66"/>
            <p:cNvSpPr>
              <a:spLocks noChangeShapeType="1"/>
            </p:cNvSpPr>
            <p:nvPr/>
          </p:nvSpPr>
          <p:spPr bwMode="auto">
            <a:xfrm flipH="1">
              <a:off x="388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67"/>
            <p:cNvSpPr>
              <a:spLocks noChangeShapeType="1"/>
            </p:cNvSpPr>
            <p:nvPr/>
          </p:nvSpPr>
          <p:spPr bwMode="auto">
            <a:xfrm flipH="1">
              <a:off x="408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1" name="Line 68"/>
            <p:cNvSpPr>
              <a:spLocks noChangeShapeType="1"/>
            </p:cNvSpPr>
            <p:nvPr/>
          </p:nvSpPr>
          <p:spPr bwMode="auto">
            <a:xfrm flipH="1">
              <a:off x="182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2" name="Line 69"/>
            <p:cNvSpPr>
              <a:spLocks noChangeShapeType="1"/>
            </p:cNvSpPr>
            <p:nvPr/>
          </p:nvSpPr>
          <p:spPr bwMode="auto">
            <a:xfrm flipH="1">
              <a:off x="2160"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3" name="Text Box 70"/>
            <p:cNvSpPr txBox="1">
              <a:spLocks noChangeArrowheads="1"/>
            </p:cNvSpPr>
            <p:nvPr/>
          </p:nvSpPr>
          <p:spPr bwMode="auto">
            <a:xfrm flipH="1">
              <a:off x="2256"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2</a:t>
              </a:r>
              <a:endParaRPr lang="en-US" altLang="en-US"/>
            </a:p>
          </p:txBody>
        </p:sp>
        <p:sp>
          <p:nvSpPr>
            <p:cNvPr id="17444" name="Text Box 71"/>
            <p:cNvSpPr txBox="1">
              <a:spLocks noChangeArrowheads="1"/>
            </p:cNvSpPr>
            <p:nvPr/>
          </p:nvSpPr>
          <p:spPr bwMode="auto">
            <a:xfrm flipH="1">
              <a:off x="3840"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P</a:t>
              </a:r>
              <a:r>
                <a:rPr lang="en-US" altLang="en-US" baseline="-25000"/>
                <a:t>1</a:t>
              </a:r>
              <a:endParaRPr lang="en-US" altLang="en-US"/>
            </a:p>
          </p:txBody>
        </p:sp>
        <p:sp>
          <p:nvSpPr>
            <p:cNvPr id="17445" name="Line 72"/>
            <p:cNvSpPr>
              <a:spLocks noChangeShapeType="1"/>
            </p:cNvSpPr>
            <p:nvPr/>
          </p:nvSpPr>
          <p:spPr bwMode="auto">
            <a:xfrm flipH="1">
              <a:off x="427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6" name="Text Box 73"/>
            <p:cNvSpPr txBox="1">
              <a:spLocks noChangeArrowheads="1"/>
            </p:cNvSpPr>
            <p:nvPr/>
          </p:nvSpPr>
          <p:spPr bwMode="auto">
            <a:xfrm flipH="1">
              <a:off x="4320" y="284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16</a:t>
              </a:r>
            </a:p>
          </p:txBody>
        </p:sp>
      </p:grpSp>
    </p:spTree>
    <p:extLst>
      <p:ext uri="{BB962C8B-B14F-4D97-AF65-F5344CB8AC3E}">
        <p14:creationId xmlns:p14="http://schemas.microsoft.com/office/powerpoint/2010/main" val="31660654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043608" y="116632"/>
            <a:ext cx="8229600" cy="1143000"/>
          </a:xfrm>
        </p:spPr>
        <p:txBody>
          <a:bodyPr/>
          <a:lstStyle/>
          <a:p>
            <a:r>
              <a:rPr lang="en-US" altLang="en-US" dirty="0" smtClean="0"/>
              <a:t>Priority Scheduling</a:t>
            </a:r>
          </a:p>
        </p:txBody>
      </p:sp>
      <p:sp>
        <p:nvSpPr>
          <p:cNvPr id="18436" name="Rectangle 3"/>
          <p:cNvSpPr>
            <a:spLocks noGrp="1" noChangeArrowheads="1"/>
          </p:cNvSpPr>
          <p:nvPr>
            <p:ph type="body" idx="1"/>
          </p:nvPr>
        </p:nvSpPr>
        <p:spPr>
          <a:xfrm>
            <a:off x="95617" y="1259632"/>
            <a:ext cx="9144000" cy="5915025"/>
          </a:xfrm>
        </p:spPr>
        <p:txBody>
          <a:bodyPr/>
          <a:lstStyle/>
          <a:p>
            <a:r>
              <a:rPr lang="en-US" altLang="en-US" sz="2400" dirty="0" smtClean="0"/>
              <a:t>A priority number (integer) is associated with each process</a:t>
            </a:r>
          </a:p>
          <a:p>
            <a:r>
              <a:rPr lang="en-US" altLang="en-US" sz="2400" dirty="0" smtClean="0"/>
              <a:t>The CPU is allocated to the process with the highest priority (smallest integer </a:t>
            </a:r>
            <a:r>
              <a:rPr lang="en-US" altLang="en-US" sz="2400" dirty="0" smtClean="0">
                <a:sym typeface="Symbol" panose="05050102010706020507" pitchFamily="18" charset="2"/>
              </a:rPr>
              <a:t> highest priority). Equal-priority processes are scheduled in FCFS order.</a:t>
            </a:r>
          </a:p>
          <a:p>
            <a:pPr lvl="1"/>
            <a:r>
              <a:rPr lang="en-US" altLang="en-US" sz="2200" dirty="0" smtClean="0"/>
              <a:t>Preemptive</a:t>
            </a:r>
          </a:p>
          <a:p>
            <a:pPr lvl="1"/>
            <a:r>
              <a:rPr lang="en-US" altLang="en-US" sz="2200" dirty="0" err="1" smtClean="0"/>
              <a:t>nonpreemptive</a:t>
            </a:r>
            <a:endParaRPr lang="en-US" altLang="en-US" sz="2200" dirty="0" smtClean="0"/>
          </a:p>
          <a:p>
            <a:r>
              <a:rPr lang="en-US" altLang="en-US" sz="2400" dirty="0" smtClean="0"/>
              <a:t>SJF is a priority scheduling where priority is the predicted next CPU burst time. (The larger the CPU burst, the lower</a:t>
            </a:r>
          </a:p>
          <a:p>
            <a:r>
              <a:rPr lang="en-US" altLang="en-US" sz="2400" dirty="0" smtClean="0"/>
              <a:t>the priority, and vice versa.)</a:t>
            </a:r>
          </a:p>
          <a:p>
            <a:r>
              <a:rPr lang="en-US" altLang="en-US" sz="2400" dirty="0" smtClean="0"/>
              <a:t>Problem </a:t>
            </a:r>
            <a:r>
              <a:rPr lang="en-US" altLang="en-US" sz="2400" dirty="0" smtClean="0">
                <a:sym typeface="Symbol" panose="05050102010706020507" pitchFamily="18" charset="2"/>
              </a:rPr>
              <a:t> Starvation – low priority processes may never execute.</a:t>
            </a:r>
          </a:p>
          <a:p>
            <a:r>
              <a:rPr lang="en-US" altLang="en-US" sz="2400" dirty="0" smtClean="0">
                <a:sym typeface="Symbol" panose="05050102010706020507" pitchFamily="18" charset="2"/>
              </a:rPr>
              <a:t>Solution  Aging – as time progresses increase the priority of the process.</a:t>
            </a:r>
          </a:p>
        </p:txBody>
      </p:sp>
    </p:spTree>
    <p:extLst>
      <p:ext uri="{BB962C8B-B14F-4D97-AF65-F5344CB8AC3E}">
        <p14:creationId xmlns:p14="http://schemas.microsoft.com/office/powerpoint/2010/main" val="8265573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87624" y="188640"/>
            <a:ext cx="8229600" cy="1143000"/>
          </a:xfrm>
        </p:spPr>
        <p:txBody>
          <a:bodyPr/>
          <a:lstStyle/>
          <a:p>
            <a:r>
              <a:rPr lang="en-US" altLang="en-US" dirty="0" smtClean="0"/>
              <a:t>Round Robin (RR)</a:t>
            </a:r>
          </a:p>
        </p:txBody>
      </p:sp>
      <p:sp>
        <p:nvSpPr>
          <p:cNvPr id="19460" name="Rectangle 3"/>
          <p:cNvSpPr>
            <a:spLocks noGrp="1" noChangeArrowheads="1"/>
          </p:cNvSpPr>
          <p:nvPr>
            <p:ph type="body" idx="1"/>
          </p:nvPr>
        </p:nvSpPr>
        <p:spPr>
          <a:xfrm>
            <a:off x="0" y="1331640"/>
            <a:ext cx="9144000" cy="5781675"/>
          </a:xfrm>
        </p:spPr>
        <p:txBody>
          <a:bodyPr/>
          <a:lstStyle/>
          <a:p>
            <a:r>
              <a:rPr lang="en-US" altLang="en-US" sz="2400" dirty="0" smtClean="0"/>
              <a:t>Each process gets a small unit of CPU time (</a:t>
            </a:r>
            <a:r>
              <a:rPr lang="en-US" altLang="en-US" sz="2400" i="1" dirty="0" smtClean="0"/>
              <a:t>time quantum</a:t>
            </a:r>
            <a:r>
              <a:rPr lang="en-US" altLang="en-US" sz="2400" dirty="0" smtClean="0"/>
              <a:t>), usually 10-100 milliseconds.  After this time has elapsed, the process is preempted and added to the end of the ready queue.</a:t>
            </a:r>
          </a:p>
          <a:p>
            <a:r>
              <a:rPr lang="en-US" altLang="en-US" sz="2400" dirty="0" smtClean="0"/>
              <a:t>If there are </a:t>
            </a:r>
            <a:r>
              <a:rPr lang="en-US" altLang="en-US" sz="2400" i="1" dirty="0" smtClean="0"/>
              <a:t>n</a:t>
            </a:r>
            <a:r>
              <a:rPr lang="en-US" altLang="en-US" sz="2400" dirty="0" smtClean="0"/>
              <a:t> processes in the ready queue and the time quantum is </a:t>
            </a:r>
            <a:r>
              <a:rPr lang="en-US" altLang="en-US" sz="2400" i="1" dirty="0" smtClean="0"/>
              <a:t>q</a:t>
            </a:r>
            <a:r>
              <a:rPr lang="en-US" altLang="en-US" sz="2400" dirty="0" smtClean="0"/>
              <a:t>, then each process gets 1/</a:t>
            </a:r>
            <a:r>
              <a:rPr lang="en-US" altLang="en-US" sz="2400" i="1" dirty="0" smtClean="0"/>
              <a:t>n</a:t>
            </a:r>
            <a:r>
              <a:rPr lang="en-US" altLang="en-US" sz="2400" dirty="0" smtClean="0"/>
              <a:t> of the CPU time in chunks of at most </a:t>
            </a:r>
            <a:r>
              <a:rPr lang="en-US" altLang="en-US" sz="2400" i="1" dirty="0" smtClean="0"/>
              <a:t>q</a:t>
            </a:r>
            <a:r>
              <a:rPr lang="en-US" altLang="en-US" sz="2400" dirty="0" smtClean="0"/>
              <a:t> time units at once.  No process waits more than (</a:t>
            </a:r>
            <a:r>
              <a:rPr lang="en-US" altLang="en-US" sz="2400" i="1" dirty="0" smtClean="0"/>
              <a:t>n</a:t>
            </a:r>
            <a:r>
              <a:rPr lang="en-US" altLang="en-US" sz="2400" dirty="0" smtClean="0"/>
              <a:t>-1)</a:t>
            </a:r>
            <a:r>
              <a:rPr lang="en-US" altLang="en-US" sz="2400" i="1" dirty="0" smtClean="0"/>
              <a:t>q </a:t>
            </a:r>
            <a:r>
              <a:rPr lang="en-US" altLang="en-US" sz="2400" dirty="0" smtClean="0"/>
              <a:t>time units.</a:t>
            </a:r>
          </a:p>
          <a:p>
            <a:r>
              <a:rPr lang="en-US" altLang="en-US" sz="2400" dirty="0" smtClean="0"/>
              <a:t>Performance</a:t>
            </a:r>
          </a:p>
          <a:p>
            <a:pPr lvl="1"/>
            <a:r>
              <a:rPr lang="en-US" altLang="en-US" sz="2200" i="1" dirty="0" smtClean="0"/>
              <a:t>q</a:t>
            </a:r>
            <a:r>
              <a:rPr lang="en-US" altLang="en-US" sz="2200" dirty="0" smtClean="0"/>
              <a:t> large </a:t>
            </a:r>
            <a:r>
              <a:rPr lang="en-US" altLang="en-US" sz="2200" dirty="0" smtClean="0">
                <a:sym typeface="Symbol" panose="05050102010706020507" pitchFamily="18" charset="2"/>
              </a:rPr>
              <a:t> FIFO</a:t>
            </a:r>
          </a:p>
          <a:p>
            <a:pPr lvl="1"/>
            <a:r>
              <a:rPr lang="en-US" altLang="en-US" sz="2200" i="1" dirty="0" smtClean="0">
                <a:sym typeface="Symbol" panose="05050102010706020507" pitchFamily="18" charset="2"/>
              </a:rPr>
              <a:t>q </a:t>
            </a:r>
            <a:r>
              <a:rPr lang="en-US" altLang="en-US" sz="2200" dirty="0" smtClean="0">
                <a:sym typeface="Symbol" panose="05050102010706020507" pitchFamily="18" charset="2"/>
              </a:rPr>
              <a:t>small  </a:t>
            </a:r>
            <a:r>
              <a:rPr lang="en-US" altLang="en-US" sz="2200" i="1" dirty="0" smtClean="0">
                <a:sym typeface="Symbol" panose="05050102010706020507" pitchFamily="18" charset="2"/>
              </a:rPr>
              <a:t>q </a:t>
            </a:r>
            <a:r>
              <a:rPr lang="en-US" altLang="en-US" sz="2200" dirty="0" smtClean="0">
                <a:sym typeface="Symbol" panose="05050102010706020507" pitchFamily="18" charset="2"/>
              </a:rPr>
              <a:t>must be large with respect to context switch, otherwise overhead is too high.</a:t>
            </a:r>
          </a:p>
        </p:txBody>
      </p:sp>
    </p:spTree>
    <p:extLst>
      <p:ext uri="{BB962C8B-B14F-4D97-AF65-F5344CB8AC3E}">
        <p14:creationId xmlns:p14="http://schemas.microsoft.com/office/powerpoint/2010/main" val="2770071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5977" y="667839"/>
            <a:ext cx="8054975" cy="844550"/>
          </a:xfrm>
        </p:spPr>
        <p:txBody>
          <a:bodyPr>
            <a:normAutofit fontScale="90000"/>
          </a:bodyPr>
          <a:lstStyle/>
          <a:p>
            <a:r>
              <a:rPr lang="en-US" altLang="en-US" dirty="0" smtClean="0"/>
              <a:t>Example of RR with Time Quantum = 20</a:t>
            </a:r>
          </a:p>
        </p:txBody>
      </p:sp>
      <p:sp>
        <p:nvSpPr>
          <p:cNvPr id="20484" name="Rectangle 3"/>
          <p:cNvSpPr>
            <a:spLocks noGrp="1" noChangeArrowheads="1"/>
          </p:cNvSpPr>
          <p:nvPr>
            <p:ph type="body" idx="1"/>
          </p:nvPr>
        </p:nvSpPr>
        <p:spPr>
          <a:xfrm>
            <a:off x="1066800" y="1447800"/>
            <a:ext cx="7029450" cy="4114800"/>
          </a:xfrm>
        </p:spPr>
        <p:txBody>
          <a:bodyPr>
            <a:normAutofit fontScale="77500" lnSpcReduction="20000"/>
          </a:bodyPr>
          <a:lstStyle/>
          <a:p>
            <a:pPr>
              <a:buFont typeface="Monotype Sorts" pitchFamily="2" charset="2"/>
              <a:buNone/>
              <a:tabLst>
                <a:tab pos="2222500" algn="ctr"/>
                <a:tab pos="3997325" algn="ctr"/>
              </a:tabLst>
            </a:pPr>
            <a:r>
              <a:rPr lang="en-US" altLang="en-US" dirty="0" smtClean="0"/>
              <a:t>		</a:t>
            </a:r>
            <a:r>
              <a:rPr lang="en-US" altLang="en-US" u="sng" dirty="0" smtClean="0"/>
              <a:t>Process</a:t>
            </a:r>
            <a:r>
              <a:rPr lang="en-US" altLang="en-US" dirty="0" smtClean="0"/>
              <a:t>	</a:t>
            </a:r>
            <a:r>
              <a:rPr lang="en-US" altLang="en-US" u="sng" dirty="0" smtClean="0"/>
              <a:t>Burst Time</a:t>
            </a:r>
          </a:p>
          <a:p>
            <a:pPr>
              <a:buFont typeface="Monotype Sorts" pitchFamily="2" charset="2"/>
              <a:buNone/>
              <a:tabLst>
                <a:tab pos="2222500" algn="ctr"/>
                <a:tab pos="3997325" algn="ctr"/>
              </a:tabLst>
            </a:pPr>
            <a:r>
              <a:rPr lang="en-US" altLang="en-US" i="1" dirty="0" smtClean="0"/>
              <a:t>		P</a:t>
            </a:r>
            <a:r>
              <a:rPr lang="en-US" altLang="en-US" i="1" baseline="-25000" dirty="0" smtClean="0"/>
              <a:t>1	</a:t>
            </a:r>
            <a:r>
              <a:rPr lang="en-US" altLang="en-US" dirty="0" smtClean="0"/>
              <a:t>53</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2	 </a:t>
            </a:r>
            <a:r>
              <a:rPr lang="en-US" altLang="en-US" dirty="0" smtClean="0"/>
              <a:t>17</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3	</a:t>
            </a:r>
            <a:r>
              <a:rPr lang="en-US" altLang="en-US" dirty="0" smtClean="0"/>
              <a:t>68</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4	 </a:t>
            </a:r>
            <a:r>
              <a:rPr lang="en-US" altLang="en-US" dirty="0" smtClean="0"/>
              <a:t>24</a:t>
            </a:r>
          </a:p>
          <a:p>
            <a:pPr>
              <a:tabLst>
                <a:tab pos="2222500" algn="ctr"/>
                <a:tab pos="3997325" algn="ctr"/>
              </a:tabLst>
            </a:pPr>
            <a:r>
              <a:rPr lang="en-US" altLang="en-US" dirty="0" smtClean="0"/>
              <a:t>The Gantt chart is: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tabLst>
                <a:tab pos="2222500" algn="ctr"/>
                <a:tab pos="3997325" algn="ctr"/>
              </a:tabLst>
            </a:pPr>
            <a:r>
              <a:rPr lang="en-US" altLang="en-US" dirty="0" smtClean="0"/>
              <a:t>Typically, higher average turnaround than SJF, but better </a:t>
            </a:r>
            <a:r>
              <a:rPr lang="en-US" altLang="en-US" i="1" dirty="0" smtClean="0"/>
              <a:t>response</a:t>
            </a:r>
            <a:r>
              <a:rPr lang="en-US" altLang="en-US" dirty="0" smtClean="0"/>
              <a:t>.</a:t>
            </a:r>
          </a:p>
        </p:txBody>
      </p:sp>
      <p:grpSp>
        <p:nvGrpSpPr>
          <p:cNvPr id="20485" name="Group 27"/>
          <p:cNvGrpSpPr>
            <a:grpSpLocks/>
          </p:cNvGrpSpPr>
          <p:nvPr/>
        </p:nvGrpSpPr>
        <p:grpSpPr bwMode="auto">
          <a:xfrm>
            <a:off x="1187624" y="3505200"/>
            <a:ext cx="6051550" cy="976313"/>
            <a:chOff x="1056" y="2640"/>
            <a:chExt cx="3812" cy="615"/>
          </a:xfrm>
        </p:grpSpPr>
        <p:grpSp>
          <p:nvGrpSpPr>
            <p:cNvPr id="20486" name="Group 14"/>
            <p:cNvGrpSpPr>
              <a:grpSpLocks/>
            </p:cNvGrpSpPr>
            <p:nvPr/>
          </p:nvGrpSpPr>
          <p:grpSpPr bwMode="auto">
            <a:xfrm>
              <a:off x="1152" y="2640"/>
              <a:ext cx="3552" cy="384"/>
              <a:chOff x="1152" y="2736"/>
              <a:chExt cx="2880" cy="288"/>
            </a:xfrm>
          </p:grpSpPr>
          <p:sp>
            <p:nvSpPr>
              <p:cNvPr id="20498"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endParaRPr lang="en-US" altLang="en-US"/>
              </a:p>
            </p:txBody>
          </p:sp>
          <p:sp>
            <p:nvSpPr>
              <p:cNvPr id="20499"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2</a:t>
                </a:r>
              </a:p>
            </p:txBody>
          </p:sp>
          <p:sp>
            <p:nvSpPr>
              <p:cNvPr id="20500"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1"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4</a:t>
                </a:r>
              </a:p>
            </p:txBody>
          </p:sp>
          <p:sp>
            <p:nvSpPr>
              <p:cNvPr id="20502"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p>
            </p:txBody>
          </p:sp>
          <p:sp>
            <p:nvSpPr>
              <p:cNvPr id="20503"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4"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4</a:t>
                </a:r>
              </a:p>
            </p:txBody>
          </p:sp>
          <p:sp>
            <p:nvSpPr>
              <p:cNvPr id="20505"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p>
            </p:txBody>
          </p:sp>
          <p:sp>
            <p:nvSpPr>
              <p:cNvPr id="20506"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7"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grpSp>
        <p:sp>
          <p:nvSpPr>
            <p:cNvPr id="20487" name="Text Box 15"/>
            <p:cNvSpPr txBox="1">
              <a:spLocks noChangeArrowheads="1"/>
            </p:cNvSpPr>
            <p:nvPr/>
          </p:nvSpPr>
          <p:spPr bwMode="auto">
            <a:xfrm>
              <a:off x="1056" y="302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sp>
          <p:nvSpPr>
            <p:cNvPr id="20488" name="Text Box 16"/>
            <p:cNvSpPr txBox="1">
              <a:spLocks noChangeArrowheads="1"/>
            </p:cNvSpPr>
            <p:nvPr/>
          </p:nvSpPr>
          <p:spPr bwMode="auto">
            <a:xfrm>
              <a:off x="1352"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20</a:t>
              </a:r>
            </a:p>
          </p:txBody>
        </p:sp>
        <p:sp>
          <p:nvSpPr>
            <p:cNvPr id="20489" name="Text Box 17"/>
            <p:cNvSpPr txBox="1">
              <a:spLocks noChangeArrowheads="1"/>
            </p:cNvSpPr>
            <p:nvPr/>
          </p:nvSpPr>
          <p:spPr bwMode="auto">
            <a:xfrm>
              <a:off x="1688"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37</a:t>
              </a:r>
            </a:p>
          </p:txBody>
        </p:sp>
        <p:sp>
          <p:nvSpPr>
            <p:cNvPr id="20490" name="Text Box 18"/>
            <p:cNvSpPr txBox="1">
              <a:spLocks noChangeArrowheads="1"/>
            </p:cNvSpPr>
            <p:nvPr/>
          </p:nvSpPr>
          <p:spPr bwMode="auto">
            <a:xfrm>
              <a:off x="2068"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57</a:t>
              </a:r>
            </a:p>
          </p:txBody>
        </p:sp>
        <p:sp>
          <p:nvSpPr>
            <p:cNvPr id="20491" name="Text Box 19"/>
            <p:cNvSpPr txBox="1">
              <a:spLocks noChangeArrowheads="1"/>
            </p:cNvSpPr>
            <p:nvPr/>
          </p:nvSpPr>
          <p:spPr bwMode="auto">
            <a:xfrm>
              <a:off x="2456"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77</a:t>
              </a:r>
            </a:p>
          </p:txBody>
        </p:sp>
        <p:sp>
          <p:nvSpPr>
            <p:cNvPr id="20492" name="Text Box 20"/>
            <p:cNvSpPr txBox="1">
              <a:spLocks noChangeArrowheads="1"/>
            </p:cNvSpPr>
            <p:nvPr/>
          </p:nvSpPr>
          <p:spPr bwMode="auto">
            <a:xfrm>
              <a:off x="2792"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97</a:t>
              </a:r>
            </a:p>
          </p:txBody>
        </p:sp>
        <p:sp>
          <p:nvSpPr>
            <p:cNvPr id="20493" name="Text Box 21"/>
            <p:cNvSpPr txBox="1">
              <a:spLocks noChangeArrowheads="1"/>
            </p:cNvSpPr>
            <p:nvPr/>
          </p:nvSpPr>
          <p:spPr bwMode="auto">
            <a:xfrm>
              <a:off x="3088"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117</a:t>
              </a:r>
            </a:p>
          </p:txBody>
        </p:sp>
        <p:sp>
          <p:nvSpPr>
            <p:cNvPr id="20494" name="Text Box 22"/>
            <p:cNvSpPr txBox="1">
              <a:spLocks noChangeArrowheads="1"/>
            </p:cNvSpPr>
            <p:nvPr/>
          </p:nvSpPr>
          <p:spPr bwMode="auto">
            <a:xfrm>
              <a:off x="3472"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121</a:t>
              </a:r>
            </a:p>
          </p:txBody>
        </p:sp>
        <p:sp>
          <p:nvSpPr>
            <p:cNvPr id="20495" name="Text Box 24"/>
            <p:cNvSpPr txBox="1">
              <a:spLocks noChangeArrowheads="1"/>
            </p:cNvSpPr>
            <p:nvPr/>
          </p:nvSpPr>
          <p:spPr bwMode="auto">
            <a:xfrm>
              <a:off x="3808"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134</a:t>
              </a:r>
            </a:p>
          </p:txBody>
        </p:sp>
        <p:sp>
          <p:nvSpPr>
            <p:cNvPr id="20496" name="Text Box 25"/>
            <p:cNvSpPr txBox="1">
              <a:spLocks noChangeArrowheads="1"/>
            </p:cNvSpPr>
            <p:nvPr/>
          </p:nvSpPr>
          <p:spPr bwMode="auto">
            <a:xfrm>
              <a:off x="4176"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154</a:t>
              </a:r>
            </a:p>
          </p:txBody>
        </p:sp>
        <p:sp>
          <p:nvSpPr>
            <p:cNvPr id="20497" name="Text Box 26"/>
            <p:cNvSpPr txBox="1">
              <a:spLocks noChangeArrowheads="1"/>
            </p:cNvSpPr>
            <p:nvPr/>
          </p:nvSpPr>
          <p:spPr bwMode="auto">
            <a:xfrm>
              <a:off x="4512"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162</a:t>
              </a:r>
            </a:p>
          </p:txBody>
        </p:sp>
      </p:grpSp>
    </p:spTree>
    <p:extLst>
      <p:ext uri="{BB962C8B-B14F-4D97-AF65-F5344CB8AC3E}">
        <p14:creationId xmlns:p14="http://schemas.microsoft.com/office/powerpoint/2010/main" val="403243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0728"/>
            <a:ext cx="8229600" cy="1658448"/>
          </a:xfrm>
        </p:spPr>
        <p:txBody>
          <a:bodyPr>
            <a:noAutofit/>
          </a:bodyPr>
          <a:lstStyle/>
          <a:p>
            <a:r>
              <a:rPr lang="en-US" sz="2800" b="1" dirty="0" smtClean="0"/>
              <a:t>2. Short-term </a:t>
            </a:r>
            <a:r>
              <a:rPr lang="en-US" sz="2800" b="1" dirty="0"/>
              <a:t>scheduler or CPU scheduler/Dispatcher  scheduler</a:t>
            </a:r>
            <a:r>
              <a:rPr lang="en-IN" sz="2800" b="1" dirty="0"/>
              <a:t/>
            </a:r>
            <a:br>
              <a:rPr lang="en-IN" sz="2800" b="1" dirty="0"/>
            </a:br>
            <a:r>
              <a:rPr lang="en-US" sz="2800" b="1" dirty="0"/>
              <a:t> </a:t>
            </a:r>
            <a:r>
              <a:rPr lang="en-IN" sz="2800" dirty="0"/>
              <a:t/>
            </a:r>
            <a:br>
              <a:rPr lang="en-IN" sz="2800" dirty="0"/>
            </a:br>
            <a:endParaRPr lang="en-IN" sz="2800" dirty="0"/>
          </a:p>
        </p:txBody>
      </p:sp>
      <p:sp>
        <p:nvSpPr>
          <p:cNvPr id="3" name="Content Placeholder 2"/>
          <p:cNvSpPr>
            <a:spLocks noGrp="1"/>
          </p:cNvSpPr>
          <p:nvPr>
            <p:ph idx="1"/>
          </p:nvPr>
        </p:nvSpPr>
        <p:spPr/>
        <p:txBody>
          <a:bodyPr/>
          <a:lstStyle/>
          <a:p>
            <a:r>
              <a:rPr lang="en-US" dirty="0" smtClean="0"/>
              <a:t>The </a:t>
            </a:r>
            <a:r>
              <a:rPr lang="en-US" dirty="0"/>
              <a:t>short-term scheduler or CPU scheduler selects a process from among the processes that are ready to execute and allocates the CPU.</a:t>
            </a:r>
            <a:endParaRPr lang="en-IN" dirty="0"/>
          </a:p>
          <a:p>
            <a:r>
              <a:rPr lang="en-US" dirty="0" smtClean="0"/>
              <a:t> </a:t>
            </a:r>
            <a:r>
              <a:rPr lang="en-US" dirty="0"/>
              <a:t>The short-term scheduler must select a new process for the CPU frequently. A process may execute for only a few milliseconds before waiting for an I/O request.</a:t>
            </a:r>
            <a:endParaRPr lang="en-IN" dirty="0"/>
          </a:p>
          <a:p>
            <a:pPr marL="0" indent="0">
              <a:buNone/>
            </a:pPr>
            <a:endParaRPr lang="en-IN" dirty="0"/>
          </a:p>
        </p:txBody>
      </p:sp>
    </p:spTree>
    <p:extLst>
      <p:ext uri="{BB962C8B-B14F-4D97-AF65-F5344CB8AC3E}">
        <p14:creationId xmlns:p14="http://schemas.microsoft.com/office/powerpoint/2010/main" val="2397232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44575" y="679450"/>
            <a:ext cx="7829550" cy="457200"/>
          </a:xfrm>
        </p:spPr>
        <p:txBody>
          <a:bodyPr>
            <a:noAutofit/>
          </a:bodyPr>
          <a:lstStyle/>
          <a:p>
            <a:r>
              <a:rPr lang="en-US" altLang="en-US" sz="3200" dirty="0" smtClean="0"/>
              <a:t>Time Quantum and Context Switch Time</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l="33292" t="23140" r="28781" b="55464"/>
          <a:stretch>
            <a:fillRect/>
          </a:stretch>
        </p:blipFill>
        <p:spPr bwMode="auto">
          <a:xfrm>
            <a:off x="1044575" y="1679575"/>
            <a:ext cx="6942138" cy="31337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842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758825" y="620688"/>
            <a:ext cx="8385175" cy="457200"/>
          </a:xfrm>
        </p:spPr>
        <p:txBody>
          <a:bodyPr>
            <a:noAutofit/>
          </a:bodyPr>
          <a:lstStyle/>
          <a:p>
            <a:r>
              <a:rPr lang="en-US" altLang="en-US" sz="3200" dirty="0" smtClean="0"/>
              <a:t>Turnaround Time Varies With The Time Quantum</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l="3073" t="676" r="2827" b="891"/>
          <a:stretch>
            <a:fillRect/>
          </a:stretch>
        </p:blipFill>
        <p:spPr bwMode="auto">
          <a:xfrm>
            <a:off x="1331640" y="1916832"/>
            <a:ext cx="5403850" cy="45227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737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15616" y="330200"/>
            <a:ext cx="8229600" cy="1143000"/>
          </a:xfrm>
        </p:spPr>
        <p:txBody>
          <a:bodyPr/>
          <a:lstStyle/>
          <a:p>
            <a:r>
              <a:rPr lang="en-US" altLang="en-US" dirty="0" smtClean="0"/>
              <a:t>Multilevel Queue</a:t>
            </a:r>
          </a:p>
        </p:txBody>
      </p:sp>
      <p:sp>
        <p:nvSpPr>
          <p:cNvPr id="23556" name="Rectangle 3"/>
          <p:cNvSpPr>
            <a:spLocks noGrp="1" noChangeArrowheads="1"/>
          </p:cNvSpPr>
          <p:nvPr>
            <p:ph type="body" idx="1"/>
          </p:nvPr>
        </p:nvSpPr>
        <p:spPr>
          <a:xfrm>
            <a:off x="26328" y="1470297"/>
            <a:ext cx="9144000" cy="5819775"/>
          </a:xfrm>
        </p:spPr>
        <p:txBody>
          <a:bodyPr/>
          <a:lstStyle/>
          <a:p>
            <a:r>
              <a:rPr lang="en-US" altLang="en-US" sz="2400" dirty="0" smtClean="0"/>
              <a:t>Ready queue is partitioned into separate queues:</a:t>
            </a:r>
            <a:br>
              <a:rPr lang="en-US" altLang="en-US" sz="2400" dirty="0" smtClean="0"/>
            </a:br>
            <a:r>
              <a:rPr lang="en-US" altLang="en-US" sz="2400" dirty="0" smtClean="0"/>
              <a:t>foreground (interactive)</a:t>
            </a:r>
            <a:br>
              <a:rPr lang="en-US" altLang="en-US" sz="2400" dirty="0" smtClean="0"/>
            </a:br>
            <a:r>
              <a:rPr lang="en-US" altLang="en-US" sz="2400" dirty="0" smtClean="0"/>
              <a:t>background (batch)</a:t>
            </a:r>
          </a:p>
          <a:p>
            <a:r>
              <a:rPr lang="en-US" altLang="en-US" sz="2400" dirty="0" smtClean="0"/>
              <a:t>Each queue has its own scheduling algorithm, </a:t>
            </a:r>
            <a:br>
              <a:rPr lang="en-US" altLang="en-US" sz="2400" dirty="0" smtClean="0"/>
            </a:br>
            <a:r>
              <a:rPr lang="en-US" altLang="en-US" sz="2400" dirty="0" smtClean="0"/>
              <a:t>foreground – RR</a:t>
            </a:r>
            <a:br>
              <a:rPr lang="en-US" altLang="en-US" sz="2400" dirty="0" smtClean="0"/>
            </a:br>
            <a:r>
              <a:rPr lang="en-US" altLang="en-US" sz="2400" dirty="0" smtClean="0"/>
              <a:t>background – FCFS</a:t>
            </a:r>
          </a:p>
          <a:p>
            <a:r>
              <a:rPr lang="en-US" altLang="en-US" sz="2400" dirty="0" smtClean="0"/>
              <a:t>Scheduling must be done between the queues.</a:t>
            </a:r>
          </a:p>
          <a:p>
            <a:pPr lvl="1"/>
            <a:r>
              <a:rPr lang="en-US" altLang="en-US" sz="2200" dirty="0" smtClean="0"/>
              <a:t>Fixed priority scheduling; (i.e., serve all from foreground then from background).  Possibility of starvation.</a:t>
            </a:r>
          </a:p>
          <a:p>
            <a:pPr lvl="1"/>
            <a:r>
              <a:rPr lang="en-US" altLang="en-US" sz="2200" dirty="0" smtClean="0"/>
              <a:t>Time slice – each queue gets a certain amount of CPU time which it can schedule amongst its processes; i.e., 80% to foreground in RR 20% to background in FCFS </a:t>
            </a:r>
          </a:p>
        </p:txBody>
      </p:sp>
    </p:spTree>
    <p:extLst>
      <p:ext uri="{BB962C8B-B14F-4D97-AF65-F5344CB8AC3E}">
        <p14:creationId xmlns:p14="http://schemas.microsoft.com/office/powerpoint/2010/main" val="31630774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13834" y="473745"/>
            <a:ext cx="9144000" cy="5876925"/>
          </a:xfrm>
        </p:spPr>
        <p:txBody>
          <a:bodyPr/>
          <a:lstStyle/>
          <a:p>
            <a:r>
              <a:rPr lang="en-US" altLang="en-US" sz="2400" dirty="0" smtClean="0"/>
              <a:t>Let us look at an example of a multilevel queue-scheduling algorithm with five queues:</a:t>
            </a:r>
          </a:p>
          <a:p>
            <a:pPr lvl="1"/>
            <a:r>
              <a:rPr lang="en-US" altLang="en-US" sz="2000" dirty="0" smtClean="0"/>
              <a:t>1. System processes</a:t>
            </a:r>
          </a:p>
          <a:p>
            <a:pPr lvl="1"/>
            <a:r>
              <a:rPr lang="en-US" altLang="en-US" sz="2000" dirty="0" smtClean="0"/>
              <a:t>2. Interactive processes</a:t>
            </a:r>
          </a:p>
          <a:p>
            <a:pPr lvl="1"/>
            <a:r>
              <a:rPr lang="en-US" altLang="en-US" sz="2000" b="1" dirty="0" smtClean="0"/>
              <a:t>3. </a:t>
            </a:r>
            <a:r>
              <a:rPr lang="en-US" altLang="en-US" sz="2000" dirty="0" smtClean="0"/>
              <a:t>Interactive editing processes</a:t>
            </a:r>
          </a:p>
          <a:p>
            <a:pPr lvl="1"/>
            <a:r>
              <a:rPr lang="en-US" altLang="en-US" sz="2000" dirty="0" smtClean="0"/>
              <a:t>4. Batch processes</a:t>
            </a:r>
          </a:p>
          <a:p>
            <a:pPr lvl="1"/>
            <a:r>
              <a:rPr lang="en-US" altLang="en-US" sz="2000" dirty="0" smtClean="0"/>
              <a:t>5. Student processes</a:t>
            </a:r>
          </a:p>
          <a:p>
            <a:endParaRPr lang="en-US" altLang="en-US" dirty="0" smtClean="0"/>
          </a:p>
          <a:p>
            <a:r>
              <a:rPr lang="en-US" altLang="en-US" sz="2400" dirty="0" smtClean="0"/>
              <a:t>Each queue has absolute priority over lower-priority queues. No process in the batch queue, for example, could run unless the queues for system processes, interactive processes, and interactive editing processes were all empty. </a:t>
            </a:r>
          </a:p>
          <a:p>
            <a:r>
              <a:rPr lang="en-US" altLang="en-US" sz="2400" dirty="0" smtClean="0"/>
              <a:t>If an interactive editing process entered the ready queue while a batch process was running, the batch process would be preempted. Solaris 2 uses a form of this algorithm.</a:t>
            </a:r>
          </a:p>
        </p:txBody>
      </p:sp>
    </p:spTree>
    <p:extLst>
      <p:ext uri="{BB962C8B-B14F-4D97-AF65-F5344CB8AC3E}">
        <p14:creationId xmlns:p14="http://schemas.microsoft.com/office/powerpoint/2010/main" val="2342349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smtClean="0"/>
              <a:t>Multilevel Queue Scheduling</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l="569" t="8675" r="571" b="9201"/>
          <a:stretch>
            <a:fillRect/>
          </a:stretch>
        </p:blipFill>
        <p:spPr bwMode="auto">
          <a:xfrm>
            <a:off x="339725" y="858838"/>
            <a:ext cx="7399338" cy="49180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0119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69507" y="225425"/>
            <a:ext cx="8229600" cy="1143000"/>
          </a:xfrm>
        </p:spPr>
        <p:txBody>
          <a:bodyPr/>
          <a:lstStyle/>
          <a:p>
            <a:r>
              <a:rPr lang="en-US" altLang="en-US" dirty="0" smtClean="0"/>
              <a:t>Multilevel Feedback Queue</a:t>
            </a:r>
          </a:p>
        </p:txBody>
      </p:sp>
      <p:sp>
        <p:nvSpPr>
          <p:cNvPr id="26628" name="Rectangle 3"/>
          <p:cNvSpPr>
            <a:spLocks noGrp="1" noChangeArrowheads="1"/>
          </p:cNvSpPr>
          <p:nvPr>
            <p:ph type="body" idx="1"/>
          </p:nvPr>
        </p:nvSpPr>
        <p:spPr>
          <a:xfrm>
            <a:off x="107504" y="1368425"/>
            <a:ext cx="9153525" cy="5924550"/>
          </a:xfrm>
        </p:spPr>
        <p:txBody>
          <a:bodyPr/>
          <a:lstStyle/>
          <a:p>
            <a:r>
              <a:rPr lang="en-US" altLang="en-US" sz="2400" dirty="0" smtClean="0"/>
              <a:t>A process can move between the various queues; aging can be implemented this way.</a:t>
            </a:r>
          </a:p>
          <a:p>
            <a:r>
              <a:rPr lang="en-US" altLang="en-US" sz="2400" dirty="0" smtClean="0"/>
              <a:t>Multilevel-feedback-queue scheduler defined by the following parameters:</a:t>
            </a:r>
          </a:p>
          <a:p>
            <a:pPr lvl="1"/>
            <a:r>
              <a:rPr lang="en-US" altLang="en-US" sz="2200" dirty="0" smtClean="0"/>
              <a:t>number of queues</a:t>
            </a:r>
          </a:p>
          <a:p>
            <a:pPr lvl="1"/>
            <a:r>
              <a:rPr lang="en-US" altLang="en-US" sz="2200" dirty="0" smtClean="0"/>
              <a:t>scheduling algorithms for each queue</a:t>
            </a:r>
          </a:p>
          <a:p>
            <a:pPr lvl="1"/>
            <a:r>
              <a:rPr lang="en-US" altLang="en-US" sz="2200" dirty="0" smtClean="0"/>
              <a:t>method used to determine when to upgrade a process</a:t>
            </a:r>
          </a:p>
          <a:p>
            <a:pPr lvl="1"/>
            <a:r>
              <a:rPr lang="en-US" altLang="en-US" sz="2200" dirty="0" smtClean="0"/>
              <a:t>method used to determine when to demote a process</a:t>
            </a:r>
          </a:p>
          <a:p>
            <a:pPr lvl="1"/>
            <a:r>
              <a:rPr lang="en-US" altLang="en-US" sz="2200" dirty="0" smtClean="0"/>
              <a:t>method used to determine which queue a process will enter when that process needs service</a:t>
            </a:r>
          </a:p>
        </p:txBody>
      </p:sp>
    </p:spTree>
    <p:extLst>
      <p:ext uri="{BB962C8B-B14F-4D97-AF65-F5344CB8AC3E}">
        <p14:creationId xmlns:p14="http://schemas.microsoft.com/office/powerpoint/2010/main" val="4876811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06375"/>
            <a:ext cx="8229600" cy="1143000"/>
          </a:xfrm>
        </p:spPr>
        <p:txBody>
          <a:bodyPr>
            <a:normAutofit/>
          </a:bodyPr>
          <a:lstStyle/>
          <a:p>
            <a:r>
              <a:rPr lang="en-US" altLang="en-US" sz="3600" dirty="0" smtClean="0"/>
              <a:t>Example of Multilevel Feedback Queue</a:t>
            </a:r>
          </a:p>
        </p:txBody>
      </p:sp>
      <p:sp>
        <p:nvSpPr>
          <p:cNvPr id="27652" name="Rectangle 3"/>
          <p:cNvSpPr>
            <a:spLocks noGrp="1" noChangeArrowheads="1"/>
          </p:cNvSpPr>
          <p:nvPr>
            <p:ph type="body" idx="1"/>
          </p:nvPr>
        </p:nvSpPr>
        <p:spPr>
          <a:xfrm>
            <a:off x="0" y="1366339"/>
            <a:ext cx="9144000" cy="5943600"/>
          </a:xfrm>
        </p:spPr>
        <p:txBody>
          <a:bodyPr>
            <a:normAutofit fontScale="92500" lnSpcReduction="10000"/>
          </a:bodyPr>
          <a:lstStyle/>
          <a:p>
            <a:r>
              <a:rPr lang="en-US" altLang="en-US" dirty="0" smtClean="0"/>
              <a:t>For example, consider a multilevel feedback queue scheduler with three queues, numbered from 0 to 2 (Figure 6.7). The scheduler first executes all processes in queue 0. Only when queue 0 is empty will it execute processes in queue 1. Similarly, processes in queue 2 will be executed only if queues 0 and 1 are empty. A process that arrives for queue 1 will preempt a process in queue 2. A process that arrives for queue 0 will, in turn, preempt a process in queue 1.</a:t>
            </a:r>
          </a:p>
          <a:p>
            <a:endParaRPr lang="en-US" altLang="en-US" b="1" dirty="0" smtClean="0"/>
          </a:p>
          <a:p>
            <a:r>
              <a:rPr lang="en-US" altLang="en-US" b="1" dirty="0" smtClean="0"/>
              <a:t>A </a:t>
            </a:r>
            <a:r>
              <a:rPr lang="en-US" altLang="en-US" dirty="0" smtClean="0"/>
              <a:t>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preempted and is put into queue 2. Processes in queue 2 are run on an FCFS basis, only when queues 0 and 1 are empty.</a:t>
            </a:r>
          </a:p>
        </p:txBody>
      </p:sp>
    </p:spTree>
    <p:extLst>
      <p:ext uri="{BB962C8B-B14F-4D97-AF65-F5344CB8AC3E}">
        <p14:creationId xmlns:p14="http://schemas.microsoft.com/office/powerpoint/2010/main" val="141146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548680"/>
            <a:ext cx="8229600" cy="1143000"/>
          </a:xfrm>
        </p:spPr>
        <p:txBody>
          <a:bodyPr>
            <a:normAutofit/>
          </a:bodyPr>
          <a:lstStyle/>
          <a:p>
            <a:r>
              <a:rPr lang="en-US" altLang="en-US" sz="3600" dirty="0" smtClean="0"/>
              <a:t>Example of Multilevel Feedback Queue</a:t>
            </a:r>
          </a:p>
        </p:txBody>
      </p:sp>
      <p:sp>
        <p:nvSpPr>
          <p:cNvPr id="28676" name="Rectangle 3"/>
          <p:cNvSpPr>
            <a:spLocks noGrp="1" noChangeArrowheads="1"/>
          </p:cNvSpPr>
          <p:nvPr>
            <p:ph type="body" idx="1"/>
          </p:nvPr>
        </p:nvSpPr>
        <p:spPr>
          <a:xfrm>
            <a:off x="-180528" y="1844824"/>
            <a:ext cx="9029700" cy="5915025"/>
          </a:xfrm>
        </p:spPr>
        <p:txBody>
          <a:bodyPr/>
          <a:lstStyle/>
          <a:p>
            <a:r>
              <a:rPr lang="en-US" altLang="en-US" dirty="0" smtClean="0"/>
              <a:t>This scheduling algorithm gives highest priority to any process with a CPU burst of 8 milliseconds or less. Such a process will quickly get the CPU, finish its CPU burst, and go off to its next I/O burst. Processes that need more than 8, but less than 16, milliseconds are also served quickly, although with lower priority than shorter processes. Long processes automatically sink to queue 2 and are served in FCFS order with any CPU cycles left over from queues 0 and 1.</a:t>
            </a:r>
          </a:p>
        </p:txBody>
      </p:sp>
    </p:spTree>
    <p:extLst>
      <p:ext uri="{BB962C8B-B14F-4D97-AF65-F5344CB8AC3E}">
        <p14:creationId xmlns:p14="http://schemas.microsoft.com/office/powerpoint/2010/main" val="1455903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250826"/>
            <a:ext cx="8305800" cy="1143000"/>
          </a:xfrm>
        </p:spPr>
        <p:txBody>
          <a:bodyPr/>
          <a:lstStyle/>
          <a:p>
            <a:r>
              <a:rPr lang="en-US" altLang="en-US" dirty="0" smtClean="0"/>
              <a:t>Figure 6.7</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514" t="12209" r="537" b="12032"/>
          <a:stretch>
            <a:fillRect/>
          </a:stretch>
        </p:blipFill>
        <p:spPr bwMode="auto">
          <a:xfrm>
            <a:off x="1300163" y="1744663"/>
            <a:ext cx="6022975" cy="36893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6971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0723" name="Rectangle 2"/>
          <p:cNvSpPr>
            <a:spLocks noGrp="1" noChangeArrowheads="1"/>
          </p:cNvSpPr>
          <p:nvPr>
            <p:ph type="title"/>
          </p:nvPr>
        </p:nvSpPr>
        <p:spPr/>
        <p:txBody>
          <a:bodyPr/>
          <a:lstStyle/>
          <a:p>
            <a:r>
              <a:rPr lang="en-US" altLang="en-US" smtClean="0"/>
              <a:t>Multiple-Processor Scheduling</a:t>
            </a:r>
          </a:p>
        </p:txBody>
      </p:sp>
      <p:sp>
        <p:nvSpPr>
          <p:cNvPr id="30724" name="Rectangle 3"/>
          <p:cNvSpPr>
            <a:spLocks noGrp="1" noChangeArrowheads="1"/>
          </p:cNvSpPr>
          <p:nvPr>
            <p:ph type="body" idx="1"/>
          </p:nvPr>
        </p:nvSpPr>
        <p:spPr>
          <a:xfrm>
            <a:off x="0" y="933450"/>
            <a:ext cx="9144000" cy="5924550"/>
          </a:xfrm>
        </p:spPr>
        <p:txBody>
          <a:bodyPr>
            <a:normAutofit fontScale="92500" lnSpcReduction="10000"/>
          </a:bodyPr>
          <a:lstStyle/>
          <a:p>
            <a:r>
              <a:rPr lang="en-US" altLang="en-US" dirty="0" smtClean="0"/>
              <a:t>CPU scheduling more complex when multiple CPUs are available.</a:t>
            </a:r>
          </a:p>
          <a:p>
            <a:r>
              <a:rPr lang="en-US" altLang="en-US" i="1" dirty="0" smtClean="0"/>
              <a:t>Homogeneous processors</a:t>
            </a:r>
            <a:r>
              <a:rPr lang="en-US" altLang="en-US" dirty="0" smtClean="0"/>
              <a:t> within a multiprocessor: We concentrate on systems where the processors are identical (or homogeneous) in terms of their functionality; any available processor can then be used to run any processes in the queue.</a:t>
            </a:r>
          </a:p>
          <a:p>
            <a:r>
              <a:rPr lang="en-US" altLang="en-US" i="1" dirty="0" smtClean="0"/>
              <a:t>Load sharing</a:t>
            </a:r>
            <a:r>
              <a:rPr lang="en-US" altLang="en-US" dirty="0" smtClean="0"/>
              <a:t> : If several identical processors are available, then load sharing can occur. It would be possible to provide a separate queue for each processor. In this case, however, one processor could be idle, with an empty queue, while another processor was very busy. To prevent this situation, we use a common ready queue. All processes go into one queue and are scheduled onto any available processor.</a:t>
            </a:r>
          </a:p>
          <a:p>
            <a:r>
              <a:rPr lang="en-US" altLang="en-US" i="1" dirty="0" smtClean="0"/>
              <a:t>Asymmetric multiprocessing</a:t>
            </a:r>
            <a:r>
              <a:rPr lang="en-US" altLang="en-US" dirty="0" smtClean="0"/>
              <a:t> – only one processor accesses the system data structures, alleviating the need for data sharing. having all scheduling decisions, I/O processing, and other system activities handled by one single processor-the master server. The other processors only execute user code.</a:t>
            </a:r>
          </a:p>
        </p:txBody>
      </p:sp>
    </p:spTree>
    <p:extLst>
      <p:ext uri="{BB962C8B-B14F-4D97-AF65-F5344CB8AC3E}">
        <p14:creationId xmlns:p14="http://schemas.microsoft.com/office/powerpoint/2010/main" val="85637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757" y="1052736"/>
            <a:ext cx="8229600" cy="1143000"/>
          </a:xfrm>
        </p:spPr>
        <p:txBody>
          <a:bodyPr>
            <a:normAutofit fontScale="90000"/>
          </a:bodyPr>
          <a:lstStyle/>
          <a:p>
            <a:r>
              <a:rPr lang="en-US" b="1" dirty="0" smtClean="0"/>
              <a:t>3. Medium-term </a:t>
            </a:r>
            <a:r>
              <a:rPr lang="en-US" b="1" dirty="0"/>
              <a:t>scheduler</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dirty="0"/>
              <a:t>The medium-term scheduler  is basically used in time sharing operating system.</a:t>
            </a:r>
          </a:p>
          <a:p>
            <a:r>
              <a:rPr lang="en-US" dirty="0"/>
              <a:t>When process expired its time </a:t>
            </a:r>
            <a:r>
              <a:rPr lang="en-US" dirty="0" smtClean="0"/>
              <a:t>slice(i.e. </a:t>
            </a:r>
            <a:r>
              <a:rPr lang="en-US" dirty="0"/>
              <a:t>quantum) it will swapped out from </a:t>
            </a:r>
            <a:r>
              <a:rPr lang="en-US" dirty="0" smtClean="0"/>
              <a:t>CPU </a:t>
            </a:r>
            <a:r>
              <a:rPr lang="en-US" dirty="0"/>
              <a:t>&amp; put it into partially executed queue. &amp; again swap in into ready queue for the </a:t>
            </a:r>
            <a:r>
              <a:rPr lang="en-US" dirty="0" smtClean="0"/>
              <a:t>execution.</a:t>
            </a:r>
            <a:endParaRPr lang="en-US" dirty="0"/>
          </a:p>
          <a:p>
            <a:endParaRPr lang="en-US" dirty="0"/>
          </a:p>
          <a:p>
            <a:endParaRPr lang="en-US" dirty="0"/>
          </a:p>
          <a:p>
            <a:endParaRPr lang="en-US" dirty="0"/>
          </a:p>
          <a:p>
            <a:endParaRPr lang="en-IN" dirty="0"/>
          </a:p>
          <a:p>
            <a:pPr marL="0" indent="0">
              <a:buNone/>
            </a:pPr>
            <a:endParaRPr lang="en-IN" dirty="0"/>
          </a:p>
        </p:txBody>
      </p:sp>
    </p:spTree>
    <p:extLst>
      <p:ext uri="{BB962C8B-B14F-4D97-AF65-F5344CB8AC3E}">
        <p14:creationId xmlns:p14="http://schemas.microsoft.com/office/powerpoint/2010/main" val="4115323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1747" name="Rectangle 2"/>
          <p:cNvSpPr>
            <a:spLocks noGrp="1" noChangeArrowheads="1"/>
          </p:cNvSpPr>
          <p:nvPr>
            <p:ph type="title"/>
          </p:nvPr>
        </p:nvSpPr>
        <p:spPr/>
        <p:txBody>
          <a:bodyPr/>
          <a:lstStyle/>
          <a:p>
            <a:r>
              <a:rPr lang="en-US" altLang="en-US" smtClean="0"/>
              <a:t>Real-Time Scheduling</a:t>
            </a:r>
          </a:p>
        </p:txBody>
      </p:sp>
      <p:sp>
        <p:nvSpPr>
          <p:cNvPr id="31748" name="Rectangle 3"/>
          <p:cNvSpPr>
            <a:spLocks noGrp="1" noChangeArrowheads="1"/>
          </p:cNvSpPr>
          <p:nvPr>
            <p:ph type="body" idx="1"/>
          </p:nvPr>
        </p:nvSpPr>
        <p:spPr/>
        <p:txBody>
          <a:bodyPr/>
          <a:lstStyle/>
          <a:p>
            <a:r>
              <a:rPr lang="en-US" altLang="en-US" i="1" smtClean="0"/>
              <a:t>Hard real-time</a:t>
            </a:r>
            <a:r>
              <a:rPr lang="en-US" altLang="en-US" smtClean="0"/>
              <a:t> systems – required to complete a critical task within a guaranteed amount of time.</a:t>
            </a:r>
          </a:p>
          <a:p>
            <a:r>
              <a:rPr lang="en-US" altLang="en-US" i="1" smtClean="0"/>
              <a:t>Soft real-time</a:t>
            </a:r>
            <a:r>
              <a:rPr lang="en-US" altLang="en-US" smtClean="0"/>
              <a:t> computing – requires that critical processes receive priority over less fortunate(</a:t>
            </a:r>
            <a:r>
              <a:rPr lang="ar-SA" altLang="en-US" smtClean="0">
                <a:cs typeface="Arial" panose="020B0604020202020204" pitchFamily="34" charset="0"/>
              </a:rPr>
              <a:t>أقل حظا</a:t>
            </a:r>
            <a:r>
              <a:rPr lang="en-US" altLang="en-US" smtClean="0"/>
              <a:t>) ones.</a:t>
            </a:r>
          </a:p>
        </p:txBody>
      </p:sp>
    </p:spTree>
    <p:extLst>
      <p:ext uri="{BB962C8B-B14F-4D97-AF65-F5344CB8AC3E}">
        <p14:creationId xmlns:p14="http://schemas.microsoft.com/office/powerpoint/2010/main" val="37357451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2771" name="Rectangle 2"/>
          <p:cNvSpPr>
            <a:spLocks noGrp="1" noChangeArrowheads="1"/>
          </p:cNvSpPr>
          <p:nvPr>
            <p:ph type="title"/>
          </p:nvPr>
        </p:nvSpPr>
        <p:spPr/>
        <p:txBody>
          <a:bodyPr/>
          <a:lstStyle/>
          <a:p>
            <a:r>
              <a:rPr lang="en-US" altLang="en-US" smtClean="0"/>
              <a:t>Dispatch Latency</a:t>
            </a:r>
          </a:p>
        </p:txBody>
      </p:sp>
      <p:sp>
        <p:nvSpPr>
          <p:cNvPr id="32772" name="Rectangle 6"/>
          <p:cNvSpPr>
            <a:spLocks noGrp="1" noChangeArrowheads="1"/>
          </p:cNvSpPr>
          <p:nvPr>
            <p:ph type="body" idx="1"/>
          </p:nvPr>
        </p:nvSpPr>
        <p:spPr>
          <a:xfrm>
            <a:off x="133350" y="4962525"/>
            <a:ext cx="9010650" cy="1895475"/>
          </a:xfrm>
        </p:spPr>
        <p:txBody>
          <a:bodyPr/>
          <a:lstStyle/>
          <a:p>
            <a:r>
              <a:rPr lang="en-US" altLang="en-US" i="1" smtClean="0"/>
              <a:t>Dispatch latency</a:t>
            </a:r>
            <a:r>
              <a:rPr lang="en-US" altLang="en-US" smtClean="0"/>
              <a:t> – time it takes for the dispatcher to stop one process and start another running.</a:t>
            </a:r>
          </a:p>
          <a:p>
            <a:r>
              <a:rPr lang="en-US" altLang="en-US" sz="1800" smtClean="0"/>
              <a:t>The </a:t>
            </a:r>
            <a:r>
              <a:rPr lang="en-US" altLang="en-US" sz="1800" b="1" smtClean="0"/>
              <a:t>conflict phase </a:t>
            </a:r>
            <a:r>
              <a:rPr lang="en-US" altLang="en-US" sz="1800" smtClean="0"/>
              <a:t>of dispatch latency has two components:</a:t>
            </a:r>
          </a:p>
          <a:p>
            <a:pPr lvl="1"/>
            <a:r>
              <a:rPr lang="en-US" altLang="en-US" sz="1600" smtClean="0"/>
              <a:t>1. Preemption of any process running in the kernel</a:t>
            </a:r>
          </a:p>
          <a:p>
            <a:pPr lvl="1"/>
            <a:r>
              <a:rPr lang="en-US" altLang="en-US" sz="1600" smtClean="0"/>
              <a:t>2. Release by low-priority processes resources needed by the high-priority process</a:t>
            </a:r>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l="28979" t="16327" r="30817" b="50131"/>
          <a:stretch>
            <a:fillRect/>
          </a:stretch>
        </p:blipFill>
        <p:spPr bwMode="auto">
          <a:xfrm>
            <a:off x="385763" y="768350"/>
            <a:ext cx="8555037" cy="41084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789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3795" name="Rectangle 2"/>
          <p:cNvSpPr>
            <a:spLocks noGrp="1" noChangeArrowheads="1"/>
          </p:cNvSpPr>
          <p:nvPr>
            <p:ph type="title"/>
          </p:nvPr>
        </p:nvSpPr>
        <p:spPr/>
        <p:txBody>
          <a:bodyPr/>
          <a:lstStyle/>
          <a:p>
            <a:r>
              <a:rPr lang="en-US" altLang="en-US" smtClean="0"/>
              <a:t>Algorithm Evaluation</a:t>
            </a:r>
          </a:p>
        </p:txBody>
      </p:sp>
      <p:sp>
        <p:nvSpPr>
          <p:cNvPr id="33796" name="Rectangle 3"/>
          <p:cNvSpPr>
            <a:spLocks noGrp="1" noChangeArrowheads="1"/>
          </p:cNvSpPr>
          <p:nvPr>
            <p:ph type="body" idx="1"/>
          </p:nvPr>
        </p:nvSpPr>
        <p:spPr>
          <a:xfrm>
            <a:off x="0" y="923925"/>
            <a:ext cx="9144000" cy="5934075"/>
          </a:xfrm>
        </p:spPr>
        <p:txBody>
          <a:bodyPr/>
          <a:lstStyle/>
          <a:p>
            <a:r>
              <a:rPr lang="en-US" altLang="en-US" dirty="0" smtClean="0"/>
              <a:t>How do we select a CPU-scheduling algorithm for a particular system? .</a:t>
            </a:r>
          </a:p>
          <a:p>
            <a:r>
              <a:rPr lang="en-US" altLang="en-US" dirty="0" smtClean="0"/>
              <a:t>The first problem is defining the criteria to be used in selecting an algorithm.  Criteria are often defined in terms of CPU utilization, response time, or throughput. </a:t>
            </a:r>
          </a:p>
          <a:p>
            <a:r>
              <a:rPr lang="en-US" altLang="en-US" dirty="0" smtClean="0"/>
              <a:t>To select an algorithm, we must first define the relative importance of these measures. Our criteria may include several measures, such as:</a:t>
            </a:r>
          </a:p>
          <a:p>
            <a:pPr lvl="1"/>
            <a:r>
              <a:rPr lang="en-US" altLang="en-US" dirty="0" smtClean="0"/>
              <a:t>Maximize CPU utilization under the constraint that the maximum response time is 1 second.</a:t>
            </a:r>
          </a:p>
          <a:p>
            <a:pPr lvl="1"/>
            <a:r>
              <a:rPr lang="en-US" altLang="en-US" dirty="0" smtClean="0"/>
              <a:t>Maximize throughput such that turnaround time is (on average) linearly proportional to total execution time.</a:t>
            </a:r>
          </a:p>
          <a:p>
            <a:r>
              <a:rPr lang="en-US" altLang="en-US" dirty="0" smtClean="0"/>
              <a:t>Once the selection criteria have been defined, we want to evaluate the various algorithms under consideration.</a:t>
            </a:r>
          </a:p>
        </p:txBody>
      </p:sp>
    </p:spTree>
    <p:extLst>
      <p:ext uri="{BB962C8B-B14F-4D97-AF65-F5344CB8AC3E}">
        <p14:creationId xmlns:p14="http://schemas.microsoft.com/office/powerpoint/2010/main" val="17602858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24136"/>
          </a:xfrm>
        </p:spPr>
        <p:txBody>
          <a:bodyPr>
            <a:normAutofit fontScale="90000"/>
          </a:bodyPr>
          <a:lstStyle/>
          <a:p>
            <a:r>
              <a:rPr lang="en-IN" b="1" dirty="0"/>
              <a:t>What is Thread?</a:t>
            </a:r>
            <a:br>
              <a:rPr lang="en-IN" b="1" dirty="0"/>
            </a:br>
            <a:endParaRPr lang="en-IN" dirty="0"/>
          </a:p>
        </p:txBody>
      </p:sp>
      <p:sp>
        <p:nvSpPr>
          <p:cNvPr id="3" name="Content Placeholder 2"/>
          <p:cNvSpPr>
            <a:spLocks noGrp="1"/>
          </p:cNvSpPr>
          <p:nvPr>
            <p:ph idx="1"/>
          </p:nvPr>
        </p:nvSpPr>
        <p:spPr>
          <a:xfrm>
            <a:off x="457200" y="908720"/>
            <a:ext cx="8229600" cy="5616624"/>
          </a:xfrm>
        </p:spPr>
        <p:txBody>
          <a:bodyPr>
            <a:normAutofit/>
          </a:bodyPr>
          <a:lstStyle/>
          <a:p>
            <a:r>
              <a:rPr lang="en-US" dirty="0"/>
              <a:t>A thread, sometimes called a lightweight process (LWP), is a basic unit of CPU execution.</a:t>
            </a:r>
          </a:p>
          <a:p>
            <a:r>
              <a:rPr lang="en-US" dirty="0"/>
              <a:t>It is a sequence of instructions within a process</a:t>
            </a:r>
          </a:p>
          <a:p>
            <a:r>
              <a:rPr lang="en-US" dirty="0"/>
              <a:t>Multiple threads are created within process.</a:t>
            </a:r>
          </a:p>
          <a:p>
            <a:r>
              <a:rPr lang="en-US" dirty="0"/>
              <a:t>The multiple threads in a process allow multiple execution</a:t>
            </a:r>
          </a:p>
          <a:p>
            <a:r>
              <a:rPr lang="en-US" dirty="0"/>
              <a:t>It comprises a </a:t>
            </a:r>
            <a:r>
              <a:rPr lang="en-US" dirty="0">
                <a:solidFill>
                  <a:srgbClr val="FF0000"/>
                </a:solidFill>
              </a:rPr>
              <a:t>thread ID, a program counter, a register (Intermediate data)set, and a stack. </a:t>
            </a:r>
          </a:p>
          <a:p>
            <a:r>
              <a:rPr lang="en-US" dirty="0"/>
              <a:t>It shares with other threads belonging to the same process its </a:t>
            </a:r>
            <a:r>
              <a:rPr lang="en-US" dirty="0">
                <a:solidFill>
                  <a:srgbClr val="FF0000"/>
                </a:solidFill>
              </a:rPr>
              <a:t>code section, data section, and other operating-system resources, </a:t>
            </a:r>
            <a:r>
              <a:rPr lang="en-US" dirty="0"/>
              <a:t>such as open files and signals. </a:t>
            </a:r>
          </a:p>
        </p:txBody>
      </p:sp>
    </p:spTree>
    <p:extLst>
      <p:ext uri="{BB962C8B-B14F-4D97-AF65-F5344CB8AC3E}">
        <p14:creationId xmlns:p14="http://schemas.microsoft.com/office/powerpoint/2010/main" val="1324984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92088"/>
          </a:xfrm>
        </p:spPr>
        <p:txBody>
          <a:bodyPr>
            <a:normAutofit/>
          </a:bodyPr>
          <a:lstStyle/>
          <a:p>
            <a:r>
              <a:rPr lang="en-US" sz="3200" b="1" dirty="0"/>
              <a:t>Single-threaded and multithreaded</a:t>
            </a:r>
            <a:endParaRPr lang="en-IN" sz="3200" dirty="0"/>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2816"/>
            <a:ext cx="82296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6762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52128"/>
          </a:xfrm>
        </p:spPr>
        <p:txBody>
          <a:bodyPr>
            <a:normAutofit fontScale="90000"/>
          </a:bodyPr>
          <a:lstStyle/>
          <a:p>
            <a:r>
              <a:rPr lang="en-IN" b="1" dirty="0"/>
              <a:t>Benefits Of Threads</a:t>
            </a:r>
            <a:r>
              <a:rPr lang="en-IN" dirty="0"/>
              <a:t/>
            </a:r>
            <a:br>
              <a:rPr lang="en-IN" dirty="0"/>
            </a:br>
            <a:endParaRPr lang="en-IN" dirty="0"/>
          </a:p>
        </p:txBody>
      </p:sp>
      <p:sp>
        <p:nvSpPr>
          <p:cNvPr id="3" name="Content Placeholder 2"/>
          <p:cNvSpPr>
            <a:spLocks noGrp="1"/>
          </p:cNvSpPr>
          <p:nvPr>
            <p:ph idx="1"/>
          </p:nvPr>
        </p:nvSpPr>
        <p:spPr>
          <a:xfrm>
            <a:off x="457200" y="908720"/>
            <a:ext cx="8229600" cy="5415880"/>
          </a:xfrm>
        </p:spPr>
        <p:txBody>
          <a:bodyPr>
            <a:normAutofit/>
          </a:bodyPr>
          <a:lstStyle/>
          <a:p>
            <a:r>
              <a:rPr lang="en-IN" dirty="0"/>
              <a:t>It consumes less time to create and manage threads.</a:t>
            </a:r>
          </a:p>
          <a:p>
            <a:r>
              <a:rPr lang="en-IN" dirty="0"/>
              <a:t>One thread can share the memory and other resources with another thread which belong to same process. That means, they can share the same address space.</a:t>
            </a:r>
          </a:p>
          <a:p>
            <a:r>
              <a:rPr lang="en-IN" dirty="0"/>
              <a:t>It is more economic to create and context switch.</a:t>
            </a:r>
          </a:p>
          <a:p>
            <a:r>
              <a:rPr lang="en-IN" dirty="0"/>
              <a:t>It increases the responsiveness of the user interactive applications.</a:t>
            </a:r>
          </a:p>
          <a:p>
            <a:r>
              <a:rPr lang="en-IN" dirty="0"/>
              <a:t>It provides great utilization of multiprocessor architecture.</a:t>
            </a:r>
          </a:p>
          <a:p>
            <a:r>
              <a:rPr lang="en-IN" dirty="0"/>
              <a:t>Use of multithreading on multi-CPU machine increases the concurrency.</a:t>
            </a:r>
          </a:p>
          <a:p>
            <a:endParaRPr lang="en-IN" dirty="0"/>
          </a:p>
          <a:p>
            <a:endParaRPr lang="en-IN" dirty="0"/>
          </a:p>
        </p:txBody>
      </p:sp>
    </p:spTree>
    <p:extLst>
      <p:ext uri="{BB962C8B-B14F-4D97-AF65-F5344CB8AC3E}">
        <p14:creationId xmlns:p14="http://schemas.microsoft.com/office/powerpoint/2010/main" val="26778459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64096"/>
          </a:xfrm>
        </p:spPr>
        <p:txBody>
          <a:bodyPr>
            <a:normAutofit fontScale="90000"/>
          </a:bodyPr>
          <a:lstStyle/>
          <a:p>
            <a:r>
              <a:rPr lang="en-IN" b="1" dirty="0"/>
              <a:t>Types of Thread</a:t>
            </a:r>
            <a:r>
              <a:rPr lang="en-IN" dirty="0"/>
              <a:t/>
            </a:r>
            <a:br>
              <a:rPr lang="en-IN" dirty="0"/>
            </a:br>
            <a:endParaRPr lang="en-IN" dirty="0"/>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r>
              <a:rPr lang="en-IN" dirty="0"/>
              <a:t>Threads are implemented in following two ways −</a:t>
            </a:r>
          </a:p>
          <a:p>
            <a:pPr lvl="0"/>
            <a:r>
              <a:rPr lang="en-IN" b="1" dirty="0"/>
              <a:t>User Level Threads</a:t>
            </a:r>
            <a:r>
              <a:rPr lang="en-IN" dirty="0"/>
              <a:t> − User managed threads.</a:t>
            </a:r>
          </a:p>
          <a:p>
            <a:pPr lvl="0"/>
            <a:r>
              <a:rPr lang="en-IN" b="1" dirty="0"/>
              <a:t>Kernel Level Threads</a:t>
            </a:r>
            <a:r>
              <a:rPr lang="en-IN" dirty="0"/>
              <a:t> − Operating System managed threads acting on kernel, an operating system core.</a:t>
            </a:r>
          </a:p>
          <a:p>
            <a:r>
              <a:rPr lang="en-IN" b="1" dirty="0"/>
              <a:t>User Level Threads</a:t>
            </a:r>
            <a:endParaRPr lang="en-IN" dirty="0"/>
          </a:p>
          <a:p>
            <a:r>
              <a:rPr lang="en-IN" dirty="0"/>
              <a:t>In this case, the thread management kernel is not aware of the existence of threads. The thread library contains code for creating and destroying threads, for passing message and data between threads, for scheduling thread execution and for saving and restoring thread contexts. The application starts with a single thread.</a:t>
            </a:r>
          </a:p>
          <a:p>
            <a:endParaRPr lang="en-IN" dirty="0"/>
          </a:p>
        </p:txBody>
      </p:sp>
    </p:spTree>
    <p:extLst>
      <p:ext uri="{BB962C8B-B14F-4D97-AF65-F5344CB8AC3E}">
        <p14:creationId xmlns:p14="http://schemas.microsoft.com/office/powerpoint/2010/main" val="2543087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IN" b="1" dirty="0"/>
              <a:t/>
            </a:r>
            <a:br>
              <a:rPr lang="en-IN" b="1" dirty="0"/>
            </a:br>
            <a:r>
              <a:rPr lang="en-US" sz="4000" b="1" dirty="0"/>
              <a:t>User-Level Threads</a:t>
            </a:r>
            <a:endParaRPr lang="en-IN" sz="4000" dirty="0"/>
          </a:p>
        </p:txBody>
      </p:sp>
      <p:sp>
        <p:nvSpPr>
          <p:cNvPr id="3" name="Content Placeholder 2"/>
          <p:cNvSpPr>
            <a:spLocks noGrp="1"/>
          </p:cNvSpPr>
          <p:nvPr>
            <p:ph idx="1"/>
          </p:nvPr>
        </p:nvSpPr>
        <p:spPr>
          <a:xfrm>
            <a:off x="457200" y="980728"/>
            <a:ext cx="8229600" cy="5343872"/>
          </a:xfrm>
        </p:spPr>
        <p:txBody>
          <a:bodyPr>
            <a:normAutofit fontScale="70000" lnSpcReduction="20000"/>
          </a:bodyPr>
          <a:lstStyle/>
          <a:p>
            <a:r>
              <a:rPr lang="en-US" dirty="0"/>
              <a:t>User-level threads implement in user-level libraries, rather than via systems calls, so thread switching does not need to call operating system and to cause interrupt to the kernel. In fact, the kernel knows nothing about user-level threads and manages them as if they were single-threaded processes.</a:t>
            </a:r>
            <a:endParaRPr lang="en-IN" dirty="0"/>
          </a:p>
          <a:p>
            <a:r>
              <a:rPr lang="en-US" b="1" dirty="0"/>
              <a:t>Advantages</a:t>
            </a:r>
            <a:r>
              <a:rPr lang="en-US" dirty="0"/>
              <a:t>:</a:t>
            </a:r>
            <a:endParaRPr lang="en-IN" b="1" dirty="0"/>
          </a:p>
          <a:p>
            <a:pPr lvl="0"/>
            <a:r>
              <a:rPr lang="en-US" dirty="0"/>
              <a:t>User-level threads do not require modification to operating systems.</a:t>
            </a:r>
            <a:endParaRPr lang="en-IN" dirty="0"/>
          </a:p>
          <a:p>
            <a:pPr lvl="0"/>
            <a:r>
              <a:rPr lang="en-US" dirty="0"/>
              <a:t>Simple Representation: Each thread is represented simply by a PC, registers, stack and a small control block, all stored in the user process address space.</a:t>
            </a:r>
            <a:endParaRPr lang="en-IN" dirty="0"/>
          </a:p>
          <a:p>
            <a:pPr lvl="0"/>
            <a:r>
              <a:rPr lang="en-US" dirty="0"/>
              <a:t>Simple Management: This simply means that creating a thread, switching between threads and synchronization between threads can all be done without intervention of the kernel.</a:t>
            </a:r>
            <a:endParaRPr lang="en-IN" dirty="0"/>
          </a:p>
          <a:p>
            <a:pPr lvl="0"/>
            <a:r>
              <a:rPr lang="en-US" dirty="0"/>
              <a:t>Fast and Efficient: Thread switching is not much more expensive than a procedure call.</a:t>
            </a:r>
            <a:endParaRPr lang="en-IN" dirty="0"/>
          </a:p>
          <a:p>
            <a:r>
              <a:rPr lang="en-US" b="1" dirty="0"/>
              <a:t>Disadvantages:</a:t>
            </a:r>
            <a:endParaRPr lang="en-IN" b="1" dirty="0"/>
          </a:p>
          <a:p>
            <a:pPr lvl="0"/>
            <a:r>
              <a:rPr lang="en-US" dirty="0"/>
              <a:t>There is a lack of coordination between threads and operating system kernel.</a:t>
            </a:r>
            <a:endParaRPr lang="en-IN" dirty="0"/>
          </a:p>
          <a:p>
            <a:pPr lvl="0"/>
            <a:r>
              <a:rPr lang="en-US" dirty="0"/>
              <a:t>User-level threads require non-blocking systems call i.e., a multithreaded kernel.</a:t>
            </a:r>
            <a:endParaRPr lang="en-IN" dirty="0"/>
          </a:p>
          <a:p>
            <a:endParaRPr lang="en-IN" dirty="0"/>
          </a:p>
        </p:txBody>
      </p:sp>
    </p:spTree>
    <p:extLst>
      <p:ext uri="{BB962C8B-B14F-4D97-AF65-F5344CB8AC3E}">
        <p14:creationId xmlns:p14="http://schemas.microsoft.com/office/powerpoint/2010/main" val="28190292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en-US" sz="5400" b="1" dirty="0"/>
              <a:t>Kernel-Level Threads</a:t>
            </a:r>
            <a:r>
              <a:rPr lang="en-IN" sz="5400" b="1" dirty="0"/>
              <a:t/>
            </a:r>
            <a:br>
              <a:rPr lang="en-IN" sz="5400" b="1" dirty="0"/>
            </a:br>
            <a:endParaRPr lang="en-IN" dirty="0"/>
          </a:p>
        </p:txBody>
      </p:sp>
      <p:sp>
        <p:nvSpPr>
          <p:cNvPr id="3" name="Content Placeholder 2"/>
          <p:cNvSpPr>
            <a:spLocks noGrp="1"/>
          </p:cNvSpPr>
          <p:nvPr>
            <p:ph idx="1"/>
          </p:nvPr>
        </p:nvSpPr>
        <p:spPr>
          <a:xfrm>
            <a:off x="457200" y="908720"/>
            <a:ext cx="8229600" cy="5760640"/>
          </a:xfrm>
        </p:spPr>
        <p:txBody>
          <a:bodyPr>
            <a:normAutofit fontScale="77500" lnSpcReduction="20000"/>
          </a:bodyPr>
          <a:lstStyle/>
          <a:p>
            <a:r>
              <a:rPr lang="en-US" sz="2800" dirty="0"/>
              <a:t>In this method, the kernel knows about and manages the threads. Instead of thread table in each process, the kernel has a thread table that keeps track of all threads in the system. Operating Systems kernel provides system	call	to	create	and	manage	threads. </a:t>
            </a:r>
          </a:p>
          <a:p>
            <a:r>
              <a:rPr lang="en-US" sz="2800" b="1" dirty="0"/>
              <a:t>Advantages:</a:t>
            </a:r>
            <a:endParaRPr lang="en-IN" sz="2800" dirty="0"/>
          </a:p>
          <a:p>
            <a:pPr lvl="0"/>
            <a:r>
              <a:rPr lang="en-US" sz="2800" dirty="0"/>
              <a:t>Because kernel has full knowledge of all threads, Scheduler may decide to give more time to a process having large number of threads than process having small number of threads.</a:t>
            </a:r>
            <a:endParaRPr lang="en-IN" sz="3600" dirty="0"/>
          </a:p>
          <a:p>
            <a:pPr lvl="0"/>
            <a:r>
              <a:rPr lang="en-US" sz="2800" dirty="0"/>
              <a:t>Kernel-level threads are especially good for applications that frequently block.</a:t>
            </a:r>
            <a:endParaRPr lang="en-IN" sz="3600" dirty="0"/>
          </a:p>
          <a:p>
            <a:r>
              <a:rPr lang="en-US" sz="2800" b="1" dirty="0"/>
              <a:t>Disadvantages:</a:t>
            </a:r>
            <a:endParaRPr lang="en-IN" sz="2800" b="1" dirty="0"/>
          </a:p>
          <a:p>
            <a:pPr lvl="1"/>
            <a:r>
              <a:rPr lang="en-US" dirty="0"/>
              <a:t>The kernel-level threads are slow and inefficient. For instance, threads operations are hundreds of times slower than that of user-level threads.</a:t>
            </a:r>
            <a:endParaRPr lang="en-IN" sz="3200" dirty="0"/>
          </a:p>
          <a:p>
            <a:r>
              <a:rPr lang="en-US" sz="2800" dirty="0"/>
              <a:t>Since kernel must manage and schedule threads as well as processes. It require a full thread control block (TCB) for each thread to maintain information about threads. As a result there is significant overhead and increased in kernel complexity.</a:t>
            </a:r>
            <a:endParaRPr lang="en-IN" sz="2800" dirty="0"/>
          </a:p>
          <a:p>
            <a:endParaRPr lang="en-IN" dirty="0"/>
          </a:p>
        </p:txBody>
      </p:sp>
    </p:spTree>
    <p:extLst>
      <p:ext uri="{BB962C8B-B14F-4D97-AF65-F5344CB8AC3E}">
        <p14:creationId xmlns:p14="http://schemas.microsoft.com/office/powerpoint/2010/main" val="903178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Multithreading Models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Some operating system provide a combined user level thread and Kernel level thread facility. Solaris is a good example of this combined approach. In a combined system, multiple threads within the same application can run in parallel on multiple processors and a blocking system call need not block the entire process. Multithreading models are three types</a:t>
            </a:r>
          </a:p>
          <a:p>
            <a:pPr lvl="0"/>
            <a:r>
              <a:rPr lang="en-IN" dirty="0"/>
              <a:t>Many to many relationship.</a:t>
            </a:r>
          </a:p>
          <a:p>
            <a:pPr lvl="0"/>
            <a:r>
              <a:rPr lang="en-IN" dirty="0"/>
              <a:t>Many to one relationship.</a:t>
            </a:r>
          </a:p>
          <a:p>
            <a:r>
              <a:rPr lang="en-IN" dirty="0"/>
              <a:t>One to one relationship</a:t>
            </a:r>
          </a:p>
        </p:txBody>
      </p:sp>
    </p:spTree>
    <p:extLst>
      <p:ext uri="{BB962C8B-B14F-4D97-AF65-F5344CB8AC3E}">
        <p14:creationId xmlns:p14="http://schemas.microsoft.com/office/powerpoint/2010/main" val="985078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2275</TotalTime>
  <Words>5818</Words>
  <Application>Microsoft Office PowerPoint</Application>
  <PresentationFormat>On-screen Show (4:3)</PresentationFormat>
  <Paragraphs>821</Paragraphs>
  <Slides>109</Slides>
  <Notes>1</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23" baseType="lpstr">
      <vt:lpstr>Arial</vt:lpstr>
      <vt:lpstr>Arial Unicode MS</vt:lpstr>
      <vt:lpstr>Calibri</vt:lpstr>
      <vt:lpstr>Calibri Light</vt:lpstr>
      <vt:lpstr>Constantia</vt:lpstr>
      <vt:lpstr>Helvetica</vt:lpstr>
      <vt:lpstr>Monotype Sorts</vt:lpstr>
      <vt:lpstr>Nunito</vt:lpstr>
      <vt:lpstr>Symbol</vt:lpstr>
      <vt:lpstr>system-ui</vt:lpstr>
      <vt:lpstr>Times New Roman</vt:lpstr>
      <vt:lpstr>Wingdings 2</vt:lpstr>
      <vt:lpstr>Flow</vt:lpstr>
      <vt:lpstr>Document</vt:lpstr>
      <vt:lpstr>Process Scheduling </vt:lpstr>
      <vt:lpstr>PowerPoint Presentation</vt:lpstr>
      <vt:lpstr>PowerPoint Presentation</vt:lpstr>
      <vt:lpstr>PowerPoint Presentation</vt:lpstr>
      <vt:lpstr>Histogram of CPU-burst Times</vt:lpstr>
      <vt:lpstr>Process Schedulers </vt:lpstr>
      <vt:lpstr>1 Long-term scheduler or Job scheduler </vt:lpstr>
      <vt:lpstr>2. Short-term scheduler or CPU scheduler/Dispatcher  scheduler   </vt:lpstr>
      <vt:lpstr>3. Medium-term scheduler </vt:lpstr>
      <vt:lpstr>Medium-term scheduler </vt:lpstr>
      <vt:lpstr>Comparison Between scheduler</vt:lpstr>
      <vt:lpstr>Dispatcher</vt:lpstr>
      <vt:lpstr>What is Process Scheduling? </vt:lpstr>
      <vt:lpstr>Process Scheduling</vt:lpstr>
      <vt:lpstr>Process Scheduling Queues </vt:lpstr>
      <vt:lpstr>Process Scheduling Queues</vt:lpstr>
      <vt:lpstr>PowerPoint Presentation</vt:lpstr>
      <vt:lpstr>PowerPoint Presentation</vt:lpstr>
      <vt:lpstr>PowerPoint Presentation</vt:lpstr>
      <vt:lpstr>What is Context Switch?</vt:lpstr>
      <vt:lpstr>Scheduling Criteria</vt:lpstr>
      <vt:lpstr>Scheduling Criteria</vt:lpstr>
      <vt:lpstr>CPU Scheduler</vt:lpstr>
      <vt:lpstr>PowerPoint Presentation</vt:lpstr>
      <vt:lpstr>PowerPoint Presentation</vt:lpstr>
      <vt:lpstr> Criteria of CPU Scheduling </vt:lpstr>
      <vt:lpstr>PowerPoint Presentation</vt:lpstr>
      <vt:lpstr>PowerPoint Presentation</vt:lpstr>
      <vt:lpstr>PowerPoint Presentation</vt:lpstr>
      <vt:lpstr>PowerPoint Presentation</vt:lpstr>
      <vt:lpstr>Scheduling Criteria</vt:lpstr>
      <vt:lpstr>Optimization Criteria</vt:lpstr>
      <vt:lpstr>Types of CPU Scheduling</vt:lpstr>
      <vt:lpstr>CPU Scheduling Algorithms</vt:lpstr>
      <vt:lpstr>Scheduling Algorithms</vt:lpstr>
      <vt:lpstr>PowerPoint Presentation</vt:lpstr>
      <vt:lpstr>First Come First Serve (FCFS)</vt:lpstr>
      <vt:lpstr>Example 1</vt:lpstr>
      <vt:lpstr>PowerPoint Presentation</vt:lpstr>
      <vt:lpstr>PowerPoint Presentation</vt:lpstr>
      <vt:lpstr>PowerPoint Presentation</vt:lpstr>
      <vt:lpstr>Shortest Job First (SJF)</vt:lpstr>
      <vt:lpstr>PowerPoint Presentation</vt:lpstr>
      <vt:lpstr>Shortest Job First (SJF)</vt:lpstr>
      <vt:lpstr>Shortest Job First (SJF)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Scheduling</vt:lpstr>
      <vt:lpstr>Priority Scheduling</vt:lpstr>
      <vt:lpstr>Example 1: Consider following five processes P1 to P5. Each process has its unique priority, burst time, and arrival time.</vt:lpstr>
      <vt:lpstr>PowerPoint Presentation</vt:lpstr>
      <vt:lpstr>Example 2: Consider the set of 5 processes whose arrival time and burst time are given below</vt:lpstr>
      <vt:lpstr>PowerPoint Presentation</vt:lpstr>
      <vt:lpstr>Priority Scheduling</vt:lpstr>
      <vt:lpstr>Advantages of priority scheduling </vt:lpstr>
      <vt:lpstr>Disadvantages of priority scheduling </vt:lpstr>
      <vt:lpstr>Round Robin Scheduling</vt:lpstr>
      <vt:lpstr>Shortest Remaining Time Next (SRTN)</vt:lpstr>
      <vt:lpstr>Conclusion</vt:lpstr>
      <vt:lpstr>Example: First Come First Serve (FCFS)</vt:lpstr>
      <vt:lpstr>Example: Shortest Job First (SJF)</vt:lpstr>
      <vt:lpstr>Example: Priority Scheduling</vt:lpstr>
      <vt:lpstr>Example: Round Robin Scheduling</vt:lpstr>
      <vt:lpstr>Example: Shortest Remaining Time Next (SRTN)</vt:lpstr>
      <vt:lpstr>First-Come, First-Served (FCFS) Scheduling</vt:lpstr>
      <vt:lpstr>FCFS Scheduling (Cont.)</vt:lpstr>
      <vt:lpstr>Shortest-Job-First (SJR) Scheduling</vt:lpstr>
      <vt:lpstr>Example of Non-Preemptive SJF</vt:lpstr>
      <vt:lpstr>Example of Preemptive SJF</vt:lpstr>
      <vt:lpstr>Priority Scheduling</vt:lpstr>
      <vt:lpstr>Round Robin (RR)</vt:lpstr>
      <vt:lpstr>Example of RR with Time Quantum = 20</vt:lpstr>
      <vt:lpstr>Time Quantum and Context Switch Time</vt:lpstr>
      <vt:lpstr>Turnaround Time Varies With The Time Quantum</vt:lpstr>
      <vt:lpstr>Multilevel Queue</vt:lpstr>
      <vt:lpstr>PowerPoint Presentation</vt:lpstr>
      <vt:lpstr>Multilevel Queue Scheduling</vt:lpstr>
      <vt:lpstr>Multilevel Feedback Queue</vt:lpstr>
      <vt:lpstr>Example of Multilevel Feedback Queue</vt:lpstr>
      <vt:lpstr>Example of Multilevel Feedback Queue</vt:lpstr>
      <vt:lpstr>Figure 6.7</vt:lpstr>
      <vt:lpstr>Multiple-Processor Scheduling</vt:lpstr>
      <vt:lpstr>Real-Time Scheduling</vt:lpstr>
      <vt:lpstr>Dispatch Latency</vt:lpstr>
      <vt:lpstr>Algorithm Evaluation</vt:lpstr>
      <vt:lpstr>What is Thread? </vt:lpstr>
      <vt:lpstr>Single-threaded and multithreaded</vt:lpstr>
      <vt:lpstr>Benefits Of Threads </vt:lpstr>
      <vt:lpstr>Types of Thread </vt:lpstr>
      <vt:lpstr> User-Level Threads</vt:lpstr>
      <vt:lpstr>Kernel-Level Threads </vt:lpstr>
      <vt:lpstr>Multithreading Models </vt:lpstr>
      <vt:lpstr>Many-to-One Model </vt:lpstr>
      <vt:lpstr>PowerPoint Presentation</vt:lpstr>
      <vt:lpstr>One to One Model </vt:lpstr>
      <vt:lpstr>PowerPoint Presentation</vt:lpstr>
      <vt:lpstr>Many to Many Model </vt:lpstr>
      <vt:lpstr>PowerPoint Presentation</vt:lpstr>
      <vt:lpstr>Difference between Threads</vt:lpstr>
      <vt:lpstr>Difference</vt:lpstr>
      <vt:lpstr>Multiprocessing scheduling </vt:lpstr>
      <vt:lpstr>Multiprocessing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&amp; Sheduling</dc:title>
  <dc:creator>Darshan</dc:creator>
  <cp:lastModifiedBy>DELL</cp:lastModifiedBy>
  <cp:revision>86</cp:revision>
  <dcterms:created xsi:type="dcterms:W3CDTF">2020-02-13T08:26:43Z</dcterms:created>
  <dcterms:modified xsi:type="dcterms:W3CDTF">2025-02-07T07:57:52Z</dcterms:modified>
</cp:coreProperties>
</file>