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63" r:id="rId5"/>
    <p:sldId id="265" r:id="rId6"/>
    <p:sldId id="266" r:id="rId7"/>
    <p:sldId id="267" r:id="rId8"/>
    <p:sldId id="268" r:id="rId9"/>
    <p:sldId id="269" r:id="rId10"/>
    <p:sldId id="262" r:id="rId11"/>
    <p:sldId id="257" r:id="rId12"/>
    <p:sldId id="258" r:id="rId13"/>
    <p:sldId id="270" r:id="rId14"/>
    <p:sldId id="271" r:id="rId15"/>
    <p:sldId id="260" r:id="rId16"/>
    <p:sldId id="259" r:id="rId17"/>
    <p:sldId id="281" r:id="rId18"/>
    <p:sldId id="282" r:id="rId19"/>
    <p:sldId id="283" r:id="rId20"/>
    <p:sldId id="284" r:id="rId21"/>
    <p:sldId id="285" r:id="rId22"/>
    <p:sldId id="286" r:id="rId23"/>
    <p:sldId id="287" r:id="rId24"/>
    <p:sldId id="288" r:id="rId25"/>
    <p:sldId id="261"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endParaRPr 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p:cNvPicPr/>
          <p:nvPr/>
        </p:nvPicPr>
        <p:blipFill>
          <a:blip r:embed="rId1"/>
          <a:stretch>
            <a:fillRect/>
          </a:stretch>
        </p:blipFill>
        <p:spPr>
          <a:xfrm>
            <a:off x="1089660" y="365125"/>
            <a:ext cx="9279890" cy="5118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Initially, all slots are empty, so when 1, 3, 0 came they are allocated to the empty slots —&gt; 3 Page Faults. </a:t>
            </a:r>
            <a:endParaRPr lang="en-US" altLang="en-US"/>
          </a:p>
          <a:p>
            <a:r>
              <a:rPr lang="en-US" altLang="en-US"/>
              <a:t> when 3 comes, it is already in memory so —&gt; 0 Page Faults.  Then 5 comes, it is not available in memory, so it replaces the oldest page slot i.e 1. —&gt; 1 Page Fault.  6 comes, it is also not available in memory, so it replaces the oldest page slot i.e 3 —&gt; 1 Page Fault.  Finally, when 3 come it is not available, so it replaces 0 1-page fault. </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p:cNvPicPr/>
          <p:nvPr/>
        </p:nvPicPr>
        <p:blipFill>
          <a:blip r:embed="rId1"/>
          <a:stretch>
            <a:fillRect/>
          </a:stretch>
        </p:blipFill>
        <p:spPr>
          <a:xfrm>
            <a:off x="619760" y="1370965"/>
            <a:ext cx="10515600" cy="41154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Hit and Miss Ratios</a:t>
            </a:r>
            <a:endParaRPr lang="en-US"/>
          </a:p>
        </p:txBody>
      </p:sp>
      <p:sp>
        <p:nvSpPr>
          <p:cNvPr id="3" name="Content Placeholder 2"/>
          <p:cNvSpPr>
            <a:spLocks noGrp="1"/>
          </p:cNvSpPr>
          <p:nvPr>
            <p:ph idx="1"/>
          </p:nvPr>
        </p:nvSpPr>
        <p:spPr/>
        <p:txBody>
          <a:bodyPr/>
          <a:p>
            <a:r>
              <a:rPr lang="en-US" altLang="en-US"/>
              <a:t>A hit ratio is a calculation of cache hits, and comparing them with how many total content requests were received.</a:t>
            </a:r>
            <a:endParaRPr lang="en-US" altLang="en-US"/>
          </a:p>
          <a:p>
            <a:endParaRPr lang="en-US" altLang="en-US"/>
          </a:p>
          <a:p>
            <a:r>
              <a:rPr lang="en-US" altLang="en-US"/>
              <a:t>A miss ratio is the flip side of this where the cache misses are calculated and compared with the total number of content requests that were received.</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p:cNvPicPr/>
          <p:nvPr/>
        </p:nvPicPr>
        <p:blipFill>
          <a:blip r:embed="rId1"/>
          <a:srcRect l="-474" t="-967" r="474" b="72995"/>
          <a:stretch>
            <a:fillRect/>
          </a:stretch>
        </p:blipFill>
        <p:spPr>
          <a:xfrm>
            <a:off x="838200" y="2593340"/>
            <a:ext cx="12192000" cy="16719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p:cNvPicPr/>
          <p:nvPr/>
        </p:nvPicPr>
        <p:blipFill>
          <a:blip r:embed="rId1"/>
          <a:stretch>
            <a:fillRect/>
          </a:stretch>
        </p:blipFill>
        <p:spPr>
          <a:xfrm>
            <a:off x="344170" y="365346"/>
            <a:ext cx="12192000" cy="597744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Least Recently Used (LRU)</a:t>
            </a:r>
            <a:endParaRPr lang="en-US"/>
          </a:p>
        </p:txBody>
      </p:sp>
      <p:sp>
        <p:nvSpPr>
          <p:cNvPr id="3" name="Content Placeholder 2"/>
          <p:cNvSpPr>
            <a:spLocks noGrp="1"/>
          </p:cNvSpPr>
          <p:nvPr>
            <p:ph idx="1"/>
          </p:nvPr>
        </p:nvSpPr>
        <p:spPr/>
        <p:txBody>
          <a:bodyPr/>
          <a:p>
            <a:r>
              <a:rPr lang="en-US" altLang="en-US"/>
              <a:t>In this algorithm, page will be replaced which is least recently used.</a:t>
            </a:r>
            <a:endParaRPr lang="en-US" altLang="en-US"/>
          </a:p>
          <a:p>
            <a:endParaRPr lang="en-US" altLang="en-US"/>
          </a:p>
          <a:p>
            <a:r>
              <a:rPr lang="en-US" altLang="en-US"/>
              <a:t>Example Consider the page reference string 7, 0, 1, 2, 0, 3, 0, 4, 2, 3, 0, 3, 2, 3 with 4-page frames. Find number of page faults using LRU Page Replacement Algorithm.</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p:cNvPicPr/>
          <p:nvPr/>
        </p:nvPicPr>
        <p:blipFill>
          <a:blip r:embed="rId1"/>
          <a:stretch>
            <a:fillRect/>
          </a:stretch>
        </p:blipFill>
        <p:spPr>
          <a:xfrm>
            <a:off x="350520" y="440911"/>
            <a:ext cx="12192000" cy="59774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Most Recently Used (MRU)</a:t>
            </a:r>
            <a:endParaRPr lang="en-US"/>
          </a:p>
        </p:txBody>
      </p:sp>
      <p:sp>
        <p:nvSpPr>
          <p:cNvPr id="3" name="Content Placeholder 2"/>
          <p:cNvSpPr>
            <a:spLocks noGrp="1"/>
          </p:cNvSpPr>
          <p:nvPr>
            <p:ph idx="1"/>
          </p:nvPr>
        </p:nvSpPr>
        <p:spPr>
          <a:xfrm>
            <a:off x="838200" y="1825625"/>
            <a:ext cx="10515600" cy="4351338"/>
          </a:xfrm>
        </p:spPr>
        <p:txBody>
          <a:bodyPr/>
          <a:p>
            <a:r>
              <a:rPr lang="en-US" altLang="en-US"/>
              <a:t>In this algorithm, page will be replaced which has been used recently. Belady’s anomaly can occur in this algorithm.</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7" name="Picture 6"/>
          <p:cNvPicPr>
            <a:picLocks noChangeAspect="1"/>
          </p:cNvPicPr>
          <p:nvPr/>
        </p:nvPicPr>
        <p:blipFill>
          <a:blip r:embed="rId1"/>
          <a:stretch>
            <a:fillRect/>
          </a:stretch>
        </p:blipFill>
        <p:spPr>
          <a:xfrm>
            <a:off x="0" y="848360"/>
            <a:ext cx="12192000" cy="5161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Belady’s Anomaly</a:t>
            </a:r>
            <a:endParaRPr lang="en-US"/>
          </a:p>
        </p:txBody>
      </p:sp>
      <p:sp>
        <p:nvSpPr>
          <p:cNvPr id="3" name="Content Placeholder 2"/>
          <p:cNvSpPr>
            <a:spLocks noGrp="1"/>
          </p:cNvSpPr>
          <p:nvPr>
            <p:ph idx="1"/>
          </p:nvPr>
        </p:nvSpPr>
        <p:spPr/>
        <p:txBody>
          <a:bodyPr/>
          <a:p>
            <a:r>
              <a:rPr lang="en-US" altLang="en-US"/>
              <a:t>Belady’s Anomaly is a phenomenon in operating systems where increasing the number of page frames in memory leads to an increase in the number of page faults for certain page replacement algorithms.</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Reason for Belady’s Anomaly</a:t>
            </a:r>
            <a:endParaRPr lang="en-US"/>
          </a:p>
        </p:txBody>
      </p:sp>
      <p:sp>
        <p:nvSpPr>
          <p:cNvPr id="3" name="Content Placeholder 2"/>
          <p:cNvSpPr>
            <a:spLocks noGrp="1"/>
          </p:cNvSpPr>
          <p:nvPr>
            <p:ph idx="1"/>
          </p:nvPr>
        </p:nvSpPr>
        <p:spPr/>
        <p:txBody>
          <a:bodyPr>
            <a:normAutofit/>
          </a:bodyPr>
          <a:p>
            <a:r>
              <a:rPr lang="en-US" altLang="en-US"/>
              <a:t>Belady’s Anomaly happens because algorithms like FIFO replace pages based on their arrival order, without considering how often or soon they will be used again. Adding more frames can change the replacement order, causing frequently used pages to be evicted earlier and increasing page faults. This occurs due to the lack of awareness of future page references and the non-optimal nature of such algorithms.</a:t>
            </a:r>
            <a:endParaRPr lang="en-US" altLang="en-US"/>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ltLang="en-US"/>
          </a:p>
          <a:p>
            <a:r>
              <a:rPr lang="en-US" altLang="en-US">
                <a:sym typeface="+mn-ea"/>
              </a:rPr>
              <a:t>Algorithms like Optimal and LRU (Least Recently Used) avoid Belady’s Anomaly because:</a:t>
            </a:r>
            <a:endParaRPr lang="en-US" altLang="en-US"/>
          </a:p>
          <a:p>
            <a:endParaRPr lang="en-US" altLang="en-US"/>
          </a:p>
          <a:p>
            <a:r>
              <a:rPr lang="en-US" altLang="en-US">
                <a:sym typeface="+mn-ea"/>
              </a:rPr>
              <a:t>They consider the future or past usage of pages.</a:t>
            </a:r>
            <a:endParaRPr lang="en-US" altLang="en-US"/>
          </a:p>
          <a:p>
            <a:r>
              <a:rPr lang="en-US" altLang="en-US">
                <a:sym typeface="+mn-ea"/>
              </a:rPr>
              <a:t>They use a stack-based structure, ensuring that pages in smaller frame setups will also be present in larger setups, preventing anomalies.</a:t>
            </a:r>
            <a:endParaRPr lang="en-US" alt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Optimal Page Replacement Algorithm</a:t>
            </a:r>
            <a:endParaRPr lang="en-US"/>
          </a:p>
        </p:txBody>
      </p:sp>
      <p:sp>
        <p:nvSpPr>
          <p:cNvPr id="3" name="Content Placeholder 2"/>
          <p:cNvSpPr>
            <a:spLocks noGrp="1"/>
          </p:cNvSpPr>
          <p:nvPr>
            <p:ph idx="1"/>
          </p:nvPr>
        </p:nvSpPr>
        <p:spPr/>
        <p:txBody>
          <a:bodyPr>
            <a:normAutofit lnSpcReduction="20000"/>
          </a:bodyPr>
          <a:p>
            <a:r>
              <a:rPr lang="en-US" altLang="en-US"/>
              <a:t>Optimal Page Replacement is one of the Algorithms of Page Replacement. In this algorithm, pages are replaced which would not be used for the longest duration of time in the future.</a:t>
            </a:r>
            <a:endParaRPr lang="en-US" altLang="en-US"/>
          </a:p>
          <a:p>
            <a:endParaRPr lang="en-US" altLang="en-US"/>
          </a:p>
          <a:p>
            <a:r>
              <a:rPr lang="en-US" altLang="en-US"/>
              <a:t>The idea is simple, for every reference we do following:</a:t>
            </a:r>
            <a:endParaRPr lang="en-US" altLang="en-US"/>
          </a:p>
          <a:p>
            <a:endParaRPr lang="en-US" altLang="en-US"/>
          </a:p>
          <a:p>
            <a:r>
              <a:rPr lang="en-US" altLang="en-US"/>
              <a:t>If referred page is already present, increment hit count.</a:t>
            </a:r>
            <a:endParaRPr lang="en-US" altLang="en-US"/>
          </a:p>
          <a:p>
            <a:r>
              <a:rPr lang="en-US" altLang="en-US"/>
              <a:t>If not present, find if a page that is never referenced in future. If such a page exists, replace this page with new page. If no such page exists, find a page that is referenced farthest in future. Replace this page with new page.</a:t>
            </a: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a:t>Example 1:</a:t>
            </a:r>
            <a:endParaRPr lang="en-US" altLang="en-US"/>
          </a:p>
          <a:p>
            <a:endParaRPr lang="en-US" altLang="en-US"/>
          </a:p>
          <a:p>
            <a:r>
              <a:rPr lang="en-US" altLang="en-US"/>
              <a:t>Consider the page references 7, 0, 1, 2, 0, 3, 0, 4, 2, 3, 0, 3, 2, 3 with 4-page frame. Find number of page fault using Optimal Page Replacement Algorithm.</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Example 1:</a:t>
            </a:r>
            <a:br>
              <a:rPr lang="en-US" altLang="en-US"/>
            </a:br>
            <a:br>
              <a:rPr lang="en-US" altLang="en-US"/>
            </a:br>
            <a:r>
              <a:rPr lang="en-US" altLang="en-US">
                <a:sym typeface="+mn-ea"/>
              </a:rPr>
              <a:t>Consider the page references 7, 0, 1, 2, 0, 3, 0, 4, 2, 3, 0, 3, 2, 3 with 4-page frame. Find number of page fault using Optimal Page Replacement Algorithm.</a:t>
            </a:r>
            <a:endParaRPr lang="en-US"/>
          </a:p>
        </p:txBody>
      </p:sp>
      <p:pic>
        <p:nvPicPr>
          <p:cNvPr id="4" name="Content Placeholder 3"/>
          <p:cNvPicPr>
            <a:picLocks noChangeAspect="1"/>
          </p:cNvPicPr>
          <p:nvPr>
            <p:ph idx="1"/>
          </p:nvPr>
        </p:nvPicPr>
        <p:blipFill>
          <a:blip r:embed="rId1"/>
          <a:stretch>
            <a:fillRect/>
          </a:stretch>
        </p:blipFill>
        <p:spPr>
          <a:xfrm>
            <a:off x="838200" y="2172970"/>
            <a:ext cx="10515600" cy="36556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p:cNvPicPr/>
          <p:nvPr/>
        </p:nvPicPr>
        <p:blipFill>
          <a:blip r:embed="rId1"/>
          <a:stretch>
            <a:fillRect/>
          </a:stretch>
        </p:blipFill>
        <p:spPr>
          <a:xfrm>
            <a:off x="1613535" y="1252855"/>
            <a:ext cx="9501505" cy="4924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sym typeface="+mn-ea"/>
              </a:rPr>
              <a:t>Non-Contiguous memory management schemes:</a:t>
            </a:r>
            <a:endParaRPr lang="en-US"/>
          </a:p>
        </p:txBody>
      </p:sp>
      <p:sp>
        <p:nvSpPr>
          <p:cNvPr id="3" name="Content Placeholder 2"/>
          <p:cNvSpPr>
            <a:spLocks noGrp="1"/>
          </p:cNvSpPr>
          <p:nvPr>
            <p:ph idx="1"/>
          </p:nvPr>
        </p:nvSpPr>
        <p:spPr/>
        <p:txBody>
          <a:bodyPr/>
          <a:p>
            <a:r>
              <a:rPr lang="en-US" altLang="en-US"/>
              <a:t>In a Non-Contiguous memory management scheme, the program is divided into different blocks and loaded at different portions of the memory that need not necessarily be adjacent to one another. </a:t>
            </a:r>
            <a:endParaRPr lang="en-US" altLang="en-US"/>
          </a:p>
          <a:p>
            <a:endParaRPr lang="en-US" altLang="en-US"/>
          </a:p>
          <a:p>
            <a:r>
              <a:rPr lang="en-US" altLang="en-US"/>
              <a:t>This scheme can be classified depending upon the size of blocks and whether the blocks reside in the main memory or not.</a:t>
            </a:r>
            <a:endParaRPr lang="en-US" altLang="en-US"/>
          </a:p>
          <a:p>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What is paging?</a:t>
            </a:r>
            <a:endParaRPr lang="en-US"/>
          </a:p>
        </p:txBody>
      </p:sp>
      <p:sp>
        <p:nvSpPr>
          <p:cNvPr id="3" name="Content Placeholder 2"/>
          <p:cNvSpPr>
            <a:spLocks noGrp="1"/>
          </p:cNvSpPr>
          <p:nvPr>
            <p:ph idx="1"/>
          </p:nvPr>
        </p:nvSpPr>
        <p:spPr/>
        <p:txBody>
          <a:bodyPr/>
          <a:p>
            <a:r>
              <a:rPr lang="en-US" altLang="en-US"/>
              <a:t>Paging is a technique that eliminates the requirements of contiguous allocation of main memory.</a:t>
            </a:r>
            <a:endParaRPr lang="en-US" altLang="en-US"/>
          </a:p>
          <a:p>
            <a:r>
              <a:rPr lang="en-US" altLang="en-US"/>
              <a:t> In this, the main memory is divided into fixed-size blocks of physical memory called frames. </a:t>
            </a:r>
            <a:endParaRPr lang="en-US" altLang="en-US"/>
          </a:p>
          <a:p>
            <a:r>
              <a:rPr lang="en-US" altLang="en-US"/>
              <a:t>The size of a frame should be kept the same as that of a page to maximize the main memory and avoid external fragmentation.</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Advantages of paging:</a:t>
            </a:r>
            <a:endParaRPr lang="en-US"/>
          </a:p>
        </p:txBody>
      </p:sp>
      <p:sp>
        <p:nvSpPr>
          <p:cNvPr id="3" name="Content Placeholder 2"/>
          <p:cNvSpPr>
            <a:spLocks noGrp="1"/>
          </p:cNvSpPr>
          <p:nvPr>
            <p:ph idx="1"/>
          </p:nvPr>
        </p:nvSpPr>
        <p:spPr/>
        <p:txBody>
          <a:bodyPr/>
          <a:p>
            <a:endParaRPr lang="en-US" altLang="en-US"/>
          </a:p>
          <a:p>
            <a:r>
              <a:rPr lang="en-US" altLang="en-US"/>
              <a:t>Pages reduce external fragmentation.</a:t>
            </a:r>
            <a:endParaRPr lang="en-US" altLang="en-US"/>
          </a:p>
          <a:p>
            <a:r>
              <a:rPr lang="en-US" altLang="en-US"/>
              <a:t>Simple to implement.</a:t>
            </a:r>
            <a:endParaRPr lang="en-US" altLang="en-US"/>
          </a:p>
          <a:p>
            <a:r>
              <a:rPr lang="en-US" altLang="en-US"/>
              <a:t>Memory efficient.</a:t>
            </a:r>
            <a:endParaRPr lang="en-US" altLang="en-US"/>
          </a:p>
          <a:p>
            <a:r>
              <a:rPr lang="en-US" altLang="en-US"/>
              <a:t>Due to the equal size of frames, swapping becomes very easy.</a:t>
            </a:r>
            <a:endParaRPr lang="en-US" altLang="en-US"/>
          </a:p>
          <a:p>
            <a:r>
              <a:rPr lang="en-US" altLang="en-US"/>
              <a:t>It is used for faster access of data.</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Page Fault: </a:t>
            </a:r>
            <a:endParaRPr lang="en-US"/>
          </a:p>
        </p:txBody>
      </p:sp>
      <p:sp>
        <p:nvSpPr>
          <p:cNvPr id="3" name="Content Placeholder 2"/>
          <p:cNvSpPr>
            <a:spLocks noGrp="1"/>
          </p:cNvSpPr>
          <p:nvPr>
            <p:ph idx="1"/>
          </p:nvPr>
        </p:nvSpPr>
        <p:spPr/>
        <p:txBody>
          <a:bodyPr/>
          <a:p>
            <a:r>
              <a:rPr lang="en-US" altLang="en-US"/>
              <a:t>A Page Fault occurs when a program running in CPU tries to access a page that is in the address space of that program, but the requested page is currently not loaded into the main physical memory, the RAM of the system.</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Common Page Replacement Techniques</a:t>
            </a:r>
            <a:endParaRPr lang="en-US"/>
          </a:p>
        </p:txBody>
      </p:sp>
      <p:sp>
        <p:nvSpPr>
          <p:cNvPr id="3" name="Content Placeholder 2"/>
          <p:cNvSpPr>
            <a:spLocks noGrp="1"/>
          </p:cNvSpPr>
          <p:nvPr>
            <p:ph idx="1"/>
          </p:nvPr>
        </p:nvSpPr>
        <p:spPr/>
        <p:txBody>
          <a:bodyPr/>
          <a:p>
            <a:r>
              <a:rPr lang="en-US" altLang="en-US"/>
              <a:t>First In First Out (FIFO)</a:t>
            </a:r>
            <a:endParaRPr lang="en-US" altLang="en-US"/>
          </a:p>
          <a:p>
            <a:r>
              <a:rPr lang="en-US" altLang="en-US"/>
              <a:t>Optimal Page replacement</a:t>
            </a:r>
            <a:endParaRPr lang="en-US" altLang="en-US"/>
          </a:p>
          <a:p>
            <a:r>
              <a:rPr lang="en-US" altLang="en-US"/>
              <a:t>Least Recently Used (LRU)</a:t>
            </a:r>
            <a:endParaRPr lang="en-US" altLang="en-US"/>
          </a:p>
          <a:p>
            <a:r>
              <a:rPr lang="en-US" altLang="en-US"/>
              <a:t>Most Recently Used (MRU)</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Page Replacement</a:t>
            </a:r>
            <a:endParaRPr lang="en-US"/>
          </a:p>
        </p:txBody>
      </p:sp>
      <p:sp>
        <p:nvSpPr>
          <p:cNvPr id="3" name="Content Placeholder 2"/>
          <p:cNvSpPr>
            <a:spLocks noGrp="1"/>
          </p:cNvSpPr>
          <p:nvPr>
            <p:ph idx="1"/>
          </p:nvPr>
        </p:nvSpPr>
        <p:spPr/>
        <p:txBody>
          <a:bodyPr/>
          <a:p>
            <a:r>
              <a:rPr lang="en-US" altLang="en-US"/>
              <a:t>Page replacement is needed in the operating systems that use virtual memory using Demand Paging. </a:t>
            </a:r>
            <a:endParaRPr lang="en-US" altLang="en-US"/>
          </a:p>
          <a:p>
            <a:r>
              <a:rPr lang="en-US" altLang="en-US"/>
              <a:t>As we know in Demand paging, only a set of pages of a process is loaded into the memory. </a:t>
            </a:r>
            <a:endParaRPr lang="en-US" altLang="en-US"/>
          </a:p>
          <a:p>
            <a:endParaRPr lang="en-US" altLang="en-US"/>
          </a:p>
          <a:p>
            <a:r>
              <a:rPr lang="en-US" altLang="en-US"/>
              <a:t>This is done so that we can have more processes in the memory at the same time.</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4466</Words>
  <Application>WPS Writer</Application>
  <PresentationFormat>Widescreen</PresentationFormat>
  <Paragraphs>89</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Arial</vt:lpstr>
      <vt:lpstr>SimSun</vt:lpstr>
      <vt:lpstr>Wingdings</vt:lpstr>
      <vt:lpstr>Calibri Light</vt:lpstr>
      <vt:lpstr>Helvetica Neue</vt:lpstr>
      <vt:lpstr>Calibri</vt:lpstr>
      <vt:lpstr>Microsoft YaHei</vt:lpstr>
      <vt:lpstr>汉仪旗黑</vt:lpstr>
      <vt:lpstr>Arial Unicode MS</vt:lpstr>
      <vt:lpstr>汉仪书宋二KW</vt:lpstr>
      <vt:lpstr>Nunito</vt:lpstr>
      <vt:lpstr>Thonburi</vt:lpstr>
      <vt:lpstr>Office Theme</vt:lpstr>
      <vt:lpstr>PowerPoint 演示文稿</vt:lpstr>
      <vt:lpstr>PowerPoint 演示文稿</vt:lpstr>
      <vt:lpstr>PowerPoint 演示文稿</vt:lpstr>
      <vt:lpstr>Non-Contiguous memory management schemes:</vt:lpstr>
      <vt:lpstr>What is paging?</vt:lpstr>
      <vt:lpstr>Advantages of paging:</vt:lpstr>
      <vt:lpstr>Page Fault: </vt:lpstr>
      <vt:lpstr>Common Page Replacement Techniques</vt:lpstr>
      <vt:lpstr>Page Replacement</vt:lpstr>
      <vt:lpstr>PowerPoint 演示文稿</vt:lpstr>
      <vt:lpstr>PowerPoint 演示文稿</vt:lpstr>
      <vt:lpstr>PowerPoint 演示文稿</vt:lpstr>
      <vt:lpstr>Hit and Miss Ratios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apple</dc:creator>
  <cp:lastModifiedBy>Avinash Sanap</cp:lastModifiedBy>
  <cp:revision>3</cp:revision>
  <dcterms:created xsi:type="dcterms:W3CDTF">2025-04-22T05:49:54Z</dcterms:created>
  <dcterms:modified xsi:type="dcterms:W3CDTF">2025-04-22T05:49:54Z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EBCF55499F60819B1141E267FFADC768_41</vt:lpwstr>
  </property>
  <property fmtid="{D5CDD505-2E9C-101B-9397-08002B2CF9AE}" pid="3" name="KSOProductBuildVer">
    <vt:lpwstr>1033-6.11.0.8615</vt:lpwstr>
  </property>
</Properties>
</file>