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40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28-Mar-25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28-Mar-25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28-Mar-25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28-Mar-25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28-Mar-25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57" y="4699"/>
            <a:ext cx="819785" cy="819785"/>
          </a:xfrm>
          <a:custGeom>
            <a:avLst/>
            <a:gdLst/>
            <a:ahLst/>
            <a:cxnLst/>
            <a:rect l="l" t="t" r="r" b="b"/>
            <a:pathLst>
              <a:path w="819785" h="819785">
                <a:moveTo>
                  <a:pt x="819655" y="0"/>
                </a:moveTo>
                <a:lnTo>
                  <a:pt x="505" y="0"/>
                </a:lnTo>
                <a:lnTo>
                  <a:pt x="0" y="819276"/>
                </a:lnTo>
                <a:lnTo>
                  <a:pt x="48636" y="817886"/>
                </a:lnTo>
                <a:lnTo>
                  <a:pt x="96034" y="813765"/>
                </a:lnTo>
                <a:lnTo>
                  <a:pt x="142623" y="806991"/>
                </a:lnTo>
                <a:lnTo>
                  <a:pt x="188327" y="797640"/>
                </a:lnTo>
                <a:lnTo>
                  <a:pt x="233067" y="785790"/>
                </a:lnTo>
                <a:lnTo>
                  <a:pt x="276768" y="771517"/>
                </a:lnTo>
                <a:lnTo>
                  <a:pt x="319353" y="754897"/>
                </a:lnTo>
                <a:lnTo>
                  <a:pt x="360744" y="736009"/>
                </a:lnTo>
                <a:lnTo>
                  <a:pt x="400865" y="714928"/>
                </a:lnTo>
                <a:lnTo>
                  <a:pt x="439639" y="691732"/>
                </a:lnTo>
                <a:lnTo>
                  <a:pt x="476990" y="666496"/>
                </a:lnTo>
                <a:lnTo>
                  <a:pt x="512839" y="639299"/>
                </a:lnTo>
                <a:lnTo>
                  <a:pt x="547112" y="610217"/>
                </a:lnTo>
                <a:lnTo>
                  <a:pt x="579730" y="579326"/>
                </a:lnTo>
                <a:lnTo>
                  <a:pt x="610616" y="546704"/>
                </a:lnTo>
                <a:lnTo>
                  <a:pt x="639695" y="512427"/>
                </a:lnTo>
                <a:lnTo>
                  <a:pt x="666889" y="476572"/>
                </a:lnTo>
                <a:lnTo>
                  <a:pt x="692122" y="439216"/>
                </a:lnTo>
                <a:lnTo>
                  <a:pt x="715316" y="400436"/>
                </a:lnTo>
                <a:lnTo>
                  <a:pt x="736395" y="360308"/>
                </a:lnTo>
                <a:lnTo>
                  <a:pt x="755281" y="318910"/>
                </a:lnTo>
                <a:lnTo>
                  <a:pt x="771899" y="276319"/>
                </a:lnTo>
                <a:lnTo>
                  <a:pt x="786171" y="232610"/>
                </a:lnTo>
                <a:lnTo>
                  <a:pt x="798020" y="187861"/>
                </a:lnTo>
                <a:lnTo>
                  <a:pt x="807370" y="142148"/>
                </a:lnTo>
                <a:lnTo>
                  <a:pt x="814144" y="95549"/>
                </a:lnTo>
                <a:lnTo>
                  <a:pt x="818264" y="48141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57" y="4699"/>
            <a:ext cx="819785" cy="819785"/>
          </a:xfrm>
          <a:custGeom>
            <a:avLst/>
            <a:gdLst/>
            <a:ahLst/>
            <a:cxnLst/>
            <a:rect l="l" t="t" r="r" b="b"/>
            <a:pathLst>
              <a:path w="819785" h="819785">
                <a:moveTo>
                  <a:pt x="819655" y="0"/>
                </a:moveTo>
                <a:lnTo>
                  <a:pt x="818264" y="48141"/>
                </a:lnTo>
                <a:lnTo>
                  <a:pt x="814144" y="95549"/>
                </a:lnTo>
                <a:lnTo>
                  <a:pt x="807370" y="142148"/>
                </a:lnTo>
                <a:lnTo>
                  <a:pt x="798020" y="187861"/>
                </a:lnTo>
                <a:lnTo>
                  <a:pt x="786171" y="232610"/>
                </a:lnTo>
                <a:lnTo>
                  <a:pt x="771899" y="276319"/>
                </a:lnTo>
                <a:lnTo>
                  <a:pt x="755281" y="318910"/>
                </a:lnTo>
                <a:lnTo>
                  <a:pt x="736395" y="360308"/>
                </a:lnTo>
                <a:lnTo>
                  <a:pt x="715316" y="400436"/>
                </a:lnTo>
                <a:lnTo>
                  <a:pt x="692122" y="439216"/>
                </a:lnTo>
                <a:lnTo>
                  <a:pt x="666889" y="476572"/>
                </a:lnTo>
                <a:lnTo>
                  <a:pt x="639695" y="512427"/>
                </a:lnTo>
                <a:lnTo>
                  <a:pt x="610616" y="546704"/>
                </a:lnTo>
                <a:lnTo>
                  <a:pt x="579730" y="579326"/>
                </a:lnTo>
                <a:lnTo>
                  <a:pt x="547112" y="610217"/>
                </a:lnTo>
                <a:lnTo>
                  <a:pt x="512839" y="639299"/>
                </a:lnTo>
                <a:lnTo>
                  <a:pt x="476990" y="666496"/>
                </a:lnTo>
                <a:lnTo>
                  <a:pt x="439639" y="691732"/>
                </a:lnTo>
                <a:lnTo>
                  <a:pt x="400865" y="714928"/>
                </a:lnTo>
                <a:lnTo>
                  <a:pt x="360744" y="736009"/>
                </a:lnTo>
                <a:lnTo>
                  <a:pt x="319353" y="754897"/>
                </a:lnTo>
                <a:lnTo>
                  <a:pt x="276768" y="771517"/>
                </a:lnTo>
                <a:lnTo>
                  <a:pt x="233067" y="785790"/>
                </a:lnTo>
                <a:lnTo>
                  <a:pt x="188327" y="797640"/>
                </a:lnTo>
                <a:lnTo>
                  <a:pt x="142623" y="806991"/>
                </a:lnTo>
                <a:lnTo>
                  <a:pt x="96034" y="813765"/>
                </a:lnTo>
                <a:lnTo>
                  <a:pt x="48636" y="817886"/>
                </a:lnTo>
                <a:lnTo>
                  <a:pt x="505" y="819276"/>
                </a:lnTo>
                <a:lnTo>
                  <a:pt x="336" y="819276"/>
                </a:lnTo>
                <a:lnTo>
                  <a:pt x="168" y="819276"/>
                </a:lnTo>
                <a:lnTo>
                  <a:pt x="0" y="819276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825" y="0"/>
            <a:ext cx="1795526" cy="18049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76212" y="23875"/>
            <a:ext cx="1696085" cy="1704975"/>
          </a:xfrm>
          <a:custGeom>
            <a:avLst/>
            <a:gdLst/>
            <a:ahLst/>
            <a:cxnLst/>
            <a:rect l="l" t="t" r="r" b="b"/>
            <a:pathLst>
              <a:path w="1696085" h="1704975">
                <a:moveTo>
                  <a:pt x="0" y="852424"/>
                </a:moveTo>
                <a:lnTo>
                  <a:pt x="1341" y="804051"/>
                </a:lnTo>
                <a:lnTo>
                  <a:pt x="5320" y="756387"/>
                </a:lnTo>
                <a:lnTo>
                  <a:pt x="11862" y="709503"/>
                </a:lnTo>
                <a:lnTo>
                  <a:pt x="20898" y="663470"/>
                </a:lnTo>
                <a:lnTo>
                  <a:pt x="32356" y="618362"/>
                </a:lnTo>
                <a:lnTo>
                  <a:pt x="46163" y="574249"/>
                </a:lnTo>
                <a:lnTo>
                  <a:pt x="62249" y="531204"/>
                </a:lnTo>
                <a:lnTo>
                  <a:pt x="80541" y="489299"/>
                </a:lnTo>
                <a:lnTo>
                  <a:pt x="100969" y="448605"/>
                </a:lnTo>
                <a:lnTo>
                  <a:pt x="123461" y="409196"/>
                </a:lnTo>
                <a:lnTo>
                  <a:pt x="147945" y="371141"/>
                </a:lnTo>
                <a:lnTo>
                  <a:pt x="174349" y="334515"/>
                </a:lnTo>
                <a:lnTo>
                  <a:pt x="202602" y="299387"/>
                </a:lnTo>
                <a:lnTo>
                  <a:pt x="232633" y="265832"/>
                </a:lnTo>
                <a:lnTo>
                  <a:pt x="264370" y="233919"/>
                </a:lnTo>
                <a:lnTo>
                  <a:pt x="297740" y="203722"/>
                </a:lnTo>
                <a:lnTo>
                  <a:pt x="332674" y="175313"/>
                </a:lnTo>
                <a:lnTo>
                  <a:pt x="369099" y="148762"/>
                </a:lnTo>
                <a:lnTo>
                  <a:pt x="406944" y="124143"/>
                </a:lnTo>
                <a:lnTo>
                  <a:pt x="446136" y="101527"/>
                </a:lnTo>
                <a:lnTo>
                  <a:pt x="486605" y="80987"/>
                </a:lnTo>
                <a:lnTo>
                  <a:pt x="528279" y="62593"/>
                </a:lnTo>
                <a:lnTo>
                  <a:pt x="571087" y="46418"/>
                </a:lnTo>
                <a:lnTo>
                  <a:pt x="614956" y="32534"/>
                </a:lnTo>
                <a:lnTo>
                  <a:pt x="659815" y="21014"/>
                </a:lnTo>
                <a:lnTo>
                  <a:pt x="705594" y="11928"/>
                </a:lnTo>
                <a:lnTo>
                  <a:pt x="752219" y="5349"/>
                </a:lnTo>
                <a:lnTo>
                  <a:pt x="799620" y="1349"/>
                </a:lnTo>
                <a:lnTo>
                  <a:pt x="847725" y="0"/>
                </a:lnTo>
                <a:lnTo>
                  <a:pt x="895830" y="1349"/>
                </a:lnTo>
                <a:lnTo>
                  <a:pt x="943231" y="5349"/>
                </a:lnTo>
                <a:lnTo>
                  <a:pt x="989857" y="11928"/>
                </a:lnTo>
                <a:lnTo>
                  <a:pt x="1035637" y="21014"/>
                </a:lnTo>
                <a:lnTo>
                  <a:pt x="1080498" y="32534"/>
                </a:lnTo>
                <a:lnTo>
                  <a:pt x="1124369" y="46418"/>
                </a:lnTo>
                <a:lnTo>
                  <a:pt x="1167179" y="62593"/>
                </a:lnTo>
                <a:lnTo>
                  <a:pt x="1208856" y="80987"/>
                </a:lnTo>
                <a:lnTo>
                  <a:pt x="1249327" y="101527"/>
                </a:lnTo>
                <a:lnTo>
                  <a:pt x="1288523" y="124143"/>
                </a:lnTo>
                <a:lnTo>
                  <a:pt x="1326370" y="148762"/>
                </a:lnTo>
                <a:lnTo>
                  <a:pt x="1362798" y="175313"/>
                </a:lnTo>
                <a:lnTo>
                  <a:pt x="1397735" y="203722"/>
                </a:lnTo>
                <a:lnTo>
                  <a:pt x="1431110" y="233919"/>
                </a:lnTo>
                <a:lnTo>
                  <a:pt x="1462849" y="265832"/>
                </a:lnTo>
                <a:lnTo>
                  <a:pt x="1492884" y="299387"/>
                </a:lnTo>
                <a:lnTo>
                  <a:pt x="1521140" y="334515"/>
                </a:lnTo>
                <a:lnTo>
                  <a:pt x="1547547" y="371141"/>
                </a:lnTo>
                <a:lnTo>
                  <a:pt x="1572034" y="409196"/>
                </a:lnTo>
                <a:lnTo>
                  <a:pt x="1594529" y="448605"/>
                </a:lnTo>
                <a:lnTo>
                  <a:pt x="1614959" y="489299"/>
                </a:lnTo>
                <a:lnTo>
                  <a:pt x="1633254" y="531204"/>
                </a:lnTo>
                <a:lnTo>
                  <a:pt x="1649342" y="574249"/>
                </a:lnTo>
                <a:lnTo>
                  <a:pt x="1663152" y="618362"/>
                </a:lnTo>
                <a:lnTo>
                  <a:pt x="1674611" y="663470"/>
                </a:lnTo>
                <a:lnTo>
                  <a:pt x="1683648" y="709503"/>
                </a:lnTo>
                <a:lnTo>
                  <a:pt x="1690192" y="756387"/>
                </a:lnTo>
                <a:lnTo>
                  <a:pt x="1694171" y="804051"/>
                </a:lnTo>
                <a:lnTo>
                  <a:pt x="1695513" y="852424"/>
                </a:lnTo>
                <a:lnTo>
                  <a:pt x="1694171" y="900796"/>
                </a:lnTo>
                <a:lnTo>
                  <a:pt x="1690192" y="948462"/>
                </a:lnTo>
                <a:lnTo>
                  <a:pt x="1683648" y="995348"/>
                </a:lnTo>
                <a:lnTo>
                  <a:pt x="1674611" y="1041383"/>
                </a:lnTo>
                <a:lnTo>
                  <a:pt x="1663152" y="1086495"/>
                </a:lnTo>
                <a:lnTo>
                  <a:pt x="1649342" y="1130612"/>
                </a:lnTo>
                <a:lnTo>
                  <a:pt x="1633254" y="1173662"/>
                </a:lnTo>
                <a:lnTo>
                  <a:pt x="1614959" y="1215572"/>
                </a:lnTo>
                <a:lnTo>
                  <a:pt x="1594529" y="1256271"/>
                </a:lnTo>
                <a:lnTo>
                  <a:pt x="1572034" y="1295686"/>
                </a:lnTo>
                <a:lnTo>
                  <a:pt x="1547547" y="1333747"/>
                </a:lnTo>
                <a:lnTo>
                  <a:pt x="1521140" y="1370380"/>
                </a:lnTo>
                <a:lnTo>
                  <a:pt x="1492884" y="1405513"/>
                </a:lnTo>
                <a:lnTo>
                  <a:pt x="1462849" y="1439076"/>
                </a:lnTo>
                <a:lnTo>
                  <a:pt x="1431110" y="1470994"/>
                </a:lnTo>
                <a:lnTo>
                  <a:pt x="1397735" y="1501198"/>
                </a:lnTo>
                <a:lnTo>
                  <a:pt x="1362798" y="1529614"/>
                </a:lnTo>
                <a:lnTo>
                  <a:pt x="1326370" y="1556171"/>
                </a:lnTo>
                <a:lnTo>
                  <a:pt x="1288523" y="1580796"/>
                </a:lnTo>
                <a:lnTo>
                  <a:pt x="1249327" y="1603418"/>
                </a:lnTo>
                <a:lnTo>
                  <a:pt x="1208856" y="1623964"/>
                </a:lnTo>
                <a:lnTo>
                  <a:pt x="1167179" y="1642363"/>
                </a:lnTo>
                <a:lnTo>
                  <a:pt x="1124369" y="1658542"/>
                </a:lnTo>
                <a:lnTo>
                  <a:pt x="1080498" y="1672429"/>
                </a:lnTo>
                <a:lnTo>
                  <a:pt x="1035637" y="1683954"/>
                </a:lnTo>
                <a:lnTo>
                  <a:pt x="989857" y="1693042"/>
                </a:lnTo>
                <a:lnTo>
                  <a:pt x="943231" y="1699623"/>
                </a:lnTo>
                <a:lnTo>
                  <a:pt x="895830" y="1703625"/>
                </a:lnTo>
                <a:lnTo>
                  <a:pt x="847725" y="1704975"/>
                </a:lnTo>
                <a:lnTo>
                  <a:pt x="799620" y="1703625"/>
                </a:lnTo>
                <a:lnTo>
                  <a:pt x="752219" y="1699623"/>
                </a:lnTo>
                <a:lnTo>
                  <a:pt x="705594" y="1693042"/>
                </a:lnTo>
                <a:lnTo>
                  <a:pt x="659815" y="1683954"/>
                </a:lnTo>
                <a:lnTo>
                  <a:pt x="614956" y="1672429"/>
                </a:lnTo>
                <a:lnTo>
                  <a:pt x="571087" y="1658542"/>
                </a:lnTo>
                <a:lnTo>
                  <a:pt x="528279" y="1642363"/>
                </a:lnTo>
                <a:lnTo>
                  <a:pt x="486605" y="1623964"/>
                </a:lnTo>
                <a:lnTo>
                  <a:pt x="446136" y="1603418"/>
                </a:lnTo>
                <a:lnTo>
                  <a:pt x="406944" y="1580796"/>
                </a:lnTo>
                <a:lnTo>
                  <a:pt x="369099" y="1556171"/>
                </a:lnTo>
                <a:lnTo>
                  <a:pt x="332674" y="1529614"/>
                </a:lnTo>
                <a:lnTo>
                  <a:pt x="297740" y="1501198"/>
                </a:lnTo>
                <a:lnTo>
                  <a:pt x="264370" y="1470994"/>
                </a:lnTo>
                <a:lnTo>
                  <a:pt x="232633" y="1439076"/>
                </a:lnTo>
                <a:lnTo>
                  <a:pt x="202602" y="1405513"/>
                </a:lnTo>
                <a:lnTo>
                  <a:pt x="174349" y="1370380"/>
                </a:lnTo>
                <a:lnTo>
                  <a:pt x="147945" y="1333747"/>
                </a:lnTo>
                <a:lnTo>
                  <a:pt x="123461" y="1295686"/>
                </a:lnTo>
                <a:lnTo>
                  <a:pt x="100969" y="1256271"/>
                </a:lnTo>
                <a:lnTo>
                  <a:pt x="80541" y="1215572"/>
                </a:lnTo>
                <a:lnTo>
                  <a:pt x="62249" y="1173662"/>
                </a:lnTo>
                <a:lnTo>
                  <a:pt x="46163" y="1130612"/>
                </a:lnTo>
                <a:lnTo>
                  <a:pt x="32356" y="1086495"/>
                </a:lnTo>
                <a:lnTo>
                  <a:pt x="20898" y="1041383"/>
                </a:lnTo>
                <a:lnTo>
                  <a:pt x="11862" y="995348"/>
                </a:lnTo>
                <a:lnTo>
                  <a:pt x="5320" y="948462"/>
                </a:lnTo>
                <a:lnTo>
                  <a:pt x="1341" y="900796"/>
                </a:lnTo>
                <a:lnTo>
                  <a:pt x="0" y="85242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925" y="1028636"/>
            <a:ext cx="1176337" cy="117633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7319" y="1050633"/>
            <a:ext cx="1116813" cy="111147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3" y="199399"/>
                </a:lnTo>
                <a:lnTo>
                  <a:pt x="742394" y="176583"/>
                </a:lnTo>
                <a:lnTo>
                  <a:pt x="700746" y="158375"/>
                </a:lnTo>
                <a:lnTo>
                  <a:pt x="658004" y="144737"/>
                </a:lnTo>
                <a:lnTo>
                  <a:pt x="614536" y="135635"/>
                </a:lnTo>
                <a:lnTo>
                  <a:pt x="570708" y="131032"/>
                </a:lnTo>
                <a:lnTo>
                  <a:pt x="526885" y="130891"/>
                </a:lnTo>
                <a:lnTo>
                  <a:pt x="483435" y="135175"/>
                </a:lnTo>
                <a:lnTo>
                  <a:pt x="440723" y="143850"/>
                </a:lnTo>
                <a:lnTo>
                  <a:pt x="399116" y="156877"/>
                </a:lnTo>
                <a:lnTo>
                  <a:pt x="358980" y="174222"/>
                </a:lnTo>
                <a:lnTo>
                  <a:pt x="320682" y="195847"/>
                </a:lnTo>
                <a:lnTo>
                  <a:pt x="284588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09650" y="0"/>
            <a:ext cx="8134350" cy="6858000"/>
          </a:xfrm>
          <a:custGeom>
            <a:avLst/>
            <a:gdLst/>
            <a:ahLst/>
            <a:cxnLst/>
            <a:rect l="l" t="t" r="r" b="b"/>
            <a:pathLst>
              <a:path w="8134350" h="6858000">
                <a:moveTo>
                  <a:pt x="8134350" y="0"/>
                </a:moveTo>
                <a:lnTo>
                  <a:pt x="0" y="0"/>
                </a:lnTo>
                <a:lnTo>
                  <a:pt x="0" y="6858000"/>
                </a:lnTo>
                <a:lnTo>
                  <a:pt x="8134350" y="6858000"/>
                </a:lnTo>
                <a:lnTo>
                  <a:pt x="8134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3925" y="0"/>
            <a:ext cx="176212" cy="68580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9175" y="0"/>
            <a:ext cx="66675" cy="6858000"/>
          </a:xfrm>
          <a:custGeom>
            <a:avLst/>
            <a:gdLst/>
            <a:ahLst/>
            <a:cxnLst/>
            <a:rect l="l" t="t" r="r" b="b"/>
            <a:pathLst>
              <a:path w="66675" h="6858000">
                <a:moveTo>
                  <a:pt x="66675" y="0"/>
                </a:moveTo>
                <a:lnTo>
                  <a:pt x="0" y="0"/>
                </a:lnTo>
                <a:lnTo>
                  <a:pt x="0" y="6858000"/>
                </a:lnTo>
                <a:lnTo>
                  <a:pt x="66675" y="6858000"/>
                </a:lnTo>
                <a:lnTo>
                  <a:pt x="666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079" y="242824"/>
            <a:ext cx="8371840" cy="621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89" y="1234820"/>
            <a:ext cx="8999220" cy="302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28-Mar-25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jp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9" Type="http://schemas.openxmlformats.org/officeDocument/2006/relationships/image" Target="../media/image115.jp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jp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975" y="1571497"/>
            <a:ext cx="7596251" cy="24337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7986776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29" dirty="0">
                <a:solidFill>
                  <a:srgbClr val="001F5F"/>
                </a:solidFill>
              </a:rPr>
              <a:t>Management</a:t>
            </a:r>
            <a:r>
              <a:rPr spc="-70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304544" y="987926"/>
            <a:ext cx="7566659" cy="52635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275" indent="-285750" algn="just">
              <a:lnSpc>
                <a:spcPct val="100000"/>
              </a:lnSpc>
              <a:spcBef>
                <a:spcPts val="860"/>
              </a:spcBef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45" dirty="0">
                <a:solidFill>
                  <a:srgbClr val="C00000"/>
                </a:solidFill>
                <a:latin typeface="Trebuchet MS"/>
                <a:cs typeface="Trebuchet MS"/>
              </a:rPr>
              <a:t>Protection</a:t>
            </a:r>
            <a:endParaRPr sz="3200">
              <a:latin typeface="Trebuchet MS"/>
              <a:cs typeface="Trebuchet MS"/>
            </a:endParaRPr>
          </a:p>
          <a:p>
            <a:pPr marL="568960" marR="8890" lvl="1" indent="-236854" algn="just">
              <a:lnSpc>
                <a:spcPct val="102400"/>
              </a:lnSpc>
              <a:spcBef>
                <a:spcPts val="590"/>
              </a:spcBef>
              <a:buClr>
                <a:srgbClr val="C00000"/>
              </a:buClr>
              <a:buFont typeface="Verdana"/>
              <a:buChar char="◦"/>
              <a:tabLst>
                <a:tab pos="570230" algn="l"/>
              </a:tabLst>
            </a:pPr>
            <a:r>
              <a:rPr sz="2750" dirty="0">
                <a:latin typeface="Trebuchet MS"/>
                <a:cs typeface="Trebuchet MS"/>
              </a:rPr>
              <a:t>processes</a:t>
            </a:r>
            <a:r>
              <a:rPr sz="2750" spc="-6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should</a:t>
            </a:r>
            <a:r>
              <a:rPr sz="2750" spc="-65" dirty="0"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not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be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able</a:t>
            </a:r>
            <a:r>
              <a:rPr sz="2750" spc="-60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to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spc="-114" dirty="0">
                <a:latin typeface="Trebuchet MS"/>
                <a:cs typeface="Trebuchet MS"/>
              </a:rPr>
              <a:t>reference 	</a:t>
            </a: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locations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another</a:t>
            </a:r>
            <a:r>
              <a:rPr sz="2750" dirty="0">
                <a:latin typeface="Trebuchet MS"/>
                <a:cs typeface="Trebuchet MS"/>
              </a:rPr>
              <a:t> process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55" dirty="0">
                <a:solidFill>
                  <a:srgbClr val="C00000"/>
                </a:solidFill>
                <a:latin typeface="Trebuchet MS"/>
                <a:cs typeface="Trebuchet MS"/>
              </a:rPr>
              <a:t>without 	</a:t>
            </a:r>
            <a:r>
              <a:rPr sz="2750" spc="-35" dirty="0">
                <a:solidFill>
                  <a:srgbClr val="C00000"/>
                </a:solidFill>
                <a:latin typeface="Trebuchet MS"/>
                <a:cs typeface="Trebuchet MS"/>
              </a:rPr>
              <a:t>permission.</a:t>
            </a:r>
            <a:endParaRPr sz="27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310"/>
              </a:spcBef>
              <a:buClr>
                <a:srgbClr val="C00000"/>
              </a:buClr>
              <a:buFont typeface="Verdana"/>
              <a:buChar char="◦"/>
            </a:pPr>
            <a:endParaRPr sz="2750">
              <a:latin typeface="Trebuchet MS"/>
              <a:cs typeface="Trebuchet MS"/>
            </a:endParaRPr>
          </a:p>
          <a:p>
            <a:pPr marL="568960" marR="5080" lvl="1" indent="-236854" algn="just">
              <a:lnSpc>
                <a:spcPct val="102400"/>
              </a:lnSpc>
              <a:buClr>
                <a:srgbClr val="C00000"/>
              </a:buClr>
              <a:buFont typeface="Verdana"/>
              <a:buChar char="◦"/>
              <a:tabLst>
                <a:tab pos="570230" algn="l"/>
              </a:tabLst>
            </a:pPr>
            <a:r>
              <a:rPr sz="2750" spc="-80" dirty="0">
                <a:latin typeface="Trebuchet MS"/>
                <a:cs typeface="Trebuchet MS"/>
              </a:rPr>
              <a:t>impossible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5" dirty="0">
                <a:solidFill>
                  <a:srgbClr val="C00000"/>
                </a:solidFill>
                <a:latin typeface="Trebuchet MS"/>
                <a:cs typeface="Trebuchet MS"/>
              </a:rPr>
              <a:t>check</a:t>
            </a:r>
            <a:r>
              <a:rPr sz="275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70" dirty="0">
                <a:solidFill>
                  <a:srgbClr val="C00000"/>
                </a:solidFill>
                <a:latin typeface="Trebuchet MS"/>
                <a:cs typeface="Trebuchet MS"/>
              </a:rPr>
              <a:t>addresses</a:t>
            </a:r>
            <a:r>
              <a:rPr sz="275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at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compile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time 	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9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programs</a:t>
            </a:r>
            <a:r>
              <a:rPr sz="2750" spc="8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since</a:t>
            </a:r>
            <a:r>
              <a:rPr sz="2750" spc="7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9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program</a:t>
            </a:r>
            <a:r>
              <a:rPr sz="2750" spc="9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could</a:t>
            </a:r>
            <a:r>
              <a:rPr sz="2750" spc="75" dirty="0">
                <a:latin typeface="Trebuchet MS"/>
                <a:cs typeface="Trebuchet MS"/>
              </a:rPr>
              <a:t>  </a:t>
            </a:r>
            <a:r>
              <a:rPr sz="2750" spc="-25" dirty="0">
                <a:latin typeface="Trebuchet MS"/>
                <a:cs typeface="Trebuchet MS"/>
              </a:rPr>
              <a:t>be 	</a:t>
            </a:r>
            <a:r>
              <a:rPr sz="2750" spc="-65" dirty="0">
                <a:latin typeface="Trebuchet MS"/>
                <a:cs typeface="Trebuchet MS"/>
              </a:rPr>
              <a:t>relocated.</a:t>
            </a:r>
            <a:endParaRPr sz="27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310"/>
              </a:spcBef>
              <a:buClr>
                <a:srgbClr val="C00000"/>
              </a:buClr>
              <a:buFont typeface="Verdana"/>
              <a:buChar char="◦"/>
            </a:pPr>
            <a:endParaRPr sz="2750">
              <a:latin typeface="Trebuchet MS"/>
              <a:cs typeface="Trebuchet MS"/>
            </a:endParaRPr>
          </a:p>
          <a:p>
            <a:pPr marL="568325" marR="8255" lvl="1" indent="-236220" algn="just">
              <a:lnSpc>
                <a:spcPct val="102400"/>
              </a:lnSpc>
              <a:buFont typeface="Verdana"/>
              <a:buChar char="◦"/>
              <a:tabLst>
                <a:tab pos="570230" algn="l"/>
              </a:tabLst>
            </a:pPr>
            <a:r>
              <a:rPr sz="2750" spc="-105" dirty="0">
                <a:solidFill>
                  <a:srgbClr val="C00000"/>
                </a:solidFill>
                <a:latin typeface="Trebuchet MS"/>
                <a:cs typeface="Trebuchet MS"/>
              </a:rPr>
              <a:t>address</a:t>
            </a:r>
            <a:r>
              <a:rPr sz="275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35" dirty="0">
                <a:solidFill>
                  <a:srgbClr val="C00000"/>
                </a:solidFill>
                <a:latin typeface="Trebuchet MS"/>
                <a:cs typeface="Trebuchet MS"/>
              </a:rPr>
              <a:t>references</a:t>
            </a:r>
            <a:r>
              <a:rPr sz="275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must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be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checked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90" dirty="0">
                <a:solidFill>
                  <a:srgbClr val="C00000"/>
                </a:solidFill>
                <a:latin typeface="Trebuchet MS"/>
                <a:cs typeface="Trebuchet MS"/>
              </a:rPr>
              <a:t>at</a:t>
            </a:r>
            <a:r>
              <a:rPr sz="275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run</a:t>
            </a:r>
            <a:r>
              <a:rPr sz="275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time 	</a:t>
            </a:r>
            <a:r>
              <a:rPr sz="2750" spc="-150" dirty="0">
                <a:latin typeface="Trebuchet MS"/>
                <a:cs typeface="Trebuchet MS"/>
              </a:rPr>
              <a:t>by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hardware.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4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7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30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65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4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65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51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4</a:t>
            </a:r>
            <a:r>
              <a:rPr sz="2000" spc="-200" dirty="0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65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51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537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65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51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537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23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65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51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537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23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366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3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7986776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29" dirty="0">
                <a:solidFill>
                  <a:srgbClr val="001F5F"/>
                </a:solidFill>
              </a:rPr>
              <a:t>Management</a:t>
            </a:r>
            <a:r>
              <a:rPr spc="-70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304544" y="982593"/>
            <a:ext cx="7565390" cy="552259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95275" indent="-285750">
              <a:lnSpc>
                <a:spcPct val="100000"/>
              </a:lnSpc>
              <a:spcBef>
                <a:spcPts val="905"/>
              </a:spcBef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45" dirty="0">
                <a:solidFill>
                  <a:srgbClr val="C00000"/>
                </a:solidFill>
                <a:latin typeface="Trebuchet MS"/>
                <a:cs typeface="Trebuchet MS"/>
              </a:rPr>
              <a:t>Protection</a:t>
            </a:r>
            <a:endParaRPr sz="3200">
              <a:latin typeface="Trebuchet MS"/>
              <a:cs typeface="Trebuchet MS"/>
            </a:endParaRPr>
          </a:p>
          <a:p>
            <a:pPr marL="568960" marR="5715" lvl="1" indent="-236854">
              <a:lnSpc>
                <a:spcPts val="3080"/>
              </a:lnSpc>
              <a:spcBef>
                <a:spcPts val="800"/>
              </a:spcBef>
              <a:buClr>
                <a:srgbClr val="C00000"/>
              </a:buClr>
              <a:buFont typeface="Verdana"/>
              <a:buChar char="◦"/>
              <a:tabLst>
                <a:tab pos="570230" algn="l"/>
                <a:tab pos="2086610" algn="l"/>
                <a:tab pos="2738120" algn="l"/>
                <a:tab pos="3588385" algn="l"/>
                <a:tab pos="4349750" algn="l"/>
                <a:tab pos="4841875" algn="l"/>
                <a:tab pos="5474970" algn="l"/>
                <a:tab pos="6809105" algn="l"/>
              </a:tabLst>
            </a:pPr>
            <a:r>
              <a:rPr sz="2600" spc="-10" dirty="0">
                <a:latin typeface="Trebuchet MS"/>
                <a:cs typeface="Trebuchet MS"/>
              </a:rPr>
              <a:t>Processes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can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refer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only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to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the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2600" spc="-160" dirty="0">
                <a:solidFill>
                  <a:srgbClr val="C00000"/>
                </a:solidFill>
                <a:latin typeface="Trebuchet MS"/>
                <a:cs typeface="Trebuchet MS"/>
              </a:rPr>
              <a:t>space 	</a:t>
            </a:r>
            <a:r>
              <a:rPr sz="2600" spc="-170" dirty="0">
                <a:solidFill>
                  <a:srgbClr val="C00000"/>
                </a:solidFill>
                <a:latin typeface="Trebuchet MS"/>
                <a:cs typeface="Trebuchet MS"/>
              </a:rPr>
              <a:t>allocated</a:t>
            </a:r>
            <a:r>
              <a:rPr sz="2600" spc="-1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C00000"/>
                </a:solidFill>
                <a:latin typeface="Trebuchet MS"/>
                <a:cs typeface="Trebuchet MS"/>
              </a:rPr>
              <a:t>to</a:t>
            </a:r>
            <a:r>
              <a:rPr sz="2600" spc="-1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rgbClr val="C00000"/>
                </a:solidFill>
                <a:latin typeface="Trebuchet MS"/>
                <a:cs typeface="Trebuchet MS"/>
              </a:rPr>
              <a:t>those</a:t>
            </a:r>
            <a:r>
              <a:rPr sz="26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Trebuchet MS"/>
                <a:cs typeface="Trebuchet MS"/>
              </a:rPr>
              <a:t>processes.</a:t>
            </a:r>
            <a:endParaRPr sz="2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165"/>
              </a:spcBef>
              <a:buClr>
                <a:srgbClr val="C00000"/>
              </a:buClr>
              <a:buFont typeface="Verdana"/>
              <a:buChar char="◦"/>
            </a:pPr>
            <a:endParaRPr sz="2600">
              <a:latin typeface="Trebuchet MS"/>
              <a:cs typeface="Trebuchet MS"/>
            </a:endParaRPr>
          </a:p>
          <a:p>
            <a:pPr marL="568960" marR="6985" lvl="1" indent="-236854">
              <a:lnSpc>
                <a:spcPct val="101099"/>
              </a:lnSpc>
              <a:buClr>
                <a:srgbClr val="C00000"/>
              </a:buClr>
              <a:buFont typeface="Verdana"/>
              <a:buChar char="◦"/>
              <a:tabLst>
                <a:tab pos="570230" algn="l"/>
                <a:tab pos="1946275" algn="l"/>
                <a:tab pos="2418715" algn="l"/>
                <a:tab pos="3160395" algn="l"/>
                <a:tab pos="4422775" algn="l"/>
                <a:tab pos="5566410" algn="l"/>
                <a:tab pos="6713220" algn="l"/>
                <a:tab pos="7239634" algn="l"/>
              </a:tabLst>
            </a:pPr>
            <a:r>
              <a:rPr sz="2600" spc="-10" dirty="0">
                <a:latin typeface="Trebuchet MS"/>
                <a:cs typeface="Trebuchet MS"/>
              </a:rPr>
              <a:t>Program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in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one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process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solidFill>
                  <a:srgbClr val="C00000"/>
                </a:solidFill>
                <a:latin typeface="Trebuchet MS"/>
                <a:cs typeface="Trebuchet MS"/>
              </a:rPr>
              <a:t>cannot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2600" spc="-10" dirty="0">
                <a:solidFill>
                  <a:srgbClr val="C00000"/>
                </a:solidFill>
                <a:latin typeface="Trebuchet MS"/>
                <a:cs typeface="Trebuchet MS"/>
              </a:rPr>
              <a:t>branch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to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95" dirty="0">
                <a:latin typeface="Trebuchet MS"/>
                <a:cs typeface="Trebuchet MS"/>
              </a:rPr>
              <a:t>an 	</a:t>
            </a:r>
            <a:r>
              <a:rPr sz="2600" spc="-120" dirty="0">
                <a:latin typeface="Trebuchet MS"/>
                <a:cs typeface="Trebuchet MS"/>
              </a:rPr>
              <a:t>instruction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in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another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process.</a:t>
            </a:r>
            <a:endParaRPr sz="2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260"/>
              </a:spcBef>
              <a:buClr>
                <a:srgbClr val="C00000"/>
              </a:buClr>
              <a:buFont typeface="Verdana"/>
              <a:buChar char="◦"/>
            </a:pPr>
            <a:endParaRPr sz="2600">
              <a:latin typeface="Trebuchet MS"/>
              <a:cs typeface="Trebuchet MS"/>
            </a:endParaRPr>
          </a:p>
          <a:p>
            <a:pPr marL="568960" marR="13970" lvl="1" indent="-236854">
              <a:lnSpc>
                <a:spcPct val="101099"/>
              </a:lnSpc>
              <a:buClr>
                <a:srgbClr val="C00000"/>
              </a:buClr>
              <a:buFont typeface="Verdana"/>
              <a:buChar char="◦"/>
              <a:tabLst>
                <a:tab pos="570230" algn="l"/>
                <a:tab pos="7281545" algn="l"/>
              </a:tabLst>
            </a:pPr>
            <a:r>
              <a:rPr sz="2600" spc="-100" dirty="0">
                <a:latin typeface="Trebuchet MS"/>
                <a:cs typeface="Trebuchet MS"/>
              </a:rPr>
              <a:t>Program </a:t>
            </a:r>
            <a:r>
              <a:rPr sz="2600" spc="-90" dirty="0">
                <a:latin typeface="Trebuchet MS"/>
                <a:cs typeface="Trebuchet MS"/>
              </a:rPr>
              <a:t>in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one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process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C00000"/>
                </a:solidFill>
                <a:latin typeface="Trebuchet MS"/>
                <a:cs typeface="Trebuchet MS"/>
              </a:rPr>
              <a:t>cannot</a:t>
            </a:r>
            <a:r>
              <a:rPr sz="26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C00000"/>
                </a:solidFill>
                <a:latin typeface="Trebuchet MS"/>
                <a:cs typeface="Trebuchet MS"/>
              </a:rPr>
              <a:t>access</a:t>
            </a:r>
            <a:r>
              <a:rPr sz="26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04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26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Trebuchet MS"/>
                <a:cs typeface="Trebuchet MS"/>
              </a:rPr>
              <a:t>area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2600" spc="-175" dirty="0">
                <a:latin typeface="Trebuchet MS"/>
                <a:cs typeface="Trebuchet MS"/>
              </a:rPr>
              <a:t>of 	</a:t>
            </a:r>
            <a:r>
              <a:rPr sz="2600" spc="-120" dirty="0">
                <a:latin typeface="Trebuchet MS"/>
                <a:cs typeface="Trebuchet MS"/>
              </a:rPr>
              <a:t>another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process.</a:t>
            </a:r>
            <a:endParaRPr sz="2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265"/>
              </a:spcBef>
              <a:buClr>
                <a:srgbClr val="C00000"/>
              </a:buClr>
              <a:buFont typeface="Verdana"/>
              <a:buChar char="◦"/>
            </a:pPr>
            <a:endParaRPr sz="2600">
              <a:latin typeface="Trebuchet MS"/>
              <a:cs typeface="Trebuchet MS"/>
            </a:endParaRPr>
          </a:p>
          <a:p>
            <a:pPr marL="568960" marR="5080" lvl="1" indent="-236854">
              <a:lnSpc>
                <a:spcPct val="101099"/>
              </a:lnSpc>
              <a:buClr>
                <a:srgbClr val="C00000"/>
              </a:buClr>
              <a:buFont typeface="Verdana"/>
              <a:buChar char="◦"/>
              <a:tabLst>
                <a:tab pos="570230" algn="l"/>
              </a:tabLst>
            </a:pPr>
            <a:r>
              <a:rPr sz="2600" dirty="0">
                <a:latin typeface="Trebuchet MS"/>
                <a:cs typeface="Trebuchet MS"/>
              </a:rPr>
              <a:t>Memory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protection</a:t>
            </a:r>
            <a:r>
              <a:rPr sz="2600" spc="2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requirement</a:t>
            </a:r>
            <a:r>
              <a:rPr sz="2600" spc="6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must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be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satisfied 	</a:t>
            </a:r>
            <a:r>
              <a:rPr sz="2600" spc="-165" dirty="0">
                <a:solidFill>
                  <a:srgbClr val="C00000"/>
                </a:solidFill>
                <a:latin typeface="Trebuchet MS"/>
                <a:cs typeface="Trebuchet MS"/>
              </a:rPr>
              <a:t>by</a:t>
            </a:r>
            <a:r>
              <a:rPr sz="26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65" dirty="0">
                <a:solidFill>
                  <a:srgbClr val="C00000"/>
                </a:solidFill>
                <a:latin typeface="Trebuchet MS"/>
                <a:cs typeface="Trebuchet MS"/>
              </a:rPr>
              <a:t>processor</a:t>
            </a:r>
            <a:r>
              <a:rPr sz="26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rgbClr val="C00000"/>
                </a:solidFill>
                <a:latin typeface="Trebuchet MS"/>
                <a:cs typeface="Trebuchet MS"/>
              </a:rPr>
              <a:t>hardware.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65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51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537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23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366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224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32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65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51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537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23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366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224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5082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2</a:t>
            </a:r>
            <a:r>
              <a:rPr sz="2000" spc="-200" dirty="0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65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51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537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23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366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224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5082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1940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65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51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537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23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366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224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5082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1940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8798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65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51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537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23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366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224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5082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1940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8798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5656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3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65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51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537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23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366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224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5082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1940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8798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5656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2514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0" name="object 30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33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65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51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537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23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366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224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5082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1940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8798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5656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9372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2514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ts val="4195"/>
                        </a:lnSpc>
                      </a:pPr>
                      <a:r>
                        <a:rPr sz="1800" spc="-108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5400" b="1" spc="-1845" baseline="-6172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7</a:t>
            </a:r>
            <a:r>
              <a:rPr sz="2000" spc="-204" dirty="0">
                <a:solidFill>
                  <a:srgbClr val="C00000"/>
                </a:solidFill>
                <a:latin typeface="Trebuchet MS"/>
                <a:cs typeface="Trebuchet MS"/>
              </a:rPr>
              <a:t>, 0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60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22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8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94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80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165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51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537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23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366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224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5082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1940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8798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5656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2514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9372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4043426" y="1143000"/>
            <a:ext cx="4796155" cy="405130"/>
            <a:chOff x="4043426" y="1143000"/>
            <a:chExt cx="4796155" cy="40513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6623050" y="47942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0"/>
            <a:ext cx="7691755" cy="1071880"/>
            <a:chOff x="895350" y="0"/>
            <a:chExt cx="7691755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0"/>
              <a:ext cx="1566799" cy="1071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0"/>
              <a:ext cx="842962" cy="10714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0"/>
              <a:ext cx="1052512" cy="1071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0"/>
              <a:ext cx="842962" cy="107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0"/>
              <a:ext cx="1576324" cy="1071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0"/>
              <a:ext cx="833437" cy="10714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0"/>
              <a:ext cx="5062601" cy="10714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3010" y="90424"/>
            <a:ext cx="704659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706374"/>
            <a:ext cx="2806700" cy="1151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4800" y="1143000"/>
            <a:ext cx="4724400" cy="3810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136650" y="1898650"/>
            <a:ext cx="622300" cy="1993900"/>
            <a:chOff x="1136650" y="1898650"/>
            <a:chExt cx="622300" cy="1993900"/>
          </a:xfrm>
        </p:grpSpPr>
        <p:sp>
          <p:nvSpPr>
            <p:cNvPr id="14" name="object 14"/>
            <p:cNvSpPr/>
            <p:nvPr/>
          </p:nvSpPr>
          <p:spPr>
            <a:xfrm>
              <a:off x="1143000" y="2565400"/>
              <a:ext cx="609600" cy="660400"/>
            </a:xfrm>
            <a:custGeom>
              <a:avLst/>
              <a:gdLst/>
              <a:ahLst/>
              <a:cxnLst/>
              <a:rect l="l" t="t" r="r" b="b"/>
              <a:pathLst>
                <a:path w="609600" h="660400">
                  <a:moveTo>
                    <a:pt x="6096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09600" y="660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32C2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650" y="2559049"/>
              <a:ext cx="622300" cy="673100"/>
            </a:xfrm>
            <a:custGeom>
              <a:avLst/>
              <a:gdLst/>
              <a:ahLst/>
              <a:cxnLst/>
              <a:rect l="l" t="t" r="r" b="b"/>
              <a:pathLst>
                <a:path w="622300" h="673100">
                  <a:moveTo>
                    <a:pt x="622300" y="660400"/>
                  </a:moveTo>
                  <a:lnTo>
                    <a:pt x="0" y="660400"/>
                  </a:lnTo>
                  <a:lnTo>
                    <a:pt x="0" y="673100"/>
                  </a:lnTo>
                  <a:lnTo>
                    <a:pt x="622300" y="673100"/>
                  </a:lnTo>
                  <a:lnTo>
                    <a:pt x="622300" y="660400"/>
                  </a:lnTo>
                  <a:close/>
                </a:path>
                <a:path w="622300" h="673100">
                  <a:moveTo>
                    <a:pt x="622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300" y="12700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6650" y="1898650"/>
              <a:ext cx="622300" cy="1993900"/>
            </a:xfrm>
            <a:custGeom>
              <a:avLst/>
              <a:gdLst/>
              <a:ahLst/>
              <a:cxnLst/>
              <a:rect l="l" t="t" r="r" b="b"/>
              <a:pathLst>
                <a:path w="622300" h="1993900">
                  <a:moveTo>
                    <a:pt x="6350" y="0"/>
                  </a:moveTo>
                  <a:lnTo>
                    <a:pt x="6350" y="1993900"/>
                  </a:lnTo>
                </a:path>
                <a:path w="622300" h="1993900">
                  <a:moveTo>
                    <a:pt x="615950" y="0"/>
                  </a:moveTo>
                  <a:lnTo>
                    <a:pt x="615950" y="1993900"/>
                  </a:lnTo>
                </a:path>
                <a:path w="622300" h="1993900">
                  <a:moveTo>
                    <a:pt x="0" y="6350"/>
                  </a:moveTo>
                  <a:lnTo>
                    <a:pt x="622300" y="6350"/>
                  </a:lnTo>
                </a:path>
                <a:path w="622300" h="1993900">
                  <a:moveTo>
                    <a:pt x="0" y="1987550"/>
                  </a:moveTo>
                  <a:lnTo>
                    <a:pt x="622300" y="1987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49350" y="1911350"/>
            <a:ext cx="596900" cy="647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349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85"/>
              </a:spcBef>
            </a:pPr>
            <a:r>
              <a:rPr sz="3600" b="1" spc="-50" dirty="0">
                <a:latin typeface="Trebuchet MS"/>
                <a:cs typeface="Trebuchet MS"/>
              </a:rPr>
              <a:t>7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98650" y="18986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660650" y="18986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422650" y="18986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108450" y="18986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794250" y="18986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480050" y="18986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165850" y="18986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851650" y="18986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7537450" y="18986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223250" y="18986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136650" y="43370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822450" y="43370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08250" y="43370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194050" y="43370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879850" y="43370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565650" y="43370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251450" y="43370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937250" y="43370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6623050" y="4337050"/>
          <a:ext cx="698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27120D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1223010" y="3915092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48533" y="3915092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86026" y="3915092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11550" y="3915092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84420" y="3915092"/>
            <a:ext cx="3677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  <a:tab pos="1384935" algn="l"/>
                <a:tab pos="2072005" algn="l"/>
                <a:tab pos="2758440" algn="l"/>
                <a:tab pos="3444875" algn="l"/>
              </a:tabLst>
            </a:pPr>
            <a:r>
              <a:rPr sz="1800" spc="-25" dirty="0">
                <a:latin typeface="Trebuchet MS"/>
                <a:cs typeface="Trebuchet MS"/>
              </a:rPr>
              <a:t>PF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PF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PF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PF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PF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90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42001" y="6280467"/>
            <a:ext cx="245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96260" y="6280467"/>
            <a:ext cx="9315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1800" spc="-25" dirty="0">
                <a:latin typeface="Trebuchet MS"/>
                <a:cs typeface="Trebuchet MS"/>
              </a:rPr>
              <a:t>PF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90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04890" y="6280467"/>
            <a:ext cx="8553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1800" spc="-25" dirty="0">
                <a:latin typeface="Trebuchet MS"/>
                <a:cs typeface="Trebuchet MS"/>
              </a:rPr>
              <a:t>PF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90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383526" y="4716462"/>
            <a:ext cx="1773555" cy="1016000"/>
            <a:chOff x="7383526" y="4716462"/>
            <a:chExt cx="1773555" cy="1016000"/>
          </a:xfrm>
        </p:grpSpPr>
        <p:sp>
          <p:nvSpPr>
            <p:cNvPr id="46" name="object 46"/>
            <p:cNvSpPr/>
            <p:nvPr/>
          </p:nvSpPr>
          <p:spPr>
            <a:xfrm>
              <a:off x="7396226" y="4729162"/>
              <a:ext cx="1748155" cy="990600"/>
            </a:xfrm>
            <a:custGeom>
              <a:avLst/>
              <a:gdLst/>
              <a:ahLst/>
              <a:cxnLst/>
              <a:rect l="l" t="t" r="r" b="b"/>
              <a:pathLst>
                <a:path w="1748154" h="990600">
                  <a:moveTo>
                    <a:pt x="1747774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747774" y="990600"/>
                  </a:lnTo>
                  <a:lnTo>
                    <a:pt x="1747774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96226" y="4729162"/>
              <a:ext cx="1748155" cy="990600"/>
            </a:xfrm>
            <a:custGeom>
              <a:avLst/>
              <a:gdLst/>
              <a:ahLst/>
              <a:cxnLst/>
              <a:rect l="l" t="t" r="r" b="b"/>
              <a:pathLst>
                <a:path w="1748154" h="990600">
                  <a:moveTo>
                    <a:pt x="1747774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747774" y="990600"/>
                  </a:lnTo>
                </a:path>
              </a:pathLst>
            </a:custGeom>
            <a:ln w="25400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408926" y="4838065"/>
            <a:ext cx="1735455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870"/>
              </a:lnSpc>
              <a:spcBef>
                <a:spcPts val="105"/>
              </a:spcBef>
            </a:pPr>
            <a:r>
              <a:rPr sz="2400" b="1" dirty="0">
                <a:solidFill>
                  <a:srgbClr val="27120D"/>
                </a:solidFill>
                <a:latin typeface="Trebuchet MS"/>
                <a:cs typeface="Trebuchet MS"/>
              </a:rPr>
              <a:t>Page</a:t>
            </a:r>
            <a:r>
              <a:rPr sz="2400" b="1" spc="-3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7120D"/>
                </a:solidFill>
                <a:latin typeface="Trebuchet MS"/>
                <a:cs typeface="Trebuchet MS"/>
              </a:rPr>
              <a:t>Fault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ts val="2870"/>
              </a:lnSpc>
            </a:pPr>
            <a:r>
              <a:rPr sz="2400" b="1" dirty="0">
                <a:solidFill>
                  <a:srgbClr val="27120D"/>
                </a:solidFill>
                <a:latin typeface="Trebuchet MS"/>
                <a:cs typeface="Trebuchet MS"/>
              </a:rPr>
              <a:t>=</a:t>
            </a:r>
            <a:r>
              <a:rPr sz="2400" b="1" spc="-45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27120D"/>
                </a:solidFill>
                <a:latin typeface="Trebuchet MS"/>
                <a:cs typeface="Trebuchet MS"/>
              </a:rPr>
              <a:t>15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05560" y="990663"/>
            <a:ext cx="7584440" cy="92201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75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45" dirty="0">
                <a:latin typeface="Trebuchet MS"/>
                <a:cs typeface="Trebuchet MS"/>
              </a:rPr>
              <a:t>Reference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string: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1,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2,</a:t>
            </a:r>
            <a:r>
              <a:rPr sz="2400" spc="-335" dirty="0">
                <a:latin typeface="Trebuchet MS"/>
                <a:cs typeface="Trebuchet MS"/>
              </a:rPr>
              <a:t> </a:t>
            </a:r>
            <a:r>
              <a:rPr sz="2400" spc="-225" dirty="0">
                <a:latin typeface="Trebuchet MS"/>
                <a:cs typeface="Trebuchet MS"/>
              </a:rPr>
              <a:t>3,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4,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1,</a:t>
            </a:r>
            <a:r>
              <a:rPr sz="2400" spc="-335" dirty="0">
                <a:latin typeface="Trebuchet MS"/>
                <a:cs typeface="Trebuchet MS"/>
              </a:rPr>
              <a:t> </a:t>
            </a:r>
            <a:r>
              <a:rPr sz="2400" spc="-225" dirty="0">
                <a:latin typeface="Trebuchet MS"/>
                <a:cs typeface="Trebuchet MS"/>
              </a:rPr>
              <a:t>2,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5,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1,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2,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3,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4,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marL="295910" indent="-283210">
              <a:lnSpc>
                <a:spcPct val="100000"/>
              </a:lnSpc>
              <a:spcBef>
                <a:spcPts val="65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dirty="0">
                <a:latin typeface="Trebuchet MS"/>
                <a:cs typeface="Trebuchet MS"/>
              </a:rPr>
              <a:t>3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frames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(3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pages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can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be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in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memory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29" dirty="0">
                <a:latin typeface="Trebuchet MS"/>
                <a:cs typeface="Trebuchet MS"/>
              </a:rPr>
              <a:t>at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time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per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process)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5560" y="4610989"/>
            <a:ext cx="137096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dirty="0">
                <a:latin typeface="Trebuchet MS"/>
                <a:cs typeface="Trebuchet MS"/>
              </a:rPr>
              <a:t>4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frames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5560" y="5794375"/>
            <a:ext cx="7418705" cy="7543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5910" marR="5080" indent="-283845">
              <a:lnSpc>
                <a:spcPts val="2850"/>
              </a:lnSpc>
              <a:spcBef>
                <a:spcPts val="22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  <a:tab pos="1840230" algn="l"/>
              </a:tabLst>
            </a:pPr>
            <a:r>
              <a:rPr sz="2400" dirty="0">
                <a:latin typeface="Trebuchet MS"/>
                <a:cs typeface="Trebuchet MS"/>
              </a:rPr>
              <a:t>FIFO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Replacement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Adding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more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frames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can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cause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more </a:t>
            </a:r>
            <a:r>
              <a:rPr sz="2400" spc="-200" dirty="0">
                <a:latin typeface="Trebuchet MS"/>
                <a:cs typeface="Trebuchet MS"/>
              </a:rPr>
              <a:t>page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faults!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110" dirty="0">
                <a:latin typeface="Trebuchet MS"/>
                <a:cs typeface="Trebuchet MS"/>
              </a:rPr>
              <a:t>=&gt;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Belady’s</a:t>
            </a:r>
            <a:r>
              <a:rPr sz="2400" b="1" spc="-310" dirty="0">
                <a:latin typeface="Trebuchet MS"/>
                <a:cs typeface="Trebuchet MS"/>
              </a:rPr>
              <a:t> </a:t>
            </a:r>
            <a:r>
              <a:rPr sz="2400" b="1" spc="50" dirty="0">
                <a:latin typeface="Trebuchet MS"/>
                <a:cs typeface="Trebuchet MS"/>
              </a:rPr>
              <a:t>Anomaly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657663" y="2038413"/>
          <a:ext cx="46672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352546" y="2098738"/>
            <a:ext cx="140335" cy="122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spc="-5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spc="-5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7984" y="2136711"/>
            <a:ext cx="521334" cy="122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800" spc="-50" dirty="0">
                <a:latin typeface="Trebuchet MS"/>
                <a:cs typeface="Trebuchet MS"/>
              </a:rPr>
              <a:t>4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  <a:tabLst>
                <a:tab pos="393700" algn="l"/>
              </a:tabLst>
            </a:pPr>
            <a:r>
              <a:rPr sz="1800" spc="-50" dirty="0">
                <a:latin typeface="Trebuchet MS"/>
                <a:cs typeface="Trebuchet MS"/>
              </a:rPr>
              <a:t>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393700" algn="l"/>
              </a:tabLst>
            </a:pPr>
            <a:r>
              <a:rPr sz="1800" spc="-50" dirty="0">
                <a:latin typeface="Trebuchet MS"/>
                <a:cs typeface="Trebuchet MS"/>
              </a:rPr>
              <a:t>2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13401" y="2543555"/>
            <a:ext cx="15513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9</a:t>
            </a:r>
            <a:r>
              <a:rPr sz="2400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200" dirty="0">
                <a:solidFill>
                  <a:srgbClr val="C00000"/>
                </a:solidFill>
                <a:latin typeface="Trebuchet MS"/>
                <a:cs typeface="Trebuchet MS"/>
              </a:rPr>
              <a:t>page</a:t>
            </a:r>
            <a:r>
              <a:rPr sz="2400" spc="-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C00000"/>
                </a:solidFill>
                <a:latin typeface="Trebuchet MS"/>
                <a:cs typeface="Trebuchet MS"/>
              </a:rPr>
              <a:t>faults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20796" y="3824922"/>
            <a:ext cx="140335" cy="122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spc="-5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spc="-5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13401" y="4298950"/>
            <a:ext cx="1979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10</a:t>
            </a:r>
            <a:r>
              <a:rPr sz="2750" spc="-1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204" dirty="0">
                <a:solidFill>
                  <a:srgbClr val="C00000"/>
                </a:solidFill>
                <a:latin typeface="Trebuchet MS"/>
                <a:cs typeface="Trebuchet MS"/>
              </a:rPr>
              <a:t>page</a:t>
            </a:r>
            <a:r>
              <a:rPr sz="275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70" dirty="0">
                <a:solidFill>
                  <a:srgbClr val="C00000"/>
                </a:solidFill>
                <a:latin typeface="Trebuchet MS"/>
                <a:cs typeface="Trebuchet MS"/>
              </a:rPr>
              <a:t>faults</a:t>
            </a:r>
            <a:endParaRPr sz="2750">
              <a:latin typeface="Trebuchet MS"/>
              <a:cs typeface="Trebuchet M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629088" y="3762438"/>
          <a:ext cx="466725" cy="182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1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327146" y="5241353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66234" y="3863022"/>
            <a:ext cx="521334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800" spc="-50" dirty="0">
                <a:latin typeface="Trebuchet MS"/>
                <a:cs typeface="Trebuchet MS"/>
              </a:rPr>
              <a:t>5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  <a:tabLst>
                <a:tab pos="393700" algn="l"/>
              </a:tabLst>
            </a:pPr>
            <a:r>
              <a:rPr sz="1800" spc="-50" dirty="0">
                <a:latin typeface="Trebuchet MS"/>
                <a:cs typeface="Trebuchet MS"/>
              </a:rPr>
              <a:t>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2700" spc="-75" baseline="-4629" dirty="0">
                <a:latin typeface="Trebuchet MS"/>
                <a:cs typeface="Trebuchet MS"/>
              </a:rPr>
              <a:t>5</a:t>
            </a:r>
            <a:endParaRPr sz="2700" baseline="-4629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spc="-5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800" spc="-5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171386"/>
            <a:ext cx="7986776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57" y="319405"/>
            <a:ext cx="733552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29" dirty="0">
                <a:solidFill>
                  <a:srgbClr val="001F5F"/>
                </a:solidFill>
              </a:rPr>
              <a:t>Management</a:t>
            </a:r>
            <a:r>
              <a:rPr spc="-75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228407" y="987926"/>
            <a:ext cx="7788275" cy="52635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275" indent="-285750">
              <a:lnSpc>
                <a:spcPct val="100000"/>
              </a:lnSpc>
              <a:spcBef>
                <a:spcPts val="860"/>
              </a:spcBef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30" dirty="0">
                <a:solidFill>
                  <a:srgbClr val="C00000"/>
                </a:solidFill>
                <a:latin typeface="Trebuchet MS"/>
                <a:cs typeface="Trebuchet MS"/>
              </a:rPr>
              <a:t>Sharing</a:t>
            </a:r>
            <a:endParaRPr sz="3200">
              <a:latin typeface="Trebuchet MS"/>
              <a:cs typeface="Trebuchet MS"/>
            </a:endParaRPr>
          </a:p>
          <a:p>
            <a:pPr marL="569595" marR="5080" lvl="1" indent="-236854">
              <a:lnSpc>
                <a:spcPct val="102400"/>
              </a:lnSpc>
              <a:spcBef>
                <a:spcPts val="590"/>
              </a:spcBef>
              <a:buClr>
                <a:srgbClr val="C00000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125" dirty="0">
                <a:latin typeface="Trebuchet MS"/>
                <a:cs typeface="Trebuchet MS"/>
              </a:rPr>
              <a:t>must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allow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several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processes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130" dirty="0">
                <a:solidFill>
                  <a:srgbClr val="C00000"/>
                </a:solidFill>
                <a:latin typeface="Trebuchet MS"/>
                <a:cs typeface="Trebuchet MS"/>
              </a:rPr>
              <a:t>access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28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275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20" dirty="0">
                <a:solidFill>
                  <a:srgbClr val="C00000"/>
                </a:solidFill>
                <a:latin typeface="Trebuchet MS"/>
                <a:cs typeface="Trebuchet MS"/>
              </a:rPr>
              <a:t>common 	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portion</a:t>
            </a:r>
            <a:r>
              <a:rPr sz="2750" spc="-1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750" spc="-1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80" dirty="0">
                <a:solidFill>
                  <a:srgbClr val="C00000"/>
                </a:solidFill>
                <a:latin typeface="Trebuchet MS"/>
                <a:cs typeface="Trebuchet MS"/>
              </a:rPr>
              <a:t>main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50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750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without </a:t>
            </a:r>
            <a:r>
              <a:rPr sz="2750" spc="-10" dirty="0">
                <a:latin typeface="Trebuchet MS"/>
                <a:cs typeface="Trebuchet MS"/>
              </a:rPr>
              <a:t>compromising 	</a:t>
            </a:r>
            <a:r>
              <a:rPr sz="2750" spc="-40" dirty="0">
                <a:latin typeface="Trebuchet MS"/>
                <a:cs typeface="Trebuchet MS"/>
              </a:rPr>
              <a:t>protection.</a:t>
            </a:r>
            <a:endParaRPr sz="27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310"/>
              </a:spcBef>
              <a:buClr>
                <a:srgbClr val="C00000"/>
              </a:buClr>
              <a:buFont typeface="Verdana"/>
              <a:buChar char="◦"/>
            </a:pPr>
            <a:endParaRPr sz="2750">
              <a:latin typeface="Trebuchet MS"/>
              <a:cs typeface="Trebuchet MS"/>
            </a:endParaRPr>
          </a:p>
          <a:p>
            <a:pPr marL="569595" marR="233045" lvl="1" indent="-236854">
              <a:lnSpc>
                <a:spcPct val="102400"/>
              </a:lnSpc>
              <a:buFont typeface="Verdana"/>
              <a:buChar char="◦"/>
              <a:tabLst>
                <a:tab pos="570865" algn="l"/>
              </a:tabLst>
            </a:pPr>
            <a:r>
              <a:rPr sz="2750" spc="-110" dirty="0">
                <a:solidFill>
                  <a:srgbClr val="C00000"/>
                </a:solidFill>
                <a:latin typeface="Trebuchet MS"/>
                <a:cs typeface="Trebuchet MS"/>
              </a:rPr>
              <a:t>cooperating</a:t>
            </a:r>
            <a:r>
              <a:rPr sz="2750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80" dirty="0">
                <a:solidFill>
                  <a:srgbClr val="C00000"/>
                </a:solidFill>
                <a:latin typeface="Trebuchet MS"/>
                <a:cs typeface="Trebuchet MS"/>
              </a:rPr>
              <a:t>processes</a:t>
            </a:r>
            <a:r>
              <a:rPr sz="275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229" dirty="0">
                <a:latin typeface="Trebuchet MS"/>
                <a:cs typeface="Trebuchet MS"/>
              </a:rPr>
              <a:t>may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need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share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access 	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the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same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00" dirty="0">
                <a:latin typeface="Trebuchet MS"/>
                <a:cs typeface="Trebuchet MS"/>
              </a:rPr>
              <a:t>data</a:t>
            </a:r>
            <a:r>
              <a:rPr sz="2750" spc="-20" dirty="0">
                <a:latin typeface="Trebuchet MS"/>
                <a:cs typeface="Trebuchet MS"/>
              </a:rPr>
              <a:t> structure.</a:t>
            </a:r>
            <a:endParaRPr sz="27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425"/>
              </a:spcBef>
              <a:buClr>
                <a:srgbClr val="C00000"/>
              </a:buClr>
              <a:buFont typeface="Verdana"/>
              <a:buChar char="◦"/>
            </a:pPr>
            <a:endParaRPr sz="2750">
              <a:latin typeface="Trebuchet MS"/>
              <a:cs typeface="Trebuchet MS"/>
            </a:endParaRPr>
          </a:p>
          <a:p>
            <a:pPr marL="569595" marR="260985" lvl="1" indent="-236854" algn="just">
              <a:lnSpc>
                <a:spcPct val="101299"/>
              </a:lnSpc>
              <a:buClr>
                <a:srgbClr val="C00000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125" dirty="0">
                <a:latin typeface="Trebuchet MS"/>
                <a:cs typeface="Trebuchet MS"/>
              </a:rPr>
              <a:t>better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9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allow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90" dirty="0">
                <a:latin typeface="Trebuchet MS"/>
                <a:cs typeface="Trebuchet MS"/>
              </a:rPr>
              <a:t>each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process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25" dirty="0">
                <a:solidFill>
                  <a:srgbClr val="C00000"/>
                </a:solidFill>
                <a:latin typeface="Trebuchet MS"/>
                <a:cs typeface="Trebuchet MS"/>
              </a:rPr>
              <a:t>access</a:t>
            </a:r>
            <a:r>
              <a:rPr sz="275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65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75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same 	</a:t>
            </a:r>
            <a:r>
              <a:rPr sz="2750" spc="-105" dirty="0">
                <a:solidFill>
                  <a:srgbClr val="C00000"/>
                </a:solidFill>
                <a:latin typeface="Trebuchet MS"/>
                <a:cs typeface="Trebuchet MS"/>
              </a:rPr>
              <a:t>copy</a:t>
            </a:r>
            <a:r>
              <a:rPr sz="275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4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75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25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750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90" dirty="0">
                <a:solidFill>
                  <a:srgbClr val="C00000"/>
                </a:solidFill>
                <a:latin typeface="Trebuchet MS"/>
                <a:cs typeface="Trebuchet MS"/>
              </a:rPr>
              <a:t>program</a:t>
            </a:r>
            <a:r>
              <a:rPr sz="2750" spc="-11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rather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than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35" dirty="0">
                <a:latin typeface="Trebuchet MS"/>
                <a:cs typeface="Trebuchet MS"/>
              </a:rPr>
              <a:t>have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their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own 	</a:t>
            </a:r>
            <a:r>
              <a:rPr sz="2750" spc="-150" dirty="0">
                <a:latin typeface="Trebuchet MS"/>
                <a:cs typeface="Trebuchet MS"/>
              </a:rPr>
              <a:t>separate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copy.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6425" y="2519426"/>
            <a:ext cx="7410450" cy="12192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2495"/>
              </a:spcBef>
            </a:pPr>
            <a:r>
              <a:rPr sz="4700" b="1" dirty="0">
                <a:solidFill>
                  <a:srgbClr val="000000"/>
                </a:solidFill>
                <a:latin typeface="Calibri"/>
                <a:cs typeface="Calibri"/>
              </a:rPr>
              <a:t>Optimal</a:t>
            </a:r>
            <a:r>
              <a:rPr sz="4700" b="1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700" b="1" spc="-75" dirty="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  <a:r>
              <a:rPr sz="4700"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700" b="1" spc="-10" dirty="0">
                <a:solidFill>
                  <a:srgbClr val="000000"/>
                </a:solidFill>
                <a:latin typeface="Calibri"/>
                <a:cs typeface="Calibri"/>
              </a:rPr>
              <a:t>Replacement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75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4855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60" dirty="0"/>
              <a:t> </a:t>
            </a:r>
            <a:r>
              <a:rPr spc="-290" dirty="0"/>
              <a:t>Page</a:t>
            </a:r>
            <a:r>
              <a:rPr spc="-9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4424426" y="2900426"/>
            <a:ext cx="4719955" cy="400050"/>
          </a:xfrm>
          <a:custGeom>
            <a:avLst/>
            <a:gdLst/>
            <a:ahLst/>
            <a:cxnLst/>
            <a:rect l="l" t="t" r="r" b="b"/>
            <a:pathLst>
              <a:path w="4719955" h="400050">
                <a:moveTo>
                  <a:pt x="4719574" y="0"/>
                </a:moveTo>
                <a:lnTo>
                  <a:pt x="0" y="0"/>
                </a:lnTo>
                <a:lnTo>
                  <a:pt x="0" y="400050"/>
                </a:lnTo>
                <a:lnTo>
                  <a:pt x="4719574" y="4000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9360" y="929639"/>
            <a:ext cx="7741284" cy="30073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4005" marR="431800" indent="-290830">
              <a:lnSpc>
                <a:spcPct val="100899"/>
              </a:lnSpc>
              <a:spcBef>
                <a:spcPts val="65"/>
              </a:spcBef>
              <a:buClr>
                <a:srgbClr val="3891A7"/>
              </a:buClr>
              <a:buSzPct val="72222"/>
              <a:buFont typeface="Segoe UI Symbol"/>
              <a:buChar char="⚫"/>
              <a:tabLst>
                <a:tab pos="295910" algn="l"/>
              </a:tabLst>
            </a:pPr>
            <a:r>
              <a:rPr sz="3600" spc="-220" dirty="0">
                <a:latin typeface="Trebuchet MS"/>
                <a:cs typeface="Trebuchet MS"/>
              </a:rPr>
              <a:t>Replace</a:t>
            </a:r>
            <a:r>
              <a:rPr sz="3600" spc="-114" dirty="0">
                <a:latin typeface="Trebuchet MS"/>
                <a:cs typeface="Trebuchet MS"/>
              </a:rPr>
              <a:t> </a:t>
            </a:r>
            <a:r>
              <a:rPr sz="3600" spc="-285" dirty="0">
                <a:latin typeface="Trebuchet MS"/>
                <a:cs typeface="Trebuchet MS"/>
              </a:rPr>
              <a:t>page</a:t>
            </a:r>
            <a:r>
              <a:rPr sz="3600" spc="-35" dirty="0">
                <a:latin typeface="Trebuchet MS"/>
                <a:cs typeface="Trebuchet MS"/>
              </a:rPr>
              <a:t> </a:t>
            </a:r>
            <a:r>
              <a:rPr sz="3600" spc="-254" dirty="0">
                <a:latin typeface="Trebuchet MS"/>
                <a:cs typeface="Trebuchet MS"/>
              </a:rPr>
              <a:t>that</a:t>
            </a:r>
            <a:r>
              <a:rPr sz="3600" spc="-35" dirty="0">
                <a:latin typeface="Trebuchet MS"/>
                <a:cs typeface="Trebuchet MS"/>
              </a:rPr>
              <a:t> </a:t>
            </a:r>
            <a:r>
              <a:rPr sz="3600" spc="-245" dirty="0">
                <a:latin typeface="Trebuchet MS"/>
                <a:cs typeface="Trebuchet MS"/>
              </a:rPr>
              <a:t>will</a:t>
            </a:r>
            <a:r>
              <a:rPr sz="3600" spc="-75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not</a:t>
            </a:r>
            <a:r>
              <a:rPr sz="3600" spc="-35" dirty="0">
                <a:latin typeface="Trebuchet MS"/>
                <a:cs typeface="Trebuchet MS"/>
              </a:rPr>
              <a:t> </a:t>
            </a:r>
            <a:r>
              <a:rPr sz="3600" spc="-225" dirty="0">
                <a:latin typeface="Trebuchet MS"/>
                <a:cs typeface="Trebuchet MS"/>
              </a:rPr>
              <a:t>be</a:t>
            </a:r>
            <a:r>
              <a:rPr sz="3600" spc="-105" dirty="0">
                <a:latin typeface="Trebuchet MS"/>
                <a:cs typeface="Trebuchet MS"/>
              </a:rPr>
              <a:t> </a:t>
            </a:r>
            <a:r>
              <a:rPr sz="3600" spc="-170" dirty="0">
                <a:latin typeface="Trebuchet MS"/>
                <a:cs typeface="Trebuchet MS"/>
              </a:rPr>
              <a:t>used</a:t>
            </a:r>
            <a:r>
              <a:rPr sz="3600" spc="-145" dirty="0">
                <a:latin typeface="Trebuchet MS"/>
                <a:cs typeface="Trebuchet MS"/>
              </a:rPr>
              <a:t> </a:t>
            </a:r>
            <a:r>
              <a:rPr sz="3600" spc="-60" dirty="0">
                <a:latin typeface="Trebuchet MS"/>
                <a:cs typeface="Trebuchet MS"/>
              </a:rPr>
              <a:t>for 	</a:t>
            </a:r>
            <a:r>
              <a:rPr sz="3600" spc="-190" dirty="0">
                <a:latin typeface="Trebuchet MS"/>
                <a:cs typeface="Trebuchet MS"/>
              </a:rPr>
              <a:t>longest</a:t>
            </a:r>
            <a:r>
              <a:rPr sz="3600" spc="-110" dirty="0">
                <a:latin typeface="Trebuchet MS"/>
                <a:cs typeface="Trebuchet MS"/>
              </a:rPr>
              <a:t> </a:t>
            </a:r>
            <a:r>
              <a:rPr sz="3600" spc="-140" dirty="0">
                <a:latin typeface="Trebuchet MS"/>
                <a:cs typeface="Trebuchet MS"/>
              </a:rPr>
              <a:t>period</a:t>
            </a:r>
            <a:r>
              <a:rPr sz="3600" spc="-60" dirty="0">
                <a:latin typeface="Trebuchet MS"/>
                <a:cs typeface="Trebuchet MS"/>
              </a:rPr>
              <a:t> </a:t>
            </a:r>
            <a:r>
              <a:rPr sz="3600" spc="-180" dirty="0">
                <a:latin typeface="Trebuchet MS"/>
                <a:cs typeface="Trebuchet MS"/>
              </a:rPr>
              <a:t>of</a:t>
            </a:r>
            <a:r>
              <a:rPr sz="3600" spc="-110" dirty="0">
                <a:latin typeface="Trebuchet MS"/>
                <a:cs typeface="Trebuchet MS"/>
              </a:rPr>
              <a:t> </a:t>
            </a:r>
            <a:r>
              <a:rPr sz="3600" spc="-305" dirty="0">
                <a:latin typeface="Trebuchet MS"/>
                <a:cs typeface="Trebuchet MS"/>
              </a:rPr>
              <a:t>time.</a:t>
            </a:r>
            <a:endParaRPr sz="3600">
              <a:latin typeface="Trebuchet MS"/>
              <a:cs typeface="Trebuchet MS"/>
            </a:endParaRPr>
          </a:p>
          <a:p>
            <a:pPr marL="294640" indent="-290830">
              <a:lnSpc>
                <a:spcPct val="100000"/>
              </a:lnSpc>
              <a:spcBef>
                <a:spcPts val="560"/>
              </a:spcBef>
              <a:buClr>
                <a:srgbClr val="3891A7"/>
              </a:buClr>
              <a:buSzPct val="72222"/>
              <a:buFont typeface="Segoe UI Symbol"/>
              <a:buChar char="⚫"/>
              <a:tabLst>
                <a:tab pos="294640" algn="l"/>
              </a:tabLst>
            </a:pPr>
            <a:r>
              <a:rPr sz="3600" spc="-270" dirty="0">
                <a:latin typeface="Trebuchet MS"/>
                <a:cs typeface="Trebuchet MS"/>
              </a:rPr>
              <a:t>Example: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3600" spc="-204" dirty="0">
                <a:latin typeface="Trebuchet MS"/>
                <a:cs typeface="Trebuchet MS"/>
              </a:rPr>
              <a:t>Reference</a:t>
            </a:r>
            <a:r>
              <a:rPr sz="3600" spc="-105" dirty="0">
                <a:latin typeface="Trebuchet MS"/>
                <a:cs typeface="Trebuchet MS"/>
              </a:rPr>
              <a:t> </a:t>
            </a:r>
            <a:r>
              <a:rPr sz="3600" spc="-204" dirty="0">
                <a:latin typeface="Trebuchet MS"/>
                <a:cs typeface="Trebuchet MS"/>
              </a:rPr>
              <a:t>string:</a:t>
            </a:r>
            <a:r>
              <a:rPr sz="3600" spc="95" dirty="0"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3000" spc="-330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3000" spc="-32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3000" spc="-330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40" baseline="1388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40" baseline="1388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3000" spc="-434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3000" spc="-330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3000" spc="-32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3000" spc="-330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40" baseline="1388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40" baseline="1388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3000" spc="-434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3000" spc="-330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3000" spc="-330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3000" spc="-32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40" baseline="1388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40" baseline="1388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3000" spc="-32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75" baseline="1388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3000" baseline="1388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600" spc="-200" dirty="0">
                <a:latin typeface="Trebuchet MS"/>
                <a:cs typeface="Trebuchet MS"/>
              </a:rPr>
              <a:t>Frame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-210" dirty="0">
                <a:latin typeface="Trebuchet MS"/>
                <a:cs typeface="Trebuchet MS"/>
              </a:rPr>
              <a:t>size</a:t>
            </a:r>
            <a:r>
              <a:rPr sz="3600" spc="-70" dirty="0">
                <a:latin typeface="Trebuchet MS"/>
                <a:cs typeface="Trebuchet MS"/>
              </a:rPr>
              <a:t> </a:t>
            </a:r>
            <a:r>
              <a:rPr sz="3600" spc="204" dirty="0">
                <a:latin typeface="Trebuchet MS"/>
                <a:cs typeface="Trebuchet MS"/>
              </a:rPr>
              <a:t>=</a:t>
            </a:r>
            <a:r>
              <a:rPr sz="3600" spc="-75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3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6650" y="2355850"/>
            <a:ext cx="622300" cy="1993900"/>
            <a:chOff x="1136650" y="2355850"/>
            <a:chExt cx="622300" cy="1993900"/>
          </a:xfrm>
        </p:grpSpPr>
        <p:sp>
          <p:nvSpPr>
            <p:cNvPr id="6" name="object 6"/>
            <p:cNvSpPr/>
            <p:nvPr/>
          </p:nvSpPr>
          <p:spPr>
            <a:xfrm>
              <a:off x="1143000" y="3022600"/>
              <a:ext cx="609600" cy="660400"/>
            </a:xfrm>
            <a:custGeom>
              <a:avLst/>
              <a:gdLst/>
              <a:ahLst/>
              <a:cxnLst/>
              <a:rect l="l" t="t" r="r" b="b"/>
              <a:pathLst>
                <a:path w="609600" h="660400">
                  <a:moveTo>
                    <a:pt x="6096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09600" y="660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32C2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650" y="3016249"/>
              <a:ext cx="622300" cy="673100"/>
            </a:xfrm>
            <a:custGeom>
              <a:avLst/>
              <a:gdLst/>
              <a:ahLst/>
              <a:cxnLst/>
              <a:rect l="l" t="t" r="r" b="b"/>
              <a:pathLst>
                <a:path w="622300" h="673100">
                  <a:moveTo>
                    <a:pt x="622300" y="660400"/>
                  </a:moveTo>
                  <a:lnTo>
                    <a:pt x="0" y="660400"/>
                  </a:lnTo>
                  <a:lnTo>
                    <a:pt x="0" y="673100"/>
                  </a:lnTo>
                  <a:lnTo>
                    <a:pt x="622300" y="673100"/>
                  </a:lnTo>
                  <a:lnTo>
                    <a:pt x="622300" y="660400"/>
                  </a:lnTo>
                  <a:close/>
                </a:path>
                <a:path w="622300" h="673100">
                  <a:moveTo>
                    <a:pt x="622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300" y="12700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6650" y="2355850"/>
              <a:ext cx="622300" cy="1993900"/>
            </a:xfrm>
            <a:custGeom>
              <a:avLst/>
              <a:gdLst/>
              <a:ahLst/>
              <a:cxnLst/>
              <a:rect l="l" t="t" r="r" b="b"/>
              <a:pathLst>
                <a:path w="622300" h="1993900">
                  <a:moveTo>
                    <a:pt x="6350" y="0"/>
                  </a:moveTo>
                  <a:lnTo>
                    <a:pt x="6350" y="1993900"/>
                  </a:lnTo>
                </a:path>
                <a:path w="622300" h="1993900">
                  <a:moveTo>
                    <a:pt x="615950" y="0"/>
                  </a:moveTo>
                  <a:lnTo>
                    <a:pt x="615950" y="1993900"/>
                  </a:lnTo>
                </a:path>
                <a:path w="622300" h="1993900">
                  <a:moveTo>
                    <a:pt x="0" y="6350"/>
                  </a:moveTo>
                  <a:lnTo>
                    <a:pt x="622300" y="6350"/>
                  </a:lnTo>
                </a:path>
                <a:path w="622300" h="1993900">
                  <a:moveTo>
                    <a:pt x="0" y="1987550"/>
                  </a:moveTo>
                  <a:lnTo>
                    <a:pt x="622300" y="1987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1E18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C00000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15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37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95186"/>
            <a:ext cx="7986776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596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55" dirty="0">
                <a:solidFill>
                  <a:srgbClr val="001F5F"/>
                </a:solidFill>
              </a:rPr>
              <a:t> </a:t>
            </a:r>
            <a:r>
              <a:rPr spc="-235" dirty="0">
                <a:solidFill>
                  <a:srgbClr val="001F5F"/>
                </a:solidFill>
              </a:rPr>
              <a:t>Management</a:t>
            </a:r>
            <a:r>
              <a:rPr spc="-85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304544" y="911755"/>
            <a:ext cx="7777480" cy="50825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910" indent="-285750">
              <a:lnSpc>
                <a:spcPct val="100000"/>
              </a:lnSpc>
              <a:spcBef>
                <a:spcPts val="860"/>
              </a:spcBef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90" dirty="0">
                <a:solidFill>
                  <a:srgbClr val="C00000"/>
                </a:solidFill>
                <a:latin typeface="Trebuchet MS"/>
                <a:cs typeface="Trebuchet MS"/>
              </a:rPr>
              <a:t>Logical</a:t>
            </a:r>
            <a:r>
              <a:rPr sz="3200" spc="-45" dirty="0">
                <a:solidFill>
                  <a:srgbClr val="C00000"/>
                </a:solidFill>
                <a:latin typeface="Trebuchet MS"/>
                <a:cs typeface="Trebuchet MS"/>
              </a:rPr>
              <a:t> Organization</a:t>
            </a:r>
            <a:endParaRPr sz="3200">
              <a:latin typeface="Trebuchet MS"/>
              <a:cs typeface="Trebuchet MS"/>
            </a:endParaRPr>
          </a:p>
          <a:p>
            <a:pPr marL="568325" marR="13970" lvl="1" indent="-236220">
              <a:lnSpc>
                <a:spcPct val="102400"/>
              </a:lnSpc>
              <a:spcBef>
                <a:spcPts val="585"/>
              </a:spcBef>
              <a:buClr>
                <a:srgbClr val="C00000"/>
              </a:buClr>
              <a:buFont typeface="Verdana"/>
              <a:buChar char="◦"/>
              <a:tabLst>
                <a:tab pos="570230" algn="l"/>
                <a:tab pos="1497330" algn="l"/>
                <a:tab pos="2425700" algn="l"/>
                <a:tab pos="3956050" algn="l"/>
                <a:tab pos="4376420" algn="l"/>
                <a:tab pos="5756275" algn="l"/>
                <a:tab pos="6551295" algn="l"/>
              </a:tabLst>
            </a:pPr>
            <a:r>
              <a:rPr sz="2750" spc="-10" dirty="0">
                <a:latin typeface="Trebuchet MS"/>
                <a:cs typeface="Trebuchet MS"/>
              </a:rPr>
              <a:t>users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write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programs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in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modules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with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80" dirty="0">
                <a:latin typeface="Trebuchet MS"/>
                <a:cs typeface="Trebuchet MS"/>
              </a:rPr>
              <a:t>different 	</a:t>
            </a:r>
            <a:r>
              <a:rPr sz="2750" spc="-135" dirty="0">
                <a:latin typeface="Trebuchet MS"/>
                <a:cs typeface="Trebuchet MS"/>
              </a:rPr>
              <a:t>characteristics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spc="-455" dirty="0">
                <a:latin typeface="Trebuchet MS"/>
                <a:cs typeface="Trebuchet MS"/>
              </a:rPr>
              <a:t>:</a:t>
            </a:r>
            <a:endParaRPr sz="2750">
              <a:latin typeface="Trebuchet MS"/>
              <a:cs typeface="Trebuchet MS"/>
            </a:endParaRPr>
          </a:p>
          <a:p>
            <a:pPr marL="5892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400" spc="30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instruction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modules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are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C00000"/>
                </a:solidFill>
                <a:latin typeface="Trebuchet MS"/>
                <a:cs typeface="Trebuchet MS"/>
              </a:rPr>
              <a:t>execute-</a:t>
            </a:r>
            <a:r>
              <a:rPr sz="2400" spc="-20" dirty="0">
                <a:solidFill>
                  <a:srgbClr val="C00000"/>
                </a:solidFill>
                <a:latin typeface="Trebuchet MS"/>
                <a:cs typeface="Trebuchet MS"/>
              </a:rPr>
              <a:t>only</a:t>
            </a:r>
            <a:endParaRPr sz="2400">
              <a:latin typeface="Trebuchet MS"/>
              <a:cs typeface="Trebuchet MS"/>
            </a:endParaRPr>
          </a:p>
          <a:p>
            <a:pPr marL="5892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400" spc="30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data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modules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are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either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C00000"/>
                </a:solidFill>
                <a:latin typeface="Trebuchet MS"/>
                <a:cs typeface="Trebuchet MS"/>
              </a:rPr>
              <a:t>read-</a:t>
            </a:r>
            <a:r>
              <a:rPr sz="2400" spc="-110" dirty="0">
                <a:solidFill>
                  <a:srgbClr val="C00000"/>
                </a:solidFill>
                <a:latin typeface="Trebuchet MS"/>
                <a:cs typeface="Trebuchet MS"/>
              </a:rPr>
              <a:t>only</a:t>
            </a:r>
            <a:r>
              <a:rPr sz="24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or</a:t>
            </a:r>
            <a:r>
              <a:rPr sz="24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C00000"/>
                </a:solidFill>
                <a:latin typeface="Trebuchet MS"/>
                <a:cs typeface="Trebuchet MS"/>
              </a:rPr>
              <a:t>read/write</a:t>
            </a:r>
            <a:endParaRPr sz="2400">
              <a:latin typeface="Trebuchet MS"/>
              <a:cs typeface="Trebuchet MS"/>
            </a:endParaRPr>
          </a:p>
          <a:p>
            <a:pPr marL="5892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400" spc="29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some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modules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are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C00000"/>
                </a:solidFill>
                <a:latin typeface="Trebuchet MS"/>
                <a:cs typeface="Trebuchet MS"/>
              </a:rPr>
              <a:t>private</a:t>
            </a:r>
            <a:r>
              <a:rPr sz="240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others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are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public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2400">
              <a:latin typeface="Trebuchet MS"/>
              <a:cs typeface="Trebuchet MS"/>
            </a:endParaRPr>
          </a:p>
          <a:p>
            <a:pPr marL="568325" marR="5080" lvl="1" indent="-236220" algn="just">
              <a:lnSpc>
                <a:spcPct val="101699"/>
              </a:lnSpc>
              <a:buClr>
                <a:srgbClr val="C00000"/>
              </a:buClr>
              <a:buFont typeface="Verdana"/>
              <a:buChar char="◦"/>
              <a:tabLst>
                <a:tab pos="570230" algn="l"/>
              </a:tabLst>
            </a:pP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effectively</a:t>
            </a:r>
            <a:r>
              <a:rPr sz="2750" spc="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deal</a:t>
            </a:r>
            <a:r>
              <a:rPr sz="2750" spc="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with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user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programs,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105" dirty="0">
                <a:latin typeface="Trebuchet MS"/>
                <a:cs typeface="Trebuchet MS"/>
              </a:rPr>
              <a:t> </a:t>
            </a:r>
            <a:r>
              <a:rPr sz="2750" spc="200" dirty="0">
                <a:latin typeface="Trebuchet MS"/>
                <a:cs typeface="Trebuchet MS"/>
              </a:rPr>
              <a:t>OS 	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21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hardware</a:t>
            </a:r>
            <a:r>
              <a:rPr sz="2750" spc="2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should</a:t>
            </a:r>
            <a:r>
              <a:rPr sz="2750" spc="20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support</a:t>
            </a:r>
            <a:r>
              <a:rPr sz="2750" spc="21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2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basic</a:t>
            </a:r>
            <a:r>
              <a:rPr sz="2750" spc="229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form</a:t>
            </a:r>
            <a:r>
              <a:rPr sz="2750" spc="26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of 	</a:t>
            </a:r>
            <a:r>
              <a:rPr sz="2750" spc="-10" dirty="0">
                <a:latin typeface="Trebuchet MS"/>
                <a:cs typeface="Trebuchet MS"/>
              </a:rPr>
              <a:t>module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provide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required</a:t>
            </a:r>
            <a:r>
              <a:rPr sz="275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40" dirty="0">
                <a:solidFill>
                  <a:srgbClr val="C00000"/>
                </a:solidFill>
                <a:latin typeface="Trebuchet MS"/>
                <a:cs typeface="Trebuchet MS"/>
              </a:rPr>
              <a:t>protection </a:t>
            </a:r>
            <a:r>
              <a:rPr sz="2750" spc="-25" dirty="0">
                <a:solidFill>
                  <a:srgbClr val="C00000"/>
                </a:solidFill>
                <a:latin typeface="Trebuchet MS"/>
                <a:cs typeface="Trebuchet MS"/>
              </a:rPr>
              <a:t>and 	</a:t>
            </a:r>
            <a:r>
              <a:rPr sz="2750" spc="-40" dirty="0">
                <a:solidFill>
                  <a:srgbClr val="C00000"/>
                </a:solidFill>
                <a:latin typeface="Trebuchet MS"/>
                <a:cs typeface="Trebuchet MS"/>
              </a:rPr>
              <a:t>sharing.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37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23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37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23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308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37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23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308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994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37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23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308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994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36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37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23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308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994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36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224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37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23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308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994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36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224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5082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C00000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37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23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308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994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36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224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5082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1940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15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37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23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308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994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36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224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5082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1940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8798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2,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0</a:t>
            </a:r>
            <a:r>
              <a:rPr sz="2000" spc="-19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37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23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308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994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36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224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5082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1940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8798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565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242824"/>
            <a:ext cx="7534909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859282"/>
            <a:ext cx="2806700" cy="1150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15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2,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0</a:t>
            </a:r>
            <a:r>
              <a:rPr sz="2000" spc="-19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37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23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308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994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36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224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5082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1940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8798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565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327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95186"/>
            <a:ext cx="7986776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596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55" dirty="0">
                <a:solidFill>
                  <a:srgbClr val="001F5F"/>
                </a:solidFill>
              </a:rPr>
              <a:t> </a:t>
            </a:r>
            <a:r>
              <a:rPr spc="-235" dirty="0">
                <a:solidFill>
                  <a:srgbClr val="001F5F"/>
                </a:solidFill>
              </a:rPr>
              <a:t>Management</a:t>
            </a:r>
            <a:r>
              <a:rPr spc="-85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614926" y="2025014"/>
            <a:ext cx="44608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60095" algn="l"/>
                <a:tab pos="2221865" algn="l"/>
                <a:tab pos="3133090" algn="l"/>
              </a:tabLst>
            </a:pPr>
            <a:r>
              <a:rPr sz="2750" spc="-25" dirty="0">
                <a:latin typeface="Trebuchet MS"/>
                <a:cs typeface="Trebuchet MS"/>
              </a:rPr>
              <a:t>be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written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and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20" dirty="0">
                <a:latin typeface="Trebuchet MS"/>
                <a:cs typeface="Trebuchet MS"/>
              </a:rPr>
              <a:t>compiled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544" y="932306"/>
            <a:ext cx="3257550" cy="197103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75"/>
              </a:spcBef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spc="-135" dirty="0">
                <a:solidFill>
                  <a:srgbClr val="C00000"/>
                </a:solidFill>
                <a:latin typeface="Trebuchet MS"/>
                <a:cs typeface="Trebuchet MS"/>
              </a:rPr>
              <a:t>Logical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80" dirty="0">
                <a:solidFill>
                  <a:srgbClr val="C00000"/>
                </a:solidFill>
                <a:latin typeface="Trebuchet MS"/>
                <a:cs typeface="Trebuchet MS"/>
              </a:rPr>
              <a:t>Organization</a:t>
            </a:r>
            <a:endParaRPr sz="2750">
              <a:latin typeface="Trebuchet MS"/>
              <a:cs typeface="Trebuchet MS"/>
            </a:endParaRPr>
          </a:p>
          <a:p>
            <a:pPr marL="568960" lvl="1" indent="-236220">
              <a:lnSpc>
                <a:spcPct val="100000"/>
              </a:lnSpc>
              <a:spcBef>
                <a:spcPts val="680"/>
              </a:spcBef>
              <a:buFont typeface="Verdana"/>
              <a:buChar char="◦"/>
              <a:tabLst>
                <a:tab pos="568960" algn="l"/>
              </a:tabLst>
            </a:pPr>
            <a:r>
              <a:rPr sz="2750" spc="-60" dirty="0">
                <a:solidFill>
                  <a:srgbClr val="C00000"/>
                </a:solidFill>
                <a:latin typeface="Trebuchet MS"/>
                <a:cs typeface="Trebuchet MS"/>
              </a:rPr>
              <a:t>Advantages:</a:t>
            </a:r>
            <a:endParaRPr sz="2750">
              <a:latin typeface="Trebuchet MS"/>
              <a:cs typeface="Trebuchet MS"/>
            </a:endParaRPr>
          </a:p>
          <a:p>
            <a:pPr marL="817880" marR="330835" indent="-229235">
              <a:lnSpc>
                <a:spcPct val="102400"/>
              </a:lnSpc>
              <a:spcBef>
                <a:spcPts val="600"/>
              </a:spcBef>
              <a:tabLst>
                <a:tab pos="2436495" algn="l"/>
              </a:tabLst>
            </a:pPr>
            <a:r>
              <a:rPr sz="275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750" spc="4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Modules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90" dirty="0">
                <a:latin typeface="Trebuchet MS"/>
                <a:cs typeface="Trebuchet MS"/>
              </a:rPr>
              <a:t>can </a:t>
            </a:r>
            <a:r>
              <a:rPr sz="2750" spc="-160" dirty="0">
                <a:solidFill>
                  <a:srgbClr val="C00000"/>
                </a:solidFill>
                <a:latin typeface="Trebuchet MS"/>
                <a:cs typeface="Trebuchet MS"/>
              </a:rPr>
              <a:t>independently.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1251" y="2969831"/>
            <a:ext cx="7223759" cy="22421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41300" marR="5080" indent="-229235" algn="just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750" spc="-20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750" dirty="0">
                <a:latin typeface="Trebuchet MS"/>
                <a:cs typeface="Trebuchet MS"/>
              </a:rPr>
              <a:t>Different</a:t>
            </a:r>
            <a:r>
              <a:rPr sz="2750" spc="40" dirty="0"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degrees</a:t>
            </a:r>
            <a:r>
              <a:rPr sz="2750" spc="45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750" spc="45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protection</a:t>
            </a:r>
            <a:r>
              <a:rPr sz="2750" dirty="0">
                <a:latin typeface="Trebuchet MS"/>
                <a:cs typeface="Trebuchet MS"/>
              </a:rPr>
              <a:t>(read</a:t>
            </a:r>
            <a:r>
              <a:rPr sz="2750" spc="55" dirty="0">
                <a:latin typeface="Trebuchet MS"/>
                <a:cs typeface="Trebuchet MS"/>
              </a:rPr>
              <a:t>  </a:t>
            </a:r>
            <a:r>
              <a:rPr sz="2750" spc="-155" dirty="0">
                <a:latin typeface="Trebuchet MS"/>
                <a:cs typeface="Trebuchet MS"/>
              </a:rPr>
              <a:t>only, </a:t>
            </a:r>
            <a:r>
              <a:rPr sz="2750" spc="-145" dirty="0">
                <a:latin typeface="Trebuchet MS"/>
                <a:cs typeface="Trebuchet MS"/>
              </a:rPr>
              <a:t>execute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only)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90" dirty="0">
                <a:latin typeface="Trebuchet MS"/>
                <a:cs typeface="Trebuchet MS"/>
              </a:rPr>
              <a:t>can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be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given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different</a:t>
            </a:r>
            <a:r>
              <a:rPr sz="2750" spc="-45" dirty="0">
                <a:latin typeface="Trebuchet MS"/>
                <a:cs typeface="Trebuchet MS"/>
              </a:rPr>
              <a:t> modules.</a:t>
            </a:r>
            <a:endParaRPr sz="2750">
              <a:latin typeface="Trebuchet MS"/>
              <a:cs typeface="Trebuchet MS"/>
            </a:endParaRPr>
          </a:p>
          <a:p>
            <a:pPr marL="241300" marR="34290" indent="-229235" algn="just">
              <a:lnSpc>
                <a:spcPct val="101299"/>
              </a:lnSpc>
              <a:spcBef>
                <a:spcPts val="715"/>
              </a:spcBef>
            </a:pPr>
            <a:r>
              <a:rPr sz="275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750" spc="-20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750" dirty="0">
                <a:latin typeface="Trebuchet MS"/>
                <a:cs typeface="Trebuchet MS"/>
              </a:rPr>
              <a:t>Possible</a:t>
            </a:r>
            <a:r>
              <a:rPr sz="2750" spc="5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5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introduce</a:t>
            </a:r>
            <a:r>
              <a:rPr sz="2750" spc="5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mechanism</a:t>
            </a:r>
            <a:r>
              <a:rPr sz="2750" spc="5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by</a:t>
            </a:r>
            <a:r>
              <a:rPr sz="2750" spc="58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which </a:t>
            </a:r>
            <a:r>
              <a:rPr sz="2750" spc="-80" dirty="0">
                <a:latin typeface="Trebuchet MS"/>
                <a:cs typeface="Trebuchet MS"/>
              </a:rPr>
              <a:t>modules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can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be</a:t>
            </a:r>
            <a:r>
              <a:rPr sz="2750" spc="-185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shared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among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processes.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20" dirty="0">
                <a:solidFill>
                  <a:srgbClr val="C00000"/>
                </a:solidFill>
                <a:latin typeface="Trebuchet MS"/>
                <a:cs typeface="Trebuchet MS"/>
              </a:rPr>
              <a:t>User </a:t>
            </a:r>
            <a:r>
              <a:rPr sz="2750" spc="-160" dirty="0">
                <a:solidFill>
                  <a:srgbClr val="C00000"/>
                </a:solidFill>
                <a:latin typeface="Trebuchet MS"/>
                <a:cs typeface="Trebuchet MS"/>
              </a:rPr>
              <a:t>specifies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20" dirty="0">
                <a:solidFill>
                  <a:srgbClr val="C00000"/>
                </a:solidFill>
                <a:latin typeface="Trebuchet MS"/>
                <a:cs typeface="Trebuchet MS"/>
              </a:rPr>
              <a:t>sharing</a:t>
            </a:r>
            <a:r>
              <a:rPr sz="2750" spc="-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80" dirty="0">
                <a:solidFill>
                  <a:srgbClr val="C00000"/>
                </a:solidFill>
                <a:latin typeface="Trebuchet MS"/>
                <a:cs typeface="Trebuchet MS"/>
              </a:rPr>
              <a:t>that</a:t>
            </a:r>
            <a:r>
              <a:rPr sz="275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75" dirty="0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20" dirty="0">
                <a:solidFill>
                  <a:srgbClr val="C00000"/>
                </a:solidFill>
                <a:latin typeface="Trebuchet MS"/>
                <a:cs typeface="Trebuchet MS"/>
              </a:rPr>
              <a:t>desired.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2,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0</a:t>
            </a:r>
            <a:r>
              <a:rPr sz="2000" spc="-19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0D0D0D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C00000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37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23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308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994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36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224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5082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1940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8798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565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327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089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15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2,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0</a:t>
            </a:r>
            <a:r>
              <a:rPr sz="2000" spc="-19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0D0D0D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2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4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9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65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514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372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230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3088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994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36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224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5082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1940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8798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565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327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0896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775450" y="4641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0"/>
            <a:ext cx="8186801" cy="1071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90424"/>
            <a:ext cx="7534909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706374"/>
            <a:ext cx="2806700" cy="1151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2850" y="1974850"/>
            <a:ext cx="622300" cy="1993900"/>
            <a:chOff x="1212850" y="1974850"/>
            <a:chExt cx="622300" cy="1993900"/>
          </a:xfrm>
        </p:grpSpPr>
        <p:sp>
          <p:nvSpPr>
            <p:cNvPr id="6" name="object 6"/>
            <p:cNvSpPr/>
            <p:nvPr/>
          </p:nvSpPr>
          <p:spPr>
            <a:xfrm>
              <a:off x="1219200" y="2641600"/>
              <a:ext cx="609600" cy="660400"/>
            </a:xfrm>
            <a:custGeom>
              <a:avLst/>
              <a:gdLst/>
              <a:ahLst/>
              <a:cxnLst/>
              <a:rect l="l" t="t" r="r" b="b"/>
              <a:pathLst>
                <a:path w="609600" h="660400">
                  <a:moveTo>
                    <a:pt x="6096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09600" y="660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32C2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2850" y="2635249"/>
              <a:ext cx="622300" cy="673100"/>
            </a:xfrm>
            <a:custGeom>
              <a:avLst/>
              <a:gdLst/>
              <a:ahLst/>
              <a:cxnLst/>
              <a:rect l="l" t="t" r="r" b="b"/>
              <a:pathLst>
                <a:path w="622300" h="673100">
                  <a:moveTo>
                    <a:pt x="622300" y="660400"/>
                  </a:moveTo>
                  <a:lnTo>
                    <a:pt x="0" y="660400"/>
                  </a:lnTo>
                  <a:lnTo>
                    <a:pt x="0" y="673100"/>
                  </a:lnTo>
                  <a:lnTo>
                    <a:pt x="622300" y="673100"/>
                  </a:lnTo>
                  <a:lnTo>
                    <a:pt x="622300" y="660400"/>
                  </a:lnTo>
                  <a:close/>
                </a:path>
                <a:path w="622300" h="673100">
                  <a:moveTo>
                    <a:pt x="622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300" y="12700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2850" y="1974850"/>
              <a:ext cx="622300" cy="1993900"/>
            </a:xfrm>
            <a:custGeom>
              <a:avLst/>
              <a:gdLst/>
              <a:ahLst/>
              <a:cxnLst/>
              <a:rect l="l" t="t" r="r" b="b"/>
              <a:pathLst>
                <a:path w="622300" h="1993900">
                  <a:moveTo>
                    <a:pt x="6350" y="0"/>
                  </a:moveTo>
                  <a:lnTo>
                    <a:pt x="6350" y="1993900"/>
                  </a:lnTo>
                </a:path>
                <a:path w="622300" h="1993900">
                  <a:moveTo>
                    <a:pt x="615950" y="0"/>
                  </a:moveTo>
                  <a:lnTo>
                    <a:pt x="615950" y="1993900"/>
                  </a:lnTo>
                </a:path>
                <a:path w="622300" h="1993900">
                  <a:moveTo>
                    <a:pt x="0" y="6350"/>
                  </a:moveTo>
                  <a:lnTo>
                    <a:pt x="622300" y="6350"/>
                  </a:lnTo>
                </a:path>
                <a:path w="622300" h="1993900">
                  <a:moveTo>
                    <a:pt x="0" y="1987550"/>
                  </a:moveTo>
                  <a:lnTo>
                    <a:pt x="622300" y="1987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25550" y="1987550"/>
            <a:ext cx="596900" cy="647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349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85"/>
              </a:spcBef>
            </a:pPr>
            <a:r>
              <a:rPr sz="3600" b="1" spc="-50" dirty="0">
                <a:latin typeface="Trebuchet MS"/>
                <a:cs typeface="Trebuchet MS"/>
              </a:rPr>
              <a:t>7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59326" y="906525"/>
            <a:ext cx="4749800" cy="425450"/>
            <a:chOff x="4259326" y="906525"/>
            <a:chExt cx="4749800" cy="425450"/>
          </a:xfrm>
        </p:grpSpPr>
        <p:sp>
          <p:nvSpPr>
            <p:cNvPr id="11" name="object 11"/>
            <p:cNvSpPr/>
            <p:nvPr/>
          </p:nvSpPr>
          <p:spPr>
            <a:xfrm>
              <a:off x="4272026" y="9192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2026" y="9192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0" y="400050"/>
                  </a:moveTo>
                  <a:lnTo>
                    <a:pt x="4724400" y="40005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50384" y="939228"/>
            <a:ext cx="4472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2,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0</a:t>
            </a:r>
            <a:r>
              <a:rPr sz="2000" spc="-19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0D0D0D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5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98650" y="1974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584450" y="1974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270250" y="1974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956050" y="1974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641850" y="1974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5321300" y="1968500"/>
            <a:ext cx="635000" cy="2006600"/>
            <a:chOff x="5321300" y="1968500"/>
            <a:chExt cx="635000" cy="2006600"/>
          </a:xfrm>
        </p:grpSpPr>
        <p:sp>
          <p:nvSpPr>
            <p:cNvPr id="20" name="object 20"/>
            <p:cNvSpPr/>
            <p:nvPr/>
          </p:nvSpPr>
          <p:spPr>
            <a:xfrm>
              <a:off x="5334000" y="2641600"/>
              <a:ext cx="609600" cy="660400"/>
            </a:xfrm>
            <a:custGeom>
              <a:avLst/>
              <a:gdLst/>
              <a:ahLst/>
              <a:cxnLst/>
              <a:rect l="l" t="t" r="r" b="b"/>
              <a:pathLst>
                <a:path w="609600" h="660400">
                  <a:moveTo>
                    <a:pt x="6096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09600" y="660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32C2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27650" y="2635249"/>
              <a:ext cx="622300" cy="673100"/>
            </a:xfrm>
            <a:custGeom>
              <a:avLst/>
              <a:gdLst/>
              <a:ahLst/>
              <a:cxnLst/>
              <a:rect l="l" t="t" r="r" b="b"/>
              <a:pathLst>
                <a:path w="622300" h="673100">
                  <a:moveTo>
                    <a:pt x="622300" y="660400"/>
                  </a:moveTo>
                  <a:lnTo>
                    <a:pt x="0" y="660400"/>
                  </a:lnTo>
                  <a:lnTo>
                    <a:pt x="0" y="673100"/>
                  </a:lnTo>
                  <a:lnTo>
                    <a:pt x="622300" y="673100"/>
                  </a:lnTo>
                  <a:lnTo>
                    <a:pt x="622300" y="660400"/>
                  </a:lnTo>
                  <a:close/>
                </a:path>
                <a:path w="622300" h="673100">
                  <a:moveTo>
                    <a:pt x="622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300" y="12700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7650" y="1974850"/>
              <a:ext cx="622300" cy="1993900"/>
            </a:xfrm>
            <a:custGeom>
              <a:avLst/>
              <a:gdLst/>
              <a:ahLst/>
              <a:cxnLst/>
              <a:rect l="l" t="t" r="r" b="b"/>
              <a:pathLst>
                <a:path w="622300" h="1993900">
                  <a:moveTo>
                    <a:pt x="6350" y="0"/>
                  </a:moveTo>
                  <a:lnTo>
                    <a:pt x="6350" y="1993900"/>
                  </a:lnTo>
                </a:path>
                <a:path w="622300" h="1993900">
                  <a:moveTo>
                    <a:pt x="615950" y="0"/>
                  </a:moveTo>
                  <a:lnTo>
                    <a:pt x="615950" y="1993900"/>
                  </a:lnTo>
                </a:path>
                <a:path w="622300" h="1993900">
                  <a:moveTo>
                    <a:pt x="0" y="6350"/>
                  </a:moveTo>
                  <a:lnTo>
                    <a:pt x="622300" y="6350"/>
                  </a:lnTo>
                </a:path>
                <a:path w="622300" h="1993900">
                  <a:moveTo>
                    <a:pt x="0" y="1987550"/>
                  </a:moveTo>
                  <a:lnTo>
                    <a:pt x="622300" y="1987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40350" y="1997963"/>
            <a:ext cx="5969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5"/>
              </a:spcBef>
            </a:pPr>
            <a:r>
              <a:rPr sz="3600" b="1" spc="-50" dirty="0">
                <a:latin typeface="Trebuchet MS"/>
                <a:cs typeface="Trebuchet MS"/>
              </a:rPr>
              <a:t>2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40350" y="2547493"/>
            <a:ext cx="596900" cy="13481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985"/>
              </a:spcBef>
            </a:pPr>
            <a:r>
              <a:rPr sz="3600" b="1" spc="-50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endParaRPr sz="3600">
              <a:latin typeface="Trebuchet MS"/>
              <a:cs typeface="Trebuchet MS"/>
            </a:endParaRPr>
          </a:p>
          <a:p>
            <a:pPr marL="90170">
              <a:lnSpc>
                <a:spcPct val="100000"/>
              </a:lnSpc>
              <a:spcBef>
                <a:spcPts val="885"/>
              </a:spcBef>
            </a:pPr>
            <a:r>
              <a:rPr sz="3600" b="1" spc="-50" dirty="0">
                <a:latin typeface="Trebuchet MS"/>
                <a:cs typeface="Trebuchet MS"/>
              </a:rPr>
              <a:t>3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013450" y="1974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699250" y="1974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385050" y="1974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070850" y="1974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136650" y="44132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822450" y="44132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508250" y="44132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194050" y="44132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879850" y="44132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565650" y="44132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327650" y="44132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6089650" y="44132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6775450" y="44132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4808220" y="3991292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81090" y="3991292"/>
            <a:ext cx="245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40776" y="3991292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75791" y="3991292"/>
            <a:ext cx="2305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  <a:tab pos="1384935" algn="l"/>
                <a:tab pos="2071370" algn="l"/>
              </a:tabLst>
            </a:pPr>
            <a:r>
              <a:rPr sz="1800" spc="-25" dirty="0">
                <a:latin typeface="Trebuchet MS"/>
                <a:cs typeface="Trebuchet MS"/>
              </a:rPr>
              <a:t>PF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PF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PF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80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72460" y="6509384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94654" y="6509384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612126" y="4640262"/>
            <a:ext cx="1544955" cy="1397000"/>
            <a:chOff x="7612126" y="4640262"/>
            <a:chExt cx="1544955" cy="1397000"/>
          </a:xfrm>
        </p:grpSpPr>
        <p:sp>
          <p:nvSpPr>
            <p:cNvPr id="45" name="object 45"/>
            <p:cNvSpPr/>
            <p:nvPr/>
          </p:nvSpPr>
          <p:spPr>
            <a:xfrm>
              <a:off x="7624826" y="4652962"/>
              <a:ext cx="1519555" cy="1371600"/>
            </a:xfrm>
            <a:custGeom>
              <a:avLst/>
              <a:gdLst/>
              <a:ahLst/>
              <a:cxnLst/>
              <a:rect l="l" t="t" r="r" b="b"/>
              <a:pathLst>
                <a:path w="1519554" h="1371600">
                  <a:moveTo>
                    <a:pt x="1519174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519174" y="1371600"/>
                  </a:lnTo>
                  <a:lnTo>
                    <a:pt x="1519174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4826" y="4652962"/>
              <a:ext cx="1519555" cy="1371600"/>
            </a:xfrm>
            <a:custGeom>
              <a:avLst/>
              <a:gdLst/>
              <a:ahLst/>
              <a:cxnLst/>
              <a:rect l="l" t="t" r="r" b="b"/>
              <a:pathLst>
                <a:path w="1519554" h="1371600">
                  <a:moveTo>
                    <a:pt x="1519174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519174" y="1371600"/>
                  </a:lnTo>
                </a:path>
              </a:pathLst>
            </a:custGeom>
            <a:ln w="25400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637526" y="4678045"/>
            <a:ext cx="1506855" cy="1298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3200" marR="194945" indent="-2540" algn="ctr">
              <a:lnSpc>
                <a:spcPct val="101299"/>
              </a:lnSpc>
              <a:spcBef>
                <a:spcPts val="85"/>
              </a:spcBef>
              <a:tabLst>
                <a:tab pos="1097280" algn="l"/>
              </a:tabLst>
            </a:pPr>
            <a:r>
              <a:rPr sz="2750" spc="-20" dirty="0">
                <a:solidFill>
                  <a:srgbClr val="FFFFFF"/>
                </a:solidFill>
                <a:latin typeface="Trebuchet MS"/>
                <a:cs typeface="Trebuchet MS"/>
              </a:rPr>
              <a:t>Page </a:t>
            </a:r>
            <a:r>
              <a:rPr sz="2750" spc="-10" dirty="0">
                <a:solidFill>
                  <a:srgbClr val="FFFFFF"/>
                </a:solidFill>
                <a:latin typeface="Trebuchet MS"/>
                <a:cs typeface="Trebuchet MS"/>
              </a:rPr>
              <a:t>Fault</a:t>
            </a:r>
            <a:r>
              <a:rPr sz="275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50" spc="12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2750" spc="-25" dirty="0">
                <a:solidFill>
                  <a:srgbClr val="FFFFFF"/>
                </a:solidFill>
                <a:latin typeface="Trebuchet MS"/>
                <a:cs typeface="Trebuchet MS"/>
              </a:rPr>
              <a:t>09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70128" y="4230507"/>
            <a:ext cx="491490" cy="2623820"/>
          </a:xfrm>
          <a:custGeom>
            <a:avLst/>
            <a:gdLst/>
            <a:ahLst/>
            <a:cxnLst/>
            <a:rect l="l" t="t" r="r" b="b"/>
            <a:pathLst>
              <a:path w="491489" h="2623820">
                <a:moveTo>
                  <a:pt x="91" y="2623682"/>
                </a:moveTo>
                <a:lnTo>
                  <a:pt x="91" y="2623682"/>
                </a:lnTo>
                <a:lnTo>
                  <a:pt x="91" y="2462869"/>
                </a:lnTo>
                <a:lnTo>
                  <a:pt x="60" y="2442848"/>
                </a:lnTo>
                <a:lnTo>
                  <a:pt x="10" y="2421642"/>
                </a:lnTo>
                <a:lnTo>
                  <a:pt x="0" y="2399342"/>
                </a:lnTo>
                <a:lnTo>
                  <a:pt x="91" y="2376042"/>
                </a:lnTo>
                <a:lnTo>
                  <a:pt x="162" y="2351729"/>
                </a:lnTo>
                <a:lnTo>
                  <a:pt x="547" y="2300009"/>
                </a:lnTo>
                <a:lnTo>
                  <a:pt x="2811" y="2244600"/>
                </a:lnTo>
                <a:lnTo>
                  <a:pt x="6956" y="2185502"/>
                </a:lnTo>
                <a:lnTo>
                  <a:pt x="12509" y="2121456"/>
                </a:lnTo>
                <a:lnTo>
                  <a:pt x="19469" y="2052462"/>
                </a:lnTo>
                <a:lnTo>
                  <a:pt x="28605" y="1977083"/>
                </a:lnTo>
                <a:lnTo>
                  <a:pt x="34025" y="1937026"/>
                </a:lnTo>
                <a:lnTo>
                  <a:pt x="39919" y="1895318"/>
                </a:lnTo>
                <a:lnTo>
                  <a:pt x="46215" y="1851854"/>
                </a:lnTo>
                <a:lnTo>
                  <a:pt x="52796" y="1806472"/>
                </a:lnTo>
                <a:lnTo>
                  <a:pt x="59732" y="1759273"/>
                </a:lnTo>
                <a:lnTo>
                  <a:pt x="67236" y="1710544"/>
                </a:lnTo>
                <a:lnTo>
                  <a:pt x="75524" y="1660572"/>
                </a:lnTo>
                <a:lnTo>
                  <a:pt x="84713" y="1609128"/>
                </a:lnTo>
                <a:lnTo>
                  <a:pt x="94669" y="1556161"/>
                </a:lnTo>
                <a:lnTo>
                  <a:pt x="105225" y="1502226"/>
                </a:lnTo>
                <a:lnTo>
                  <a:pt x="116217" y="1447882"/>
                </a:lnTo>
                <a:lnTo>
                  <a:pt x="127658" y="1393045"/>
                </a:lnTo>
                <a:lnTo>
                  <a:pt x="139617" y="1337494"/>
                </a:lnTo>
                <a:lnTo>
                  <a:pt x="152010" y="1281584"/>
                </a:lnTo>
                <a:lnTo>
                  <a:pt x="164752" y="1225669"/>
                </a:lnTo>
                <a:lnTo>
                  <a:pt x="175317" y="1180760"/>
                </a:lnTo>
                <a:lnTo>
                  <a:pt x="186259" y="1135540"/>
                </a:lnTo>
                <a:lnTo>
                  <a:pt x="197374" y="1090358"/>
                </a:lnTo>
                <a:lnTo>
                  <a:pt x="208462" y="1045561"/>
                </a:lnTo>
                <a:lnTo>
                  <a:pt x="219320" y="1001496"/>
                </a:lnTo>
                <a:lnTo>
                  <a:pt x="232650" y="947167"/>
                </a:lnTo>
                <a:lnTo>
                  <a:pt x="245870" y="893459"/>
                </a:lnTo>
                <a:lnTo>
                  <a:pt x="258864" y="840855"/>
                </a:lnTo>
                <a:lnTo>
                  <a:pt x="271514" y="789838"/>
                </a:lnTo>
                <a:lnTo>
                  <a:pt x="283811" y="740367"/>
                </a:lnTo>
                <a:lnTo>
                  <a:pt x="295808" y="692241"/>
                </a:lnTo>
                <a:lnTo>
                  <a:pt x="307488" y="645701"/>
                </a:lnTo>
                <a:lnTo>
                  <a:pt x="318830" y="600990"/>
                </a:lnTo>
                <a:lnTo>
                  <a:pt x="329875" y="558107"/>
                </a:lnTo>
                <a:lnTo>
                  <a:pt x="340619" y="516945"/>
                </a:lnTo>
                <a:lnTo>
                  <a:pt x="350972" y="477585"/>
                </a:lnTo>
                <a:lnTo>
                  <a:pt x="360845" y="440105"/>
                </a:lnTo>
                <a:lnTo>
                  <a:pt x="370187" y="404558"/>
                </a:lnTo>
                <a:lnTo>
                  <a:pt x="387519" y="339028"/>
                </a:lnTo>
                <a:lnTo>
                  <a:pt x="403470" y="280579"/>
                </a:lnTo>
                <a:lnTo>
                  <a:pt x="418039" y="229211"/>
                </a:lnTo>
                <a:lnTo>
                  <a:pt x="431326" y="183777"/>
                </a:lnTo>
                <a:lnTo>
                  <a:pt x="443331" y="144277"/>
                </a:lnTo>
                <a:lnTo>
                  <a:pt x="458759" y="94494"/>
                </a:lnTo>
                <a:lnTo>
                  <a:pt x="471391" y="55289"/>
                </a:lnTo>
                <a:lnTo>
                  <a:pt x="484401" y="17572"/>
                </a:lnTo>
                <a:lnTo>
                  <a:pt x="489317" y="4250"/>
                </a:lnTo>
                <a:lnTo>
                  <a:pt x="490895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53424" y="4642164"/>
            <a:ext cx="425450" cy="1695450"/>
          </a:xfrm>
          <a:custGeom>
            <a:avLst/>
            <a:gdLst/>
            <a:ahLst/>
            <a:cxnLst/>
            <a:rect l="l" t="t" r="r" b="b"/>
            <a:pathLst>
              <a:path w="425450" h="1695450">
                <a:moveTo>
                  <a:pt x="215" y="1556705"/>
                </a:moveTo>
                <a:lnTo>
                  <a:pt x="215" y="1556705"/>
                </a:lnTo>
                <a:lnTo>
                  <a:pt x="215" y="1563409"/>
                </a:lnTo>
                <a:lnTo>
                  <a:pt x="0" y="1565092"/>
                </a:lnTo>
                <a:lnTo>
                  <a:pt x="215" y="1568142"/>
                </a:lnTo>
                <a:lnTo>
                  <a:pt x="431" y="1571191"/>
                </a:lnTo>
                <a:lnTo>
                  <a:pt x="792" y="1575320"/>
                </a:lnTo>
                <a:lnTo>
                  <a:pt x="1511" y="1580069"/>
                </a:lnTo>
                <a:lnTo>
                  <a:pt x="2230" y="1584818"/>
                </a:lnTo>
                <a:lnTo>
                  <a:pt x="3465" y="1590979"/>
                </a:lnTo>
                <a:lnTo>
                  <a:pt x="4529" y="1596634"/>
                </a:lnTo>
                <a:lnTo>
                  <a:pt x="5593" y="1602289"/>
                </a:lnTo>
                <a:lnTo>
                  <a:pt x="6624" y="1608203"/>
                </a:lnTo>
                <a:lnTo>
                  <a:pt x="7895" y="1613997"/>
                </a:lnTo>
                <a:lnTo>
                  <a:pt x="9167" y="1619791"/>
                </a:lnTo>
                <a:lnTo>
                  <a:pt x="10784" y="1625872"/>
                </a:lnTo>
                <a:lnTo>
                  <a:pt x="12159" y="1631399"/>
                </a:lnTo>
                <a:lnTo>
                  <a:pt x="13534" y="1636925"/>
                </a:lnTo>
                <a:lnTo>
                  <a:pt x="14953" y="1642271"/>
                </a:lnTo>
                <a:lnTo>
                  <a:pt x="16147" y="1647156"/>
                </a:lnTo>
                <a:lnTo>
                  <a:pt x="17340" y="1652041"/>
                </a:lnTo>
                <a:lnTo>
                  <a:pt x="18203" y="1656327"/>
                </a:lnTo>
                <a:lnTo>
                  <a:pt x="19318" y="1660709"/>
                </a:lnTo>
                <a:lnTo>
                  <a:pt x="20434" y="1665090"/>
                </a:lnTo>
                <a:lnTo>
                  <a:pt x="21520" y="1669629"/>
                </a:lnTo>
                <a:lnTo>
                  <a:pt x="22838" y="1673445"/>
                </a:lnTo>
                <a:lnTo>
                  <a:pt x="24157" y="1677262"/>
                </a:lnTo>
                <a:lnTo>
                  <a:pt x="25601" y="1680724"/>
                </a:lnTo>
                <a:lnTo>
                  <a:pt x="27229" y="1683609"/>
                </a:lnTo>
                <a:lnTo>
                  <a:pt x="28857" y="1686495"/>
                </a:lnTo>
                <a:lnTo>
                  <a:pt x="30667" y="1688829"/>
                </a:lnTo>
                <a:lnTo>
                  <a:pt x="32605" y="1690758"/>
                </a:lnTo>
                <a:lnTo>
                  <a:pt x="34542" y="1692688"/>
                </a:lnTo>
                <a:lnTo>
                  <a:pt x="36443" y="1694925"/>
                </a:lnTo>
                <a:lnTo>
                  <a:pt x="38854" y="1695185"/>
                </a:lnTo>
                <a:lnTo>
                  <a:pt x="41265" y="1695445"/>
                </a:lnTo>
                <a:lnTo>
                  <a:pt x="44399" y="1694447"/>
                </a:lnTo>
                <a:lnTo>
                  <a:pt x="47069" y="1692316"/>
                </a:lnTo>
                <a:lnTo>
                  <a:pt x="49738" y="1690186"/>
                </a:lnTo>
                <a:lnTo>
                  <a:pt x="52525" y="1687308"/>
                </a:lnTo>
                <a:lnTo>
                  <a:pt x="64492" y="1647183"/>
                </a:lnTo>
                <a:lnTo>
                  <a:pt x="72249" y="1598892"/>
                </a:lnTo>
                <a:lnTo>
                  <a:pt x="74493" y="1582908"/>
                </a:lnTo>
                <a:lnTo>
                  <a:pt x="76966" y="1565443"/>
                </a:lnTo>
                <a:lnTo>
                  <a:pt x="79704" y="1546489"/>
                </a:lnTo>
                <a:lnTo>
                  <a:pt x="82665" y="1526040"/>
                </a:lnTo>
                <a:lnTo>
                  <a:pt x="85796" y="1504114"/>
                </a:lnTo>
                <a:lnTo>
                  <a:pt x="92397" y="1455886"/>
                </a:lnTo>
                <a:lnTo>
                  <a:pt x="99507" y="1401804"/>
                </a:lnTo>
                <a:lnTo>
                  <a:pt x="107118" y="1342065"/>
                </a:lnTo>
                <a:lnTo>
                  <a:pt x="110996" y="1310167"/>
                </a:lnTo>
                <a:lnTo>
                  <a:pt x="115229" y="1276669"/>
                </a:lnTo>
                <a:lnTo>
                  <a:pt x="125705" y="1203802"/>
                </a:lnTo>
                <a:lnTo>
                  <a:pt x="131865" y="1164294"/>
                </a:lnTo>
                <a:lnTo>
                  <a:pt x="138544" y="1123464"/>
                </a:lnTo>
                <a:lnTo>
                  <a:pt x="145696" y="1081967"/>
                </a:lnTo>
                <a:lnTo>
                  <a:pt x="153387" y="1039662"/>
                </a:lnTo>
                <a:lnTo>
                  <a:pt x="161614" y="996304"/>
                </a:lnTo>
                <a:lnTo>
                  <a:pt x="170233" y="952394"/>
                </a:lnTo>
                <a:lnTo>
                  <a:pt x="179097" y="908433"/>
                </a:lnTo>
                <a:lnTo>
                  <a:pt x="188329" y="864123"/>
                </a:lnTo>
                <a:lnTo>
                  <a:pt x="197953" y="819339"/>
                </a:lnTo>
                <a:lnTo>
                  <a:pt x="207675" y="774847"/>
                </a:lnTo>
                <a:lnTo>
                  <a:pt x="217204" y="731409"/>
                </a:lnTo>
                <a:lnTo>
                  <a:pt x="226528" y="689014"/>
                </a:lnTo>
                <a:lnTo>
                  <a:pt x="235780" y="647326"/>
                </a:lnTo>
                <a:lnTo>
                  <a:pt x="244887" y="606625"/>
                </a:lnTo>
                <a:lnTo>
                  <a:pt x="253776" y="567190"/>
                </a:lnTo>
                <a:lnTo>
                  <a:pt x="262471" y="528982"/>
                </a:lnTo>
                <a:lnTo>
                  <a:pt x="279281" y="456087"/>
                </a:lnTo>
                <a:lnTo>
                  <a:pt x="287250" y="421745"/>
                </a:lnTo>
                <a:lnTo>
                  <a:pt x="294891" y="388696"/>
                </a:lnTo>
                <a:lnTo>
                  <a:pt x="309303" y="326807"/>
                </a:lnTo>
                <a:lnTo>
                  <a:pt x="322568" y="272941"/>
                </a:lnTo>
                <a:lnTo>
                  <a:pt x="334687" y="227097"/>
                </a:lnTo>
                <a:lnTo>
                  <a:pt x="345466" y="187745"/>
                </a:lnTo>
                <a:lnTo>
                  <a:pt x="359322" y="140358"/>
                </a:lnTo>
                <a:lnTo>
                  <a:pt x="371581" y="104270"/>
                </a:lnTo>
                <a:lnTo>
                  <a:pt x="386703" y="65195"/>
                </a:lnTo>
                <a:lnTo>
                  <a:pt x="389865" y="57449"/>
                </a:lnTo>
                <a:lnTo>
                  <a:pt x="392209" y="52866"/>
                </a:lnTo>
                <a:lnTo>
                  <a:pt x="394131" y="47964"/>
                </a:lnTo>
                <a:lnTo>
                  <a:pt x="396054" y="43062"/>
                </a:lnTo>
                <a:lnTo>
                  <a:pt x="397048" y="39294"/>
                </a:lnTo>
                <a:lnTo>
                  <a:pt x="398240" y="35783"/>
                </a:lnTo>
                <a:lnTo>
                  <a:pt x="399433" y="32273"/>
                </a:lnTo>
                <a:lnTo>
                  <a:pt x="400446" y="29552"/>
                </a:lnTo>
                <a:lnTo>
                  <a:pt x="401286" y="26903"/>
                </a:lnTo>
                <a:lnTo>
                  <a:pt x="402127" y="24253"/>
                </a:lnTo>
                <a:lnTo>
                  <a:pt x="402546" y="22087"/>
                </a:lnTo>
                <a:lnTo>
                  <a:pt x="403284" y="19886"/>
                </a:lnTo>
                <a:lnTo>
                  <a:pt x="404021" y="17686"/>
                </a:lnTo>
                <a:lnTo>
                  <a:pt x="404720" y="15517"/>
                </a:lnTo>
                <a:lnTo>
                  <a:pt x="405712" y="13700"/>
                </a:lnTo>
                <a:lnTo>
                  <a:pt x="412236" y="6854"/>
                </a:lnTo>
                <a:lnTo>
                  <a:pt x="414011" y="5795"/>
                </a:lnTo>
                <a:lnTo>
                  <a:pt x="415786" y="4736"/>
                </a:lnTo>
                <a:lnTo>
                  <a:pt x="418004" y="3590"/>
                </a:lnTo>
                <a:lnTo>
                  <a:pt x="419889" y="2624"/>
                </a:lnTo>
                <a:lnTo>
                  <a:pt x="421774" y="1658"/>
                </a:lnTo>
                <a:lnTo>
                  <a:pt x="424416" y="437"/>
                </a:lnTo>
                <a:lnTo>
                  <a:pt x="425321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90128" y="2709964"/>
            <a:ext cx="854075" cy="1492885"/>
          </a:xfrm>
          <a:custGeom>
            <a:avLst/>
            <a:gdLst/>
            <a:ahLst/>
            <a:cxnLst/>
            <a:rect l="l" t="t" r="r" b="b"/>
            <a:pathLst>
              <a:path w="854075" h="1492885">
                <a:moveTo>
                  <a:pt x="432" y="1492465"/>
                </a:moveTo>
                <a:lnTo>
                  <a:pt x="432" y="1491224"/>
                </a:lnTo>
                <a:lnTo>
                  <a:pt x="0" y="1489420"/>
                </a:lnTo>
                <a:lnTo>
                  <a:pt x="432" y="1485016"/>
                </a:lnTo>
                <a:lnTo>
                  <a:pt x="9059" y="1440644"/>
                </a:lnTo>
                <a:lnTo>
                  <a:pt x="20973" y="1409875"/>
                </a:lnTo>
                <a:lnTo>
                  <a:pt x="24552" y="1400858"/>
                </a:lnTo>
                <a:lnTo>
                  <a:pt x="43650" y="1358058"/>
                </a:lnTo>
                <a:lnTo>
                  <a:pt x="57676" y="1331692"/>
                </a:lnTo>
                <a:lnTo>
                  <a:pt x="65620" y="1316789"/>
                </a:lnTo>
                <a:lnTo>
                  <a:pt x="74088" y="1300760"/>
                </a:lnTo>
                <a:lnTo>
                  <a:pt x="83131" y="1283675"/>
                </a:lnTo>
                <a:lnTo>
                  <a:pt x="92884" y="1265262"/>
                </a:lnTo>
                <a:lnTo>
                  <a:pt x="103480" y="1245243"/>
                </a:lnTo>
                <a:lnTo>
                  <a:pt x="114777" y="1223727"/>
                </a:lnTo>
                <a:lnTo>
                  <a:pt x="126762" y="1200802"/>
                </a:lnTo>
                <a:lnTo>
                  <a:pt x="139765" y="1176157"/>
                </a:lnTo>
                <a:lnTo>
                  <a:pt x="169745" y="1120778"/>
                </a:lnTo>
                <a:lnTo>
                  <a:pt x="204715" y="1057588"/>
                </a:lnTo>
                <a:lnTo>
                  <a:pt x="224556" y="1022923"/>
                </a:lnTo>
                <a:lnTo>
                  <a:pt x="246160" y="986089"/>
                </a:lnTo>
                <a:lnTo>
                  <a:pt x="269380" y="947156"/>
                </a:lnTo>
                <a:lnTo>
                  <a:pt x="294080" y="906280"/>
                </a:lnTo>
                <a:lnTo>
                  <a:pt x="320124" y="863615"/>
                </a:lnTo>
                <a:lnTo>
                  <a:pt x="347794" y="818787"/>
                </a:lnTo>
                <a:lnTo>
                  <a:pt x="377057" y="771853"/>
                </a:lnTo>
                <a:lnTo>
                  <a:pt x="407302" y="723610"/>
                </a:lnTo>
                <a:lnTo>
                  <a:pt x="437920" y="674857"/>
                </a:lnTo>
                <a:lnTo>
                  <a:pt x="462756" y="635382"/>
                </a:lnTo>
                <a:lnTo>
                  <a:pt x="488132" y="595177"/>
                </a:lnTo>
                <a:lnTo>
                  <a:pt x="513792" y="554591"/>
                </a:lnTo>
                <a:lnTo>
                  <a:pt x="539479" y="513973"/>
                </a:lnTo>
                <a:lnTo>
                  <a:pt x="564939" y="473669"/>
                </a:lnTo>
                <a:lnTo>
                  <a:pt x="590334" y="433550"/>
                </a:lnTo>
                <a:lnTo>
                  <a:pt x="615836" y="393383"/>
                </a:lnTo>
                <a:lnTo>
                  <a:pt x="641199" y="353364"/>
                </a:lnTo>
                <a:lnTo>
                  <a:pt x="666176" y="313691"/>
                </a:lnTo>
                <a:lnTo>
                  <a:pt x="690520" y="274560"/>
                </a:lnTo>
                <a:lnTo>
                  <a:pt x="720130" y="226334"/>
                </a:lnTo>
                <a:lnTo>
                  <a:pt x="749038" y="178712"/>
                </a:lnTo>
                <a:lnTo>
                  <a:pt x="777156" y="131807"/>
                </a:lnTo>
                <a:lnTo>
                  <a:pt x="804398" y="85727"/>
                </a:lnTo>
                <a:lnTo>
                  <a:pt x="830779" y="40363"/>
                </a:lnTo>
                <a:lnTo>
                  <a:pt x="853871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64580" y="1290995"/>
            <a:ext cx="678815" cy="2737485"/>
          </a:xfrm>
          <a:custGeom>
            <a:avLst/>
            <a:gdLst/>
            <a:ahLst/>
            <a:cxnLst/>
            <a:rect l="l" t="t" r="r" b="b"/>
            <a:pathLst>
              <a:path w="678815" h="2737485">
                <a:moveTo>
                  <a:pt x="0" y="2736174"/>
                </a:moveTo>
                <a:lnTo>
                  <a:pt x="215" y="2736228"/>
                </a:lnTo>
                <a:lnTo>
                  <a:pt x="576" y="2737236"/>
                </a:lnTo>
                <a:lnTo>
                  <a:pt x="1295" y="2736498"/>
                </a:lnTo>
                <a:lnTo>
                  <a:pt x="2014" y="2735760"/>
                </a:lnTo>
                <a:lnTo>
                  <a:pt x="2601" y="2734699"/>
                </a:lnTo>
                <a:lnTo>
                  <a:pt x="4313" y="2731747"/>
                </a:lnTo>
                <a:lnTo>
                  <a:pt x="6025" y="2728796"/>
                </a:lnTo>
                <a:lnTo>
                  <a:pt x="8137" y="2725801"/>
                </a:lnTo>
                <a:lnTo>
                  <a:pt x="11566" y="2718790"/>
                </a:lnTo>
                <a:lnTo>
                  <a:pt x="29270" y="2679109"/>
                </a:lnTo>
                <a:lnTo>
                  <a:pt x="45449" y="2638017"/>
                </a:lnTo>
                <a:lnTo>
                  <a:pt x="59513" y="2600927"/>
                </a:lnTo>
                <a:lnTo>
                  <a:pt x="76503" y="2554062"/>
                </a:lnTo>
                <a:lnTo>
                  <a:pt x="97099" y="2494480"/>
                </a:lnTo>
                <a:lnTo>
                  <a:pt x="120478" y="2424190"/>
                </a:lnTo>
                <a:lnTo>
                  <a:pt x="133011" y="2385495"/>
                </a:lnTo>
                <a:lnTo>
                  <a:pt x="146181" y="2344303"/>
                </a:lnTo>
                <a:lnTo>
                  <a:pt x="159830" y="2300652"/>
                </a:lnTo>
                <a:lnTo>
                  <a:pt x="173800" y="2254577"/>
                </a:lnTo>
                <a:lnTo>
                  <a:pt x="188127" y="2205799"/>
                </a:lnTo>
                <a:lnTo>
                  <a:pt x="202869" y="2154396"/>
                </a:lnTo>
                <a:lnTo>
                  <a:pt x="217900" y="2100938"/>
                </a:lnTo>
                <a:lnTo>
                  <a:pt x="233094" y="2045997"/>
                </a:lnTo>
                <a:lnTo>
                  <a:pt x="245334" y="2000981"/>
                </a:lnTo>
                <a:lnTo>
                  <a:pt x="257694" y="1954806"/>
                </a:lnTo>
                <a:lnTo>
                  <a:pt x="270190" y="1907605"/>
                </a:lnTo>
                <a:lnTo>
                  <a:pt x="282839" y="1859507"/>
                </a:lnTo>
                <a:lnTo>
                  <a:pt x="295657" y="1810644"/>
                </a:lnTo>
                <a:lnTo>
                  <a:pt x="308732" y="1760832"/>
                </a:lnTo>
                <a:lnTo>
                  <a:pt x="322054" y="1709984"/>
                </a:lnTo>
                <a:lnTo>
                  <a:pt x="335489" y="1658375"/>
                </a:lnTo>
                <a:lnTo>
                  <a:pt x="348907" y="1606283"/>
                </a:lnTo>
                <a:lnTo>
                  <a:pt x="362174" y="1553985"/>
                </a:lnTo>
                <a:lnTo>
                  <a:pt x="375329" y="1501300"/>
                </a:lnTo>
                <a:lnTo>
                  <a:pt x="388463" y="1448043"/>
                </a:lnTo>
                <a:lnTo>
                  <a:pt x="401514" y="1394486"/>
                </a:lnTo>
                <a:lnTo>
                  <a:pt x="414423" y="1340900"/>
                </a:lnTo>
                <a:lnTo>
                  <a:pt x="427131" y="1287557"/>
                </a:lnTo>
                <a:lnTo>
                  <a:pt x="439666" y="1234288"/>
                </a:lnTo>
                <a:lnTo>
                  <a:pt x="452069" y="1180911"/>
                </a:lnTo>
                <a:lnTo>
                  <a:pt x="464295" y="1127681"/>
                </a:lnTo>
                <a:lnTo>
                  <a:pt x="476299" y="1074851"/>
                </a:lnTo>
                <a:lnTo>
                  <a:pt x="488038" y="1022675"/>
                </a:lnTo>
                <a:lnTo>
                  <a:pt x="499551" y="970915"/>
                </a:lnTo>
                <a:lnTo>
                  <a:pt x="510869" y="919402"/>
                </a:lnTo>
                <a:lnTo>
                  <a:pt x="521931" y="868493"/>
                </a:lnTo>
                <a:lnTo>
                  <a:pt x="532676" y="818545"/>
                </a:lnTo>
                <a:lnTo>
                  <a:pt x="543044" y="769915"/>
                </a:lnTo>
                <a:lnTo>
                  <a:pt x="553074" y="722517"/>
                </a:lnTo>
                <a:lnTo>
                  <a:pt x="562805" y="676113"/>
                </a:lnTo>
                <a:lnTo>
                  <a:pt x="572181" y="630832"/>
                </a:lnTo>
                <a:lnTo>
                  <a:pt x="581143" y="586806"/>
                </a:lnTo>
                <a:lnTo>
                  <a:pt x="589633" y="544164"/>
                </a:lnTo>
                <a:lnTo>
                  <a:pt x="599573" y="492680"/>
                </a:lnTo>
                <a:lnTo>
                  <a:pt x="608826" y="443147"/>
                </a:lnTo>
                <a:lnTo>
                  <a:pt x="617422" y="395797"/>
                </a:lnTo>
                <a:lnTo>
                  <a:pt x="625390" y="350865"/>
                </a:lnTo>
                <a:lnTo>
                  <a:pt x="632687" y="308357"/>
                </a:lnTo>
                <a:lnTo>
                  <a:pt x="639315" y="268168"/>
                </a:lnTo>
                <a:lnTo>
                  <a:pt x="645370" y="230360"/>
                </a:lnTo>
                <a:lnTo>
                  <a:pt x="656037" y="162064"/>
                </a:lnTo>
                <a:lnTo>
                  <a:pt x="664689" y="103470"/>
                </a:lnTo>
                <a:lnTo>
                  <a:pt x="671687" y="53805"/>
                </a:lnTo>
                <a:lnTo>
                  <a:pt x="677030" y="13069"/>
                </a:lnTo>
                <a:lnTo>
                  <a:pt x="678729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15849" y="1975845"/>
            <a:ext cx="125730" cy="1861185"/>
          </a:xfrm>
          <a:custGeom>
            <a:avLst/>
            <a:gdLst/>
            <a:ahLst/>
            <a:cxnLst/>
            <a:rect l="l" t="t" r="r" b="b"/>
            <a:pathLst>
              <a:path w="125729" h="1861185">
                <a:moveTo>
                  <a:pt x="91" y="1860824"/>
                </a:moveTo>
                <a:lnTo>
                  <a:pt x="91" y="1860824"/>
                </a:lnTo>
                <a:lnTo>
                  <a:pt x="91" y="1828158"/>
                </a:lnTo>
                <a:lnTo>
                  <a:pt x="60" y="1821248"/>
                </a:lnTo>
                <a:lnTo>
                  <a:pt x="10" y="1813524"/>
                </a:lnTo>
                <a:lnTo>
                  <a:pt x="0" y="1804740"/>
                </a:lnTo>
                <a:lnTo>
                  <a:pt x="91" y="1794649"/>
                </a:lnTo>
                <a:lnTo>
                  <a:pt x="1386" y="1741538"/>
                </a:lnTo>
                <a:lnTo>
                  <a:pt x="3312" y="1687953"/>
                </a:lnTo>
                <a:lnTo>
                  <a:pt x="5838" y="1644050"/>
                </a:lnTo>
                <a:lnTo>
                  <a:pt x="9501" y="1593309"/>
                </a:lnTo>
                <a:lnTo>
                  <a:pt x="14006" y="1536845"/>
                </a:lnTo>
                <a:lnTo>
                  <a:pt x="19354" y="1474656"/>
                </a:lnTo>
                <a:lnTo>
                  <a:pt x="25702" y="1406289"/>
                </a:lnTo>
                <a:lnTo>
                  <a:pt x="33050" y="1331744"/>
                </a:lnTo>
                <a:lnTo>
                  <a:pt x="36913" y="1292671"/>
                </a:lnTo>
                <a:lnTo>
                  <a:pt x="40859" y="1252380"/>
                </a:lnTo>
                <a:lnTo>
                  <a:pt x="44931" y="1210799"/>
                </a:lnTo>
                <a:lnTo>
                  <a:pt x="49131" y="1168197"/>
                </a:lnTo>
                <a:lnTo>
                  <a:pt x="53462" y="1124845"/>
                </a:lnTo>
                <a:lnTo>
                  <a:pt x="57993" y="1080452"/>
                </a:lnTo>
                <a:lnTo>
                  <a:pt x="62700" y="1034997"/>
                </a:lnTo>
                <a:lnTo>
                  <a:pt x="67446" y="989144"/>
                </a:lnTo>
                <a:lnTo>
                  <a:pt x="72094" y="943563"/>
                </a:lnTo>
                <a:lnTo>
                  <a:pt x="76684" y="898169"/>
                </a:lnTo>
                <a:lnTo>
                  <a:pt x="81262" y="852695"/>
                </a:lnTo>
                <a:lnTo>
                  <a:pt x="85707" y="807527"/>
                </a:lnTo>
                <a:lnTo>
                  <a:pt x="89896" y="763054"/>
                </a:lnTo>
                <a:lnTo>
                  <a:pt x="93826" y="719159"/>
                </a:lnTo>
                <a:lnTo>
                  <a:pt x="97552" y="675708"/>
                </a:lnTo>
                <a:lnTo>
                  <a:pt x="101040" y="633066"/>
                </a:lnTo>
                <a:lnTo>
                  <a:pt x="104257" y="591597"/>
                </a:lnTo>
                <a:lnTo>
                  <a:pt x="107188" y="551248"/>
                </a:lnTo>
                <a:lnTo>
                  <a:pt x="109854" y="511874"/>
                </a:lnTo>
                <a:lnTo>
                  <a:pt x="112271" y="473705"/>
                </a:lnTo>
                <a:lnTo>
                  <a:pt x="116389" y="401653"/>
                </a:lnTo>
                <a:lnTo>
                  <a:pt x="119543" y="335091"/>
                </a:lnTo>
                <a:lnTo>
                  <a:pt x="121946" y="274574"/>
                </a:lnTo>
                <a:lnTo>
                  <a:pt x="123598" y="220102"/>
                </a:lnTo>
                <a:lnTo>
                  <a:pt x="124735" y="173141"/>
                </a:lnTo>
                <a:lnTo>
                  <a:pt x="125356" y="133691"/>
                </a:lnTo>
                <a:lnTo>
                  <a:pt x="125696" y="87419"/>
                </a:lnTo>
                <a:lnTo>
                  <a:pt x="125666" y="75236"/>
                </a:lnTo>
                <a:lnTo>
                  <a:pt x="125024" y="31584"/>
                </a:lnTo>
                <a:lnTo>
                  <a:pt x="124484" y="17776"/>
                </a:lnTo>
                <a:lnTo>
                  <a:pt x="124220" y="13097"/>
                </a:lnTo>
                <a:lnTo>
                  <a:pt x="123957" y="8418"/>
                </a:lnTo>
                <a:lnTo>
                  <a:pt x="123678" y="5691"/>
                </a:lnTo>
                <a:lnTo>
                  <a:pt x="123443" y="3509"/>
                </a:lnTo>
                <a:lnTo>
                  <a:pt x="123208" y="1326"/>
                </a:lnTo>
                <a:lnTo>
                  <a:pt x="122916" y="584"/>
                </a:lnTo>
                <a:lnTo>
                  <a:pt x="122811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58540" y="1602547"/>
            <a:ext cx="370205" cy="2592705"/>
          </a:xfrm>
          <a:custGeom>
            <a:avLst/>
            <a:gdLst/>
            <a:ahLst/>
            <a:cxnLst/>
            <a:rect l="l" t="t" r="r" b="b"/>
            <a:pathLst>
              <a:path w="370204" h="2592704">
                <a:moveTo>
                  <a:pt x="0" y="2592262"/>
                </a:moveTo>
                <a:lnTo>
                  <a:pt x="215" y="2590751"/>
                </a:lnTo>
                <a:lnTo>
                  <a:pt x="144" y="2589900"/>
                </a:lnTo>
                <a:lnTo>
                  <a:pt x="1295" y="2583195"/>
                </a:lnTo>
                <a:lnTo>
                  <a:pt x="2274" y="2577608"/>
                </a:lnTo>
                <a:lnTo>
                  <a:pt x="3512" y="2570728"/>
                </a:lnTo>
                <a:lnTo>
                  <a:pt x="5043" y="2562290"/>
                </a:lnTo>
                <a:lnTo>
                  <a:pt x="6904" y="2552027"/>
                </a:lnTo>
                <a:lnTo>
                  <a:pt x="9112" y="2539882"/>
                </a:lnTo>
                <a:lnTo>
                  <a:pt x="11647" y="2525992"/>
                </a:lnTo>
                <a:lnTo>
                  <a:pt x="14484" y="2510384"/>
                </a:lnTo>
                <a:lnTo>
                  <a:pt x="24745" y="2453035"/>
                </a:lnTo>
                <a:lnTo>
                  <a:pt x="32913" y="2406962"/>
                </a:lnTo>
                <a:lnTo>
                  <a:pt x="37389" y="2381907"/>
                </a:lnTo>
                <a:lnTo>
                  <a:pt x="47013" y="2327864"/>
                </a:lnTo>
                <a:lnTo>
                  <a:pt x="56562" y="2271268"/>
                </a:lnTo>
                <a:lnTo>
                  <a:pt x="66037" y="2212121"/>
                </a:lnTo>
                <a:lnTo>
                  <a:pt x="74962" y="2152515"/>
                </a:lnTo>
                <a:lnTo>
                  <a:pt x="83338" y="2092451"/>
                </a:lnTo>
                <a:lnTo>
                  <a:pt x="91437" y="2033346"/>
                </a:lnTo>
                <a:lnTo>
                  <a:pt x="99256" y="1975201"/>
                </a:lnTo>
                <a:lnTo>
                  <a:pt x="106566" y="1919361"/>
                </a:lnTo>
                <a:lnTo>
                  <a:pt x="113365" y="1865826"/>
                </a:lnTo>
                <a:lnTo>
                  <a:pt x="119656" y="1814047"/>
                </a:lnTo>
                <a:lnTo>
                  <a:pt x="125436" y="1764025"/>
                </a:lnTo>
                <a:lnTo>
                  <a:pt x="130765" y="1715276"/>
                </a:lnTo>
                <a:lnTo>
                  <a:pt x="135641" y="1667802"/>
                </a:lnTo>
                <a:lnTo>
                  <a:pt x="138085" y="1644238"/>
                </a:lnTo>
                <a:lnTo>
                  <a:pt x="140584" y="1620790"/>
                </a:lnTo>
                <a:lnTo>
                  <a:pt x="143095" y="1597507"/>
                </a:lnTo>
                <a:lnTo>
                  <a:pt x="145596" y="1574240"/>
                </a:lnTo>
                <a:lnTo>
                  <a:pt x="150508" y="1527283"/>
                </a:lnTo>
                <a:lnTo>
                  <a:pt x="155322" y="1479920"/>
                </a:lnTo>
                <a:lnTo>
                  <a:pt x="159941" y="1432321"/>
                </a:lnTo>
                <a:lnTo>
                  <a:pt x="162128" y="1408526"/>
                </a:lnTo>
                <a:lnTo>
                  <a:pt x="164364" y="1384487"/>
                </a:lnTo>
                <a:lnTo>
                  <a:pt x="169376" y="1334943"/>
                </a:lnTo>
                <a:lnTo>
                  <a:pt x="174978" y="1283690"/>
                </a:lnTo>
                <a:lnTo>
                  <a:pt x="180954" y="1230818"/>
                </a:lnTo>
                <a:lnTo>
                  <a:pt x="187305" y="1176327"/>
                </a:lnTo>
                <a:lnTo>
                  <a:pt x="194691" y="1120183"/>
                </a:lnTo>
                <a:lnTo>
                  <a:pt x="203110" y="1062387"/>
                </a:lnTo>
                <a:lnTo>
                  <a:pt x="212272" y="1002462"/>
                </a:lnTo>
                <a:lnTo>
                  <a:pt x="222177" y="940411"/>
                </a:lnTo>
                <a:lnTo>
                  <a:pt x="232583" y="876355"/>
                </a:lnTo>
                <a:lnTo>
                  <a:pt x="243489" y="810297"/>
                </a:lnTo>
                <a:lnTo>
                  <a:pt x="254721" y="743347"/>
                </a:lnTo>
                <a:lnTo>
                  <a:pt x="266278" y="675504"/>
                </a:lnTo>
                <a:lnTo>
                  <a:pt x="271990" y="641753"/>
                </a:lnTo>
                <a:lnTo>
                  <a:pt x="283244" y="574694"/>
                </a:lnTo>
                <a:lnTo>
                  <a:pt x="294217" y="508381"/>
                </a:lnTo>
                <a:lnTo>
                  <a:pt x="304762" y="442980"/>
                </a:lnTo>
                <a:lnTo>
                  <a:pt x="314902" y="379160"/>
                </a:lnTo>
                <a:lnTo>
                  <a:pt x="324676" y="317286"/>
                </a:lnTo>
                <a:lnTo>
                  <a:pt x="333890" y="258437"/>
                </a:lnTo>
                <a:lnTo>
                  <a:pt x="338234" y="230688"/>
                </a:lnTo>
                <a:lnTo>
                  <a:pt x="346402" y="178135"/>
                </a:lnTo>
                <a:lnTo>
                  <a:pt x="353501" y="129606"/>
                </a:lnTo>
                <a:lnTo>
                  <a:pt x="359530" y="85101"/>
                </a:lnTo>
                <a:lnTo>
                  <a:pt x="364619" y="45612"/>
                </a:lnTo>
                <a:lnTo>
                  <a:pt x="368767" y="11139"/>
                </a:lnTo>
                <a:lnTo>
                  <a:pt x="370097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2229" y="6539865"/>
            <a:ext cx="17691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323786"/>
            <a:ext cx="6710426" cy="12430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91385" y="487299"/>
            <a:ext cx="59893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45" dirty="0"/>
              <a:t>Optimal</a:t>
            </a:r>
            <a:r>
              <a:rPr sz="4250" spc="-140" dirty="0"/>
              <a:t> </a:t>
            </a:r>
            <a:r>
              <a:rPr sz="4250" spc="-310" dirty="0"/>
              <a:t>Page</a:t>
            </a:r>
            <a:r>
              <a:rPr sz="4250" spc="-114" dirty="0"/>
              <a:t> </a:t>
            </a:r>
            <a:r>
              <a:rPr sz="4250" spc="-200" dirty="0"/>
              <a:t>Replacement</a:t>
            </a:r>
            <a:endParaRPr sz="4250"/>
          </a:p>
        </p:txBody>
      </p:sp>
      <p:grpSp>
        <p:nvGrpSpPr>
          <p:cNvPr id="5" name="object 5"/>
          <p:cNvGrpSpPr/>
          <p:nvPr/>
        </p:nvGrpSpPr>
        <p:grpSpPr>
          <a:xfrm>
            <a:off x="1047750" y="1847850"/>
            <a:ext cx="8096250" cy="2324100"/>
            <a:chOff x="1047750" y="1847850"/>
            <a:chExt cx="8096250" cy="23241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900" y="1905000"/>
              <a:ext cx="8039100" cy="2209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7750" y="1847849"/>
              <a:ext cx="8096250" cy="2324100"/>
            </a:xfrm>
            <a:custGeom>
              <a:avLst/>
              <a:gdLst/>
              <a:ahLst/>
              <a:cxnLst/>
              <a:rect l="l" t="t" r="r" b="b"/>
              <a:pathLst>
                <a:path w="8096250" h="2324100">
                  <a:moveTo>
                    <a:pt x="8096250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2266950"/>
                  </a:lnTo>
                  <a:lnTo>
                    <a:pt x="45720" y="2278380"/>
                  </a:lnTo>
                  <a:lnTo>
                    <a:pt x="8096250" y="2278380"/>
                  </a:lnTo>
                  <a:lnTo>
                    <a:pt x="8096250" y="2266950"/>
                  </a:lnTo>
                  <a:lnTo>
                    <a:pt x="57150" y="2266950"/>
                  </a:lnTo>
                  <a:lnTo>
                    <a:pt x="57150" y="57150"/>
                  </a:lnTo>
                  <a:lnTo>
                    <a:pt x="8096250" y="57150"/>
                  </a:lnTo>
                  <a:lnTo>
                    <a:pt x="8096250" y="45720"/>
                  </a:lnTo>
                  <a:close/>
                </a:path>
                <a:path w="8096250" h="2324100">
                  <a:moveTo>
                    <a:pt x="80962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2289810"/>
                  </a:lnTo>
                  <a:lnTo>
                    <a:pt x="0" y="2324100"/>
                  </a:lnTo>
                  <a:lnTo>
                    <a:pt x="8096250" y="2324100"/>
                  </a:lnTo>
                  <a:lnTo>
                    <a:pt x="8096250" y="2289810"/>
                  </a:lnTo>
                  <a:lnTo>
                    <a:pt x="34290" y="2289810"/>
                  </a:lnTo>
                  <a:lnTo>
                    <a:pt x="34290" y="34290"/>
                  </a:lnTo>
                  <a:lnTo>
                    <a:pt x="8096250" y="34290"/>
                  </a:lnTo>
                  <a:lnTo>
                    <a:pt x="8096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75" y="95186"/>
            <a:ext cx="81868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4855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60" dirty="0"/>
              <a:t> </a:t>
            </a:r>
            <a:r>
              <a:rPr spc="-290" dirty="0"/>
              <a:t>Page</a:t>
            </a:r>
            <a:r>
              <a:rPr spc="-9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5560" y="1101343"/>
            <a:ext cx="5523865" cy="114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275" indent="-29083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2222"/>
              <a:buFont typeface="Segoe UI Symbol"/>
              <a:buChar char="⚫"/>
              <a:tabLst>
                <a:tab pos="295275" algn="l"/>
              </a:tabLst>
            </a:pPr>
            <a:r>
              <a:rPr sz="3600" dirty="0">
                <a:latin typeface="Trebuchet MS"/>
                <a:cs typeface="Trebuchet MS"/>
              </a:rPr>
              <a:t>4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225" dirty="0">
                <a:latin typeface="Trebuchet MS"/>
                <a:cs typeface="Trebuchet MS"/>
              </a:rPr>
              <a:t>frames</a:t>
            </a:r>
            <a:r>
              <a:rPr sz="3600" spc="-75" dirty="0">
                <a:latin typeface="Trebuchet MS"/>
                <a:cs typeface="Trebuchet MS"/>
              </a:rPr>
              <a:t> example</a:t>
            </a:r>
            <a:endParaRPr sz="3600">
              <a:latin typeface="Trebuchet MS"/>
              <a:cs typeface="Trebuchet MS"/>
            </a:endParaRPr>
          </a:p>
          <a:p>
            <a:pPr marL="775335">
              <a:lnSpc>
                <a:spcPct val="100000"/>
              </a:lnSpc>
              <a:spcBef>
                <a:spcPts val="185"/>
              </a:spcBef>
            </a:pPr>
            <a:r>
              <a:rPr sz="3600" spc="-325" dirty="0">
                <a:latin typeface="Trebuchet MS"/>
                <a:cs typeface="Trebuchet MS"/>
              </a:rPr>
              <a:t>1,</a:t>
            </a:r>
            <a:r>
              <a:rPr sz="3600" spc="-455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2,</a:t>
            </a:r>
            <a:r>
              <a:rPr sz="3600" spc="-450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3,</a:t>
            </a:r>
            <a:r>
              <a:rPr sz="3600" spc="-455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4,</a:t>
            </a:r>
            <a:r>
              <a:rPr sz="3600" spc="-450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1,</a:t>
            </a:r>
            <a:r>
              <a:rPr sz="3600" spc="-455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2,</a:t>
            </a:r>
            <a:r>
              <a:rPr sz="3600" spc="-450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5,</a:t>
            </a:r>
            <a:r>
              <a:rPr sz="3600" spc="-455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1,</a:t>
            </a:r>
            <a:r>
              <a:rPr sz="3600" spc="-450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2,</a:t>
            </a:r>
            <a:r>
              <a:rPr sz="3600" spc="-455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3,</a:t>
            </a:r>
            <a:r>
              <a:rPr sz="3600" spc="-450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4,</a:t>
            </a:r>
            <a:r>
              <a:rPr sz="3600" spc="-455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5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81463" y="3048063"/>
          <a:ext cx="46672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9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9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21403" y="3147631"/>
            <a:ext cx="2011680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851535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latin typeface="Trebuchet MS"/>
                <a:cs typeface="Trebuchet MS"/>
              </a:rPr>
              <a:t>6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page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faults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560" y="1082611"/>
            <a:ext cx="7563484" cy="3522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4640" marR="5080" indent="-285750" algn="just">
              <a:lnSpc>
                <a:spcPct val="100400"/>
              </a:lnSpc>
              <a:spcBef>
                <a:spcPts val="11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It</a:t>
            </a:r>
            <a:r>
              <a:rPr sz="3200" spc="7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has</a:t>
            </a:r>
            <a:r>
              <a:rPr sz="3200" spc="7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7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lowest</a:t>
            </a:r>
            <a:r>
              <a:rPr sz="3200" spc="745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page-</a:t>
            </a:r>
            <a:r>
              <a:rPr sz="3200" spc="-265" dirty="0">
                <a:latin typeface="Trebuchet MS"/>
                <a:cs typeface="Trebuchet MS"/>
              </a:rPr>
              <a:t>fault</a:t>
            </a:r>
            <a:r>
              <a:rPr sz="3200" spc="7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rate</a:t>
            </a:r>
            <a:r>
              <a:rPr sz="3200" spc="7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710" dirty="0">
                <a:latin typeface="Trebuchet MS"/>
                <a:cs typeface="Trebuchet MS"/>
              </a:rPr>
              <a:t> </a:t>
            </a:r>
            <a:r>
              <a:rPr sz="3200" spc="-295" dirty="0">
                <a:latin typeface="Trebuchet MS"/>
                <a:cs typeface="Trebuchet MS"/>
              </a:rPr>
              <a:t>all 	</a:t>
            </a:r>
            <a:r>
              <a:rPr sz="3200" dirty="0">
                <a:latin typeface="Trebuchet MS"/>
                <a:cs typeface="Trebuchet MS"/>
              </a:rPr>
              <a:t>algorithms</a:t>
            </a:r>
            <a:r>
              <a:rPr sz="3200" spc="7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7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will</a:t>
            </a:r>
            <a:r>
              <a:rPr sz="3200" spc="7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never</a:t>
            </a:r>
            <a:r>
              <a:rPr sz="3200" spc="7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suffer</a:t>
            </a:r>
            <a:r>
              <a:rPr sz="3200" spc="76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from 	</a:t>
            </a:r>
            <a:r>
              <a:rPr sz="3200" spc="-25" dirty="0">
                <a:latin typeface="Trebuchet MS"/>
                <a:cs typeface="Trebuchet MS"/>
              </a:rPr>
              <a:t>Belady's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-280" dirty="0">
                <a:latin typeface="Trebuchet MS"/>
                <a:cs typeface="Trebuchet MS"/>
              </a:rPr>
              <a:t>anomaly.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Such</a:t>
            </a:r>
            <a:r>
              <a:rPr sz="3200" spc="1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</a:t>
            </a:r>
            <a:r>
              <a:rPr sz="3200" spc="17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algorithm</a:t>
            </a:r>
            <a:r>
              <a:rPr sz="3200" spc="17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does 	</a:t>
            </a:r>
            <a:r>
              <a:rPr sz="3200" spc="-145" dirty="0">
                <a:latin typeface="Trebuchet MS"/>
                <a:cs typeface="Trebuchet MS"/>
              </a:rPr>
              <a:t>exist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and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has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been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called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OPT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or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MIN.</a:t>
            </a:r>
            <a:endParaRPr sz="3200">
              <a:latin typeface="Trebuchet MS"/>
              <a:cs typeface="Trebuchet MS"/>
            </a:endParaRPr>
          </a:p>
          <a:p>
            <a:pPr marL="295910" marR="7620" indent="-286385" algn="just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It</a:t>
            </a:r>
            <a:r>
              <a:rPr sz="3200" spc="6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</a:t>
            </a:r>
            <a:r>
              <a:rPr sz="3200" spc="67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difficult</a:t>
            </a:r>
            <a:r>
              <a:rPr sz="3200" spc="6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65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implement,</a:t>
            </a:r>
            <a:r>
              <a:rPr sz="3200" spc="459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because</a:t>
            </a:r>
            <a:r>
              <a:rPr sz="3200" spc="63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it </a:t>
            </a:r>
            <a:r>
              <a:rPr sz="3200" spc="-120" dirty="0">
                <a:latin typeface="Trebuchet MS"/>
                <a:cs typeface="Trebuchet MS"/>
              </a:rPr>
              <a:t>requires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future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knowledge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the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reference </a:t>
            </a:r>
            <a:r>
              <a:rPr sz="3200" spc="-65" dirty="0">
                <a:latin typeface="Trebuchet MS"/>
                <a:cs typeface="Trebuchet MS"/>
              </a:rPr>
              <a:t>string.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75" y="95186"/>
            <a:ext cx="8186801" cy="11287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4855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60" dirty="0"/>
              <a:t> </a:t>
            </a:r>
            <a:r>
              <a:rPr spc="-290" dirty="0"/>
              <a:t>Page</a:t>
            </a:r>
            <a:r>
              <a:rPr spc="-9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0" dirty="0"/>
              <a:t>Algorithm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6425" y="2519426"/>
            <a:ext cx="7410450" cy="12192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4700" b="1" spc="-85" dirty="0">
                <a:solidFill>
                  <a:srgbClr val="000000"/>
                </a:solidFill>
                <a:latin typeface="Calibri"/>
                <a:cs typeface="Calibri"/>
              </a:rPr>
              <a:t>Least</a:t>
            </a:r>
            <a:r>
              <a:rPr sz="4700" b="1" spc="-1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700" b="1" spc="-55" dirty="0">
                <a:solidFill>
                  <a:srgbClr val="000000"/>
                </a:solidFill>
                <a:latin typeface="Calibri"/>
                <a:cs typeface="Calibri"/>
              </a:rPr>
              <a:t>Recently</a:t>
            </a:r>
            <a:r>
              <a:rPr sz="4700" b="1" spc="-1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700" b="1" spc="-20" dirty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8986"/>
            <a:ext cx="5224526" cy="12620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999" y="124777"/>
            <a:ext cx="44888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-80" dirty="0">
                <a:solidFill>
                  <a:srgbClr val="4A2103"/>
                </a:solidFill>
                <a:latin typeface="Calibri"/>
                <a:cs typeface="Calibri"/>
              </a:rPr>
              <a:t>Least</a:t>
            </a:r>
            <a:r>
              <a:rPr sz="4400" b="1" spc="-145" dirty="0">
                <a:solidFill>
                  <a:srgbClr val="4A2103"/>
                </a:solidFill>
                <a:latin typeface="Calibri"/>
                <a:cs typeface="Calibri"/>
              </a:rPr>
              <a:t> </a:t>
            </a:r>
            <a:r>
              <a:rPr sz="4400" b="1" spc="-55" dirty="0">
                <a:solidFill>
                  <a:srgbClr val="4A2103"/>
                </a:solidFill>
                <a:latin typeface="Calibri"/>
                <a:cs typeface="Calibri"/>
              </a:rPr>
              <a:t>Recently</a:t>
            </a:r>
            <a:r>
              <a:rPr sz="4400" b="1" spc="-175" dirty="0">
                <a:solidFill>
                  <a:srgbClr val="4A2103"/>
                </a:solidFill>
                <a:latin typeface="Calibri"/>
                <a:cs typeface="Calibri"/>
              </a:rPr>
              <a:t> </a:t>
            </a:r>
            <a:r>
              <a:rPr sz="4400" b="1" spc="-45" dirty="0">
                <a:solidFill>
                  <a:srgbClr val="4A2103"/>
                </a:solidFill>
                <a:latin typeface="Calibri"/>
                <a:cs typeface="Calibri"/>
              </a:rPr>
              <a:t>Used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360" y="1158493"/>
            <a:ext cx="7849234" cy="3112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4640" marR="5715" indent="-285750" algn="just">
              <a:lnSpc>
                <a:spcPct val="100000"/>
              </a:lnSpc>
              <a:spcBef>
                <a:spcPts val="13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50" dirty="0">
                <a:latin typeface="Trebuchet MS"/>
                <a:cs typeface="Trebuchet MS"/>
              </a:rPr>
              <a:t>LRU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replacement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associates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with </a:t>
            </a:r>
            <a:r>
              <a:rPr sz="3200" spc="-60" dirty="0">
                <a:latin typeface="Trebuchet MS"/>
                <a:cs typeface="Trebuchet MS"/>
              </a:rPr>
              <a:t>each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page 	</a:t>
            </a:r>
            <a:r>
              <a:rPr sz="3200" spc="-190" dirty="0">
                <a:latin typeface="Trebuchet MS"/>
                <a:cs typeface="Trebuchet MS"/>
              </a:rPr>
              <a:t>the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time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of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that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page's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225" dirty="0">
                <a:latin typeface="Trebuchet MS"/>
                <a:cs typeface="Trebuchet MS"/>
              </a:rPr>
              <a:t>last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use.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Clr>
                <a:srgbClr val="3891A7"/>
              </a:buClr>
              <a:buFont typeface="Segoe UI Symbol"/>
              <a:buChar char="⚫"/>
            </a:pPr>
            <a:endParaRPr sz="3200">
              <a:latin typeface="Trebuchet MS"/>
              <a:cs typeface="Trebuchet MS"/>
            </a:endParaRPr>
          </a:p>
          <a:p>
            <a:pPr marL="294640" marR="5080" indent="-285750" algn="just">
              <a:lnSpc>
                <a:spcPts val="3829"/>
              </a:lnSpc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10" dirty="0">
                <a:latin typeface="Trebuchet MS"/>
                <a:cs typeface="Trebuchet MS"/>
              </a:rPr>
              <a:t>When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250" dirty="0">
                <a:latin typeface="Trebuchet MS"/>
                <a:cs typeface="Trebuchet MS"/>
              </a:rPr>
              <a:t>page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must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be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replaced,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LRU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chooses</a:t>
            </a:r>
            <a:r>
              <a:rPr sz="3200" spc="-50" dirty="0">
                <a:latin typeface="Trebuchet MS"/>
                <a:cs typeface="Trebuchet MS"/>
              </a:rPr>
              <a:t> 	</a:t>
            </a:r>
            <a:r>
              <a:rPr sz="3200" spc="-185" dirty="0">
                <a:latin typeface="Trebuchet MS"/>
                <a:cs typeface="Trebuchet MS"/>
              </a:rPr>
              <a:t>the</a:t>
            </a:r>
            <a:r>
              <a:rPr sz="3200" spc="890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page</a:t>
            </a:r>
            <a:r>
              <a:rPr sz="3200" spc="900" dirty="0">
                <a:latin typeface="Trebuchet MS"/>
                <a:cs typeface="Trebuchet MS"/>
              </a:rPr>
              <a:t> </a:t>
            </a:r>
            <a:r>
              <a:rPr sz="3200" spc="-225" dirty="0">
                <a:latin typeface="Trebuchet MS"/>
                <a:cs typeface="Trebuchet MS"/>
              </a:rPr>
              <a:t>that</a:t>
            </a:r>
            <a:r>
              <a:rPr sz="3200" spc="894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has</a:t>
            </a:r>
            <a:r>
              <a:rPr sz="3200" spc="894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not</a:t>
            </a:r>
            <a:r>
              <a:rPr sz="3200" spc="91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been</a:t>
            </a:r>
            <a:r>
              <a:rPr sz="3200" spc="950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used</a:t>
            </a:r>
            <a:r>
              <a:rPr sz="3200" spc="955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for</a:t>
            </a:r>
            <a:r>
              <a:rPr sz="3200" spc="900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the</a:t>
            </a:r>
            <a:r>
              <a:rPr sz="3200" spc="-120" dirty="0">
                <a:latin typeface="Trebuchet MS"/>
                <a:cs typeface="Trebuchet MS"/>
              </a:rPr>
              <a:t> 	</a:t>
            </a:r>
            <a:r>
              <a:rPr sz="3200" spc="-165" dirty="0">
                <a:latin typeface="Trebuchet MS"/>
                <a:cs typeface="Trebuchet MS"/>
              </a:rPr>
              <a:t>longest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period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of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60" dirty="0">
                <a:latin typeface="Trebuchet MS"/>
                <a:cs typeface="Trebuchet MS"/>
              </a:rPr>
              <a:t>time.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47561"/>
            <a:ext cx="5215001" cy="12620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810" y="154876"/>
            <a:ext cx="44907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-75" dirty="0">
                <a:solidFill>
                  <a:srgbClr val="4A2103"/>
                </a:solidFill>
                <a:latin typeface="Calibri"/>
                <a:cs typeface="Calibri"/>
              </a:rPr>
              <a:t>Least</a:t>
            </a:r>
            <a:r>
              <a:rPr sz="4400" b="1" spc="-130" dirty="0">
                <a:solidFill>
                  <a:srgbClr val="4A2103"/>
                </a:solidFill>
                <a:latin typeface="Calibri"/>
                <a:cs typeface="Calibri"/>
              </a:rPr>
              <a:t> </a:t>
            </a:r>
            <a:r>
              <a:rPr sz="4400" b="1" spc="-60" dirty="0">
                <a:solidFill>
                  <a:srgbClr val="4A2103"/>
                </a:solidFill>
                <a:latin typeface="Calibri"/>
                <a:cs typeface="Calibri"/>
              </a:rPr>
              <a:t>Recently</a:t>
            </a:r>
            <a:r>
              <a:rPr sz="4400" b="1" spc="-160" dirty="0">
                <a:solidFill>
                  <a:srgbClr val="4A2103"/>
                </a:solidFill>
                <a:latin typeface="Calibri"/>
                <a:cs typeface="Calibri"/>
              </a:rPr>
              <a:t> </a:t>
            </a:r>
            <a:r>
              <a:rPr sz="4400" b="1" spc="-45" dirty="0">
                <a:solidFill>
                  <a:srgbClr val="4A2103"/>
                </a:solidFill>
                <a:latin typeface="Calibri"/>
                <a:cs typeface="Calibri"/>
              </a:rPr>
              <a:t>Used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1143000"/>
            <a:ext cx="7696200" cy="3333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23010" y="1549717"/>
            <a:ext cx="1692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Trebuchet MS"/>
                <a:cs typeface="Trebuchet MS"/>
              </a:rPr>
              <a:t>Page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frame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size=4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98650" y="1974850"/>
          <a:ext cx="6985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84450" y="1974850"/>
          <a:ext cx="6985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70250" y="1974850"/>
          <a:ext cx="6985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956050" y="1974850"/>
          <a:ext cx="6985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41850" y="1974850"/>
          <a:ext cx="13081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937250" y="1974850"/>
          <a:ext cx="6985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23050" y="1974850"/>
          <a:ext cx="6985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385050" y="1974850"/>
          <a:ext cx="6985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147050" y="1974850"/>
          <a:ext cx="6985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212850" y="4599940"/>
          <a:ext cx="698500" cy="1870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10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051050" y="4641850"/>
          <a:ext cx="6985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1212850" y="1974850"/>
            <a:ext cx="622300" cy="2451100"/>
            <a:chOff x="1212850" y="1974850"/>
            <a:chExt cx="622300" cy="2451100"/>
          </a:xfrm>
        </p:grpSpPr>
        <p:sp>
          <p:nvSpPr>
            <p:cNvPr id="18" name="object 18"/>
            <p:cNvSpPr/>
            <p:nvPr/>
          </p:nvSpPr>
          <p:spPr>
            <a:xfrm>
              <a:off x="1219200" y="2590799"/>
              <a:ext cx="609600" cy="1828800"/>
            </a:xfrm>
            <a:custGeom>
              <a:avLst/>
              <a:gdLst/>
              <a:ahLst/>
              <a:cxnLst/>
              <a:rect l="l" t="t" r="r" b="b"/>
              <a:pathLst>
                <a:path w="609600" h="1828800">
                  <a:moveTo>
                    <a:pt x="609600" y="1219200"/>
                  </a:moveTo>
                  <a:lnTo>
                    <a:pt x="0" y="1219200"/>
                  </a:lnTo>
                  <a:lnTo>
                    <a:pt x="0" y="1828800"/>
                  </a:lnTo>
                  <a:lnTo>
                    <a:pt x="609600" y="1828800"/>
                  </a:lnTo>
                  <a:lnTo>
                    <a:pt x="609600" y="1219200"/>
                  </a:lnTo>
                  <a:close/>
                </a:path>
                <a:path w="609600" h="18288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DB80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2850" y="2584449"/>
              <a:ext cx="622300" cy="1231900"/>
            </a:xfrm>
            <a:custGeom>
              <a:avLst/>
              <a:gdLst/>
              <a:ahLst/>
              <a:cxnLst/>
              <a:rect l="l" t="t" r="r" b="b"/>
              <a:pathLst>
                <a:path w="622300" h="1231900">
                  <a:moveTo>
                    <a:pt x="622300" y="1219200"/>
                  </a:moveTo>
                  <a:lnTo>
                    <a:pt x="0" y="1219200"/>
                  </a:lnTo>
                  <a:lnTo>
                    <a:pt x="0" y="1231900"/>
                  </a:lnTo>
                  <a:lnTo>
                    <a:pt x="622300" y="1231900"/>
                  </a:lnTo>
                  <a:lnTo>
                    <a:pt x="622300" y="1219200"/>
                  </a:lnTo>
                  <a:close/>
                </a:path>
                <a:path w="622300" h="1231900">
                  <a:moveTo>
                    <a:pt x="622300" y="609600"/>
                  </a:moveTo>
                  <a:lnTo>
                    <a:pt x="0" y="609600"/>
                  </a:lnTo>
                  <a:lnTo>
                    <a:pt x="0" y="622300"/>
                  </a:lnTo>
                  <a:lnTo>
                    <a:pt x="622300" y="622300"/>
                  </a:lnTo>
                  <a:lnTo>
                    <a:pt x="622300" y="609600"/>
                  </a:lnTo>
                  <a:close/>
                </a:path>
                <a:path w="622300" h="1231900">
                  <a:moveTo>
                    <a:pt x="622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300" y="12700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2850" y="1974850"/>
              <a:ext cx="622300" cy="2451100"/>
            </a:xfrm>
            <a:custGeom>
              <a:avLst/>
              <a:gdLst/>
              <a:ahLst/>
              <a:cxnLst/>
              <a:rect l="l" t="t" r="r" b="b"/>
              <a:pathLst>
                <a:path w="622300" h="2451100">
                  <a:moveTo>
                    <a:pt x="6350" y="0"/>
                  </a:moveTo>
                  <a:lnTo>
                    <a:pt x="6350" y="2451100"/>
                  </a:lnTo>
                </a:path>
                <a:path w="622300" h="2451100">
                  <a:moveTo>
                    <a:pt x="615950" y="0"/>
                  </a:moveTo>
                  <a:lnTo>
                    <a:pt x="615950" y="2451100"/>
                  </a:lnTo>
                </a:path>
                <a:path w="622300" h="2451100">
                  <a:moveTo>
                    <a:pt x="0" y="6350"/>
                  </a:moveTo>
                  <a:lnTo>
                    <a:pt x="622300" y="6350"/>
                  </a:lnTo>
                </a:path>
                <a:path w="622300" h="2451100">
                  <a:moveTo>
                    <a:pt x="0" y="2444750"/>
                  </a:moveTo>
                  <a:lnTo>
                    <a:pt x="622300" y="24447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62426" y="5034026"/>
            <a:ext cx="2133600" cy="457200"/>
          </a:xfrm>
          <a:prstGeom prst="rect">
            <a:avLst/>
          </a:prstGeom>
          <a:solidFill>
            <a:srgbClr val="FDD36C"/>
          </a:solidFill>
          <a:ln w="25400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2400" spc="-180" dirty="0">
                <a:solidFill>
                  <a:srgbClr val="4A2103"/>
                </a:solidFill>
                <a:latin typeface="Trebuchet MS"/>
                <a:cs typeface="Trebuchet MS"/>
              </a:rPr>
              <a:t>Page</a:t>
            </a:r>
            <a:r>
              <a:rPr sz="2400" spc="-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4A2103"/>
                </a:solidFill>
                <a:latin typeface="Trebuchet MS"/>
                <a:cs typeface="Trebuchet MS"/>
              </a:rPr>
              <a:t>Fault</a:t>
            </a:r>
            <a:r>
              <a:rPr sz="2400" spc="-9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4A2103"/>
                </a:solidFill>
                <a:latin typeface="Trebuchet MS"/>
                <a:cs typeface="Trebuchet MS"/>
              </a:rPr>
              <a:t>=</a:t>
            </a:r>
            <a:r>
              <a:rPr sz="2400" spc="-2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A2103"/>
                </a:solidFill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8375" y="323786"/>
            <a:ext cx="5891276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5404" y="487299"/>
            <a:ext cx="51625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65" dirty="0"/>
              <a:t>LRU</a:t>
            </a:r>
            <a:r>
              <a:rPr sz="4250" spc="-40" dirty="0"/>
              <a:t> </a:t>
            </a:r>
            <a:r>
              <a:rPr sz="4250" spc="-305" dirty="0"/>
              <a:t>Page</a:t>
            </a:r>
            <a:r>
              <a:rPr sz="4250" spc="-110" dirty="0"/>
              <a:t> </a:t>
            </a:r>
            <a:r>
              <a:rPr sz="4250" spc="-210" dirty="0"/>
              <a:t>Replacement</a:t>
            </a:r>
            <a:endParaRPr sz="4250"/>
          </a:p>
        </p:txBody>
      </p:sp>
      <p:grpSp>
        <p:nvGrpSpPr>
          <p:cNvPr id="4" name="object 4"/>
          <p:cNvGrpSpPr/>
          <p:nvPr/>
        </p:nvGrpSpPr>
        <p:grpSpPr>
          <a:xfrm>
            <a:off x="1009650" y="1619250"/>
            <a:ext cx="8001000" cy="2457450"/>
            <a:chOff x="1009650" y="1619250"/>
            <a:chExt cx="8001000" cy="24574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1676400"/>
              <a:ext cx="7886700" cy="23431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9650" y="1619249"/>
              <a:ext cx="8001000" cy="2457450"/>
            </a:xfrm>
            <a:custGeom>
              <a:avLst/>
              <a:gdLst/>
              <a:ahLst/>
              <a:cxnLst/>
              <a:rect l="l" t="t" r="r" b="b"/>
              <a:pathLst>
                <a:path w="8001000" h="2457450">
                  <a:moveTo>
                    <a:pt x="7955280" y="45720"/>
                  </a:moveTo>
                  <a:lnTo>
                    <a:pt x="7943850" y="45720"/>
                  </a:lnTo>
                  <a:lnTo>
                    <a:pt x="7943850" y="57150"/>
                  </a:lnTo>
                  <a:lnTo>
                    <a:pt x="7943850" y="2400300"/>
                  </a:lnTo>
                  <a:lnTo>
                    <a:pt x="57150" y="2400300"/>
                  </a:lnTo>
                  <a:lnTo>
                    <a:pt x="57150" y="57150"/>
                  </a:lnTo>
                  <a:lnTo>
                    <a:pt x="7943850" y="57150"/>
                  </a:lnTo>
                  <a:lnTo>
                    <a:pt x="79438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2400300"/>
                  </a:lnTo>
                  <a:lnTo>
                    <a:pt x="45720" y="2411730"/>
                  </a:lnTo>
                  <a:lnTo>
                    <a:pt x="7955280" y="2411730"/>
                  </a:lnTo>
                  <a:lnTo>
                    <a:pt x="7955280" y="2400300"/>
                  </a:lnTo>
                  <a:lnTo>
                    <a:pt x="7955280" y="57150"/>
                  </a:lnTo>
                  <a:lnTo>
                    <a:pt x="7955280" y="45720"/>
                  </a:lnTo>
                  <a:close/>
                </a:path>
                <a:path w="8001000" h="2457450">
                  <a:moveTo>
                    <a:pt x="8001000" y="0"/>
                  </a:moveTo>
                  <a:lnTo>
                    <a:pt x="7966710" y="0"/>
                  </a:lnTo>
                  <a:lnTo>
                    <a:pt x="7966710" y="34290"/>
                  </a:lnTo>
                  <a:lnTo>
                    <a:pt x="7966710" y="2423160"/>
                  </a:lnTo>
                  <a:lnTo>
                    <a:pt x="34290" y="2423160"/>
                  </a:lnTo>
                  <a:lnTo>
                    <a:pt x="34290" y="34290"/>
                  </a:lnTo>
                  <a:lnTo>
                    <a:pt x="7966710" y="34290"/>
                  </a:lnTo>
                  <a:lnTo>
                    <a:pt x="79667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2423160"/>
                  </a:lnTo>
                  <a:lnTo>
                    <a:pt x="0" y="2457450"/>
                  </a:lnTo>
                  <a:lnTo>
                    <a:pt x="8001000" y="2457450"/>
                  </a:lnTo>
                  <a:lnTo>
                    <a:pt x="8001000" y="2423160"/>
                  </a:lnTo>
                  <a:lnTo>
                    <a:pt x="8001000" y="34290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72229" y="6550677"/>
            <a:ext cx="176911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247586"/>
            <a:ext cx="7986776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57" y="395605"/>
            <a:ext cx="733552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29" dirty="0">
                <a:solidFill>
                  <a:srgbClr val="001F5F"/>
                </a:solidFill>
              </a:rPr>
              <a:t>Management</a:t>
            </a:r>
            <a:r>
              <a:rPr spc="-75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304544" y="1217054"/>
            <a:ext cx="7567930" cy="46431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275" indent="-285750" algn="just">
              <a:lnSpc>
                <a:spcPct val="100000"/>
              </a:lnSpc>
              <a:spcBef>
                <a:spcPts val="860"/>
              </a:spcBef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215" dirty="0">
                <a:solidFill>
                  <a:srgbClr val="C00000"/>
                </a:solidFill>
                <a:latin typeface="Trebuchet MS"/>
                <a:cs typeface="Trebuchet MS"/>
              </a:rPr>
              <a:t>Physical</a:t>
            </a:r>
            <a:r>
              <a:rPr sz="32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C00000"/>
                </a:solidFill>
                <a:latin typeface="Trebuchet MS"/>
                <a:cs typeface="Trebuchet MS"/>
              </a:rPr>
              <a:t>Organization</a:t>
            </a:r>
            <a:endParaRPr sz="3200">
              <a:latin typeface="Trebuchet MS"/>
              <a:cs typeface="Trebuchet MS"/>
            </a:endParaRPr>
          </a:p>
          <a:p>
            <a:pPr marL="568960" marR="9525" lvl="1" indent="-236854" algn="just">
              <a:lnSpc>
                <a:spcPct val="102400"/>
              </a:lnSpc>
              <a:spcBef>
                <a:spcPts val="585"/>
              </a:spcBef>
              <a:buFont typeface="Verdana"/>
              <a:buChar char="◦"/>
              <a:tabLst>
                <a:tab pos="570230" algn="l"/>
              </a:tabLst>
            </a:pPr>
            <a:r>
              <a:rPr sz="2750" spc="-30" dirty="0">
                <a:solidFill>
                  <a:srgbClr val="C00000"/>
                </a:solidFill>
                <a:latin typeface="Trebuchet MS"/>
                <a:cs typeface="Trebuchet MS"/>
              </a:rPr>
              <a:t>secondary</a:t>
            </a:r>
            <a:r>
              <a:rPr sz="275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750" spc="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long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term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store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for 	</a:t>
            </a:r>
            <a:r>
              <a:rPr sz="2750" dirty="0">
                <a:latin typeface="Trebuchet MS"/>
                <a:cs typeface="Trebuchet MS"/>
              </a:rPr>
              <a:t>programs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data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while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main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75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holds 	</a:t>
            </a:r>
            <a:r>
              <a:rPr sz="2750" spc="-90" dirty="0">
                <a:latin typeface="Trebuchet MS"/>
                <a:cs typeface="Trebuchet MS"/>
              </a:rPr>
              <a:t>program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00" dirty="0">
                <a:latin typeface="Trebuchet MS"/>
                <a:cs typeface="Trebuchet MS"/>
              </a:rPr>
              <a:t>data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currently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in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use.</a:t>
            </a:r>
            <a:endParaRPr sz="27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315"/>
              </a:spcBef>
              <a:buClr>
                <a:srgbClr val="C00000"/>
              </a:buClr>
              <a:buFont typeface="Verdana"/>
              <a:buChar char="◦"/>
            </a:pPr>
            <a:endParaRPr sz="2750">
              <a:latin typeface="Trebuchet MS"/>
              <a:cs typeface="Trebuchet MS"/>
            </a:endParaRPr>
          </a:p>
          <a:p>
            <a:pPr marL="568960" marR="5080" lvl="1" indent="-236854" algn="just">
              <a:lnSpc>
                <a:spcPct val="102400"/>
              </a:lnSpc>
              <a:buClr>
                <a:srgbClr val="C00000"/>
              </a:buClr>
              <a:buFont typeface="Verdana"/>
              <a:buChar char="◦"/>
              <a:tabLst>
                <a:tab pos="570230" algn="l"/>
              </a:tabLst>
            </a:pPr>
            <a:r>
              <a:rPr sz="2750" spc="-105" dirty="0">
                <a:latin typeface="Trebuchet MS"/>
                <a:cs typeface="Trebuchet MS"/>
              </a:rPr>
              <a:t>moving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information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between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these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two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levels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of 	</a:t>
            </a: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21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210" dirty="0">
                <a:latin typeface="Trebuchet MS"/>
                <a:cs typeface="Trebuchet MS"/>
              </a:rPr>
              <a:t> 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21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major</a:t>
            </a:r>
            <a:r>
              <a:rPr sz="2750" spc="20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concern</a:t>
            </a:r>
            <a:r>
              <a:rPr sz="2750" spc="21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195" dirty="0">
                <a:latin typeface="Trebuchet MS"/>
                <a:cs typeface="Trebuchet MS"/>
              </a:rPr>
              <a:t>  </a:t>
            </a:r>
            <a:r>
              <a:rPr sz="2750" spc="-10" dirty="0">
                <a:latin typeface="Trebuchet MS"/>
                <a:cs typeface="Trebuchet MS"/>
              </a:rPr>
              <a:t>memory 	</a:t>
            </a:r>
            <a:r>
              <a:rPr sz="2750" spc="-180" dirty="0">
                <a:latin typeface="Trebuchet MS"/>
                <a:cs typeface="Trebuchet MS"/>
              </a:rPr>
              <a:t>management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(OS)</a:t>
            </a:r>
            <a:endParaRPr sz="2750">
              <a:latin typeface="Trebuchet MS"/>
              <a:cs typeface="Trebuchet MS"/>
            </a:endParaRPr>
          </a:p>
          <a:p>
            <a:pPr marL="817880" marR="10160" indent="-229235" algn="just">
              <a:lnSpc>
                <a:spcPct val="101600"/>
              </a:lnSpc>
              <a:spcBef>
                <a:spcPts val="535"/>
              </a:spcBef>
            </a:pPr>
            <a:r>
              <a:rPr sz="240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400" spc="9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highly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C00000"/>
                </a:solidFill>
                <a:latin typeface="Trebuchet MS"/>
                <a:cs typeface="Trebuchet MS"/>
              </a:rPr>
              <a:t>inefficient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to</a:t>
            </a:r>
            <a:r>
              <a:rPr sz="24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210" dirty="0">
                <a:solidFill>
                  <a:srgbClr val="C00000"/>
                </a:solidFill>
                <a:latin typeface="Trebuchet MS"/>
                <a:cs typeface="Trebuchet MS"/>
              </a:rPr>
              <a:t>leave</a:t>
            </a:r>
            <a:r>
              <a:rPr sz="2400" spc="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C00000"/>
                </a:solidFill>
                <a:latin typeface="Trebuchet MS"/>
                <a:cs typeface="Trebuchet MS"/>
              </a:rPr>
              <a:t>this</a:t>
            </a:r>
            <a:r>
              <a:rPr sz="24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C00000"/>
                </a:solidFill>
                <a:latin typeface="Trebuchet MS"/>
                <a:cs typeface="Trebuchet MS"/>
              </a:rPr>
              <a:t>responsibility</a:t>
            </a:r>
            <a:r>
              <a:rPr sz="24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the </a:t>
            </a:r>
            <a:r>
              <a:rPr sz="2400" spc="-165" dirty="0">
                <a:latin typeface="Trebuchet MS"/>
                <a:cs typeface="Trebuchet MS"/>
              </a:rPr>
              <a:t>application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programmer.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6425" y="2519426"/>
            <a:ext cx="7410450" cy="12192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4700" b="1" spc="40" dirty="0">
                <a:solidFill>
                  <a:srgbClr val="000000"/>
                </a:solidFill>
                <a:latin typeface="Calibri"/>
                <a:cs typeface="Calibri"/>
              </a:rPr>
              <a:t>Thrashing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" y="285686"/>
            <a:ext cx="2909951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441007"/>
            <a:ext cx="218186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60" dirty="0"/>
              <a:t>Thrashing</a:t>
            </a:r>
            <a:endParaRPr sz="4250"/>
          </a:p>
        </p:txBody>
      </p:sp>
      <p:sp>
        <p:nvSpPr>
          <p:cNvPr id="5" name="object 5"/>
          <p:cNvSpPr txBox="1"/>
          <p:nvPr/>
        </p:nvSpPr>
        <p:spPr>
          <a:xfrm>
            <a:off x="3872229" y="6550677"/>
            <a:ext cx="176911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360" y="1397317"/>
            <a:ext cx="7567295" cy="41687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4005" marR="16510" indent="-281940">
              <a:lnSpc>
                <a:spcPct val="102400"/>
              </a:lnSpc>
              <a:spcBef>
                <a:spcPts val="4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  <a:tab pos="640715" algn="l"/>
                <a:tab pos="960755" algn="l"/>
                <a:tab pos="2234565" algn="l"/>
                <a:tab pos="3086735" algn="l"/>
                <a:tab pos="3748404" algn="l"/>
                <a:tab pos="4552315" algn="l"/>
                <a:tab pos="6078220" algn="l"/>
              </a:tabLst>
            </a:pPr>
            <a:r>
              <a:rPr sz="2750" spc="-25" dirty="0">
                <a:latin typeface="Trebuchet MS"/>
                <a:cs typeface="Trebuchet MS"/>
              </a:rPr>
              <a:t>If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330" dirty="0">
                <a:latin typeface="Trebuchet MS"/>
                <a:cs typeface="Trebuchet MS"/>
              </a:rPr>
              <a:t>a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process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does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not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have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“enough”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60" dirty="0">
                <a:latin typeface="Trebuchet MS"/>
                <a:cs typeface="Trebuchet MS"/>
              </a:rPr>
              <a:t>pages,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the 	</a:t>
            </a:r>
            <a:r>
              <a:rPr sz="2750" spc="-185" dirty="0">
                <a:latin typeface="Trebuchet MS"/>
                <a:cs typeface="Trebuchet MS"/>
              </a:rPr>
              <a:t>page-</a:t>
            </a:r>
            <a:r>
              <a:rPr sz="2750" spc="-220" dirty="0">
                <a:latin typeface="Trebuchet MS"/>
                <a:cs typeface="Trebuchet MS"/>
              </a:rPr>
              <a:t>fault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rate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is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very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high.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This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leads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to:</a:t>
            </a:r>
            <a:endParaRPr sz="2750">
              <a:latin typeface="Trebuchet MS"/>
              <a:cs typeface="Trebuchet MS"/>
            </a:endParaRPr>
          </a:p>
          <a:p>
            <a:pPr marL="569595" lvl="1" indent="-236854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Font typeface="Verdana"/>
              <a:buChar char="◦"/>
              <a:tabLst>
                <a:tab pos="569595" algn="l"/>
              </a:tabLst>
            </a:pPr>
            <a:r>
              <a:rPr sz="2750" spc="-40" dirty="0">
                <a:latin typeface="Trebuchet MS"/>
                <a:cs typeface="Trebuchet MS"/>
              </a:rPr>
              <a:t>low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140" dirty="0">
                <a:latin typeface="Trebuchet MS"/>
                <a:cs typeface="Trebuchet MS"/>
              </a:rPr>
              <a:t>CPU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utilization.</a:t>
            </a:r>
            <a:endParaRPr sz="2750">
              <a:latin typeface="Trebuchet MS"/>
              <a:cs typeface="Trebuchet MS"/>
            </a:endParaRPr>
          </a:p>
          <a:p>
            <a:pPr marL="569595" marR="5080" lvl="1" indent="-236854">
              <a:lnSpc>
                <a:spcPct val="102400"/>
              </a:lnSpc>
              <a:spcBef>
                <a:spcPts val="60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  <a:tab pos="2243455" algn="l"/>
                <a:tab pos="3542665" algn="l"/>
                <a:tab pos="4708525" algn="l"/>
                <a:tab pos="5583555" algn="l"/>
                <a:tab pos="6086475" algn="l"/>
                <a:tab pos="7228840" algn="l"/>
              </a:tabLst>
            </a:pPr>
            <a:r>
              <a:rPr sz="2750" spc="-10" dirty="0">
                <a:latin typeface="Trebuchet MS"/>
                <a:cs typeface="Trebuchet MS"/>
              </a:rPr>
              <a:t>operating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system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thinks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that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it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needs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to 	</a:t>
            </a:r>
            <a:r>
              <a:rPr sz="2750" spc="-140" dirty="0">
                <a:latin typeface="Trebuchet MS"/>
                <a:cs typeface="Trebuchet MS"/>
              </a:rPr>
              <a:t>increase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degree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of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multiprogramming.</a:t>
            </a:r>
            <a:endParaRPr sz="2750">
              <a:latin typeface="Trebuchet MS"/>
              <a:cs typeface="Trebuchet MS"/>
            </a:endParaRPr>
          </a:p>
          <a:p>
            <a:pPr marL="569595" lvl="1" indent="-236854">
              <a:lnSpc>
                <a:spcPct val="100000"/>
              </a:lnSpc>
              <a:spcBef>
                <a:spcPts val="680"/>
              </a:spcBef>
              <a:buClr>
                <a:srgbClr val="3891A7"/>
              </a:buClr>
              <a:buFont typeface="Verdana"/>
              <a:buChar char="◦"/>
              <a:tabLst>
                <a:tab pos="569595" algn="l"/>
                <a:tab pos="2109470" algn="l"/>
                <a:tab pos="3618865" algn="l"/>
                <a:tab pos="4884420" algn="l"/>
                <a:tab pos="5603875" algn="l"/>
                <a:tab pos="6473825" algn="l"/>
              </a:tabLst>
            </a:pPr>
            <a:r>
              <a:rPr sz="2750" spc="-10" dirty="0">
                <a:latin typeface="Trebuchet MS"/>
                <a:cs typeface="Trebuchet MS"/>
              </a:rPr>
              <a:t>another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process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added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to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the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35" dirty="0">
                <a:latin typeface="Trebuchet MS"/>
                <a:cs typeface="Trebuchet MS"/>
              </a:rPr>
              <a:t>system.</a:t>
            </a:r>
            <a:endParaRPr sz="27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865"/>
              </a:spcBef>
              <a:buClr>
                <a:srgbClr val="3891A7"/>
              </a:buClr>
              <a:buFont typeface="Verdana"/>
              <a:buChar char="◦"/>
            </a:pPr>
            <a:endParaRPr sz="2750">
              <a:latin typeface="Trebuchet MS"/>
              <a:cs typeface="Trebuchet MS"/>
            </a:endParaRPr>
          </a:p>
          <a:p>
            <a:pPr marL="294005" marR="17780" indent="-281940">
              <a:lnSpc>
                <a:spcPct val="100000"/>
              </a:lnSpc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b="1" spc="45" dirty="0">
                <a:latin typeface="Trebuchet MS"/>
                <a:cs typeface="Trebuchet MS"/>
              </a:rPr>
              <a:t>Thrashing</a:t>
            </a:r>
            <a:r>
              <a:rPr sz="2750" b="1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Symbol"/>
                <a:cs typeface="Symbol"/>
              </a:rPr>
              <a:t>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process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busy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swapping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pages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in 	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out.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9450" y="0"/>
            <a:ext cx="3052826" cy="1147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2034" y="63118"/>
            <a:ext cx="21805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60" dirty="0"/>
              <a:t>Thrashing</a:t>
            </a:r>
            <a:endParaRPr sz="4250"/>
          </a:p>
        </p:txBody>
      </p:sp>
      <p:grpSp>
        <p:nvGrpSpPr>
          <p:cNvPr id="4" name="object 4"/>
          <p:cNvGrpSpPr/>
          <p:nvPr/>
        </p:nvGrpSpPr>
        <p:grpSpPr>
          <a:xfrm>
            <a:off x="1619250" y="1248410"/>
            <a:ext cx="7200900" cy="4218940"/>
            <a:chOff x="1619250" y="1248410"/>
            <a:chExt cx="7200900" cy="42189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400" y="1304925"/>
              <a:ext cx="7086600" cy="41052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19250" y="1248409"/>
              <a:ext cx="7200900" cy="4218940"/>
            </a:xfrm>
            <a:custGeom>
              <a:avLst/>
              <a:gdLst/>
              <a:ahLst/>
              <a:cxnLst/>
              <a:rect l="l" t="t" r="r" b="b"/>
              <a:pathLst>
                <a:path w="7200900" h="4218940">
                  <a:moveTo>
                    <a:pt x="7155180" y="45720"/>
                  </a:moveTo>
                  <a:lnTo>
                    <a:pt x="7143750" y="45720"/>
                  </a:lnTo>
                  <a:lnTo>
                    <a:pt x="7143750" y="57150"/>
                  </a:lnTo>
                  <a:lnTo>
                    <a:pt x="7143750" y="4161790"/>
                  </a:lnTo>
                  <a:lnTo>
                    <a:pt x="57150" y="4161790"/>
                  </a:lnTo>
                  <a:lnTo>
                    <a:pt x="57150" y="57150"/>
                  </a:lnTo>
                  <a:lnTo>
                    <a:pt x="7143750" y="57150"/>
                  </a:lnTo>
                  <a:lnTo>
                    <a:pt x="71437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161790"/>
                  </a:lnTo>
                  <a:lnTo>
                    <a:pt x="45720" y="4173220"/>
                  </a:lnTo>
                  <a:lnTo>
                    <a:pt x="7155180" y="4173220"/>
                  </a:lnTo>
                  <a:lnTo>
                    <a:pt x="7155180" y="4161790"/>
                  </a:lnTo>
                  <a:lnTo>
                    <a:pt x="7155180" y="57150"/>
                  </a:lnTo>
                  <a:lnTo>
                    <a:pt x="7155180" y="56515"/>
                  </a:lnTo>
                  <a:lnTo>
                    <a:pt x="7155180" y="45720"/>
                  </a:lnTo>
                  <a:close/>
                </a:path>
                <a:path w="7200900" h="4218940">
                  <a:moveTo>
                    <a:pt x="7200900" y="0"/>
                  </a:moveTo>
                  <a:lnTo>
                    <a:pt x="7166610" y="0"/>
                  </a:lnTo>
                  <a:lnTo>
                    <a:pt x="7166610" y="34290"/>
                  </a:lnTo>
                  <a:lnTo>
                    <a:pt x="7166610" y="4184650"/>
                  </a:lnTo>
                  <a:lnTo>
                    <a:pt x="34277" y="4184650"/>
                  </a:lnTo>
                  <a:lnTo>
                    <a:pt x="34277" y="34290"/>
                  </a:lnTo>
                  <a:lnTo>
                    <a:pt x="7166610" y="34290"/>
                  </a:lnTo>
                  <a:lnTo>
                    <a:pt x="71666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184650"/>
                  </a:lnTo>
                  <a:lnTo>
                    <a:pt x="0" y="4218940"/>
                  </a:lnTo>
                  <a:lnTo>
                    <a:pt x="7200900" y="4218940"/>
                  </a:lnTo>
                  <a:lnTo>
                    <a:pt x="7200900" y="4184662"/>
                  </a:lnTo>
                  <a:lnTo>
                    <a:pt x="7200900" y="34290"/>
                  </a:lnTo>
                  <a:lnTo>
                    <a:pt x="7200900" y="33655"/>
                  </a:lnTo>
                  <a:lnTo>
                    <a:pt x="7200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5525" y="0"/>
            <a:ext cx="312420" cy="6858000"/>
            <a:chOff x="2175525" y="0"/>
            <a:chExt cx="31242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0749" y="0"/>
              <a:ext cx="185737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85999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6525" y="2824226"/>
              <a:ext cx="209550" cy="2095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5525" y="2823225"/>
              <a:ext cx="211549" cy="2115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8300" y="2741676"/>
              <a:ext cx="79375" cy="793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78429" y="1323022"/>
            <a:ext cx="5956300" cy="12122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260"/>
              </a:spcBef>
            </a:pPr>
            <a:r>
              <a:rPr sz="2000" spc="-35" dirty="0">
                <a:solidFill>
                  <a:srgbClr val="310D04"/>
                </a:solidFill>
                <a:latin typeface="Trebuchet MS"/>
                <a:cs typeface="Trebuchet MS"/>
              </a:rPr>
              <a:t>Consider</a:t>
            </a:r>
            <a:r>
              <a:rPr sz="2000" spc="-95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310D04"/>
                </a:solidFill>
                <a:latin typeface="Trebuchet MS"/>
                <a:cs typeface="Trebuchet MS"/>
              </a:rPr>
              <a:t>the</a:t>
            </a:r>
            <a:r>
              <a:rPr sz="2000" spc="-35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310D04"/>
                </a:solidFill>
                <a:latin typeface="Trebuchet MS"/>
                <a:cs typeface="Trebuchet MS"/>
              </a:rPr>
              <a:t>following</a:t>
            </a:r>
            <a:r>
              <a:rPr sz="200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310D04"/>
                </a:solidFill>
                <a:latin typeface="Trebuchet MS"/>
                <a:cs typeface="Trebuchet MS"/>
              </a:rPr>
              <a:t>page</a:t>
            </a:r>
            <a:r>
              <a:rPr sz="2000" spc="-3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310D04"/>
                </a:solidFill>
                <a:latin typeface="Trebuchet MS"/>
                <a:cs typeface="Trebuchet MS"/>
              </a:rPr>
              <a:t>reference</a:t>
            </a:r>
            <a:r>
              <a:rPr sz="2000" spc="-3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310D04"/>
                </a:solidFill>
                <a:latin typeface="Trebuchet MS"/>
                <a:cs typeface="Trebuchet MS"/>
              </a:rPr>
              <a:t>string</a:t>
            </a:r>
            <a:r>
              <a:rPr sz="2000" spc="-8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310D04"/>
                </a:solidFill>
                <a:latin typeface="Trebuchet MS"/>
                <a:cs typeface="Trebuchet MS"/>
              </a:rPr>
              <a:t>1, </a:t>
            </a:r>
            <a:r>
              <a:rPr sz="2000" spc="-190" dirty="0">
                <a:solidFill>
                  <a:srgbClr val="310D04"/>
                </a:solidFill>
                <a:latin typeface="Trebuchet MS"/>
                <a:cs typeface="Trebuchet MS"/>
              </a:rPr>
              <a:t>2,3,4,5,2,6,7,3,2,4,1,7,1,4,3,2,3,4,7,1.</a:t>
            </a:r>
            <a:r>
              <a:rPr sz="2000" spc="-20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310D04"/>
                </a:solidFill>
                <a:latin typeface="Trebuchet MS"/>
                <a:cs typeface="Trebuchet MS"/>
              </a:rPr>
              <a:t>Compare</a:t>
            </a:r>
            <a:r>
              <a:rPr sz="2000" spc="10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310D04"/>
                </a:solidFill>
                <a:latin typeface="Trebuchet MS"/>
                <a:cs typeface="Trebuchet MS"/>
              </a:rPr>
              <a:t>the</a:t>
            </a:r>
            <a:r>
              <a:rPr sz="2000" spc="11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310D04"/>
                </a:solidFill>
                <a:latin typeface="Trebuchet MS"/>
                <a:cs typeface="Trebuchet MS"/>
              </a:rPr>
              <a:t>number</a:t>
            </a:r>
            <a:endParaRPr sz="2000">
              <a:latin typeface="Trebuchet MS"/>
              <a:cs typeface="Trebuchet MS"/>
            </a:endParaRPr>
          </a:p>
          <a:p>
            <a:pPr marL="12700" marR="992505">
              <a:lnSpc>
                <a:spcPts val="2250"/>
              </a:lnSpc>
              <a:spcBef>
                <a:spcPts val="65"/>
              </a:spcBef>
            </a:pPr>
            <a:r>
              <a:rPr sz="2000" spc="-100" dirty="0">
                <a:solidFill>
                  <a:srgbClr val="310D04"/>
                </a:solidFill>
                <a:latin typeface="Trebuchet MS"/>
                <a:cs typeface="Trebuchet MS"/>
              </a:rPr>
              <a:t>of</a:t>
            </a:r>
            <a:r>
              <a:rPr sz="2000" spc="-55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310D04"/>
                </a:solidFill>
                <a:latin typeface="Trebuchet MS"/>
                <a:cs typeface="Trebuchet MS"/>
              </a:rPr>
              <a:t>page</a:t>
            </a:r>
            <a:r>
              <a:rPr sz="2000" spc="-7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55" dirty="0">
                <a:solidFill>
                  <a:srgbClr val="310D04"/>
                </a:solidFill>
                <a:latin typeface="Trebuchet MS"/>
                <a:cs typeface="Trebuchet MS"/>
              </a:rPr>
              <a:t>faults</a:t>
            </a:r>
            <a:r>
              <a:rPr sz="2000" spc="-2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310D04"/>
                </a:solidFill>
                <a:latin typeface="Trebuchet MS"/>
                <a:cs typeface="Trebuchet MS"/>
              </a:rPr>
              <a:t>with</a:t>
            </a:r>
            <a:r>
              <a:rPr sz="2000" spc="-4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310D04"/>
                </a:solidFill>
                <a:latin typeface="Trebuchet MS"/>
                <a:cs typeface="Trebuchet MS"/>
              </a:rPr>
              <a:t>frame</a:t>
            </a:r>
            <a:r>
              <a:rPr sz="2000" spc="-7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10D04"/>
                </a:solidFill>
                <a:latin typeface="Trebuchet MS"/>
                <a:cs typeface="Trebuchet MS"/>
              </a:rPr>
              <a:t>sizes</a:t>
            </a:r>
            <a:r>
              <a:rPr sz="2000" spc="-25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10D04"/>
                </a:solidFill>
                <a:latin typeface="Trebuchet MS"/>
                <a:cs typeface="Trebuchet MS"/>
              </a:rPr>
              <a:t>3</a:t>
            </a:r>
            <a:r>
              <a:rPr sz="2000" spc="-4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55" dirty="0">
                <a:solidFill>
                  <a:srgbClr val="310D04"/>
                </a:solidFill>
                <a:latin typeface="Trebuchet MS"/>
                <a:cs typeface="Trebuchet MS"/>
              </a:rPr>
              <a:t>and</a:t>
            </a:r>
            <a:r>
              <a:rPr sz="2000" spc="-55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10D04"/>
                </a:solidFill>
                <a:latin typeface="Trebuchet MS"/>
                <a:cs typeface="Trebuchet MS"/>
              </a:rPr>
              <a:t>4</a:t>
            </a:r>
            <a:r>
              <a:rPr sz="2000" spc="-4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310D04"/>
                </a:solidFill>
                <a:latin typeface="Trebuchet MS"/>
                <a:cs typeface="Trebuchet MS"/>
              </a:rPr>
              <a:t>with</a:t>
            </a:r>
            <a:r>
              <a:rPr sz="2000" spc="-3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310D04"/>
                </a:solidFill>
                <a:latin typeface="Trebuchet MS"/>
                <a:cs typeface="Trebuchet MS"/>
              </a:rPr>
              <a:t>LRU </a:t>
            </a:r>
            <a:r>
              <a:rPr sz="2000" spc="-130" dirty="0">
                <a:solidFill>
                  <a:srgbClr val="310D04"/>
                </a:solidFill>
                <a:latin typeface="Trebuchet MS"/>
                <a:cs typeface="Trebuchet MS"/>
              </a:rPr>
              <a:t>replacement</a:t>
            </a:r>
            <a:r>
              <a:rPr sz="2000" spc="3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310D04"/>
                </a:solidFill>
                <a:latin typeface="Trebuchet MS"/>
                <a:cs typeface="Trebuchet MS"/>
              </a:rPr>
              <a:t>algorithm.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67000" y="2571750"/>
            <a:ext cx="602932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2365" y="6539865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B5A787"/>
                </a:solidFill>
                <a:latin typeface="Trebuchet MS"/>
                <a:cs typeface="Trebuchet MS"/>
              </a:rPr>
              <a:t>15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247586"/>
            <a:ext cx="7986776" cy="11287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5857" y="395605"/>
            <a:ext cx="733552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29" dirty="0">
                <a:solidFill>
                  <a:srgbClr val="001F5F"/>
                </a:solidFill>
              </a:rPr>
              <a:t>Management</a:t>
            </a:r>
            <a:r>
              <a:rPr spc="-75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4544" y="1126138"/>
            <a:ext cx="7562850" cy="531622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95910" indent="-285750">
              <a:lnSpc>
                <a:spcPct val="100000"/>
              </a:lnSpc>
              <a:spcBef>
                <a:spcPts val="975"/>
              </a:spcBef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215" dirty="0">
                <a:solidFill>
                  <a:srgbClr val="C00000"/>
                </a:solidFill>
                <a:latin typeface="Trebuchet MS"/>
                <a:cs typeface="Trebuchet MS"/>
              </a:rPr>
              <a:t>Physical</a:t>
            </a:r>
            <a:r>
              <a:rPr sz="32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C00000"/>
                </a:solidFill>
                <a:latin typeface="Trebuchet MS"/>
                <a:cs typeface="Trebuchet MS"/>
              </a:rPr>
              <a:t>Organization</a:t>
            </a:r>
            <a:endParaRPr sz="3200">
              <a:latin typeface="Trebuchet MS"/>
              <a:cs typeface="Trebuchet MS"/>
            </a:endParaRPr>
          </a:p>
          <a:p>
            <a:pPr marL="570865" lvl="1" indent="-238125" algn="just">
              <a:lnSpc>
                <a:spcPts val="2865"/>
              </a:lnSpc>
              <a:spcBef>
                <a:spcPts val="640"/>
              </a:spcBef>
              <a:buClr>
                <a:srgbClr val="C00000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40" dirty="0">
                <a:latin typeface="Trebuchet MS"/>
                <a:cs typeface="Trebuchet MS"/>
              </a:rPr>
              <a:t>Assigning</a:t>
            </a:r>
            <a:r>
              <a:rPr sz="2400" spc="5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responsibility</a:t>
            </a:r>
            <a:r>
              <a:rPr sz="2400" spc="5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5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individual</a:t>
            </a:r>
            <a:r>
              <a:rPr sz="2400" spc="53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programmer</a:t>
            </a:r>
            <a:r>
              <a:rPr sz="2400" spc="54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570230" algn="just">
              <a:lnSpc>
                <a:spcPts val="2865"/>
              </a:lnSpc>
            </a:pPr>
            <a:r>
              <a:rPr sz="2400" spc="-170" dirty="0">
                <a:solidFill>
                  <a:srgbClr val="FF0000"/>
                </a:solidFill>
                <a:latin typeface="Trebuchet MS"/>
                <a:cs typeface="Trebuchet MS"/>
              </a:rPr>
              <a:t>impractical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FF0000"/>
                </a:solidFill>
                <a:latin typeface="Trebuchet MS"/>
                <a:cs typeface="Trebuchet MS"/>
              </a:rPr>
              <a:t>undesirable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0000"/>
                </a:solidFill>
                <a:latin typeface="Trebuchet MS"/>
                <a:cs typeface="Trebuchet MS"/>
              </a:rPr>
              <a:t>two</a:t>
            </a:r>
            <a:r>
              <a:rPr sz="24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reasons:</a:t>
            </a:r>
            <a:endParaRPr sz="2400">
              <a:latin typeface="Trebuchet MS"/>
              <a:cs typeface="Trebuchet MS"/>
            </a:endParaRPr>
          </a:p>
          <a:p>
            <a:pPr marL="58928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400" spc="27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FF0000"/>
                </a:solidFill>
                <a:latin typeface="Trebuchet MS"/>
                <a:cs typeface="Trebuchet MS"/>
              </a:rPr>
              <a:t>main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Trebuchet MS"/>
                <a:cs typeface="Trebuchet MS"/>
              </a:rPr>
              <a:t>memory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FF0000"/>
                </a:solidFill>
                <a:latin typeface="Trebuchet MS"/>
                <a:cs typeface="Trebuchet MS"/>
              </a:rPr>
              <a:t>available</a:t>
            </a:r>
            <a:r>
              <a:rPr sz="24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for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240" dirty="0">
                <a:latin typeface="Trebuchet MS"/>
                <a:cs typeface="Trebuchet MS"/>
              </a:rPr>
              <a:t>a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program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plus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817880" algn="just">
              <a:lnSpc>
                <a:spcPct val="100000"/>
              </a:lnSpc>
              <a:spcBef>
                <a:spcPts val="45"/>
              </a:spcBef>
            </a:pPr>
            <a:r>
              <a:rPr sz="2400" spc="-220" dirty="0">
                <a:latin typeface="Trebuchet MS"/>
                <a:cs typeface="Trebuchet MS"/>
              </a:rPr>
              <a:t>may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be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FF0000"/>
                </a:solidFill>
                <a:latin typeface="Trebuchet MS"/>
                <a:cs typeface="Trebuchet MS"/>
              </a:rPr>
              <a:t>insufficient.</a:t>
            </a:r>
            <a:endParaRPr sz="2400">
              <a:latin typeface="Trebuchet MS"/>
              <a:cs typeface="Trebuchet MS"/>
            </a:endParaRPr>
          </a:p>
          <a:p>
            <a:pPr marL="817880" marR="5080" indent="23495" algn="just">
              <a:lnSpc>
                <a:spcPct val="100099"/>
              </a:lnSpc>
              <a:spcBef>
                <a:spcPts val="575"/>
              </a:spcBef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Solution</a:t>
            </a:r>
            <a:r>
              <a:rPr sz="2400" dirty="0">
                <a:latin typeface="Trebuchet MS"/>
                <a:cs typeface="Trebuchet MS"/>
              </a:rPr>
              <a:t>:</a:t>
            </a:r>
            <a:r>
              <a:rPr sz="2400" spc="590" dirty="0"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Overlaying</a:t>
            </a:r>
            <a:r>
              <a:rPr sz="2400" dirty="0">
                <a:latin typeface="Trebuchet MS"/>
                <a:cs typeface="Trebuchet MS"/>
              </a:rPr>
              <a:t>=&gt;</a:t>
            </a:r>
            <a:r>
              <a:rPr sz="2400" spc="2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Program</a:t>
            </a:r>
            <a:r>
              <a:rPr sz="2400" spc="3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2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data</a:t>
            </a:r>
            <a:r>
              <a:rPr sz="2400" spc="25" dirty="0">
                <a:latin typeface="Trebuchet MS"/>
                <a:cs typeface="Trebuchet MS"/>
              </a:rPr>
              <a:t>  </a:t>
            </a:r>
            <a:r>
              <a:rPr sz="2400" spc="-80" dirty="0">
                <a:latin typeface="Trebuchet MS"/>
                <a:cs typeface="Trebuchet MS"/>
              </a:rPr>
              <a:t>are </a:t>
            </a:r>
            <a:r>
              <a:rPr sz="2400" spc="-100" dirty="0">
                <a:latin typeface="Trebuchet MS"/>
                <a:cs typeface="Trebuchet MS"/>
              </a:rPr>
              <a:t>organized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such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way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that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various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C00000"/>
                </a:solidFill>
                <a:latin typeface="Trebuchet MS"/>
                <a:cs typeface="Trebuchet MS"/>
              </a:rPr>
              <a:t>modules</a:t>
            </a:r>
            <a:r>
              <a:rPr sz="2400" spc="-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C00000"/>
                </a:solidFill>
                <a:latin typeface="Trebuchet MS"/>
                <a:cs typeface="Trebuchet MS"/>
              </a:rPr>
              <a:t>can </a:t>
            </a:r>
            <a:r>
              <a:rPr sz="2400" spc="-25" dirty="0">
                <a:solidFill>
                  <a:srgbClr val="C00000"/>
                </a:solidFill>
                <a:latin typeface="Trebuchet MS"/>
                <a:cs typeface="Trebuchet MS"/>
              </a:rPr>
              <a:t>be </a:t>
            </a:r>
            <a:r>
              <a:rPr sz="2400" spc="-60" dirty="0">
                <a:solidFill>
                  <a:srgbClr val="C00000"/>
                </a:solidFill>
                <a:latin typeface="Trebuchet MS"/>
                <a:cs typeface="Trebuchet MS"/>
              </a:rPr>
              <a:t>assigned</a:t>
            </a:r>
            <a:r>
              <a:rPr sz="2400" spc="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same</a:t>
            </a:r>
            <a:r>
              <a:rPr sz="2400" spc="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region</a:t>
            </a:r>
            <a:r>
              <a:rPr sz="2400" spc="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400" spc="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400" spc="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C00000"/>
                </a:solidFill>
                <a:latin typeface="Trebuchet MS"/>
                <a:cs typeface="Trebuchet MS"/>
              </a:rPr>
              <a:t>memory.,</a:t>
            </a:r>
            <a:r>
              <a:rPr sz="24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main </a:t>
            </a:r>
            <a:r>
              <a:rPr sz="2400" spc="-95" dirty="0">
                <a:latin typeface="Trebuchet MS"/>
                <a:cs typeface="Trebuchet MS"/>
              </a:rPr>
              <a:t>program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responsible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for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switching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modules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and</a:t>
            </a:r>
            <a:r>
              <a:rPr sz="2400" spc="-25" dirty="0">
                <a:latin typeface="Trebuchet MS"/>
                <a:cs typeface="Trebuchet MS"/>
              </a:rPr>
              <a:t> out </a:t>
            </a:r>
            <a:r>
              <a:rPr sz="2400" dirty="0">
                <a:latin typeface="Trebuchet MS"/>
                <a:cs typeface="Trebuchet MS"/>
              </a:rPr>
              <a:t>as</a:t>
            </a:r>
            <a:r>
              <a:rPr sz="2400" spc="24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needed.</a:t>
            </a:r>
            <a:r>
              <a:rPr sz="2400" spc="16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But</a:t>
            </a:r>
            <a:r>
              <a:rPr sz="2400" spc="25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overlay</a:t>
            </a:r>
            <a:r>
              <a:rPr sz="2400" spc="25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programming</a:t>
            </a:r>
            <a:r>
              <a:rPr sz="2400" spc="245" dirty="0">
                <a:latin typeface="Trebuchet MS"/>
                <a:cs typeface="Trebuchet MS"/>
              </a:rPr>
              <a:t>  </a:t>
            </a:r>
            <a:r>
              <a:rPr sz="2400" spc="-95" dirty="0">
                <a:solidFill>
                  <a:srgbClr val="FF0000"/>
                </a:solidFill>
                <a:latin typeface="Trebuchet MS"/>
                <a:cs typeface="Trebuchet MS"/>
              </a:rPr>
              <a:t>wastes </a:t>
            </a:r>
            <a:r>
              <a:rPr sz="2400" spc="-110" dirty="0">
                <a:solidFill>
                  <a:srgbClr val="FF0000"/>
                </a:solidFill>
                <a:latin typeface="Trebuchet MS"/>
                <a:cs typeface="Trebuchet MS"/>
              </a:rPr>
              <a:t>programmer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time.</a:t>
            </a:r>
            <a:endParaRPr sz="2400">
              <a:latin typeface="Trebuchet MS"/>
              <a:cs typeface="Trebuchet MS"/>
            </a:endParaRPr>
          </a:p>
          <a:p>
            <a:pPr marL="817880" marR="7620" indent="-229235" algn="just">
              <a:lnSpc>
                <a:spcPts val="2850"/>
              </a:lnSpc>
              <a:spcBef>
                <a:spcPts val="695"/>
              </a:spcBef>
            </a:pPr>
            <a:r>
              <a:rPr sz="240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400" spc="2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26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multiprogramming</a:t>
            </a:r>
            <a:r>
              <a:rPr sz="2400" spc="2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environment,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25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programmer </a:t>
            </a:r>
            <a:r>
              <a:rPr sz="2400" spc="-55" dirty="0">
                <a:latin typeface="Trebuchet MS"/>
                <a:cs typeface="Trebuchet MS"/>
              </a:rPr>
              <a:t>does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not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know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at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the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time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of </a:t>
            </a:r>
            <a:r>
              <a:rPr sz="2400" spc="-105" dirty="0">
                <a:latin typeface="Trebuchet MS"/>
                <a:cs typeface="Trebuchet MS"/>
              </a:rPr>
              <a:t>coding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how</a:t>
            </a:r>
            <a:r>
              <a:rPr sz="24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C00000"/>
                </a:solidFill>
                <a:latin typeface="Trebuchet MS"/>
                <a:cs typeface="Trebuchet MS"/>
              </a:rPr>
              <a:t>much</a:t>
            </a:r>
            <a:r>
              <a:rPr sz="240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C00000"/>
                </a:solidFill>
                <a:latin typeface="Trebuchet MS"/>
                <a:cs typeface="Trebuchet MS"/>
              </a:rPr>
              <a:t>space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0104" y="6422072"/>
            <a:ext cx="54565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65" dirty="0">
                <a:solidFill>
                  <a:srgbClr val="C00000"/>
                </a:solidFill>
                <a:latin typeface="Trebuchet MS"/>
                <a:cs typeface="Trebuchet MS"/>
              </a:rPr>
              <a:t>will</a:t>
            </a:r>
            <a:r>
              <a:rPr sz="24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rgbClr val="C00000"/>
                </a:solidFill>
                <a:latin typeface="Trebuchet MS"/>
                <a:cs typeface="Trebuchet MS"/>
              </a:rPr>
              <a:t>be</a:t>
            </a:r>
            <a:r>
              <a:rPr sz="24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C00000"/>
                </a:solidFill>
                <a:latin typeface="Trebuchet MS"/>
                <a:cs typeface="Trebuchet MS"/>
              </a:rPr>
              <a:t>available</a:t>
            </a:r>
            <a:r>
              <a:rPr sz="24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or</a:t>
            </a:r>
            <a:r>
              <a:rPr sz="24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C00000"/>
                </a:solidFill>
                <a:latin typeface="Trebuchet MS"/>
                <a:cs typeface="Trebuchet MS"/>
              </a:rPr>
              <a:t>where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C00000"/>
                </a:solidFill>
                <a:latin typeface="Trebuchet MS"/>
                <a:cs typeface="Trebuchet MS"/>
              </a:rPr>
              <a:t>that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C00000"/>
                </a:solidFill>
                <a:latin typeface="Trebuchet MS"/>
                <a:cs typeface="Trebuchet MS"/>
              </a:rPr>
              <a:t>space</a:t>
            </a:r>
            <a:r>
              <a:rPr sz="24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C00000"/>
                </a:solidFill>
                <a:latin typeface="Trebuchet MS"/>
                <a:cs typeface="Trebuchet MS"/>
              </a:rPr>
              <a:t>will</a:t>
            </a:r>
            <a:r>
              <a:rPr sz="24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C00000"/>
                </a:solidFill>
                <a:latin typeface="Trebuchet MS"/>
                <a:cs typeface="Trebuchet MS"/>
              </a:rPr>
              <a:t>be.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1100" y="2038223"/>
            <a:ext cx="7910576" cy="19479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3575" y="2290826"/>
            <a:ext cx="7410450" cy="14478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574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20"/>
              </a:spcBef>
            </a:pPr>
            <a:r>
              <a:rPr sz="4250" b="1" dirty="0">
                <a:solidFill>
                  <a:srgbClr val="001F5F"/>
                </a:solidFill>
                <a:latin typeface="Calibri"/>
                <a:cs typeface="Calibri"/>
              </a:rPr>
              <a:t>Memory</a:t>
            </a:r>
            <a:r>
              <a:rPr sz="4250" b="1" spc="-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250" b="1" spc="-10" dirty="0">
                <a:solidFill>
                  <a:srgbClr val="001F5F"/>
                </a:solidFill>
                <a:latin typeface="Calibri"/>
                <a:cs typeface="Calibri"/>
              </a:rPr>
              <a:t>Partitioning</a:t>
            </a:r>
            <a:endParaRPr sz="4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" y="285686"/>
            <a:ext cx="3510026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441007"/>
            <a:ext cx="278320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45" dirty="0">
                <a:solidFill>
                  <a:srgbClr val="001F5F"/>
                </a:solidFill>
              </a:rPr>
              <a:t>Introduction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305560" y="1234820"/>
            <a:ext cx="7770495" cy="45815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95910" marR="5080" indent="-286385" algn="just">
              <a:lnSpc>
                <a:spcPct val="100400"/>
              </a:lnSpc>
              <a:spcBef>
                <a:spcPts val="11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4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main</a:t>
            </a:r>
            <a:r>
              <a:rPr sz="3200" spc="4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memory</a:t>
            </a:r>
            <a:r>
              <a:rPr sz="3200" spc="4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operation</a:t>
            </a:r>
            <a:r>
              <a:rPr sz="3200" spc="4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445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memory </a:t>
            </a:r>
            <a:r>
              <a:rPr sz="3200" spc="-229" dirty="0">
                <a:latin typeface="Trebuchet MS"/>
                <a:cs typeface="Trebuchet MS"/>
              </a:rPr>
              <a:t>management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swap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processes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in </a:t>
            </a:r>
            <a:r>
              <a:rPr sz="3200" spc="-180" dirty="0">
                <a:latin typeface="Trebuchet MS"/>
                <a:cs typeface="Trebuchet MS"/>
              </a:rPr>
              <a:t>and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out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1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1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main</a:t>
            </a:r>
            <a:r>
              <a:rPr sz="3200" spc="1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memory  for</a:t>
            </a:r>
            <a:r>
              <a:rPr sz="3200" spc="-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processor</a:t>
            </a:r>
            <a:r>
              <a:rPr sz="3200" spc="10" dirty="0">
                <a:latin typeface="Trebuchet MS"/>
                <a:cs typeface="Trebuchet MS"/>
              </a:rPr>
              <a:t>  </a:t>
            </a:r>
            <a:r>
              <a:rPr sz="3200" spc="-25" dirty="0">
                <a:latin typeface="Trebuchet MS"/>
                <a:cs typeface="Trebuchet MS"/>
              </a:rPr>
              <a:t>to </a:t>
            </a:r>
            <a:r>
              <a:rPr sz="3200" spc="-100" dirty="0">
                <a:latin typeface="Trebuchet MS"/>
                <a:cs typeface="Trebuchet MS"/>
              </a:rPr>
              <a:t>execute.</a:t>
            </a:r>
            <a:endParaRPr sz="3200">
              <a:latin typeface="Trebuchet MS"/>
              <a:cs typeface="Trebuchet MS"/>
            </a:endParaRPr>
          </a:p>
          <a:p>
            <a:pPr marL="294640" marR="8890" indent="-285750" algn="just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almost</a:t>
            </a:r>
            <a:r>
              <a:rPr sz="3200" spc="180" dirty="0">
                <a:latin typeface="Trebuchet MS"/>
                <a:cs typeface="Trebuchet MS"/>
              </a:rPr>
              <a:t> </a:t>
            </a:r>
            <a:r>
              <a:rPr sz="3200" spc="-270" dirty="0">
                <a:latin typeface="Trebuchet MS"/>
                <a:cs typeface="Trebuchet MS"/>
              </a:rPr>
              <a:t>all</a:t>
            </a:r>
            <a:r>
              <a:rPr sz="3200" spc="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13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multiprog</a:t>
            </a:r>
            <a:r>
              <a:rPr sz="3200" spc="155" dirty="0">
                <a:latin typeface="Trebuchet MS"/>
                <a:cs typeface="Trebuchet MS"/>
              </a:rPr>
              <a:t> </a:t>
            </a:r>
            <a:r>
              <a:rPr sz="3200" spc="-320" dirty="0">
                <a:latin typeface="Trebuchet MS"/>
                <a:cs typeface="Trebuchet MS"/>
              </a:rPr>
              <a:t>env.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this</a:t>
            </a:r>
            <a:r>
              <a:rPr sz="3200" spc="15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involves 	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3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concept</a:t>
            </a:r>
            <a:r>
              <a:rPr sz="3200" spc="3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3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virtual</a:t>
            </a:r>
            <a:r>
              <a:rPr sz="3200" spc="4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memory</a:t>
            </a:r>
            <a:r>
              <a:rPr sz="3200" spc="3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which</a:t>
            </a:r>
            <a:r>
              <a:rPr sz="3200" spc="375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is 	</a:t>
            </a:r>
            <a:r>
              <a:rPr sz="3200" spc="-195" dirty="0">
                <a:latin typeface="Trebuchet MS"/>
                <a:cs typeface="Trebuchet MS"/>
              </a:rPr>
              <a:t>based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on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paging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and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segmentation.</a:t>
            </a:r>
            <a:endParaRPr sz="3200">
              <a:latin typeface="Trebuchet MS"/>
              <a:cs typeface="Trebuchet MS"/>
            </a:endParaRPr>
          </a:p>
          <a:p>
            <a:pPr marL="294640" marR="9525" indent="-285750" algn="just">
              <a:lnSpc>
                <a:spcPct val="101699"/>
              </a:lnSpc>
              <a:spcBef>
                <a:spcPts val="5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But</a:t>
            </a:r>
            <a:r>
              <a:rPr sz="3200" spc="6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before</a:t>
            </a:r>
            <a:r>
              <a:rPr sz="3200" spc="5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going</a:t>
            </a:r>
            <a:r>
              <a:rPr sz="3200" spc="6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into</a:t>
            </a:r>
            <a:r>
              <a:rPr sz="3200" spc="5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that</a:t>
            </a:r>
            <a:r>
              <a:rPr sz="3200" spc="5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we</a:t>
            </a:r>
            <a:r>
              <a:rPr sz="3200" spc="6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need</a:t>
            </a:r>
            <a:r>
              <a:rPr sz="3200" spc="62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to 	</a:t>
            </a:r>
            <a:r>
              <a:rPr sz="3200" spc="-165" dirty="0">
                <a:latin typeface="Trebuchet MS"/>
                <a:cs typeface="Trebuchet MS"/>
              </a:rPr>
              <a:t>understand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some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simpler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techniques.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" y="285686"/>
            <a:ext cx="3510026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441007"/>
            <a:ext cx="278320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45" dirty="0">
                <a:solidFill>
                  <a:srgbClr val="001F5F"/>
                </a:solidFill>
              </a:rPr>
              <a:t>Introduction</a:t>
            </a:r>
            <a:endParaRPr sz="42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529080" marR="5080" indent="-286385">
              <a:lnSpc>
                <a:spcPts val="3829"/>
              </a:lnSpc>
              <a:spcBef>
                <a:spcPts val="26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1529080" algn="l"/>
                <a:tab pos="2385695" algn="l"/>
                <a:tab pos="3743325" algn="l"/>
                <a:tab pos="4891405" algn="l"/>
                <a:tab pos="5831840" algn="l"/>
                <a:tab pos="6767830" algn="l"/>
                <a:tab pos="7536815" algn="l"/>
                <a:tab pos="8628380" algn="l"/>
              </a:tabLst>
            </a:pPr>
            <a:r>
              <a:rPr sz="3200" spc="-25" dirty="0"/>
              <a:t>But</a:t>
            </a:r>
            <a:r>
              <a:rPr sz="3200" dirty="0"/>
              <a:t>	</a:t>
            </a:r>
            <a:r>
              <a:rPr sz="3200" spc="-10" dirty="0"/>
              <a:t>before</a:t>
            </a:r>
            <a:r>
              <a:rPr sz="3200" dirty="0"/>
              <a:t>	</a:t>
            </a:r>
            <a:r>
              <a:rPr sz="3200" spc="-20" dirty="0"/>
              <a:t>going</a:t>
            </a:r>
            <a:r>
              <a:rPr sz="3200" dirty="0"/>
              <a:t>	</a:t>
            </a:r>
            <a:r>
              <a:rPr sz="3200" spc="-20" dirty="0"/>
              <a:t>into</a:t>
            </a:r>
            <a:r>
              <a:rPr sz="3200" dirty="0"/>
              <a:t>	</a:t>
            </a:r>
            <a:r>
              <a:rPr sz="3200" spc="-20" dirty="0"/>
              <a:t>that</a:t>
            </a:r>
            <a:r>
              <a:rPr sz="3200" dirty="0"/>
              <a:t>	</a:t>
            </a:r>
            <a:r>
              <a:rPr sz="3200" spc="-25" dirty="0"/>
              <a:t>we</a:t>
            </a:r>
            <a:r>
              <a:rPr sz="3200" dirty="0"/>
              <a:t>	</a:t>
            </a:r>
            <a:r>
              <a:rPr sz="3200" spc="-20" dirty="0"/>
              <a:t>need</a:t>
            </a:r>
            <a:r>
              <a:rPr sz="3200" dirty="0"/>
              <a:t>	</a:t>
            </a:r>
            <a:r>
              <a:rPr sz="3200" spc="-110" dirty="0"/>
              <a:t>to </a:t>
            </a:r>
            <a:r>
              <a:rPr sz="3200" spc="-165" dirty="0"/>
              <a:t>understand</a:t>
            </a:r>
            <a:r>
              <a:rPr sz="3200" spc="-75" dirty="0"/>
              <a:t> </a:t>
            </a:r>
            <a:r>
              <a:rPr sz="3200" spc="-100" dirty="0"/>
              <a:t>some</a:t>
            </a:r>
            <a:r>
              <a:rPr sz="3200" spc="-80" dirty="0"/>
              <a:t> </a:t>
            </a:r>
            <a:r>
              <a:rPr sz="3200" spc="-170" dirty="0"/>
              <a:t>simpler</a:t>
            </a:r>
            <a:r>
              <a:rPr sz="3200" spc="-80" dirty="0"/>
              <a:t> </a:t>
            </a:r>
            <a:r>
              <a:rPr sz="3200" spc="-110" dirty="0"/>
              <a:t>techniques.</a:t>
            </a:r>
            <a:endParaRPr sz="3200"/>
          </a:p>
          <a:p>
            <a:pPr marL="1802764" lvl="1" indent="-236854">
              <a:lnSpc>
                <a:spcPct val="100000"/>
              </a:lnSpc>
              <a:spcBef>
                <a:spcPts val="540"/>
              </a:spcBef>
              <a:buClr>
                <a:srgbClr val="3891A7"/>
              </a:buClr>
              <a:buFont typeface="Verdana"/>
              <a:buChar char="◦"/>
              <a:tabLst>
                <a:tab pos="1802764" algn="l"/>
              </a:tabLst>
            </a:pPr>
            <a:r>
              <a:rPr sz="2750" spc="-180" dirty="0">
                <a:latin typeface="Trebuchet MS"/>
                <a:cs typeface="Trebuchet MS"/>
              </a:rPr>
              <a:t>fixed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partitioning</a:t>
            </a:r>
            <a:endParaRPr sz="2750">
              <a:latin typeface="Trebuchet MS"/>
              <a:cs typeface="Trebuchet MS"/>
            </a:endParaRPr>
          </a:p>
          <a:p>
            <a:pPr marL="1802764" lvl="1" indent="-236854">
              <a:lnSpc>
                <a:spcPct val="100000"/>
              </a:lnSpc>
              <a:spcBef>
                <a:spcPts val="680"/>
              </a:spcBef>
              <a:buClr>
                <a:srgbClr val="3891A7"/>
              </a:buClr>
              <a:buFont typeface="Verdana"/>
              <a:buChar char="◦"/>
              <a:tabLst>
                <a:tab pos="1802764" algn="l"/>
              </a:tabLst>
            </a:pPr>
            <a:r>
              <a:rPr sz="2750" spc="-155" dirty="0">
                <a:latin typeface="Trebuchet MS"/>
                <a:cs typeface="Trebuchet MS"/>
              </a:rPr>
              <a:t>dynamic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partitioning</a:t>
            </a:r>
            <a:endParaRPr sz="2750">
              <a:latin typeface="Trebuchet MS"/>
              <a:cs typeface="Trebuchet MS"/>
            </a:endParaRPr>
          </a:p>
          <a:p>
            <a:pPr marL="1802764" lvl="1" indent="-236854">
              <a:lnSpc>
                <a:spcPct val="100000"/>
              </a:lnSpc>
              <a:spcBef>
                <a:spcPts val="680"/>
              </a:spcBef>
              <a:buClr>
                <a:srgbClr val="3891A7"/>
              </a:buClr>
              <a:buFont typeface="Verdana"/>
              <a:buChar char="◦"/>
              <a:tabLst>
                <a:tab pos="1802764" algn="l"/>
              </a:tabLst>
            </a:pPr>
            <a:r>
              <a:rPr sz="2750" spc="-10" dirty="0">
                <a:latin typeface="Trebuchet MS"/>
                <a:cs typeface="Trebuchet MS"/>
              </a:rPr>
              <a:t>paging</a:t>
            </a:r>
            <a:endParaRPr sz="2750">
              <a:latin typeface="Trebuchet MS"/>
              <a:cs typeface="Trebuchet MS"/>
            </a:endParaRPr>
          </a:p>
          <a:p>
            <a:pPr marL="1802764" lvl="1" indent="-236854">
              <a:lnSpc>
                <a:spcPct val="100000"/>
              </a:lnSpc>
              <a:spcBef>
                <a:spcPts val="680"/>
              </a:spcBef>
              <a:buClr>
                <a:srgbClr val="3891A7"/>
              </a:buClr>
              <a:buFont typeface="Verdana"/>
              <a:buChar char="◦"/>
              <a:tabLst>
                <a:tab pos="1802764" algn="l"/>
              </a:tabLst>
            </a:pPr>
            <a:r>
              <a:rPr sz="2750" spc="-60" dirty="0">
                <a:latin typeface="Trebuchet MS"/>
                <a:cs typeface="Trebuchet MS"/>
              </a:rPr>
              <a:t>segmentation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09550"/>
            <a:ext cx="3081401" cy="1547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408876"/>
            <a:ext cx="218503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330" dirty="0">
                <a:solidFill>
                  <a:srgbClr val="001F5F"/>
                </a:solidFill>
              </a:rPr>
              <a:t>Syllabus</a:t>
            </a:r>
            <a:endParaRPr sz="5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C98FA-0CD8-4A80-282B-D48723F7F9DC}"/>
              </a:ext>
            </a:extLst>
          </p:cNvPr>
          <p:cNvSpPr txBox="1"/>
          <p:nvPr/>
        </p:nvSpPr>
        <p:spPr>
          <a:xfrm>
            <a:off x="1223010" y="1305342"/>
            <a:ext cx="76161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CIDFont+F3"/>
              </a:rPr>
              <a:t>Memory Management Requirements, Relocation, Protection, </a:t>
            </a:r>
            <a:r>
              <a:rPr lang="en-US" sz="2000" b="0" i="0" u="none" strike="noStrike" baseline="0" dirty="0" smtClean="0">
                <a:latin typeface="CIDFont+F3"/>
              </a:rPr>
              <a:t>Sharing,</a:t>
            </a:r>
            <a:r>
              <a:rPr lang="en-US" sz="2000" b="0" i="0" u="none" strike="noStrike" dirty="0" smtClean="0">
                <a:latin typeface="CIDFont+F3"/>
              </a:rPr>
              <a:t> </a:t>
            </a:r>
            <a:r>
              <a:rPr lang="en-US" sz="2000" b="0" i="0" u="none" strike="noStrike" baseline="0" dirty="0" smtClean="0">
                <a:latin typeface="CIDFont+F3"/>
              </a:rPr>
              <a:t>Logical </a:t>
            </a:r>
            <a:r>
              <a:rPr lang="en-US" sz="2000" b="0" i="0" u="none" strike="noStrike" baseline="0" dirty="0">
                <a:latin typeface="CIDFont+F3"/>
              </a:rPr>
              <a:t>Organization, Physical Organization.</a:t>
            </a:r>
          </a:p>
          <a:p>
            <a:pPr algn="l"/>
            <a:r>
              <a:rPr lang="en-US" sz="2000" b="0" i="0" u="none" strike="noStrike" baseline="0" dirty="0">
                <a:latin typeface="CIDFont+F3"/>
              </a:rPr>
              <a:t> </a:t>
            </a:r>
            <a:endParaRPr lang="en-US" sz="2000" b="0" i="0" u="none" strike="noStrike" baseline="0" dirty="0" smtClean="0">
              <a:latin typeface="CIDFont+F3"/>
            </a:endParaRPr>
          </a:p>
          <a:p>
            <a:pPr algn="l"/>
            <a:r>
              <a:rPr lang="en-US" sz="2000" b="0" i="0" u="none" strike="noStrike" baseline="0" dirty="0" smtClean="0">
                <a:latin typeface="CIDFont+F3"/>
              </a:rPr>
              <a:t>Memory </a:t>
            </a:r>
            <a:r>
              <a:rPr lang="en-US" sz="2000" b="0" i="0" u="none" strike="noStrike" baseline="0" dirty="0">
                <a:latin typeface="CIDFont+F3"/>
              </a:rPr>
              <a:t>Partitioning: Fixed, Dynamic Partitioning, </a:t>
            </a:r>
            <a:r>
              <a:rPr lang="en-US" sz="2000" b="0" i="0" u="none" strike="noStrike" baseline="0" dirty="0" smtClean="0">
                <a:latin typeface="CIDFont+F3"/>
              </a:rPr>
              <a:t>Relocation </a:t>
            </a:r>
            <a:r>
              <a:rPr lang="en-US" sz="2000" b="0" i="0" u="none" strike="noStrike" baseline="0" dirty="0">
                <a:latin typeface="CIDFont+F3"/>
              </a:rPr>
              <a:t>Fragmentation, Swapping. </a:t>
            </a:r>
            <a:endParaRPr lang="en-US" sz="2000" b="0" i="0" u="none" strike="noStrike" baseline="0" dirty="0" smtClean="0">
              <a:latin typeface="CIDFont+F3"/>
            </a:endParaRPr>
          </a:p>
          <a:p>
            <a:pPr algn="l"/>
            <a:endParaRPr lang="en-US" sz="2000" b="0" i="0" u="none" strike="noStrike" baseline="0" dirty="0" smtClean="0">
              <a:latin typeface="CIDFont+F3"/>
            </a:endParaRPr>
          </a:p>
          <a:p>
            <a:pPr algn="l"/>
            <a:r>
              <a:rPr lang="en-US" sz="2000" b="0" i="0" u="none" strike="noStrike" baseline="0" dirty="0" smtClean="0">
                <a:solidFill>
                  <a:schemeClr val="tx1"/>
                </a:solidFill>
                <a:latin typeface="CIDFont+F3"/>
              </a:rPr>
              <a:t>Managing 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CIDFont+F3"/>
              </a:rPr>
              <a:t>free Memory: Memory management with bitmap, linked list</a:t>
            </a:r>
            <a:r>
              <a:rPr lang="en-US" sz="2000" b="0" i="0" u="none" strike="noStrike" baseline="0" dirty="0" smtClean="0">
                <a:solidFill>
                  <a:schemeClr val="tx1"/>
                </a:solidFill>
                <a:latin typeface="CIDFont+F3"/>
              </a:rPr>
              <a:t>.</a:t>
            </a:r>
          </a:p>
          <a:p>
            <a:pPr algn="l"/>
            <a:endParaRPr lang="en-US" sz="2000" b="0" i="0" u="none" strike="noStrike" baseline="0" dirty="0" smtClean="0">
              <a:latin typeface="CIDFont+F3"/>
            </a:endParaRPr>
          </a:p>
          <a:p>
            <a:pPr algn="l"/>
            <a:r>
              <a:rPr lang="en-US" sz="2000" b="0" i="0" u="none" strike="noStrike" baseline="0" dirty="0" smtClean="0">
                <a:latin typeface="CIDFont+F3"/>
              </a:rPr>
              <a:t>Paging</a:t>
            </a:r>
            <a:r>
              <a:rPr lang="en-US" sz="2000" b="0" i="0" u="none" strike="noStrike" baseline="0" dirty="0">
                <a:latin typeface="CIDFont+F3"/>
              </a:rPr>
              <a:t>: Basic </a:t>
            </a:r>
            <a:r>
              <a:rPr lang="en-US" sz="2000" b="0" i="0" u="none" strike="noStrike" baseline="0" dirty="0" smtClean="0">
                <a:latin typeface="CIDFont+F3"/>
              </a:rPr>
              <a:t>Method, </a:t>
            </a:r>
            <a:r>
              <a:rPr lang="en-US" sz="2000" b="0" i="0" u="none" strike="noStrike" baseline="0" dirty="0">
                <a:latin typeface="CIDFont+F3"/>
              </a:rPr>
              <a:t>Structure of page Table</a:t>
            </a:r>
            <a:r>
              <a:rPr lang="en-US" sz="2000" b="0" i="0" u="none" strike="noStrike" baseline="0" dirty="0" smtClean="0">
                <a:latin typeface="CIDFont+F3"/>
              </a:rPr>
              <a:t>.</a:t>
            </a:r>
          </a:p>
          <a:p>
            <a:pPr algn="l"/>
            <a:endParaRPr lang="en-US" sz="2000" b="0" i="0" u="none" strike="noStrike" baseline="0" dirty="0">
              <a:latin typeface="CIDFont+F3"/>
            </a:endParaRPr>
          </a:p>
          <a:p>
            <a:pPr algn="l"/>
            <a:r>
              <a:rPr lang="en-US" sz="2000" b="0" i="0" u="none" strike="noStrike" baseline="0" dirty="0">
                <a:latin typeface="CIDFont+F3"/>
              </a:rPr>
              <a:t>Segmentation: Basic </a:t>
            </a:r>
            <a:r>
              <a:rPr lang="en-US" sz="2000" b="0" i="0" u="none" strike="noStrike" baseline="0" dirty="0" smtClean="0">
                <a:latin typeface="CIDFont+F3"/>
              </a:rPr>
              <a:t>Method.</a:t>
            </a:r>
            <a:r>
              <a:rPr lang="en-US" sz="2000" b="0" i="0" u="none" strike="noStrike" dirty="0" smtClean="0">
                <a:latin typeface="CIDFont+F3"/>
              </a:rPr>
              <a:t> </a:t>
            </a:r>
            <a:r>
              <a:rPr lang="en-US" sz="2000" b="0" i="0" u="none" strike="noStrike" baseline="0" dirty="0" smtClean="0">
                <a:latin typeface="CIDFont+F3"/>
              </a:rPr>
              <a:t>Virtual </a:t>
            </a:r>
            <a:r>
              <a:rPr lang="en-US" sz="2000" b="0" i="0" u="none" strike="noStrike" baseline="0" dirty="0">
                <a:latin typeface="CIDFont+F3"/>
              </a:rPr>
              <a:t>Memory: Demand Paging,</a:t>
            </a:r>
          </a:p>
          <a:p>
            <a:pPr algn="l"/>
            <a:r>
              <a:rPr lang="en-US" sz="2000" b="0" i="0" u="none" strike="noStrike" baseline="0" dirty="0">
                <a:latin typeface="CIDFont+F3"/>
              </a:rPr>
              <a:t>Page replacement Algorithms- optimal, FIFO, LRU, Allocation of </a:t>
            </a:r>
            <a:r>
              <a:rPr lang="en-US" sz="2000" b="0" i="0" u="none" strike="noStrike" baseline="0" dirty="0" smtClean="0">
                <a:latin typeface="CIDFont+F3"/>
              </a:rPr>
              <a:t>Frames, Thrashing.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1100" y="2343023"/>
            <a:ext cx="7910576" cy="21765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33575" y="2595626"/>
            <a:ext cx="7410450" cy="16764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 marL="1768475" marR="1407795" indent="-349250">
              <a:lnSpc>
                <a:spcPct val="101299"/>
              </a:lnSpc>
              <a:spcBef>
                <a:spcPts val="1505"/>
              </a:spcBef>
            </a:pPr>
            <a:r>
              <a:rPr sz="4200" b="1" spc="-20" dirty="0">
                <a:solidFill>
                  <a:srgbClr val="001F5F"/>
                </a:solidFill>
                <a:latin typeface="Calibri"/>
                <a:cs typeface="Calibri"/>
              </a:rPr>
              <a:t>Memory</a:t>
            </a:r>
            <a:r>
              <a:rPr sz="4200" b="1" spc="-1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200" b="1" spc="-20" dirty="0">
                <a:solidFill>
                  <a:srgbClr val="001F5F"/>
                </a:solidFill>
                <a:latin typeface="Calibri"/>
                <a:cs typeface="Calibri"/>
              </a:rPr>
              <a:t>Partitioning </a:t>
            </a:r>
            <a:r>
              <a:rPr sz="4200" b="1" dirty="0">
                <a:latin typeface="Calibri"/>
                <a:cs typeface="Calibri"/>
              </a:rPr>
              <a:t>Fixed</a:t>
            </a:r>
            <a:r>
              <a:rPr sz="4200" b="1" spc="-70" dirty="0">
                <a:latin typeface="Calibri"/>
                <a:cs typeface="Calibri"/>
              </a:rPr>
              <a:t> </a:t>
            </a:r>
            <a:r>
              <a:rPr sz="4200" b="1" spc="-10" dirty="0">
                <a:latin typeface="Calibri"/>
                <a:cs typeface="Calibri"/>
              </a:rPr>
              <a:t>Partitioning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" y="57086"/>
            <a:ext cx="4614926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30"/>
              </a:spcBef>
            </a:pPr>
            <a:r>
              <a:rPr sz="4250" spc="-220" dirty="0">
                <a:solidFill>
                  <a:srgbClr val="001F5F"/>
                </a:solidFill>
              </a:rPr>
              <a:t>Fixed</a:t>
            </a:r>
            <a:r>
              <a:rPr sz="4250" spc="-65" dirty="0">
                <a:solidFill>
                  <a:srgbClr val="001F5F"/>
                </a:solidFill>
              </a:rPr>
              <a:t> </a:t>
            </a:r>
            <a:r>
              <a:rPr sz="4250" spc="-195" dirty="0">
                <a:solidFill>
                  <a:srgbClr val="001F5F"/>
                </a:solidFill>
              </a:rPr>
              <a:t>Partitioning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229360" y="1120711"/>
            <a:ext cx="7669530" cy="53193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95910" marR="34925" indent="-283845" algn="just">
              <a:lnSpc>
                <a:spcPct val="89700"/>
              </a:lnSpc>
              <a:spcBef>
                <a:spcPts val="47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7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7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one</a:t>
            </a:r>
            <a:r>
              <a:rPr sz="3000" spc="7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part</a:t>
            </a:r>
            <a:r>
              <a:rPr sz="3000" spc="7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7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7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7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memory</a:t>
            </a:r>
            <a:r>
              <a:rPr sz="3000" spc="74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is </a:t>
            </a:r>
            <a:r>
              <a:rPr sz="3000" spc="-85" dirty="0">
                <a:latin typeface="Trebuchet MS"/>
                <a:cs typeface="Trebuchet MS"/>
              </a:rPr>
              <a:t>dedicated</a:t>
            </a:r>
            <a:r>
              <a:rPr sz="3000" spc="43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459" dirty="0">
                <a:latin typeface="Trebuchet MS"/>
                <a:cs typeface="Trebuchet MS"/>
              </a:rPr>
              <a:t> </a:t>
            </a:r>
            <a:r>
              <a:rPr sz="3000" spc="190" dirty="0">
                <a:latin typeface="Trebuchet MS"/>
                <a:cs typeface="Trebuchet MS"/>
              </a:rPr>
              <a:t>OS</a:t>
            </a:r>
            <a:r>
              <a:rPr sz="3000" spc="4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4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4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434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available</a:t>
            </a:r>
            <a:r>
              <a:rPr sz="3000" spc="434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for </a:t>
            </a:r>
            <a:r>
              <a:rPr sz="3000" spc="-190" dirty="0">
                <a:latin typeface="Trebuchet MS"/>
                <a:cs typeface="Trebuchet MS"/>
              </a:rPr>
              <a:t>remaining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processes.</a:t>
            </a:r>
            <a:endParaRPr sz="3000">
              <a:latin typeface="Trebuchet MS"/>
              <a:cs typeface="Trebuchet MS"/>
            </a:endParaRPr>
          </a:p>
          <a:p>
            <a:pPr marL="295910" marR="39370" indent="-283845" algn="just">
              <a:lnSpc>
                <a:spcPts val="3229"/>
              </a:lnSpc>
              <a:spcBef>
                <a:spcPts val="65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8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memory</a:t>
            </a:r>
            <a:r>
              <a:rPr sz="3000" spc="8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8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divided</a:t>
            </a:r>
            <a:r>
              <a:rPr sz="3000" spc="8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into</a:t>
            </a:r>
            <a:r>
              <a:rPr sz="3000" spc="9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fixed</a:t>
            </a:r>
            <a:r>
              <a:rPr sz="3000" spc="85" dirty="0">
                <a:latin typeface="Trebuchet MS"/>
                <a:cs typeface="Trebuchet MS"/>
              </a:rPr>
              <a:t>  </a:t>
            </a:r>
            <a:r>
              <a:rPr sz="3000" spc="-85" dirty="0">
                <a:latin typeface="Trebuchet MS"/>
                <a:cs typeface="Trebuchet MS"/>
              </a:rPr>
              <a:t>size </a:t>
            </a:r>
            <a:r>
              <a:rPr sz="3000" spc="-95" dirty="0">
                <a:latin typeface="Trebuchet MS"/>
                <a:cs typeface="Trebuchet MS"/>
              </a:rPr>
              <a:t>memory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blocks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say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8Mbytes.</a:t>
            </a:r>
            <a:endParaRPr sz="3000">
              <a:latin typeface="Trebuchet MS"/>
              <a:cs typeface="Trebuchet MS"/>
            </a:endParaRPr>
          </a:p>
          <a:p>
            <a:pPr marL="295910" marR="38735" indent="-283845" algn="just">
              <a:lnSpc>
                <a:spcPts val="3229"/>
              </a:lnSpc>
              <a:spcBef>
                <a:spcPts val="67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So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programs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when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75" dirty="0">
                <a:latin typeface="Trebuchet MS"/>
                <a:cs typeface="Trebuchet MS"/>
              </a:rPr>
              <a:t>loaded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250" dirty="0">
                <a:latin typeface="Trebuchet MS"/>
                <a:cs typeface="Trebuchet MS"/>
              </a:rPr>
              <a:t>can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-245" dirty="0">
                <a:latin typeface="Trebuchet MS"/>
                <a:cs typeface="Trebuchet MS"/>
              </a:rPr>
              <a:t>be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allocated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to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350" dirty="0">
                <a:latin typeface="Trebuchet MS"/>
                <a:cs typeface="Trebuchet MS"/>
              </a:rPr>
              <a:t>a </a:t>
            </a:r>
            <a:r>
              <a:rPr sz="3000" spc="-170" dirty="0">
                <a:latin typeface="Trebuchet MS"/>
                <a:cs typeface="Trebuchet MS"/>
              </a:rPr>
              <a:t>particular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block.</a:t>
            </a:r>
            <a:endParaRPr sz="3000">
              <a:latin typeface="Trebuchet MS"/>
              <a:cs typeface="Trebuchet MS"/>
            </a:endParaRPr>
          </a:p>
          <a:p>
            <a:pPr marL="295910" marR="36830" indent="-283845" algn="just">
              <a:lnSpc>
                <a:spcPts val="3229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When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-265" dirty="0">
                <a:latin typeface="Trebuchet MS"/>
                <a:cs typeface="Trebuchet MS"/>
              </a:rPr>
              <a:t>all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blocks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are</a:t>
            </a:r>
            <a:r>
              <a:rPr sz="3000" spc="50" dirty="0">
                <a:latin typeface="Trebuchet MS"/>
                <a:cs typeface="Trebuchet MS"/>
              </a:rPr>
              <a:t> </a:t>
            </a:r>
            <a:r>
              <a:rPr sz="3000" spc="-340" dirty="0">
                <a:latin typeface="Trebuchet MS"/>
                <a:cs typeface="Trebuchet MS"/>
              </a:rPr>
              <a:t>full,</a:t>
            </a:r>
            <a:r>
              <a:rPr sz="3000" spc="114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the</a:t>
            </a:r>
            <a:r>
              <a:rPr sz="3000" spc="70" dirty="0">
                <a:latin typeface="Trebuchet MS"/>
                <a:cs typeface="Trebuchet MS"/>
              </a:rPr>
              <a:t> </a:t>
            </a:r>
            <a:r>
              <a:rPr sz="3000" spc="190" dirty="0">
                <a:latin typeface="Trebuchet MS"/>
                <a:cs typeface="Trebuchet MS"/>
              </a:rPr>
              <a:t>OS</a:t>
            </a:r>
            <a:r>
              <a:rPr sz="3000" spc="50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can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swap</a:t>
            </a:r>
            <a:r>
              <a:rPr sz="3000" spc="7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one </a:t>
            </a:r>
            <a:r>
              <a:rPr sz="3000" dirty="0">
                <a:latin typeface="Trebuchet MS"/>
                <a:cs typeface="Trebuchet MS"/>
              </a:rPr>
              <a:t>process</a:t>
            </a:r>
            <a:r>
              <a:rPr sz="3000" spc="3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with</a:t>
            </a:r>
            <a:r>
              <a:rPr sz="3000" spc="4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2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as</a:t>
            </a:r>
            <a:r>
              <a:rPr sz="3000" spc="3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per</a:t>
            </a:r>
            <a:r>
              <a:rPr sz="3000" spc="4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its</a:t>
            </a:r>
            <a:r>
              <a:rPr sz="3000" spc="40" dirty="0">
                <a:latin typeface="Trebuchet MS"/>
                <a:cs typeface="Trebuchet MS"/>
              </a:rPr>
              <a:t>  </a:t>
            </a:r>
            <a:r>
              <a:rPr sz="3000" spc="-165" dirty="0">
                <a:latin typeface="Trebuchet MS"/>
                <a:cs typeface="Trebuchet MS"/>
              </a:rPr>
              <a:t>placement </a:t>
            </a:r>
            <a:r>
              <a:rPr sz="3000" spc="-105" dirty="0">
                <a:latin typeface="Trebuchet MS"/>
                <a:cs typeface="Trebuchet MS"/>
              </a:rPr>
              <a:t>techniques.</a:t>
            </a:r>
            <a:endParaRPr sz="300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ts val="3229"/>
              </a:lnSpc>
              <a:spcBef>
                <a:spcPts val="67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110" dirty="0">
                <a:latin typeface="Trebuchet MS"/>
                <a:cs typeface="Trebuchet MS"/>
              </a:rPr>
              <a:t>Examples</a:t>
            </a:r>
            <a:r>
              <a:rPr sz="3000" spc="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OS: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</a:t>
            </a:r>
            <a:r>
              <a:rPr sz="3000" spc="9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early</a:t>
            </a:r>
            <a:r>
              <a:rPr sz="3000" spc="1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IBM</a:t>
            </a:r>
            <a:r>
              <a:rPr sz="3000" spc="8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mainframe</a:t>
            </a:r>
            <a:r>
              <a:rPr sz="3000" spc="14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OS, </a:t>
            </a:r>
            <a:r>
              <a:rPr sz="3000" spc="-10" dirty="0">
                <a:latin typeface="Trebuchet MS"/>
                <a:cs typeface="Trebuchet MS"/>
              </a:rPr>
              <a:t>OS/MFT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250" y="0"/>
            <a:ext cx="3348354" cy="1824355"/>
            <a:chOff x="857250" y="0"/>
            <a:chExt cx="3348354" cy="1824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50" y="0"/>
              <a:ext cx="2109851" cy="11476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50" y="561911"/>
              <a:ext cx="3348101" cy="126206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3010" y="39687"/>
            <a:ext cx="2628900" cy="1378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4400" spc="-50" dirty="0">
                <a:solidFill>
                  <a:srgbClr val="001F5F"/>
                </a:solidFill>
              </a:rPr>
              <a:t>Fixed </a:t>
            </a:r>
            <a:r>
              <a:rPr sz="4400" spc="-229" dirty="0">
                <a:solidFill>
                  <a:srgbClr val="001F5F"/>
                </a:solidFill>
              </a:rPr>
              <a:t>Partitioning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153160" y="1692655"/>
            <a:ext cx="173291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5910" indent="-285750">
              <a:lnSpc>
                <a:spcPct val="100000"/>
              </a:lnSpc>
              <a:spcBef>
                <a:spcPts val="13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50" dirty="0">
                <a:latin typeface="Trebuchet MS"/>
                <a:cs typeface="Trebuchet MS"/>
              </a:rPr>
              <a:t>Partition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6559" y="1692655"/>
            <a:ext cx="8026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20" dirty="0">
                <a:latin typeface="Trebuchet MS"/>
                <a:cs typeface="Trebuchet MS"/>
              </a:rPr>
              <a:t>main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6624" y="2178938"/>
            <a:ext cx="360235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75" dirty="0">
                <a:latin typeface="Trebuchet MS"/>
                <a:cs typeface="Trebuchet MS"/>
              </a:rPr>
              <a:t>memory</a:t>
            </a:r>
            <a:r>
              <a:rPr sz="3200" spc="-17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into</a:t>
            </a:r>
            <a:r>
              <a:rPr sz="3200" spc="-165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set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of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8645" y="2665349"/>
            <a:ext cx="1907539" cy="10140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3200" spc="-180" dirty="0">
                <a:latin typeface="Trebuchet MS"/>
                <a:cs typeface="Trebuchet MS"/>
              </a:rPr>
              <a:t>overlapping</a:t>
            </a:r>
            <a:endParaRPr sz="3200">
              <a:latin typeface="Trebuchet MS"/>
              <a:cs typeface="Trebuchet MS"/>
            </a:endParaRPr>
          </a:p>
          <a:p>
            <a:pPr marR="9525" algn="r">
              <a:lnSpc>
                <a:spcPct val="100000"/>
              </a:lnSpc>
              <a:spcBef>
                <a:spcPts val="65"/>
              </a:spcBef>
            </a:pPr>
            <a:r>
              <a:rPr sz="3200" spc="-80" dirty="0">
                <a:latin typeface="Trebuchet MS"/>
                <a:cs typeface="Trebuchet MS"/>
              </a:rPr>
              <a:t>called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6624" y="2665349"/>
            <a:ext cx="1693545" cy="150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z="3200" spc="-25" dirty="0">
                <a:latin typeface="Trebuchet MS"/>
                <a:cs typeface="Trebuchet MS"/>
              </a:rPr>
              <a:t>non </a:t>
            </a:r>
            <a:r>
              <a:rPr sz="3200" spc="-10" dirty="0">
                <a:latin typeface="Trebuchet MS"/>
                <a:cs typeface="Trebuchet MS"/>
              </a:rPr>
              <a:t>regions </a:t>
            </a:r>
            <a:r>
              <a:rPr sz="3200" spc="-185" dirty="0">
                <a:solidFill>
                  <a:srgbClr val="001F5F"/>
                </a:solidFill>
                <a:latin typeface="Trebuchet MS"/>
                <a:cs typeface="Trebuchet MS"/>
              </a:rPr>
              <a:t>partitions.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3160" y="4773993"/>
            <a:ext cx="38855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5750" algn="just">
              <a:lnSpc>
                <a:spcPct val="100699"/>
              </a:lnSpc>
              <a:spcBef>
                <a:spcPts val="1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45" dirty="0">
                <a:latin typeface="Trebuchet MS"/>
                <a:cs typeface="Trebuchet MS"/>
              </a:rPr>
              <a:t>Partitions</a:t>
            </a:r>
            <a:r>
              <a:rPr sz="3200" spc="1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can</a:t>
            </a:r>
            <a:r>
              <a:rPr sz="3200" spc="1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be</a:t>
            </a:r>
            <a:r>
              <a:rPr sz="3200" spc="18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of 	</a:t>
            </a:r>
            <a:r>
              <a:rPr sz="3200" dirty="0">
                <a:latin typeface="Trebuchet MS"/>
                <a:cs typeface="Trebuchet MS"/>
              </a:rPr>
              <a:t>equal</a:t>
            </a:r>
            <a:r>
              <a:rPr sz="3200" spc="215" dirty="0">
                <a:latin typeface="Trebuchet MS"/>
                <a:cs typeface="Trebuchet MS"/>
              </a:rPr>
              <a:t>   </a:t>
            </a:r>
            <a:r>
              <a:rPr sz="3200" spc="50" dirty="0">
                <a:latin typeface="Trebuchet MS"/>
                <a:cs typeface="Trebuchet MS"/>
              </a:rPr>
              <a:t>or</a:t>
            </a:r>
            <a:r>
              <a:rPr sz="3200" spc="780" dirty="0">
                <a:latin typeface="Trebuchet MS"/>
                <a:cs typeface="Trebuchet MS"/>
              </a:rPr>
              <a:t>  </a:t>
            </a:r>
            <a:r>
              <a:rPr sz="3200" spc="-195" dirty="0">
                <a:latin typeface="Trebuchet MS"/>
                <a:cs typeface="Trebuchet MS"/>
              </a:rPr>
              <a:t>unequal 	</a:t>
            </a:r>
            <a:r>
              <a:rPr sz="3200" spc="-10" dirty="0">
                <a:latin typeface="Trebuchet MS"/>
                <a:cs typeface="Trebuchet MS"/>
              </a:rPr>
              <a:t>sizes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0" y="152399"/>
            <a:ext cx="3676650" cy="670559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228536"/>
            <a:ext cx="4614926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999" y="388238"/>
            <a:ext cx="38823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0" dirty="0">
                <a:solidFill>
                  <a:srgbClr val="001F5F"/>
                </a:solidFill>
              </a:rPr>
              <a:t>Fixed</a:t>
            </a:r>
            <a:r>
              <a:rPr sz="4250" spc="-65" dirty="0">
                <a:solidFill>
                  <a:srgbClr val="001F5F"/>
                </a:solidFill>
              </a:rPr>
              <a:t> </a:t>
            </a:r>
            <a:r>
              <a:rPr sz="4250" spc="-195" dirty="0">
                <a:solidFill>
                  <a:srgbClr val="001F5F"/>
                </a:solidFill>
              </a:rPr>
              <a:t>Partitioning</a:t>
            </a:r>
            <a:endParaRPr sz="42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97940" marR="5080" indent="-281305">
              <a:lnSpc>
                <a:spcPct val="102400"/>
              </a:lnSpc>
              <a:spcBef>
                <a:spcPts val="5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1299845" algn="l"/>
                <a:tab pos="1949450" algn="l"/>
                <a:tab pos="3227070" algn="l"/>
                <a:tab pos="4335145" algn="l"/>
                <a:tab pos="5037455" algn="l"/>
                <a:tab pos="5422900" algn="l"/>
                <a:tab pos="6114415" algn="l"/>
                <a:tab pos="6912609" algn="l"/>
                <a:tab pos="7421880" algn="l"/>
                <a:tab pos="8348345" algn="l"/>
                <a:tab pos="8835390" algn="l"/>
              </a:tabLst>
            </a:pPr>
            <a:r>
              <a:rPr spc="-25" dirty="0"/>
              <a:t>any</a:t>
            </a:r>
            <a:r>
              <a:rPr dirty="0"/>
              <a:t>	</a:t>
            </a:r>
            <a:r>
              <a:rPr spc="-10" dirty="0"/>
              <a:t>process</a:t>
            </a:r>
            <a:r>
              <a:rPr dirty="0"/>
              <a:t>	</a:t>
            </a:r>
            <a:r>
              <a:rPr spc="-20" dirty="0"/>
              <a:t>whose</a:t>
            </a:r>
            <a:r>
              <a:rPr dirty="0"/>
              <a:t>	</a:t>
            </a:r>
            <a:r>
              <a:rPr spc="-20" dirty="0"/>
              <a:t>size</a:t>
            </a:r>
            <a:r>
              <a:rPr dirty="0"/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-20" dirty="0"/>
              <a:t>less</a:t>
            </a:r>
            <a:r>
              <a:rPr dirty="0"/>
              <a:t>	</a:t>
            </a:r>
            <a:r>
              <a:rPr spc="-20" dirty="0"/>
              <a:t>than</a:t>
            </a:r>
            <a:r>
              <a:rPr dirty="0"/>
              <a:t>	</a:t>
            </a:r>
            <a:r>
              <a:rPr spc="30" dirty="0"/>
              <a:t>or</a:t>
            </a:r>
            <a:r>
              <a:rPr dirty="0"/>
              <a:t>	</a:t>
            </a:r>
            <a:r>
              <a:rPr spc="-10" dirty="0"/>
              <a:t>equal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330" dirty="0"/>
              <a:t>a 	</a:t>
            </a:r>
            <a:r>
              <a:rPr spc="-114" dirty="0"/>
              <a:t>partition</a:t>
            </a:r>
            <a:r>
              <a:rPr spc="-90" dirty="0"/>
              <a:t> </a:t>
            </a:r>
            <a:r>
              <a:rPr spc="-135" dirty="0"/>
              <a:t>size</a:t>
            </a:r>
            <a:r>
              <a:rPr spc="-70" dirty="0"/>
              <a:t> </a:t>
            </a:r>
            <a:r>
              <a:rPr spc="-190" dirty="0"/>
              <a:t>can</a:t>
            </a:r>
            <a:r>
              <a:rPr spc="-20" dirty="0"/>
              <a:t> </a:t>
            </a:r>
            <a:r>
              <a:rPr spc="-150" dirty="0"/>
              <a:t>be</a:t>
            </a:r>
            <a:r>
              <a:rPr spc="-75" dirty="0"/>
              <a:t> </a:t>
            </a:r>
            <a:r>
              <a:rPr spc="-135" dirty="0"/>
              <a:t>loaded</a:t>
            </a:r>
            <a:r>
              <a:rPr spc="-70" dirty="0"/>
              <a:t> </a:t>
            </a:r>
            <a:r>
              <a:rPr spc="-80" dirty="0"/>
              <a:t>into</a:t>
            </a:r>
            <a:r>
              <a:rPr spc="-30" dirty="0"/>
              <a:t> </a:t>
            </a:r>
            <a:r>
              <a:rPr spc="-145" dirty="0"/>
              <a:t>the</a:t>
            </a:r>
            <a:r>
              <a:rPr spc="-65" dirty="0"/>
              <a:t> </a:t>
            </a:r>
            <a:r>
              <a:rPr spc="-10" dirty="0"/>
              <a:t>partition</a:t>
            </a:r>
          </a:p>
          <a:p>
            <a:pPr marL="1297940" marR="7620" indent="-281305">
              <a:lnSpc>
                <a:spcPct val="102400"/>
              </a:lnSpc>
              <a:spcBef>
                <a:spcPts val="52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1299845" algn="l"/>
                <a:tab pos="1639570" algn="l"/>
                <a:tab pos="2120265" algn="l"/>
                <a:tab pos="3677920" algn="l"/>
                <a:tab pos="4307205" algn="l"/>
                <a:tab pos="6455410" algn="l"/>
                <a:tab pos="7994650" algn="l"/>
              </a:tabLst>
            </a:pPr>
            <a:r>
              <a:rPr spc="-285" dirty="0"/>
              <a:t>if</a:t>
            </a:r>
            <a:r>
              <a:rPr dirty="0"/>
              <a:t>	</a:t>
            </a:r>
            <a:r>
              <a:rPr spc="-25" dirty="0"/>
              <a:t>all</a:t>
            </a:r>
            <a:r>
              <a:rPr dirty="0"/>
              <a:t>	</a:t>
            </a:r>
            <a:r>
              <a:rPr spc="-10" dirty="0"/>
              <a:t>partitions</a:t>
            </a:r>
            <a:r>
              <a:rPr dirty="0"/>
              <a:t>	</a:t>
            </a:r>
            <a:r>
              <a:rPr spc="-25" dirty="0"/>
              <a:t>are</a:t>
            </a:r>
            <a:r>
              <a:rPr dirty="0"/>
              <a:t>	</a:t>
            </a:r>
            <a:r>
              <a:rPr spc="-114" dirty="0"/>
              <a:t>occupied,</a:t>
            </a:r>
            <a:r>
              <a:rPr spc="-75" dirty="0"/>
              <a:t> 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operating</a:t>
            </a:r>
            <a:r>
              <a:rPr dirty="0"/>
              <a:t>	</a:t>
            </a:r>
            <a:r>
              <a:rPr spc="-125" dirty="0"/>
              <a:t>system 	</a:t>
            </a:r>
            <a:r>
              <a:rPr spc="-190" dirty="0"/>
              <a:t>can</a:t>
            </a:r>
            <a:r>
              <a:rPr spc="-20" dirty="0"/>
              <a:t> </a:t>
            </a:r>
            <a:r>
              <a:rPr spc="-140" dirty="0"/>
              <a:t>swap</a:t>
            </a:r>
            <a:r>
              <a:rPr spc="-65" dirty="0"/>
              <a:t> </a:t>
            </a:r>
            <a:r>
              <a:rPr spc="-280" dirty="0"/>
              <a:t>a</a:t>
            </a:r>
            <a:r>
              <a:rPr spc="-40" dirty="0"/>
              <a:t> </a:t>
            </a:r>
            <a:r>
              <a:rPr spc="-70" dirty="0"/>
              <a:t>process</a:t>
            </a:r>
            <a:r>
              <a:rPr spc="-140" dirty="0"/>
              <a:t> </a:t>
            </a:r>
            <a:r>
              <a:rPr spc="-35" dirty="0"/>
              <a:t>out</a:t>
            </a:r>
            <a:r>
              <a:rPr spc="-50" dirty="0"/>
              <a:t> </a:t>
            </a:r>
            <a:r>
              <a:rPr spc="-105" dirty="0"/>
              <a:t>of</a:t>
            </a:r>
            <a:r>
              <a:rPr spc="-100" dirty="0"/>
              <a:t> </a:t>
            </a:r>
            <a:r>
              <a:rPr spc="-280" dirty="0"/>
              <a:t>a</a:t>
            </a:r>
            <a:r>
              <a:rPr spc="-45" dirty="0"/>
              <a:t> </a:t>
            </a:r>
            <a:r>
              <a:rPr spc="-10" dirty="0"/>
              <a:t>partition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323786"/>
            <a:ext cx="4614926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999" y="487680"/>
            <a:ext cx="38823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0" dirty="0">
                <a:solidFill>
                  <a:srgbClr val="001F5F"/>
                </a:solidFill>
              </a:rPr>
              <a:t>Fixed</a:t>
            </a:r>
            <a:r>
              <a:rPr sz="4250" spc="-65" dirty="0">
                <a:solidFill>
                  <a:srgbClr val="001F5F"/>
                </a:solidFill>
              </a:rPr>
              <a:t> </a:t>
            </a:r>
            <a:r>
              <a:rPr sz="4250" spc="-195" dirty="0">
                <a:solidFill>
                  <a:srgbClr val="001F5F"/>
                </a:solidFill>
              </a:rPr>
              <a:t>Partitioning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382013" y="1397317"/>
            <a:ext cx="7517130" cy="40925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4005" marR="40005" indent="-281940" algn="just">
              <a:lnSpc>
                <a:spcPct val="102400"/>
              </a:lnSpc>
              <a:spcBef>
                <a:spcPts val="4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Two</a:t>
            </a:r>
            <a:r>
              <a:rPr sz="2750" spc="47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difficulties</a:t>
            </a:r>
            <a:r>
              <a:rPr sz="2750" spc="4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with</a:t>
            </a:r>
            <a:r>
              <a:rPr sz="2750" spc="459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48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use</a:t>
            </a:r>
            <a:r>
              <a:rPr sz="2750" spc="4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465" dirty="0"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rgbClr val="C00000"/>
                </a:solidFill>
                <a:latin typeface="Trebuchet MS"/>
                <a:cs typeface="Trebuchet MS"/>
              </a:rPr>
              <a:t>equal</a:t>
            </a:r>
            <a:r>
              <a:rPr sz="2750" b="1" spc="5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rgbClr val="C00000"/>
                </a:solidFill>
                <a:latin typeface="Trebuchet MS"/>
                <a:cs typeface="Trebuchet MS"/>
              </a:rPr>
              <a:t>sized 	</a:t>
            </a:r>
            <a:r>
              <a:rPr sz="2750" b="1" spc="-35" dirty="0">
                <a:solidFill>
                  <a:srgbClr val="C00000"/>
                </a:solidFill>
                <a:latin typeface="Trebuchet MS"/>
                <a:cs typeface="Trebuchet MS"/>
              </a:rPr>
              <a:t>fixed</a:t>
            </a:r>
            <a:r>
              <a:rPr sz="2750" b="1" dirty="0">
                <a:solidFill>
                  <a:srgbClr val="C00000"/>
                </a:solidFill>
                <a:latin typeface="Trebuchet MS"/>
                <a:cs typeface="Trebuchet MS"/>
              </a:rPr>
              <a:t> partition</a:t>
            </a:r>
            <a:r>
              <a:rPr sz="2750" b="1" spc="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b="1" spc="-315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endParaRPr sz="2750">
              <a:latin typeface="Trebuchet MS"/>
              <a:cs typeface="Trebuchet MS"/>
            </a:endParaRPr>
          </a:p>
          <a:p>
            <a:pPr marL="568960" marR="5080" lvl="1" indent="-236220" algn="just">
              <a:lnSpc>
                <a:spcPct val="102400"/>
              </a:lnSpc>
              <a:spcBef>
                <a:spcPts val="53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program</a:t>
            </a:r>
            <a:r>
              <a:rPr sz="2750" spc="60" dirty="0">
                <a:latin typeface="Trebuchet MS"/>
                <a:cs typeface="Trebuchet MS"/>
              </a:rPr>
              <a:t> </a:t>
            </a:r>
            <a:r>
              <a:rPr sz="2750" spc="-229" dirty="0">
                <a:latin typeface="Trebuchet MS"/>
                <a:cs typeface="Trebuchet MS"/>
              </a:rPr>
              <a:t>may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be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too</a:t>
            </a:r>
            <a:r>
              <a:rPr sz="2750" spc="6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large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to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210" dirty="0">
                <a:latin typeface="Trebuchet MS"/>
                <a:cs typeface="Trebuchet MS"/>
              </a:rPr>
              <a:t>fit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in</a:t>
            </a:r>
            <a:r>
              <a:rPr sz="2750" spc="5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partition.</a:t>
            </a:r>
            <a:r>
              <a:rPr sz="2750" spc="-330" dirty="0">
                <a:latin typeface="Trebuchet MS"/>
                <a:cs typeface="Trebuchet MS"/>
              </a:rPr>
              <a:t> 	</a:t>
            </a:r>
            <a:r>
              <a:rPr sz="2750" spc="-80" dirty="0">
                <a:latin typeface="Trebuchet MS"/>
                <a:cs typeface="Trebuchet MS"/>
              </a:rPr>
              <a:t>The</a:t>
            </a:r>
            <a:r>
              <a:rPr sz="2750" spc="2030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programmer</a:t>
            </a:r>
            <a:r>
              <a:rPr sz="2750" spc="201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must</a:t>
            </a:r>
            <a:r>
              <a:rPr sz="2750" spc="2060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then</a:t>
            </a:r>
            <a:r>
              <a:rPr sz="2750" spc="202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design</a:t>
            </a:r>
            <a:r>
              <a:rPr sz="2750" spc="206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the</a:t>
            </a:r>
            <a:r>
              <a:rPr sz="2750" spc="-100" dirty="0">
                <a:latin typeface="Trebuchet MS"/>
                <a:cs typeface="Trebuchet MS"/>
              </a:rPr>
              <a:t> 	</a:t>
            </a:r>
            <a:r>
              <a:rPr sz="2750" b="1" spc="80" dirty="0">
                <a:solidFill>
                  <a:srgbClr val="601617"/>
                </a:solidFill>
                <a:latin typeface="Trebuchet MS"/>
                <a:cs typeface="Trebuchet MS"/>
              </a:rPr>
              <a:t>program</a:t>
            </a:r>
            <a:r>
              <a:rPr sz="2750" b="1" spc="-35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rgbClr val="601617"/>
                </a:solidFill>
                <a:latin typeface="Trebuchet MS"/>
                <a:cs typeface="Trebuchet MS"/>
              </a:rPr>
              <a:t>with</a:t>
            </a:r>
            <a:r>
              <a:rPr sz="2750" b="1" spc="-7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b="1" spc="-80" dirty="0">
                <a:solidFill>
                  <a:srgbClr val="601617"/>
                </a:solidFill>
                <a:latin typeface="Trebuchet MS"/>
                <a:cs typeface="Trebuchet MS"/>
              </a:rPr>
              <a:t>overlays</a:t>
            </a:r>
            <a:r>
              <a:rPr sz="2750" spc="-80" dirty="0"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  <a:p>
            <a:pPr marL="570230" marR="37465" indent="57785" algn="just">
              <a:lnSpc>
                <a:spcPct val="101200"/>
              </a:lnSpc>
              <a:spcBef>
                <a:spcPts val="640"/>
              </a:spcBef>
            </a:pPr>
            <a:r>
              <a:rPr sz="2750" b="1" spc="-25" dirty="0">
                <a:solidFill>
                  <a:srgbClr val="001F5F"/>
                </a:solidFill>
                <a:latin typeface="Trebuchet MS"/>
                <a:cs typeface="Trebuchet MS"/>
              </a:rPr>
              <a:t>Overlaying</a:t>
            </a:r>
            <a:r>
              <a:rPr sz="2750" spc="-25" dirty="0">
                <a:latin typeface="Trebuchet MS"/>
                <a:cs typeface="Trebuchet MS"/>
              </a:rPr>
              <a:t>:</a:t>
            </a:r>
            <a:r>
              <a:rPr sz="2750" spc="-18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Keeping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only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some</a:t>
            </a:r>
            <a:r>
              <a:rPr sz="2750" spc="-16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portion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of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the </a:t>
            </a:r>
            <a:r>
              <a:rPr sz="2750" spc="-55" dirty="0">
                <a:latin typeface="Trebuchet MS"/>
                <a:cs typeface="Trebuchet MS"/>
              </a:rPr>
              <a:t>program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main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memory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and</a:t>
            </a:r>
            <a:r>
              <a:rPr sz="2750" spc="-114" dirty="0">
                <a:latin typeface="Trebuchet MS"/>
                <a:cs typeface="Trebuchet MS"/>
              </a:rPr>
              <a:t> swapping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as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per </a:t>
            </a:r>
            <a:r>
              <a:rPr sz="2750" spc="-70" dirty="0">
                <a:latin typeface="Trebuchet MS"/>
                <a:cs typeface="Trebuchet MS"/>
              </a:rPr>
              <a:t>requirement.</a:t>
            </a:r>
            <a:endParaRPr sz="2750">
              <a:latin typeface="Trebuchet MS"/>
              <a:cs typeface="Trebuchet MS"/>
            </a:endParaRPr>
          </a:p>
          <a:p>
            <a:pPr marL="568960" lvl="1" indent="-236220" algn="just">
              <a:lnSpc>
                <a:spcPct val="100000"/>
              </a:lnSpc>
              <a:spcBef>
                <a:spcPts val="685"/>
              </a:spcBef>
              <a:buClr>
                <a:srgbClr val="3891A7"/>
              </a:buClr>
              <a:buFont typeface="Verdana"/>
              <a:buChar char="◦"/>
              <a:tabLst>
                <a:tab pos="568960" algn="l"/>
              </a:tabLst>
            </a:pPr>
            <a:r>
              <a:rPr sz="2750" spc="-80" dirty="0">
                <a:latin typeface="Trebuchet MS"/>
                <a:cs typeface="Trebuchet MS"/>
              </a:rPr>
              <a:t>It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creates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rgbClr val="3A1D15"/>
                </a:solidFill>
                <a:latin typeface="Trebuchet MS"/>
                <a:cs typeface="Trebuchet MS"/>
              </a:rPr>
              <a:t>internal</a:t>
            </a:r>
            <a:r>
              <a:rPr sz="2750" b="1" spc="-60" dirty="0">
                <a:solidFill>
                  <a:srgbClr val="3A1D15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rgbClr val="3A1D15"/>
                </a:solidFill>
                <a:latin typeface="Trebuchet MS"/>
                <a:cs typeface="Trebuchet MS"/>
              </a:rPr>
              <a:t>fragmentation</a:t>
            </a:r>
            <a:r>
              <a:rPr sz="2750" spc="-10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47586"/>
            <a:ext cx="4614926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9210" y="410527"/>
            <a:ext cx="388683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0" dirty="0"/>
              <a:t>Fixed</a:t>
            </a:r>
            <a:r>
              <a:rPr sz="4250" spc="-65" dirty="0"/>
              <a:t> </a:t>
            </a:r>
            <a:r>
              <a:rPr sz="4250" spc="-195" dirty="0"/>
              <a:t>Partitioning</a:t>
            </a:r>
            <a:endParaRPr sz="4250"/>
          </a:p>
        </p:txBody>
      </p:sp>
      <p:sp>
        <p:nvSpPr>
          <p:cNvPr id="5" name="object 5"/>
          <p:cNvSpPr txBox="1"/>
          <p:nvPr/>
        </p:nvSpPr>
        <p:spPr>
          <a:xfrm>
            <a:off x="8762365" y="6550677"/>
            <a:ext cx="1778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-25" dirty="0">
                <a:solidFill>
                  <a:srgbClr val="B5A787"/>
                </a:solidFill>
                <a:latin typeface="Trebuchet MS"/>
                <a:cs typeface="Trebuchet MS"/>
              </a:rPr>
              <a:t>24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0" y="1244218"/>
            <a:ext cx="7562850" cy="48615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30"/>
              </a:spcBef>
            </a:pPr>
            <a:r>
              <a:rPr sz="3000" b="1" dirty="0">
                <a:solidFill>
                  <a:srgbClr val="C00000"/>
                </a:solidFill>
                <a:latin typeface="Trebuchet MS"/>
                <a:cs typeface="Trebuchet MS"/>
              </a:rPr>
              <a:t>Internal</a:t>
            </a:r>
            <a:r>
              <a:rPr sz="3000" b="1" spc="-1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Trebuchet MS"/>
                <a:cs typeface="Trebuchet MS"/>
              </a:rPr>
              <a:t>Fragmentation</a:t>
            </a:r>
            <a:endParaRPr sz="3000">
              <a:latin typeface="Trebuchet MS"/>
              <a:cs typeface="Trebuchet MS"/>
            </a:endParaRPr>
          </a:p>
          <a:p>
            <a:pPr marL="295910" marR="5715" indent="-283845" algn="just">
              <a:lnSpc>
                <a:spcPts val="3229"/>
              </a:lnSpc>
              <a:spcBef>
                <a:spcPts val="64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36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situation</a:t>
            </a:r>
            <a:r>
              <a:rPr sz="3000" spc="3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when</a:t>
            </a:r>
            <a:r>
              <a:rPr sz="3000" spc="3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3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3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wasted</a:t>
            </a:r>
            <a:r>
              <a:rPr sz="3000" spc="340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space </a:t>
            </a:r>
            <a:r>
              <a:rPr sz="3000" spc="-20" dirty="0">
                <a:latin typeface="Trebuchet MS"/>
                <a:cs typeface="Trebuchet MS"/>
              </a:rPr>
              <a:t>inside</a:t>
            </a:r>
            <a:r>
              <a:rPr sz="3000" spc="10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9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partition</a:t>
            </a:r>
            <a:r>
              <a:rPr sz="3000" spc="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when</a:t>
            </a:r>
            <a:r>
              <a:rPr sz="3000" spc="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amount</a:t>
            </a:r>
            <a:r>
              <a:rPr sz="3000" spc="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90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data </a:t>
            </a:r>
            <a:r>
              <a:rPr sz="3000" spc="-155" dirty="0">
                <a:latin typeface="Trebuchet MS"/>
                <a:cs typeface="Trebuchet MS"/>
              </a:rPr>
              <a:t>allocated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that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partition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smaller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than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the </a:t>
            </a:r>
            <a:r>
              <a:rPr sz="3000" spc="-145" dirty="0">
                <a:latin typeface="Trebuchet MS"/>
                <a:cs typeface="Trebuchet MS"/>
              </a:rPr>
              <a:t>partition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size</a:t>
            </a:r>
            <a:endParaRPr sz="300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ts val="3229"/>
              </a:lnSpc>
              <a:spcBef>
                <a:spcPts val="67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For</a:t>
            </a:r>
            <a:r>
              <a:rPr sz="3000" spc="-200" dirty="0">
                <a:latin typeface="Trebuchet MS"/>
                <a:cs typeface="Trebuchet MS"/>
              </a:rPr>
              <a:t> </a:t>
            </a:r>
            <a:r>
              <a:rPr sz="3000" spc="-325" dirty="0">
                <a:latin typeface="Trebuchet MS"/>
                <a:cs typeface="Trebuchet MS"/>
              </a:rPr>
              <a:t>e.g.</a:t>
            </a:r>
            <a:r>
              <a:rPr sz="3000" spc="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size</a:t>
            </a:r>
            <a:r>
              <a:rPr sz="3000" spc="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55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partition</a:t>
            </a:r>
            <a:r>
              <a:rPr sz="3000" spc="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8Mbytes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and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program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size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2Mbytes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but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still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is </a:t>
            </a:r>
            <a:r>
              <a:rPr sz="3000" dirty="0">
                <a:latin typeface="Trebuchet MS"/>
                <a:cs typeface="Trebuchet MS"/>
              </a:rPr>
              <a:t>given</a:t>
            </a:r>
            <a:r>
              <a:rPr sz="3000" spc="114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14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whole</a:t>
            </a:r>
            <a:r>
              <a:rPr sz="3000" spc="12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8Mbytes</a:t>
            </a:r>
            <a:r>
              <a:rPr sz="3000" spc="114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block</a:t>
            </a:r>
            <a:r>
              <a:rPr sz="3000" spc="13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120" dirty="0">
                <a:latin typeface="Trebuchet MS"/>
                <a:cs typeface="Trebuchet MS"/>
              </a:rPr>
              <a:t>  </a:t>
            </a:r>
            <a:r>
              <a:rPr sz="3000" spc="-65" dirty="0">
                <a:latin typeface="Trebuchet MS"/>
                <a:cs typeface="Trebuchet MS"/>
              </a:rPr>
              <a:t>this </a:t>
            </a:r>
            <a:r>
              <a:rPr sz="3000" spc="-105" dirty="0">
                <a:latin typeface="Trebuchet MS"/>
                <a:cs typeface="Trebuchet MS"/>
              </a:rPr>
              <a:t>technique.</a:t>
            </a:r>
            <a:endParaRPr sz="3000">
              <a:latin typeface="Trebuchet MS"/>
              <a:cs typeface="Trebuchet MS"/>
            </a:endParaRPr>
          </a:p>
          <a:p>
            <a:pPr marL="295910" marR="5715" indent="-283845" algn="just">
              <a:lnSpc>
                <a:spcPts val="3310"/>
              </a:lnSpc>
              <a:spcBef>
                <a:spcPts val="53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155" dirty="0">
                <a:latin typeface="Trebuchet MS"/>
                <a:cs typeface="Trebuchet MS"/>
              </a:rPr>
              <a:t>Unequal-</a:t>
            </a:r>
            <a:r>
              <a:rPr sz="3000" spc="-160" dirty="0">
                <a:latin typeface="Trebuchet MS"/>
                <a:cs typeface="Trebuchet MS"/>
              </a:rPr>
              <a:t>size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partitions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lessens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these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problems </a:t>
            </a:r>
            <a:r>
              <a:rPr sz="3000" spc="-170" dirty="0">
                <a:latin typeface="Trebuchet MS"/>
                <a:cs typeface="Trebuchet MS"/>
              </a:rPr>
              <a:t>but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they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still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remain…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9461"/>
            <a:ext cx="7920101" cy="11191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810" y="152399"/>
            <a:ext cx="726440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520" dirty="0"/>
              <a:t> </a:t>
            </a:r>
            <a:r>
              <a:rPr spc="-130" dirty="0"/>
              <a:t>Algorithm</a:t>
            </a:r>
            <a:r>
              <a:rPr spc="-65" dirty="0"/>
              <a:t> </a:t>
            </a:r>
            <a:r>
              <a:rPr spc="-225" dirty="0"/>
              <a:t>with</a:t>
            </a:r>
            <a:r>
              <a:rPr spc="-125" dirty="0"/>
              <a:t> </a:t>
            </a:r>
            <a:r>
              <a:rPr spc="-145" dirty="0"/>
              <a:t>Partitions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933577"/>
            <a:ext cx="6802755" cy="20574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7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spc="-125" dirty="0">
                <a:latin typeface="Trebuchet MS"/>
                <a:cs typeface="Trebuchet MS"/>
              </a:rPr>
              <a:t>Unequal-</a:t>
            </a:r>
            <a:r>
              <a:rPr sz="2750" spc="-140" dirty="0">
                <a:latin typeface="Trebuchet MS"/>
                <a:cs typeface="Trebuchet MS"/>
              </a:rPr>
              <a:t>size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partitions:</a:t>
            </a:r>
            <a:endParaRPr sz="2750">
              <a:latin typeface="Trebuchet MS"/>
              <a:cs typeface="Trebuchet MS"/>
            </a:endParaRPr>
          </a:p>
          <a:p>
            <a:pPr marL="569595" lvl="1" indent="-236854">
              <a:lnSpc>
                <a:spcPct val="100000"/>
              </a:lnSpc>
              <a:spcBef>
                <a:spcPts val="680"/>
              </a:spcBef>
              <a:buClr>
                <a:srgbClr val="3891A7"/>
              </a:buClr>
              <a:buFont typeface="Verdana"/>
              <a:buChar char="◦"/>
              <a:tabLst>
                <a:tab pos="569595" algn="l"/>
              </a:tabLst>
            </a:pPr>
            <a:r>
              <a:rPr sz="2750" spc="-125" dirty="0">
                <a:latin typeface="Trebuchet MS"/>
                <a:cs typeface="Trebuchet MS"/>
              </a:rPr>
              <a:t>Two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ways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assign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processes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partitions.</a:t>
            </a:r>
            <a:endParaRPr sz="2750">
              <a:latin typeface="Trebuchet MS"/>
              <a:cs typeface="Trebuchet MS"/>
            </a:endParaRPr>
          </a:p>
          <a:p>
            <a:pPr marL="588645">
              <a:lnSpc>
                <a:spcPct val="100000"/>
              </a:lnSpc>
              <a:spcBef>
                <a:spcPts val="680"/>
              </a:spcBef>
            </a:pPr>
            <a:r>
              <a:rPr sz="2750" dirty="0">
                <a:solidFill>
                  <a:srgbClr val="FDB809"/>
                </a:solidFill>
                <a:latin typeface="Segoe UI Symbol"/>
                <a:cs typeface="Segoe UI Symbol"/>
              </a:rPr>
              <a:t>🞄</a:t>
            </a:r>
            <a:r>
              <a:rPr sz="2750" spc="55" dirty="0">
                <a:solidFill>
                  <a:srgbClr val="FDB809"/>
                </a:solidFill>
                <a:latin typeface="Segoe UI Symbol"/>
                <a:cs typeface="Segoe UI Symbol"/>
              </a:rPr>
              <a:t> </a:t>
            </a:r>
            <a:r>
              <a:rPr sz="2750" dirty="0">
                <a:latin typeface="Trebuchet MS"/>
                <a:cs typeface="Trebuchet MS"/>
              </a:rPr>
              <a:t>Use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of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multiple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queues</a:t>
            </a:r>
            <a:endParaRPr sz="2750">
              <a:latin typeface="Trebuchet MS"/>
              <a:cs typeface="Trebuchet MS"/>
            </a:endParaRPr>
          </a:p>
          <a:p>
            <a:pPr marL="588645">
              <a:lnSpc>
                <a:spcPct val="100000"/>
              </a:lnSpc>
              <a:spcBef>
                <a:spcPts val="760"/>
              </a:spcBef>
            </a:pPr>
            <a:r>
              <a:rPr sz="2750" dirty="0">
                <a:solidFill>
                  <a:srgbClr val="FDB809"/>
                </a:solidFill>
                <a:latin typeface="Segoe UI Symbol"/>
                <a:cs typeface="Segoe UI Symbol"/>
              </a:rPr>
              <a:t>🞄</a:t>
            </a:r>
            <a:r>
              <a:rPr sz="2750" spc="55" dirty="0">
                <a:solidFill>
                  <a:srgbClr val="FDB809"/>
                </a:solidFill>
                <a:latin typeface="Segoe UI Symbol"/>
                <a:cs typeface="Segoe UI Symbol"/>
              </a:rPr>
              <a:t> </a:t>
            </a:r>
            <a:r>
              <a:rPr sz="2750" dirty="0">
                <a:latin typeface="Trebuchet MS"/>
                <a:cs typeface="Trebuchet MS"/>
              </a:rPr>
              <a:t>Use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of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single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queue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9461"/>
            <a:ext cx="7920101" cy="11191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810" y="152399"/>
            <a:ext cx="726440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520" dirty="0"/>
              <a:t> </a:t>
            </a:r>
            <a:r>
              <a:rPr spc="-130" dirty="0"/>
              <a:t>Algorithm</a:t>
            </a:r>
            <a:r>
              <a:rPr spc="-65" dirty="0"/>
              <a:t> </a:t>
            </a:r>
            <a:r>
              <a:rPr spc="-225" dirty="0"/>
              <a:t>with</a:t>
            </a:r>
            <a:r>
              <a:rPr spc="-125" dirty="0"/>
              <a:t> </a:t>
            </a:r>
            <a:r>
              <a:rPr spc="-145" dirty="0"/>
              <a:t>Partitions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0442" y="1015682"/>
            <a:ext cx="3679825" cy="509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indent="-283845" algn="just">
              <a:lnSpc>
                <a:spcPts val="2865"/>
              </a:lnSpc>
              <a:spcBef>
                <a:spcPts val="10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6545" algn="l"/>
              </a:tabLst>
            </a:pPr>
            <a:r>
              <a:rPr sz="2400" spc="-130" dirty="0">
                <a:solidFill>
                  <a:srgbClr val="001F5F"/>
                </a:solidFill>
                <a:latin typeface="Trebuchet MS"/>
                <a:cs typeface="Trebuchet MS"/>
              </a:rPr>
              <a:t>Unequal-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size</a:t>
            </a:r>
            <a:r>
              <a:rPr sz="2400" spc="540" dirty="0">
                <a:solidFill>
                  <a:srgbClr val="001F5F"/>
                </a:solidFill>
                <a:latin typeface="Trebuchet MS"/>
                <a:cs typeface="Trebuchet MS"/>
              </a:rPr>
              <a:t>   </a:t>
            </a:r>
            <a:r>
              <a:rPr sz="2400" spc="-120" dirty="0">
                <a:solidFill>
                  <a:srgbClr val="001F5F"/>
                </a:solidFill>
                <a:latin typeface="Trebuchet MS"/>
                <a:cs typeface="Trebuchet MS"/>
              </a:rPr>
              <a:t>partitions:</a:t>
            </a:r>
            <a:endParaRPr sz="2400">
              <a:latin typeface="Trebuchet MS"/>
              <a:cs typeface="Trebuchet MS"/>
            </a:endParaRPr>
          </a:p>
          <a:p>
            <a:pPr marL="295910" algn="just">
              <a:lnSpc>
                <a:spcPts val="2865"/>
              </a:lnSpc>
            </a:pPr>
            <a:r>
              <a:rPr sz="2400" spc="-110" dirty="0">
                <a:solidFill>
                  <a:srgbClr val="C00000"/>
                </a:solidFill>
                <a:latin typeface="Trebuchet MS"/>
                <a:cs typeface="Trebuchet MS"/>
              </a:rPr>
              <a:t>use</a:t>
            </a:r>
            <a:r>
              <a:rPr sz="24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4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C00000"/>
                </a:solidFill>
                <a:latin typeface="Trebuchet MS"/>
                <a:cs typeface="Trebuchet MS"/>
              </a:rPr>
              <a:t>multiple</a:t>
            </a:r>
            <a:r>
              <a:rPr sz="24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queues</a:t>
            </a:r>
            <a:endParaRPr sz="2400">
              <a:latin typeface="Trebuchet MS"/>
              <a:cs typeface="Trebuchet MS"/>
            </a:endParaRPr>
          </a:p>
          <a:p>
            <a:pPr marL="570230" marR="28575" lvl="1" indent="-238125" algn="just">
              <a:lnSpc>
                <a:spcPts val="2850"/>
              </a:lnSpc>
              <a:spcBef>
                <a:spcPts val="77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400" dirty="0">
                <a:latin typeface="Trebuchet MS"/>
                <a:cs typeface="Trebuchet MS"/>
              </a:rPr>
              <a:t>assign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process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6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smallest</a:t>
            </a:r>
            <a:r>
              <a:rPr sz="2400" spc="85" dirty="0">
                <a:latin typeface="Trebuchet MS"/>
                <a:cs typeface="Trebuchet MS"/>
              </a:rPr>
              <a:t>  </a:t>
            </a:r>
            <a:r>
              <a:rPr sz="2400" spc="-110" dirty="0">
                <a:latin typeface="Trebuchet MS"/>
                <a:cs typeface="Trebuchet MS"/>
              </a:rPr>
              <a:t>partition </a:t>
            </a:r>
            <a:r>
              <a:rPr sz="2400" spc="-135" dirty="0">
                <a:latin typeface="Trebuchet MS"/>
                <a:cs typeface="Trebuchet MS"/>
              </a:rPr>
              <a:t>within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which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it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will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fit</a:t>
            </a:r>
            <a:endParaRPr sz="2400">
              <a:latin typeface="Trebuchet MS"/>
              <a:cs typeface="Trebuchet MS"/>
            </a:endParaRPr>
          </a:p>
          <a:p>
            <a:pPr marL="570865" lvl="1" indent="-238125" algn="just">
              <a:lnSpc>
                <a:spcPts val="2865"/>
              </a:lnSpc>
              <a:spcBef>
                <a:spcPts val="57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180" dirty="0">
                <a:latin typeface="Trebuchet MS"/>
                <a:cs typeface="Trebuchet MS"/>
              </a:rPr>
              <a:t>A</a:t>
            </a:r>
            <a:r>
              <a:rPr sz="2400" spc="195" dirty="0">
                <a:latin typeface="Trebuchet MS"/>
                <a:cs typeface="Trebuchet MS"/>
              </a:rPr>
              <a:t>   </a:t>
            </a:r>
            <a:r>
              <a:rPr sz="2400" dirty="0">
                <a:latin typeface="Trebuchet MS"/>
                <a:cs typeface="Trebuchet MS"/>
              </a:rPr>
              <a:t>queue</a:t>
            </a:r>
            <a:r>
              <a:rPr sz="2400" spc="204" dirty="0">
                <a:latin typeface="Trebuchet MS"/>
                <a:cs typeface="Trebuchet MS"/>
              </a:rPr>
              <a:t>  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204" dirty="0">
                <a:latin typeface="Trebuchet MS"/>
                <a:cs typeface="Trebuchet MS"/>
              </a:rPr>
              <a:t>   </a:t>
            </a:r>
            <a:r>
              <a:rPr sz="2400" spc="-80" dirty="0">
                <a:latin typeface="Trebuchet MS"/>
                <a:cs typeface="Trebuchet MS"/>
              </a:rPr>
              <a:t>each</a:t>
            </a:r>
            <a:endParaRPr sz="2400">
              <a:latin typeface="Trebuchet MS"/>
              <a:cs typeface="Trebuchet MS"/>
            </a:endParaRPr>
          </a:p>
          <a:p>
            <a:pPr marL="570230" algn="just">
              <a:lnSpc>
                <a:spcPts val="2865"/>
              </a:lnSpc>
            </a:pPr>
            <a:r>
              <a:rPr sz="2400" spc="-125" dirty="0">
                <a:latin typeface="Trebuchet MS"/>
                <a:cs typeface="Trebuchet MS"/>
              </a:rPr>
              <a:t>partition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size</a:t>
            </a:r>
            <a:endParaRPr sz="2400">
              <a:latin typeface="Trebuchet MS"/>
              <a:cs typeface="Trebuchet MS"/>
            </a:endParaRPr>
          </a:p>
          <a:p>
            <a:pPr marL="570230" marR="33655" lvl="1" indent="-238125" algn="just">
              <a:lnSpc>
                <a:spcPts val="2860"/>
              </a:lnSpc>
              <a:spcBef>
                <a:spcPts val="76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400" dirty="0">
                <a:latin typeface="Trebuchet MS"/>
                <a:cs typeface="Trebuchet MS"/>
              </a:rPr>
              <a:t>tries</a:t>
            </a:r>
            <a:r>
              <a:rPr sz="2400" spc="320" dirty="0">
                <a:latin typeface="Trebuchet MS"/>
                <a:cs typeface="Trebuchet MS"/>
              </a:rPr>
              <a:t>   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325" dirty="0">
                <a:latin typeface="Trebuchet MS"/>
                <a:cs typeface="Trebuchet MS"/>
              </a:rPr>
              <a:t>    </a:t>
            </a:r>
            <a:r>
              <a:rPr sz="2400" spc="-155" dirty="0">
                <a:latin typeface="Trebuchet MS"/>
                <a:cs typeface="Trebuchet MS"/>
              </a:rPr>
              <a:t>minimize internal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fragmentation</a:t>
            </a:r>
            <a:endParaRPr sz="2400">
              <a:latin typeface="Trebuchet MS"/>
              <a:cs typeface="Trebuchet MS"/>
            </a:endParaRPr>
          </a:p>
          <a:p>
            <a:pPr marL="570230" marR="31750" lvl="1" indent="-238125" algn="just">
              <a:lnSpc>
                <a:spcPct val="100800"/>
              </a:lnSpc>
              <a:spcBef>
                <a:spcPts val="455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400" spc="-25" dirty="0">
                <a:latin typeface="Trebuchet MS"/>
                <a:cs typeface="Trebuchet MS"/>
              </a:rPr>
              <a:t>Problem:</a:t>
            </a:r>
            <a:r>
              <a:rPr sz="2400" spc="229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some</a:t>
            </a:r>
            <a:r>
              <a:rPr sz="2400" spc="3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queues </a:t>
            </a:r>
            <a:r>
              <a:rPr sz="2400" dirty="0">
                <a:latin typeface="Trebuchet MS"/>
                <a:cs typeface="Trebuchet MS"/>
              </a:rPr>
              <a:t>will</a:t>
            </a:r>
            <a:r>
              <a:rPr sz="2400" spc="10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be</a:t>
            </a:r>
            <a:r>
              <a:rPr sz="2400" spc="10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empty</a:t>
            </a:r>
            <a:r>
              <a:rPr sz="2400" spc="9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if</a:t>
            </a:r>
            <a:r>
              <a:rPr sz="2400" spc="105" dirty="0">
                <a:latin typeface="Trebuchet MS"/>
                <a:cs typeface="Trebuchet MS"/>
              </a:rPr>
              <a:t>  </a:t>
            </a:r>
            <a:r>
              <a:rPr sz="2400" spc="-25" dirty="0">
                <a:latin typeface="Trebuchet MS"/>
                <a:cs typeface="Trebuchet MS"/>
              </a:rPr>
              <a:t>no </a:t>
            </a:r>
            <a:r>
              <a:rPr sz="2400" spc="-10" dirty="0">
                <a:latin typeface="Trebuchet MS"/>
                <a:cs typeface="Trebuchet MS"/>
              </a:rPr>
              <a:t>processes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within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size </a:t>
            </a:r>
            <a:r>
              <a:rPr sz="2400" spc="-150" dirty="0">
                <a:latin typeface="Trebuchet MS"/>
                <a:cs typeface="Trebuchet MS"/>
              </a:rPr>
              <a:t>range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present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0125" y="1019175"/>
            <a:ext cx="4143375" cy="5295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266636"/>
            <a:ext cx="7920101" cy="11191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0297" y="406018"/>
            <a:ext cx="726249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530" dirty="0"/>
              <a:t> </a:t>
            </a:r>
            <a:r>
              <a:rPr spc="-130" dirty="0"/>
              <a:t>Algorithm</a:t>
            </a:r>
            <a:r>
              <a:rPr spc="-70" dirty="0"/>
              <a:t> </a:t>
            </a:r>
            <a:r>
              <a:rPr spc="-225" dirty="0"/>
              <a:t>with</a:t>
            </a:r>
            <a:r>
              <a:rPr spc="-130" dirty="0"/>
              <a:t> </a:t>
            </a:r>
            <a:r>
              <a:rPr spc="-140" dirty="0"/>
              <a:t>Partitions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6960" y="1095148"/>
            <a:ext cx="3731260" cy="50145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5910" indent="-283210" algn="just">
              <a:lnSpc>
                <a:spcPct val="100000"/>
              </a:lnSpc>
              <a:spcBef>
                <a:spcPts val="37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30" dirty="0">
                <a:solidFill>
                  <a:srgbClr val="001F5F"/>
                </a:solidFill>
                <a:latin typeface="Trebuchet MS"/>
                <a:cs typeface="Trebuchet MS"/>
              </a:rPr>
              <a:t>Unequal-</a:t>
            </a:r>
            <a:r>
              <a:rPr sz="2400" spc="-135" dirty="0">
                <a:solidFill>
                  <a:srgbClr val="001F5F"/>
                </a:solidFill>
                <a:latin typeface="Trebuchet MS"/>
                <a:cs typeface="Trebuchet MS"/>
              </a:rPr>
              <a:t>size</a:t>
            </a:r>
            <a:r>
              <a:rPr sz="24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Trebuchet MS"/>
                <a:cs typeface="Trebuchet MS"/>
              </a:rPr>
              <a:t>partitions:</a:t>
            </a:r>
            <a:endParaRPr sz="24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2400" spc="-120" dirty="0">
                <a:solidFill>
                  <a:srgbClr val="C00000"/>
                </a:solidFill>
                <a:latin typeface="Trebuchet MS"/>
                <a:cs typeface="Trebuchet MS"/>
              </a:rPr>
              <a:t>use</a:t>
            </a:r>
            <a:r>
              <a:rPr sz="24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400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24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24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C00000"/>
                </a:solidFill>
                <a:latin typeface="Trebuchet MS"/>
                <a:cs typeface="Trebuchet MS"/>
              </a:rPr>
              <a:t>single</a:t>
            </a:r>
            <a:r>
              <a:rPr sz="24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Trebuchet MS"/>
                <a:cs typeface="Trebuchet MS"/>
              </a:rPr>
              <a:t>queue</a:t>
            </a:r>
            <a:endParaRPr sz="2400">
              <a:latin typeface="Trebuchet MS"/>
              <a:cs typeface="Trebuchet MS"/>
            </a:endParaRPr>
          </a:p>
          <a:p>
            <a:pPr marL="570230" marR="10795" lvl="1" indent="-238125" algn="just">
              <a:lnSpc>
                <a:spcPct val="90200"/>
              </a:lnSpc>
              <a:spcBef>
                <a:spcPts val="635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400" dirty="0">
                <a:latin typeface="Trebuchet MS"/>
                <a:cs typeface="Trebuchet MS"/>
              </a:rPr>
              <a:t>When its </a:t>
            </a:r>
            <a:r>
              <a:rPr sz="2400" spc="-80" dirty="0">
                <a:latin typeface="Trebuchet MS"/>
                <a:cs typeface="Trebuchet MS"/>
              </a:rPr>
              <a:t>time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 </a:t>
            </a:r>
            <a:r>
              <a:rPr sz="2400" spc="-40" dirty="0">
                <a:latin typeface="Trebuchet MS"/>
                <a:cs typeface="Trebuchet MS"/>
              </a:rPr>
              <a:t>load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a </a:t>
            </a:r>
            <a:r>
              <a:rPr sz="2400" dirty="0">
                <a:latin typeface="Trebuchet MS"/>
                <a:cs typeface="Trebuchet MS"/>
              </a:rPr>
              <a:t>process</a:t>
            </a:r>
            <a:r>
              <a:rPr sz="2400" spc="580" dirty="0">
                <a:latin typeface="Trebuchet MS"/>
                <a:cs typeface="Trebuchet MS"/>
              </a:rPr>
              <a:t>   </a:t>
            </a:r>
            <a:r>
              <a:rPr sz="2400" dirty="0">
                <a:latin typeface="Trebuchet MS"/>
                <a:cs typeface="Trebuchet MS"/>
              </a:rPr>
              <a:t>into</a:t>
            </a:r>
            <a:r>
              <a:rPr sz="2400" spc="575" dirty="0">
                <a:latin typeface="Trebuchet MS"/>
                <a:cs typeface="Trebuchet MS"/>
              </a:rPr>
              <a:t>   </a:t>
            </a:r>
            <a:r>
              <a:rPr sz="2400" spc="-160" dirty="0">
                <a:latin typeface="Trebuchet MS"/>
                <a:cs typeface="Trebuchet MS"/>
              </a:rPr>
              <a:t>main </a:t>
            </a:r>
            <a:r>
              <a:rPr sz="2400" dirty="0">
                <a:latin typeface="Trebuchet MS"/>
                <a:cs typeface="Trebuchet MS"/>
              </a:rPr>
              <a:t>memory</a:t>
            </a:r>
            <a:r>
              <a:rPr sz="2400" spc="44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440" dirty="0">
                <a:latin typeface="Trebuchet MS"/>
                <a:cs typeface="Trebuchet MS"/>
              </a:rPr>
              <a:t>  </a:t>
            </a:r>
            <a:r>
              <a:rPr sz="2400" spc="-150" dirty="0">
                <a:latin typeface="Trebuchet MS"/>
                <a:cs typeface="Trebuchet MS"/>
              </a:rPr>
              <a:t>smallest </a:t>
            </a:r>
            <a:r>
              <a:rPr sz="2400" spc="-10" dirty="0">
                <a:latin typeface="Trebuchet MS"/>
                <a:cs typeface="Trebuchet MS"/>
              </a:rPr>
              <a:t>available</a:t>
            </a:r>
            <a:r>
              <a:rPr sz="2400" spc="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partition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that </a:t>
            </a:r>
            <a:r>
              <a:rPr sz="2400" dirty="0">
                <a:latin typeface="Trebuchet MS"/>
                <a:cs typeface="Trebuchet MS"/>
              </a:rPr>
              <a:t>will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hold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process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is </a:t>
            </a:r>
            <a:r>
              <a:rPr sz="2400" spc="-70" dirty="0">
                <a:latin typeface="Trebuchet MS"/>
                <a:cs typeface="Trebuchet MS"/>
              </a:rPr>
              <a:t>selected.</a:t>
            </a:r>
            <a:endParaRPr sz="2400">
              <a:latin typeface="Trebuchet MS"/>
              <a:cs typeface="Trebuchet MS"/>
            </a:endParaRPr>
          </a:p>
          <a:p>
            <a:pPr marL="570230" marR="5080" lvl="1" indent="-238125" algn="just">
              <a:lnSpc>
                <a:spcPct val="904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400" dirty="0">
                <a:latin typeface="Trebuchet MS"/>
                <a:cs typeface="Trebuchet MS"/>
              </a:rPr>
              <a:t>increases</a:t>
            </a:r>
            <a:r>
              <a:rPr sz="2400" spc="5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5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level</a:t>
            </a:r>
            <a:r>
              <a:rPr sz="2400" spc="5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of </a:t>
            </a:r>
            <a:r>
              <a:rPr sz="2400" spc="-120" dirty="0">
                <a:latin typeface="Trebuchet MS"/>
                <a:cs typeface="Trebuchet MS"/>
              </a:rPr>
              <a:t>multiprogramming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at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expense</a:t>
            </a:r>
            <a:r>
              <a:rPr sz="2400" spc="335" dirty="0">
                <a:latin typeface="Trebuchet MS"/>
                <a:cs typeface="Trebuchet MS"/>
              </a:rPr>
              <a:t>  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335" dirty="0">
                <a:latin typeface="Trebuchet MS"/>
                <a:cs typeface="Trebuchet MS"/>
              </a:rPr>
              <a:t>   </a:t>
            </a:r>
            <a:r>
              <a:rPr sz="2400" spc="-135" dirty="0">
                <a:latin typeface="Trebuchet MS"/>
                <a:cs typeface="Trebuchet MS"/>
              </a:rPr>
              <a:t>internal </a:t>
            </a:r>
            <a:r>
              <a:rPr sz="2400" spc="-100" dirty="0">
                <a:latin typeface="Trebuchet MS"/>
                <a:cs typeface="Trebuchet MS"/>
              </a:rPr>
              <a:t>fragmentation.</a:t>
            </a:r>
            <a:endParaRPr sz="2400">
              <a:latin typeface="Trebuchet MS"/>
              <a:cs typeface="Trebuchet MS"/>
            </a:endParaRPr>
          </a:p>
          <a:p>
            <a:pPr marL="570865" lvl="1" indent="-238125" algn="just">
              <a:lnSpc>
                <a:spcPts val="2715"/>
              </a:lnSpc>
              <a:spcBef>
                <a:spcPts val="35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45" dirty="0">
                <a:latin typeface="Trebuchet MS"/>
                <a:cs typeface="Trebuchet MS"/>
              </a:rPr>
              <a:t>Swapping</a:t>
            </a:r>
            <a:r>
              <a:rPr sz="2400" spc="28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out</a:t>
            </a:r>
            <a:r>
              <a:rPr sz="2400" spc="28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280" dirty="0">
                <a:latin typeface="Trebuchet MS"/>
                <a:cs typeface="Trebuchet MS"/>
              </a:rPr>
              <a:t> 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570230" algn="just">
              <a:lnSpc>
                <a:spcPts val="2715"/>
              </a:lnSpc>
            </a:pPr>
            <a:r>
              <a:rPr sz="2400" spc="-160" dirty="0">
                <a:latin typeface="Trebuchet MS"/>
                <a:cs typeface="Trebuchet MS"/>
              </a:rPr>
              <a:t>smallest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partition.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1143000"/>
            <a:ext cx="4000500" cy="55245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314261"/>
            <a:ext cx="7920101" cy="11191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10" y="457580"/>
            <a:ext cx="7261859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520" dirty="0"/>
              <a:t> </a:t>
            </a:r>
            <a:r>
              <a:rPr spc="-135" dirty="0"/>
              <a:t>Algorithm</a:t>
            </a:r>
            <a:r>
              <a:rPr spc="-55" dirty="0"/>
              <a:t> </a:t>
            </a:r>
            <a:r>
              <a:rPr spc="-225" dirty="0"/>
              <a:t>with</a:t>
            </a:r>
            <a:r>
              <a:rPr spc="-114" dirty="0"/>
              <a:t> </a:t>
            </a:r>
            <a:r>
              <a:rPr spc="-140" dirty="0"/>
              <a:t>Partitions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1260" y="1142007"/>
            <a:ext cx="7576820" cy="28981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910" indent="-285750" algn="just">
              <a:lnSpc>
                <a:spcPct val="100000"/>
              </a:lnSpc>
              <a:spcBef>
                <a:spcPts val="86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70" dirty="0">
                <a:latin typeface="Trebuchet MS"/>
                <a:cs typeface="Trebuchet MS"/>
              </a:rPr>
              <a:t>Disadvantages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of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Unequal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partition:</a:t>
            </a:r>
            <a:endParaRPr sz="3200">
              <a:latin typeface="Trebuchet MS"/>
              <a:cs typeface="Trebuchet MS"/>
            </a:endParaRPr>
          </a:p>
          <a:p>
            <a:pPr marL="569595" marR="6985" lvl="1" indent="-236854" algn="just">
              <a:lnSpc>
                <a:spcPct val="102400"/>
              </a:lnSpc>
              <a:spcBef>
                <a:spcPts val="58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750" dirty="0">
                <a:latin typeface="Trebuchet MS"/>
                <a:cs typeface="Trebuchet MS"/>
              </a:rPr>
              <a:t>Number</a:t>
            </a:r>
            <a:r>
              <a:rPr sz="2750" spc="8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6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partitions</a:t>
            </a:r>
            <a:r>
              <a:rPr sz="2750" spc="8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specified</a:t>
            </a:r>
            <a:r>
              <a:rPr sz="2750" spc="7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limits</a:t>
            </a:r>
            <a:r>
              <a:rPr sz="2750" spc="70" dirty="0">
                <a:latin typeface="Trebuchet MS"/>
                <a:cs typeface="Trebuchet MS"/>
              </a:rPr>
              <a:t>  </a:t>
            </a:r>
            <a:r>
              <a:rPr sz="2750" spc="-45" dirty="0">
                <a:latin typeface="Trebuchet MS"/>
                <a:cs typeface="Trebuchet MS"/>
              </a:rPr>
              <a:t>the 	</a:t>
            </a:r>
            <a:r>
              <a:rPr sz="2750" spc="-110" dirty="0">
                <a:latin typeface="Trebuchet MS"/>
                <a:cs typeface="Trebuchet MS"/>
              </a:rPr>
              <a:t>number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of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processes</a:t>
            </a:r>
            <a:endParaRPr sz="2750">
              <a:latin typeface="Trebuchet MS"/>
              <a:cs typeface="Trebuchet MS"/>
            </a:endParaRPr>
          </a:p>
          <a:p>
            <a:pPr marL="569595" marR="5080" lvl="1" indent="-236854" algn="just">
              <a:lnSpc>
                <a:spcPct val="101200"/>
              </a:lnSpc>
              <a:spcBef>
                <a:spcPts val="64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55" dirty="0">
                <a:latin typeface="Trebuchet MS"/>
                <a:cs typeface="Trebuchet MS"/>
              </a:rPr>
              <a:t>Partition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sizes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are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preset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at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system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generation 	</a:t>
            </a:r>
            <a:r>
              <a:rPr sz="2750" spc="-270" dirty="0">
                <a:latin typeface="Trebuchet MS"/>
                <a:cs typeface="Trebuchet MS"/>
              </a:rPr>
              <a:t>time.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spc="-260" dirty="0">
                <a:latin typeface="Trebuchet MS"/>
                <a:cs typeface="Trebuchet MS"/>
              </a:rPr>
              <a:t>So,</a:t>
            </a:r>
            <a:r>
              <a:rPr sz="2750" spc="5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small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job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will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not</a:t>
            </a:r>
            <a:r>
              <a:rPr sz="2750" spc="-204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utilize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partition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space 	</a:t>
            </a:r>
            <a:r>
              <a:rPr sz="2750" spc="-150" dirty="0">
                <a:latin typeface="Trebuchet MS"/>
                <a:cs typeface="Trebuchet MS"/>
              </a:rPr>
              <a:t>efficiently.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250" y="285686"/>
            <a:ext cx="5586730" cy="1233805"/>
            <a:chOff x="857250" y="285686"/>
            <a:chExt cx="5586730" cy="1233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50" y="285686"/>
              <a:ext cx="2633726" cy="12334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285686"/>
              <a:ext cx="3548126" cy="123348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3010" y="441007"/>
            <a:ext cx="48641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solidFill>
                  <a:srgbClr val="001F5F"/>
                </a:solidFill>
              </a:rPr>
              <a:t>Memory</a:t>
            </a:r>
            <a:r>
              <a:rPr sz="4250" spc="-235" dirty="0">
                <a:solidFill>
                  <a:srgbClr val="001F5F"/>
                </a:solidFill>
              </a:rPr>
              <a:t> </a:t>
            </a:r>
            <a:r>
              <a:rPr sz="4250" spc="-195" dirty="0">
                <a:solidFill>
                  <a:srgbClr val="001F5F"/>
                </a:solidFill>
              </a:rPr>
              <a:t>Management</a:t>
            </a:r>
            <a:endParaRPr sz="4250"/>
          </a:p>
        </p:txBody>
      </p:sp>
      <p:sp>
        <p:nvSpPr>
          <p:cNvPr id="6" name="object 6"/>
          <p:cNvSpPr txBox="1"/>
          <p:nvPr/>
        </p:nvSpPr>
        <p:spPr>
          <a:xfrm>
            <a:off x="1229360" y="1320545"/>
            <a:ext cx="7637145" cy="50279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3370" marR="5080" indent="-281305" algn="just">
              <a:lnSpc>
                <a:spcPct val="101299"/>
              </a:lnSpc>
              <a:spcBef>
                <a:spcPts val="8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170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management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16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mainly</a:t>
            </a:r>
            <a:r>
              <a:rPr sz="2750" spc="1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concerned</a:t>
            </a:r>
            <a:r>
              <a:rPr sz="2750" spc="16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with 	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59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allocation</a:t>
            </a:r>
            <a:r>
              <a:rPr sz="2750" spc="5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560" dirty="0"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main</a:t>
            </a:r>
            <a:r>
              <a:rPr sz="2750" spc="5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memory</a:t>
            </a:r>
            <a:r>
              <a:rPr sz="2750" spc="5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2750" spc="5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spc="-95" dirty="0">
                <a:solidFill>
                  <a:srgbClr val="001F5F"/>
                </a:solidFill>
                <a:latin typeface="Trebuchet MS"/>
                <a:cs typeface="Trebuchet MS"/>
              </a:rPr>
              <a:t>requesting 	</a:t>
            </a:r>
            <a:r>
              <a:rPr sz="2750" spc="-10" dirty="0">
                <a:solidFill>
                  <a:srgbClr val="001F5F"/>
                </a:solidFill>
                <a:latin typeface="Trebuchet MS"/>
                <a:cs typeface="Trebuchet MS"/>
              </a:rPr>
              <a:t>process.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0"/>
              </a:spcBef>
              <a:buClr>
                <a:srgbClr val="3891A7"/>
              </a:buClr>
              <a:buFont typeface="Segoe UI Symbol"/>
              <a:buChar char="⚫"/>
            </a:pPr>
            <a:endParaRPr sz="2750">
              <a:latin typeface="Trebuchet MS"/>
              <a:cs typeface="Trebuchet MS"/>
            </a:endParaRPr>
          </a:p>
          <a:p>
            <a:pPr marL="293370" marR="8255" indent="-281305" algn="just">
              <a:lnSpc>
                <a:spcPct val="102400"/>
              </a:lnSpc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225" dirty="0">
                <a:latin typeface="Trebuchet MS"/>
                <a:cs typeface="Trebuchet MS"/>
              </a:rPr>
              <a:t>No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process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can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ever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run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before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certain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amount 	</a:t>
            </a:r>
            <a:r>
              <a:rPr sz="2750" spc="-105" dirty="0">
                <a:latin typeface="Trebuchet MS"/>
                <a:cs typeface="Trebuchet MS"/>
              </a:rPr>
              <a:t>of </a:t>
            </a:r>
            <a:r>
              <a:rPr sz="2750" spc="-60" dirty="0">
                <a:solidFill>
                  <a:srgbClr val="001F5F"/>
                </a:solidFill>
                <a:latin typeface="Trebuchet MS"/>
                <a:cs typeface="Trebuchet MS"/>
              </a:rPr>
              <a:t>memory</a:t>
            </a:r>
            <a:r>
              <a:rPr sz="2750" spc="-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spc="-7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750" spc="-170" dirty="0">
                <a:solidFill>
                  <a:srgbClr val="001F5F"/>
                </a:solidFill>
                <a:latin typeface="Trebuchet MS"/>
                <a:cs typeface="Trebuchet MS"/>
              </a:rPr>
              <a:t>allocated</a:t>
            </a:r>
            <a:r>
              <a:rPr sz="2750" spc="-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it.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  <a:buClr>
                <a:srgbClr val="3891A7"/>
              </a:buClr>
              <a:buFont typeface="Segoe UI Symbol"/>
              <a:buChar char="⚫"/>
            </a:pPr>
            <a:endParaRPr sz="2750">
              <a:latin typeface="Trebuchet MS"/>
              <a:cs typeface="Trebuchet MS"/>
            </a:endParaRPr>
          </a:p>
          <a:p>
            <a:pPr marL="294005" marR="6350" indent="-281940" algn="just">
              <a:lnSpc>
                <a:spcPct val="102400"/>
              </a:lnSpc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20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overall</a:t>
            </a:r>
            <a:r>
              <a:rPr sz="2750" spc="190" dirty="0"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resource</a:t>
            </a:r>
            <a:r>
              <a:rPr sz="2750" spc="204" dirty="0">
                <a:solidFill>
                  <a:srgbClr val="001F5F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utilization</a:t>
            </a:r>
            <a:r>
              <a:rPr sz="2750" spc="195" dirty="0">
                <a:solidFill>
                  <a:srgbClr val="001F5F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2750" spc="200" dirty="0">
                <a:solidFill>
                  <a:srgbClr val="001F5F"/>
                </a:solidFill>
                <a:latin typeface="Trebuchet MS"/>
                <a:cs typeface="Trebuchet MS"/>
              </a:rPr>
              <a:t>  </a:t>
            </a:r>
            <a:r>
              <a:rPr sz="2750" spc="-10" dirty="0">
                <a:solidFill>
                  <a:srgbClr val="001F5F"/>
                </a:solidFill>
                <a:latin typeface="Trebuchet MS"/>
                <a:cs typeface="Trebuchet MS"/>
              </a:rPr>
              <a:t>other 	</a:t>
            </a:r>
            <a:r>
              <a:rPr sz="2750" spc="-50" dirty="0">
                <a:solidFill>
                  <a:srgbClr val="001F5F"/>
                </a:solidFill>
                <a:latin typeface="Trebuchet MS"/>
                <a:cs typeface="Trebuchet MS"/>
              </a:rPr>
              <a:t>performance</a:t>
            </a:r>
            <a:r>
              <a:rPr sz="2750" spc="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spc="-25" dirty="0">
                <a:solidFill>
                  <a:srgbClr val="001F5F"/>
                </a:solidFill>
                <a:latin typeface="Trebuchet MS"/>
                <a:cs typeface="Trebuchet MS"/>
              </a:rPr>
              <a:t>criteria</a:t>
            </a:r>
            <a:r>
              <a:rPr sz="275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10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1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computer</a:t>
            </a:r>
            <a:r>
              <a:rPr sz="2750" spc="1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system</a:t>
            </a:r>
            <a:r>
              <a:rPr sz="2750" spc="140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are 	</a:t>
            </a:r>
            <a:r>
              <a:rPr sz="2750" dirty="0">
                <a:latin typeface="Trebuchet MS"/>
                <a:cs typeface="Trebuchet MS"/>
              </a:rPr>
              <a:t>largely</a:t>
            </a:r>
            <a:r>
              <a:rPr sz="2750" spc="-3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affected</a:t>
            </a:r>
            <a:r>
              <a:rPr sz="2750" spc="-3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by</a:t>
            </a:r>
            <a:r>
              <a:rPr sz="2750" spc="-2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2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performance</a:t>
            </a:r>
            <a:r>
              <a:rPr sz="2750" spc="-3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-35" dirty="0">
                <a:latin typeface="Trebuchet MS"/>
                <a:cs typeface="Trebuchet MS"/>
              </a:rPr>
              <a:t>  </a:t>
            </a:r>
            <a:r>
              <a:rPr sz="2750" spc="-25" dirty="0">
                <a:latin typeface="Trebuchet MS"/>
                <a:cs typeface="Trebuchet MS"/>
              </a:rPr>
              <a:t>the 	</a:t>
            </a:r>
            <a:r>
              <a:rPr sz="2750" spc="-60" dirty="0">
                <a:latin typeface="Trebuchet MS"/>
                <a:cs typeface="Trebuchet MS"/>
              </a:rPr>
              <a:t>memory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management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module.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1100" y="2343023"/>
            <a:ext cx="7910576" cy="21765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33575" y="2595626"/>
            <a:ext cx="7410450" cy="16764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 marL="1355725" marR="1344930" indent="64135">
              <a:lnSpc>
                <a:spcPct val="101299"/>
              </a:lnSpc>
              <a:spcBef>
                <a:spcPts val="1505"/>
              </a:spcBef>
            </a:pPr>
            <a:r>
              <a:rPr sz="4200" b="1" spc="-20" dirty="0">
                <a:solidFill>
                  <a:srgbClr val="001F5F"/>
                </a:solidFill>
                <a:latin typeface="Calibri"/>
                <a:cs typeface="Calibri"/>
              </a:rPr>
              <a:t>Memory</a:t>
            </a:r>
            <a:r>
              <a:rPr sz="4200" b="1" spc="-1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200" b="1" spc="-10" dirty="0">
                <a:solidFill>
                  <a:srgbClr val="001F5F"/>
                </a:solidFill>
                <a:latin typeface="Calibri"/>
                <a:cs typeface="Calibri"/>
              </a:rPr>
              <a:t>Partitioning </a:t>
            </a:r>
            <a:r>
              <a:rPr sz="4200" b="1" spc="60" dirty="0">
                <a:latin typeface="Calibri"/>
                <a:cs typeface="Calibri"/>
              </a:rPr>
              <a:t>Dynamic</a:t>
            </a:r>
            <a:r>
              <a:rPr sz="4200" b="1" spc="35" dirty="0">
                <a:latin typeface="Calibri"/>
                <a:cs typeface="Calibri"/>
              </a:rPr>
              <a:t> </a:t>
            </a:r>
            <a:r>
              <a:rPr sz="4200" b="1" spc="-20" dirty="0">
                <a:latin typeface="Calibri"/>
                <a:cs typeface="Calibri"/>
              </a:rPr>
              <a:t>Partitioning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190436"/>
            <a:ext cx="5376926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57" y="350774"/>
            <a:ext cx="46462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35" dirty="0"/>
              <a:t>Dynamic</a:t>
            </a:r>
            <a:r>
              <a:rPr sz="4250" spc="-145" dirty="0"/>
              <a:t> </a:t>
            </a:r>
            <a:r>
              <a:rPr sz="4250" spc="-190" dirty="0"/>
              <a:t>Partitioning</a:t>
            </a:r>
            <a:endParaRPr sz="42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31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6007" y="1239955"/>
            <a:ext cx="7589520" cy="423100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95275" indent="-285750">
              <a:lnSpc>
                <a:spcPct val="100000"/>
              </a:lnSpc>
              <a:spcBef>
                <a:spcPts val="68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150" dirty="0">
                <a:latin typeface="Trebuchet MS"/>
                <a:cs typeface="Trebuchet MS"/>
              </a:rPr>
              <a:t>Partitions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are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of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variable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length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and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number.</a:t>
            </a:r>
            <a:endParaRPr sz="3200">
              <a:latin typeface="Trebuchet MS"/>
              <a:cs typeface="Trebuchet MS"/>
            </a:endParaRPr>
          </a:p>
          <a:p>
            <a:pPr marL="295275" marR="501015" indent="-286385">
              <a:lnSpc>
                <a:spcPts val="3829"/>
              </a:lnSpc>
              <a:spcBef>
                <a:spcPts val="72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204" dirty="0">
                <a:latin typeface="Trebuchet MS"/>
                <a:cs typeface="Trebuchet MS"/>
              </a:rPr>
              <a:t>Each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process</a:t>
            </a:r>
            <a:r>
              <a:rPr sz="3200" spc="-100" dirty="0">
                <a:latin typeface="Trebuchet MS"/>
                <a:cs typeface="Trebuchet MS"/>
              </a:rPr>
              <a:t> is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225" dirty="0">
                <a:latin typeface="Trebuchet MS"/>
                <a:cs typeface="Trebuchet MS"/>
              </a:rPr>
              <a:t>allocated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exactly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as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much </a:t>
            </a:r>
            <a:r>
              <a:rPr sz="3200" spc="-114" dirty="0">
                <a:latin typeface="Trebuchet MS"/>
                <a:cs typeface="Trebuchet MS"/>
              </a:rPr>
              <a:t>memory </a:t>
            </a:r>
            <a:r>
              <a:rPr sz="3200" spc="-210" dirty="0">
                <a:latin typeface="Trebuchet MS"/>
                <a:cs typeface="Trebuchet MS"/>
              </a:rPr>
              <a:t>as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225" dirty="0">
                <a:latin typeface="Trebuchet MS"/>
                <a:cs typeface="Trebuchet MS"/>
              </a:rPr>
              <a:t>it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requires.</a:t>
            </a:r>
            <a:endParaRPr sz="3200">
              <a:latin typeface="Trebuchet MS"/>
              <a:cs typeface="Trebuchet MS"/>
            </a:endParaRPr>
          </a:p>
          <a:p>
            <a:pPr marL="295275" marR="229235" indent="-286385">
              <a:lnSpc>
                <a:spcPct val="100000"/>
              </a:lnSpc>
              <a:spcBef>
                <a:spcPts val="54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dirty="0">
                <a:latin typeface="Trebuchet MS"/>
                <a:cs typeface="Trebuchet MS"/>
              </a:rPr>
              <a:t>When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new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process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is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there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and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memory </a:t>
            </a:r>
            <a:r>
              <a:rPr sz="3200" spc="-270" dirty="0">
                <a:latin typeface="Trebuchet MS"/>
                <a:cs typeface="Trebuchet MS"/>
              </a:rPr>
              <a:t>available</a:t>
            </a:r>
            <a:r>
              <a:rPr sz="3200" spc="-105" dirty="0">
                <a:latin typeface="Trebuchet MS"/>
                <a:cs typeface="Trebuchet MS"/>
              </a:rPr>
              <a:t> is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not </a:t>
            </a:r>
            <a:r>
              <a:rPr sz="3200" spc="-204" dirty="0">
                <a:latin typeface="Trebuchet MS"/>
                <a:cs typeface="Trebuchet MS"/>
              </a:rPr>
              <a:t>enough,</a:t>
            </a:r>
            <a:r>
              <a:rPr sz="3200" spc="-395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swapping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is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done </a:t>
            </a:r>
            <a:r>
              <a:rPr sz="3200" spc="-185" dirty="0">
                <a:latin typeface="Trebuchet MS"/>
                <a:cs typeface="Trebuchet MS"/>
              </a:rPr>
              <a:t>with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another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process.</a:t>
            </a:r>
            <a:endParaRPr sz="3200">
              <a:latin typeface="Trebuchet MS"/>
              <a:cs typeface="Trebuchet MS"/>
            </a:endParaRPr>
          </a:p>
          <a:p>
            <a:pPr marL="295910" indent="-285750">
              <a:lnSpc>
                <a:spcPts val="3835"/>
              </a:lnSpc>
              <a:spcBef>
                <a:spcPts val="57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30" dirty="0">
                <a:latin typeface="Trebuchet MS"/>
                <a:cs typeface="Trebuchet MS"/>
              </a:rPr>
              <a:t>Used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in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IBM’s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OS/MVT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(Multiprogramming</a:t>
            </a:r>
            <a:endParaRPr sz="3200">
              <a:latin typeface="Trebuchet MS"/>
              <a:cs typeface="Trebuchet MS"/>
            </a:endParaRPr>
          </a:p>
          <a:p>
            <a:pPr marL="295275">
              <a:lnSpc>
                <a:spcPts val="3835"/>
              </a:lnSpc>
            </a:pPr>
            <a:r>
              <a:rPr sz="3200" spc="-185" dirty="0">
                <a:latin typeface="Trebuchet MS"/>
                <a:cs typeface="Trebuchet MS"/>
              </a:rPr>
              <a:t>with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-525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Variable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number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of</a:t>
            </a:r>
            <a:r>
              <a:rPr sz="3200" spc="-4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Tasks)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85661"/>
            <a:ext cx="7339076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810" y="232663"/>
            <a:ext cx="669099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Dynamic</a:t>
            </a:r>
            <a:r>
              <a:rPr spc="-75" dirty="0"/>
              <a:t> </a:t>
            </a:r>
            <a:r>
              <a:rPr spc="-245" dirty="0"/>
              <a:t>Partitioning:</a:t>
            </a:r>
            <a:r>
              <a:rPr spc="-509" dirty="0"/>
              <a:t> </a:t>
            </a:r>
            <a:r>
              <a:rPr spc="-265" dirty="0"/>
              <a:t>an</a:t>
            </a:r>
            <a:r>
              <a:rPr spc="-80" dirty="0"/>
              <a:t> </a:t>
            </a:r>
            <a:r>
              <a:rPr spc="-18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4830445"/>
            <a:ext cx="7460615" cy="1565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210">
              <a:lnSpc>
                <a:spcPts val="2870"/>
              </a:lnSpc>
              <a:spcBef>
                <a:spcPts val="10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180" dirty="0">
                <a:latin typeface="Trebuchet MS"/>
                <a:cs typeface="Trebuchet MS"/>
              </a:rPr>
              <a:t>A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hole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of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64K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is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215" dirty="0">
                <a:latin typeface="Trebuchet MS"/>
                <a:cs typeface="Trebuchet MS"/>
              </a:rPr>
              <a:t>left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after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loading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3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processes:</a:t>
            </a:r>
            <a:r>
              <a:rPr sz="2400" spc="-35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not </a:t>
            </a:r>
            <a:r>
              <a:rPr sz="2400" spc="-60" dirty="0">
                <a:latin typeface="Trebuchet MS"/>
                <a:cs typeface="Trebuchet MS"/>
              </a:rPr>
              <a:t>enough</a:t>
            </a:r>
            <a:endParaRPr sz="2400">
              <a:latin typeface="Trebuchet MS"/>
              <a:cs typeface="Trebuchet MS"/>
            </a:endParaRPr>
          </a:p>
          <a:p>
            <a:pPr marL="295910">
              <a:lnSpc>
                <a:spcPts val="2870"/>
              </a:lnSpc>
            </a:pPr>
            <a:r>
              <a:rPr sz="2400" spc="-10" dirty="0">
                <a:latin typeface="Trebuchet MS"/>
                <a:cs typeface="Trebuchet MS"/>
              </a:rPr>
              <a:t>room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another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process</a:t>
            </a:r>
            <a:endParaRPr sz="2400">
              <a:latin typeface="Trebuchet MS"/>
              <a:cs typeface="Trebuchet MS"/>
            </a:endParaRPr>
          </a:p>
          <a:p>
            <a:pPr marL="295910" indent="-283210">
              <a:lnSpc>
                <a:spcPts val="2865"/>
              </a:lnSpc>
              <a:spcBef>
                <a:spcPts val="65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70" dirty="0">
                <a:latin typeface="Trebuchet MS"/>
                <a:cs typeface="Trebuchet MS"/>
              </a:rPr>
              <a:t>Eventually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each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process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blocked.The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OS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swaps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out</a:t>
            </a:r>
            <a:endParaRPr sz="2400">
              <a:latin typeface="Trebuchet MS"/>
              <a:cs typeface="Trebuchet MS"/>
            </a:endParaRPr>
          </a:p>
          <a:p>
            <a:pPr marL="295910">
              <a:lnSpc>
                <a:spcPts val="2865"/>
              </a:lnSpc>
            </a:pPr>
            <a:r>
              <a:rPr sz="2400" spc="-90" dirty="0">
                <a:latin typeface="Trebuchet MS"/>
                <a:cs typeface="Trebuchet MS"/>
              </a:rPr>
              <a:t>process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2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to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bring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in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process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1076325"/>
            <a:ext cx="7620000" cy="36004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123761"/>
            <a:ext cx="7339076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810" y="270763"/>
            <a:ext cx="669099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Dynamic</a:t>
            </a:r>
            <a:r>
              <a:rPr spc="-75" dirty="0"/>
              <a:t> </a:t>
            </a:r>
            <a:r>
              <a:rPr spc="-245" dirty="0"/>
              <a:t>Partitioning:</a:t>
            </a:r>
            <a:r>
              <a:rPr spc="-509" dirty="0"/>
              <a:t> </a:t>
            </a:r>
            <a:r>
              <a:rPr spc="-265" dirty="0"/>
              <a:t>an</a:t>
            </a:r>
            <a:r>
              <a:rPr spc="-80" dirty="0"/>
              <a:t> </a:t>
            </a:r>
            <a:r>
              <a:rPr spc="-18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360" y="4681918"/>
            <a:ext cx="7346315" cy="1895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37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14" dirty="0">
                <a:latin typeface="Trebuchet MS"/>
                <a:cs typeface="Trebuchet MS"/>
              </a:rPr>
              <a:t>another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hole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of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96K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created</a:t>
            </a:r>
            <a:endParaRPr sz="2400" dirty="0">
              <a:latin typeface="Trebuchet MS"/>
              <a:cs typeface="Trebuchet MS"/>
            </a:endParaRPr>
          </a:p>
          <a:p>
            <a:pPr marL="295910" marR="5080" indent="-283845">
              <a:lnSpc>
                <a:spcPct val="91300"/>
              </a:lnSpc>
              <a:spcBef>
                <a:spcPts val="52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70" dirty="0">
                <a:latin typeface="Trebuchet MS"/>
                <a:cs typeface="Trebuchet MS"/>
              </a:rPr>
              <a:t>Eventually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each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process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blocked.The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OS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swaps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out </a:t>
            </a:r>
            <a:r>
              <a:rPr sz="2400" spc="-90" dirty="0">
                <a:latin typeface="Trebuchet MS"/>
                <a:cs typeface="Trebuchet MS"/>
              </a:rPr>
              <a:t>process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1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to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bring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in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again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process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2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and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another hole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of </a:t>
            </a:r>
            <a:r>
              <a:rPr sz="2400" dirty="0">
                <a:latin typeface="Trebuchet MS"/>
                <a:cs typeface="Trebuchet MS"/>
              </a:rPr>
              <a:t>96K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created...</a:t>
            </a:r>
            <a:endParaRPr sz="2400" dirty="0">
              <a:latin typeface="Trebuchet MS"/>
              <a:cs typeface="Trebuchet MS"/>
            </a:endParaRPr>
          </a:p>
          <a:p>
            <a:pPr marL="295910" indent="-283210">
              <a:lnSpc>
                <a:spcPct val="100000"/>
              </a:lnSpc>
              <a:spcBef>
                <a:spcPts val="27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80" dirty="0">
                <a:latin typeface="Trebuchet MS"/>
                <a:cs typeface="Trebuchet MS"/>
              </a:rPr>
              <a:t>Compaction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would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produce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single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hole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of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256K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1066800"/>
            <a:ext cx="7924800" cy="37433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361886"/>
            <a:ext cx="5376926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9210" y="517905"/>
            <a:ext cx="464947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30" dirty="0"/>
              <a:t>Dynamic</a:t>
            </a:r>
            <a:r>
              <a:rPr sz="4250" spc="-165" dirty="0"/>
              <a:t> </a:t>
            </a:r>
            <a:r>
              <a:rPr sz="4250" spc="-190" dirty="0"/>
              <a:t>Partitioning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305560" y="1370860"/>
            <a:ext cx="5593080" cy="11144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910" indent="-285750">
              <a:lnSpc>
                <a:spcPct val="100000"/>
              </a:lnSpc>
              <a:spcBef>
                <a:spcPts val="86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70" dirty="0">
                <a:latin typeface="Trebuchet MS"/>
                <a:cs typeface="Trebuchet MS"/>
              </a:rPr>
              <a:t>External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Fragmentation:</a:t>
            </a:r>
            <a:endParaRPr sz="3200">
              <a:latin typeface="Trebuchet MS"/>
              <a:cs typeface="Trebuchet MS"/>
            </a:endParaRPr>
          </a:p>
          <a:p>
            <a:pPr marL="569595" lvl="1" indent="-236854">
              <a:lnSpc>
                <a:spcPct val="100000"/>
              </a:lnSpc>
              <a:spcBef>
                <a:spcPts val="665"/>
              </a:spcBef>
              <a:buClr>
                <a:srgbClr val="3891A7"/>
              </a:buClr>
              <a:buFont typeface="Verdana"/>
              <a:buChar char="◦"/>
              <a:tabLst>
                <a:tab pos="569595" algn="l"/>
                <a:tab pos="1400175" algn="l"/>
                <a:tab pos="2903220" algn="l"/>
                <a:tab pos="3425825" algn="l"/>
                <a:tab pos="4538345" algn="l"/>
              </a:tabLst>
            </a:pPr>
            <a:r>
              <a:rPr sz="2750" spc="-25" dirty="0">
                <a:latin typeface="Trebuchet MS"/>
                <a:cs typeface="Trebuchet MS"/>
              </a:rPr>
              <a:t>The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situation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in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which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80" dirty="0">
                <a:latin typeface="Trebuchet MS"/>
                <a:cs typeface="Trebuchet MS"/>
              </a:rPr>
              <a:t>various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8034" y="2035810"/>
            <a:ext cx="1725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98855" algn="l"/>
              </a:tabLst>
            </a:pPr>
            <a:r>
              <a:rPr sz="2750" spc="-10" dirty="0">
                <a:latin typeface="Trebuchet MS"/>
                <a:cs typeface="Trebuchet MS"/>
              </a:rPr>
              <a:t>small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20" dirty="0">
                <a:latin typeface="Trebuchet MS"/>
                <a:cs typeface="Trebuchet MS"/>
              </a:rPr>
              <a:t>sized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5854" y="2465069"/>
            <a:ext cx="7235190" cy="18040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0190" marR="5080">
              <a:lnSpc>
                <a:spcPct val="102400"/>
              </a:lnSpc>
              <a:spcBef>
                <a:spcPts val="50"/>
              </a:spcBef>
              <a:tabLst>
                <a:tab pos="1864360" algn="l"/>
                <a:tab pos="2550795" algn="l"/>
                <a:tab pos="3862704" algn="l"/>
                <a:tab pos="4306570" algn="l"/>
                <a:tab pos="5511165" algn="l"/>
                <a:tab pos="6029325" algn="l"/>
              </a:tabLst>
            </a:pPr>
            <a:r>
              <a:rPr sz="2750" spc="-10" dirty="0">
                <a:latin typeface="Trebuchet MS"/>
                <a:cs typeface="Trebuchet MS"/>
              </a:rPr>
              <a:t>partitions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are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created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is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known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as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25" dirty="0">
                <a:latin typeface="Trebuchet MS"/>
                <a:cs typeface="Trebuchet MS"/>
              </a:rPr>
              <a:t>External </a:t>
            </a:r>
            <a:r>
              <a:rPr sz="2750" spc="-90" dirty="0">
                <a:latin typeface="Trebuchet MS"/>
                <a:cs typeface="Trebuchet MS"/>
              </a:rPr>
              <a:t>Fragmentation.</a:t>
            </a:r>
            <a:endParaRPr sz="2750">
              <a:latin typeface="Trebuchet MS"/>
              <a:cs typeface="Trebuchet MS"/>
            </a:endParaRPr>
          </a:p>
          <a:p>
            <a:pPr marL="248920" marR="5080" indent="-236854">
              <a:lnSpc>
                <a:spcPct val="102400"/>
              </a:lnSpc>
              <a:spcBef>
                <a:spcPts val="525"/>
              </a:spcBef>
              <a:buClr>
                <a:srgbClr val="3891A7"/>
              </a:buClr>
              <a:buFont typeface="Verdana"/>
              <a:buChar char="◦"/>
              <a:tabLst>
                <a:tab pos="250190" algn="l"/>
                <a:tab pos="1877695" algn="l"/>
                <a:tab pos="3451225" algn="l"/>
                <a:tab pos="4351020" algn="l"/>
                <a:tab pos="6009005" algn="l"/>
                <a:tab pos="7010400" algn="l"/>
              </a:tabLst>
            </a:pPr>
            <a:r>
              <a:rPr sz="2750" spc="-10" dirty="0">
                <a:latin typeface="Trebuchet MS"/>
                <a:cs typeface="Trebuchet MS"/>
              </a:rPr>
              <a:t>External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because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the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memory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that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35" dirty="0">
                <a:latin typeface="Trebuchet MS"/>
                <a:cs typeface="Trebuchet MS"/>
              </a:rPr>
              <a:t>is 	</a:t>
            </a:r>
            <a:r>
              <a:rPr sz="2750" spc="-125" dirty="0">
                <a:latin typeface="Trebuchet MS"/>
                <a:cs typeface="Trebuchet MS"/>
              </a:rPr>
              <a:t>fragmented</a:t>
            </a:r>
            <a:r>
              <a:rPr sz="2750" spc="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1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not</a:t>
            </a:r>
            <a:r>
              <a:rPr sz="2750" spc="14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allocated</a:t>
            </a:r>
            <a:r>
              <a:rPr sz="2750" spc="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process,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it</a:t>
            </a:r>
            <a:r>
              <a:rPr sz="2750" spc="1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in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725" y="4248785"/>
            <a:ext cx="5498465" cy="8788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  <a:tabLst>
                <a:tab pos="1706880" algn="l"/>
                <a:tab pos="1811020" algn="l"/>
                <a:tab pos="2635250" algn="l"/>
                <a:tab pos="3479165" algn="l"/>
                <a:tab pos="4135120" algn="l"/>
                <a:tab pos="4208780" algn="l"/>
                <a:tab pos="5191760" algn="l"/>
              </a:tabLst>
            </a:pPr>
            <a:r>
              <a:rPr sz="2750" spc="-10" dirty="0">
                <a:latin typeface="Trebuchet MS"/>
                <a:cs typeface="Trebuchet MS"/>
              </a:rPr>
              <a:t>between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the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various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process partitions</a:t>
            </a:r>
            <a:r>
              <a:rPr sz="2750" dirty="0">
                <a:latin typeface="Trebuchet MS"/>
                <a:cs typeface="Trebuchet MS"/>
              </a:rPr>
              <a:t>		</a:t>
            </a:r>
            <a:r>
              <a:rPr sz="2750" spc="-10" dirty="0">
                <a:latin typeface="Trebuchet MS"/>
                <a:cs typeface="Trebuchet MS"/>
              </a:rPr>
              <a:t>opposite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to</a:t>
            </a:r>
            <a:r>
              <a:rPr sz="2750" dirty="0">
                <a:latin typeface="Trebuchet MS"/>
                <a:cs typeface="Trebuchet MS"/>
              </a:rPr>
              <a:t>		</a:t>
            </a:r>
            <a:r>
              <a:rPr sz="2750" spc="-20" dirty="0">
                <a:latin typeface="Trebuchet MS"/>
                <a:cs typeface="Trebuchet MS"/>
              </a:rPr>
              <a:t>that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14" dirty="0">
                <a:latin typeface="Trebuchet MS"/>
                <a:cs typeface="Trebuchet MS"/>
              </a:rPr>
              <a:t>of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4214" y="4248785"/>
            <a:ext cx="1311910" cy="8788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01295" marR="5080" indent="-189230">
              <a:lnSpc>
                <a:spcPct val="102400"/>
              </a:lnSpc>
              <a:spcBef>
                <a:spcPts val="50"/>
              </a:spcBef>
            </a:pPr>
            <a:r>
              <a:rPr sz="2750" spc="-160" dirty="0">
                <a:latin typeface="Trebuchet MS"/>
                <a:cs typeface="Trebuchet MS"/>
              </a:rPr>
              <a:t>allocated </a:t>
            </a:r>
            <a:r>
              <a:rPr sz="2750" spc="-145" dirty="0">
                <a:latin typeface="Trebuchet MS"/>
                <a:cs typeface="Trebuchet MS"/>
              </a:rPr>
              <a:t>internal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725" y="5107622"/>
            <a:ext cx="210566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155" dirty="0">
                <a:latin typeface="Trebuchet MS"/>
                <a:cs typeface="Trebuchet MS"/>
              </a:rPr>
              <a:t>fragmentation.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190436"/>
            <a:ext cx="5376926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57" y="350774"/>
            <a:ext cx="46462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35" dirty="0"/>
              <a:t>Dynamic</a:t>
            </a:r>
            <a:r>
              <a:rPr sz="4250" spc="-145" dirty="0"/>
              <a:t> </a:t>
            </a:r>
            <a:r>
              <a:rPr sz="4250" spc="-190" dirty="0"/>
              <a:t>Partitioning</a:t>
            </a:r>
            <a:endParaRPr sz="42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35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6007" y="1239955"/>
            <a:ext cx="7767320" cy="32588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3200" spc="-10" dirty="0">
                <a:latin typeface="Trebuchet MS"/>
                <a:cs typeface="Trebuchet MS"/>
              </a:rPr>
              <a:t>Compaction</a:t>
            </a:r>
            <a:endParaRPr sz="3200">
              <a:latin typeface="Trebuchet MS"/>
              <a:cs typeface="Trebuchet MS"/>
            </a:endParaRPr>
          </a:p>
          <a:p>
            <a:pPr marL="295275" indent="-28575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660" dirty="0">
                <a:latin typeface="Trebuchet MS"/>
                <a:cs typeface="Trebuchet MS"/>
              </a:rPr>
              <a:t>T</a:t>
            </a:r>
            <a:r>
              <a:rPr sz="3200" spc="-130" dirty="0">
                <a:latin typeface="Trebuchet MS"/>
                <a:cs typeface="Trebuchet MS"/>
              </a:rPr>
              <a:t>e</a:t>
            </a:r>
            <a:r>
              <a:rPr sz="3200" spc="-150" dirty="0">
                <a:latin typeface="Trebuchet MS"/>
                <a:cs typeface="Trebuchet MS"/>
              </a:rPr>
              <a:t>c</a:t>
            </a:r>
            <a:r>
              <a:rPr sz="3200" spc="-200" dirty="0">
                <a:latin typeface="Trebuchet MS"/>
                <a:cs typeface="Trebuchet MS"/>
              </a:rPr>
              <a:t>hn</a:t>
            </a:r>
            <a:r>
              <a:rPr sz="3200" spc="-114" dirty="0">
                <a:latin typeface="Trebuchet MS"/>
                <a:cs typeface="Trebuchet MS"/>
              </a:rPr>
              <a:t>i</a:t>
            </a:r>
            <a:r>
              <a:rPr sz="3200" spc="-200" dirty="0">
                <a:latin typeface="Trebuchet MS"/>
                <a:cs typeface="Trebuchet MS"/>
              </a:rPr>
              <a:t>qu</a:t>
            </a:r>
            <a:r>
              <a:rPr sz="3200" spc="-155" dirty="0">
                <a:latin typeface="Trebuchet MS"/>
                <a:cs typeface="Trebuchet MS"/>
              </a:rPr>
              <a:t>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to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resolve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external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fragmentation</a:t>
            </a:r>
            <a:endParaRPr sz="3200">
              <a:latin typeface="Trebuchet MS"/>
              <a:cs typeface="Trebuchet MS"/>
            </a:endParaRPr>
          </a:p>
          <a:p>
            <a:pPr marL="295275" marR="5715" indent="-283210">
              <a:lnSpc>
                <a:spcPct val="101699"/>
              </a:lnSpc>
              <a:spcBef>
                <a:spcPts val="525"/>
              </a:spcBef>
              <a:buChar char="⚫"/>
              <a:tabLst>
                <a:tab pos="295275" algn="l"/>
                <a:tab pos="408940" algn="l"/>
              </a:tabLst>
            </a:pPr>
            <a:r>
              <a:rPr sz="2550" dirty="0">
                <a:solidFill>
                  <a:srgbClr val="3891A7"/>
                </a:solidFill>
                <a:latin typeface="Segoe UI Symbol"/>
                <a:cs typeface="Segoe UI Symbol"/>
              </a:rPr>
              <a:t>	</a:t>
            </a:r>
            <a:r>
              <a:rPr sz="3200" spc="185" dirty="0">
                <a:latin typeface="Trebuchet MS"/>
                <a:cs typeface="Trebuchet MS"/>
              </a:rPr>
              <a:t>OS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shifts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processes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so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they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are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contiguous </a:t>
            </a:r>
            <a:r>
              <a:rPr sz="3200" spc="-204" dirty="0">
                <a:latin typeface="Trebuchet MS"/>
                <a:cs typeface="Trebuchet MS"/>
              </a:rPr>
              <a:t>and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270" dirty="0">
                <a:latin typeface="Trebuchet MS"/>
                <a:cs typeface="Trebuchet MS"/>
              </a:rPr>
              <a:t>all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free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memory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is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in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one </a:t>
            </a:r>
            <a:r>
              <a:rPr sz="3200" spc="-10" dirty="0">
                <a:latin typeface="Trebuchet MS"/>
                <a:cs typeface="Trebuchet MS"/>
              </a:rPr>
              <a:t>block.</a:t>
            </a:r>
            <a:endParaRPr sz="3200">
              <a:latin typeface="Trebuchet MS"/>
              <a:cs typeface="Trebuchet MS"/>
            </a:endParaRPr>
          </a:p>
          <a:p>
            <a:pPr marL="295275" marR="5080" indent="-286385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  <a:tab pos="2136140" algn="l"/>
                <a:tab pos="2839085" algn="l"/>
                <a:tab pos="3942715" algn="l"/>
                <a:tab pos="6320155" algn="l"/>
                <a:tab pos="7023734" algn="l"/>
              </a:tabLst>
            </a:pPr>
            <a:r>
              <a:rPr sz="3200" spc="-10" dirty="0">
                <a:latin typeface="Trebuchet MS"/>
                <a:cs typeface="Trebuchet MS"/>
              </a:rPr>
              <a:t>Problem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25" dirty="0">
                <a:latin typeface="Trebuchet MS"/>
                <a:cs typeface="Trebuchet MS"/>
              </a:rPr>
              <a:t>is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20" dirty="0">
                <a:latin typeface="Trebuchet MS"/>
                <a:cs typeface="Trebuchet MS"/>
              </a:rPr>
              <a:t>that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10" dirty="0">
                <a:latin typeface="Trebuchet MS"/>
                <a:cs typeface="Trebuchet MS"/>
              </a:rPr>
              <a:t>compaction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25" dirty="0">
                <a:latin typeface="Trebuchet MS"/>
                <a:cs typeface="Trebuchet MS"/>
              </a:rPr>
              <a:t>is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229" dirty="0">
                <a:latin typeface="Trebuchet MS"/>
                <a:cs typeface="Trebuchet MS"/>
              </a:rPr>
              <a:t>time </a:t>
            </a:r>
            <a:r>
              <a:rPr sz="3200" spc="-155" dirty="0">
                <a:latin typeface="Trebuchet MS"/>
                <a:cs typeface="Trebuchet MS"/>
              </a:rPr>
              <a:t>consuming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and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thus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wastes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processor’s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270" dirty="0">
                <a:latin typeface="Trebuchet MS"/>
                <a:cs typeface="Trebuchet MS"/>
              </a:rPr>
              <a:t>time.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0"/>
            <a:ext cx="4843526" cy="995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57" y="13969"/>
            <a:ext cx="419036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490" dirty="0"/>
              <a:t> </a:t>
            </a:r>
            <a:r>
              <a:rPr spc="-114"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36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2207" y="1014094"/>
            <a:ext cx="7696834" cy="46558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4005" marR="10795" indent="-281940" algn="just">
              <a:lnSpc>
                <a:spcPct val="102400"/>
              </a:lnSpc>
              <a:spcBef>
                <a:spcPts val="5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Used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decide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which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free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block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allocate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330" dirty="0">
                <a:latin typeface="Trebuchet MS"/>
                <a:cs typeface="Trebuchet MS"/>
              </a:rPr>
              <a:t>a 	</a:t>
            </a:r>
            <a:r>
              <a:rPr sz="2750" spc="-10" dirty="0">
                <a:latin typeface="Trebuchet MS"/>
                <a:cs typeface="Trebuchet MS"/>
              </a:rPr>
              <a:t>process.</a:t>
            </a:r>
            <a:endParaRPr sz="2750">
              <a:latin typeface="Trebuchet MS"/>
              <a:cs typeface="Trebuchet MS"/>
            </a:endParaRPr>
          </a:p>
          <a:p>
            <a:pPr marL="294005" marR="5080" indent="-281940" algn="just">
              <a:lnSpc>
                <a:spcPct val="102400"/>
              </a:lnSpc>
              <a:spcBef>
                <a:spcPts val="52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Goal:</a:t>
            </a:r>
            <a:r>
              <a:rPr sz="2750" spc="-6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5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reduce</a:t>
            </a:r>
            <a:r>
              <a:rPr sz="2750" spc="6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usage</a:t>
            </a:r>
            <a:r>
              <a:rPr sz="2750" spc="6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5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compaction</a:t>
            </a:r>
            <a:r>
              <a:rPr sz="2750" spc="70" dirty="0">
                <a:latin typeface="Trebuchet MS"/>
                <a:cs typeface="Trebuchet MS"/>
              </a:rPr>
              <a:t>  </a:t>
            </a:r>
            <a:r>
              <a:rPr sz="2750" spc="-75" dirty="0">
                <a:latin typeface="Trebuchet MS"/>
                <a:cs typeface="Trebuchet MS"/>
              </a:rPr>
              <a:t>(time 	</a:t>
            </a:r>
            <a:r>
              <a:rPr sz="2750" spc="-20" dirty="0">
                <a:latin typeface="Trebuchet MS"/>
                <a:cs typeface="Trebuchet MS"/>
              </a:rPr>
              <a:t>consuming)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65"/>
              </a:spcBef>
              <a:buFont typeface="Segoe UI Symbol"/>
              <a:buChar char="⚫"/>
            </a:pPr>
            <a:endParaRPr sz="275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2750" spc="-114" dirty="0">
                <a:latin typeface="Trebuchet MS"/>
                <a:cs typeface="Trebuchet MS"/>
              </a:rPr>
              <a:t>Possible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algorithms:</a:t>
            </a:r>
            <a:endParaRPr sz="2750">
              <a:latin typeface="Trebuchet MS"/>
              <a:cs typeface="Trebuchet MS"/>
            </a:endParaRPr>
          </a:p>
          <a:p>
            <a:pPr marL="294640" marR="8255" indent="-285750" algn="just">
              <a:lnSpc>
                <a:spcPct val="101400"/>
              </a:lnSpc>
              <a:spcBef>
                <a:spcPts val="55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35" dirty="0">
                <a:solidFill>
                  <a:srgbClr val="006FC0"/>
                </a:solidFill>
                <a:latin typeface="Trebuchet MS"/>
                <a:cs typeface="Trebuchet MS"/>
              </a:rPr>
              <a:t>Best-</a:t>
            </a:r>
            <a:r>
              <a:rPr sz="3200" spc="-325" dirty="0">
                <a:solidFill>
                  <a:srgbClr val="006FC0"/>
                </a:solidFill>
                <a:latin typeface="Trebuchet MS"/>
                <a:cs typeface="Trebuchet MS"/>
              </a:rPr>
              <a:t>fit</a:t>
            </a:r>
            <a:r>
              <a:rPr sz="3200" spc="-325" dirty="0">
                <a:latin typeface="Trebuchet MS"/>
                <a:cs typeface="Trebuchet MS"/>
              </a:rPr>
              <a:t>:</a:t>
            </a:r>
            <a:r>
              <a:rPr sz="3200" spc="1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Allocate</a:t>
            </a:r>
            <a:r>
              <a:rPr sz="2750" spc="3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36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smallest</a:t>
            </a:r>
            <a:r>
              <a:rPr sz="2750" spc="3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hole</a:t>
            </a:r>
            <a:r>
              <a:rPr sz="2750" spc="3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that</a:t>
            </a:r>
            <a:r>
              <a:rPr sz="2750" spc="3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36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big 	</a:t>
            </a:r>
            <a:r>
              <a:rPr sz="2750" spc="-155" dirty="0">
                <a:latin typeface="Trebuchet MS"/>
                <a:cs typeface="Trebuchet MS"/>
              </a:rPr>
              <a:t>enough.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55" dirty="0">
                <a:latin typeface="Trebuchet MS"/>
                <a:cs typeface="Trebuchet MS"/>
              </a:rPr>
              <a:t>We</a:t>
            </a:r>
            <a:r>
              <a:rPr sz="2750" spc="-204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must</a:t>
            </a:r>
            <a:r>
              <a:rPr sz="2750" spc="-175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search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the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entire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-225" dirty="0">
                <a:latin typeface="Trebuchet MS"/>
                <a:cs typeface="Trebuchet MS"/>
              </a:rPr>
              <a:t>list,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unless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the 	list</a:t>
            </a:r>
            <a:r>
              <a:rPr sz="2750" spc="-1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15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ordered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by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size.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This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strategy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produces</a:t>
            </a:r>
            <a:r>
              <a:rPr sz="2750" spc="-40" dirty="0">
                <a:latin typeface="Trebuchet MS"/>
                <a:cs typeface="Trebuchet MS"/>
              </a:rPr>
              <a:t> the 	</a:t>
            </a:r>
            <a:r>
              <a:rPr sz="2750" spc="-155" dirty="0">
                <a:latin typeface="Trebuchet MS"/>
                <a:cs typeface="Trebuchet MS"/>
              </a:rPr>
              <a:t>smallest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leftover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hole.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0"/>
            <a:ext cx="4843526" cy="995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57" y="13969"/>
            <a:ext cx="419036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490" dirty="0"/>
              <a:t> </a:t>
            </a:r>
            <a:r>
              <a:rPr spc="-114" dirty="0"/>
              <a:t>Algorithm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2207" y="852487"/>
            <a:ext cx="7728584" cy="22231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94640" marR="5080" indent="-285750" algn="just">
              <a:lnSpc>
                <a:spcPct val="101699"/>
              </a:lnSpc>
              <a:spcBef>
                <a:spcPts val="6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45" dirty="0">
                <a:solidFill>
                  <a:srgbClr val="006FC0"/>
                </a:solidFill>
                <a:latin typeface="Trebuchet MS"/>
                <a:cs typeface="Trebuchet MS"/>
              </a:rPr>
              <a:t>First-</a:t>
            </a:r>
            <a:r>
              <a:rPr sz="3200" spc="-330" dirty="0">
                <a:solidFill>
                  <a:srgbClr val="006FC0"/>
                </a:solidFill>
                <a:latin typeface="Trebuchet MS"/>
                <a:cs typeface="Trebuchet MS"/>
              </a:rPr>
              <a:t>fit</a:t>
            </a:r>
            <a:r>
              <a:rPr sz="3200" spc="-330" dirty="0">
                <a:latin typeface="Trebuchet MS"/>
                <a:cs typeface="Trebuchet MS"/>
              </a:rPr>
              <a:t>:</a:t>
            </a:r>
            <a:r>
              <a:rPr sz="3200" spc="590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Allocate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the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first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hole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that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big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enough. 	Searching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can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start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either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at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beginning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the 	</a:t>
            </a:r>
            <a:r>
              <a:rPr sz="2750" spc="-30" dirty="0">
                <a:latin typeface="Trebuchet MS"/>
                <a:cs typeface="Trebuchet MS"/>
              </a:rPr>
              <a:t>set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holes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55" dirty="0">
                <a:latin typeface="Trebuchet MS"/>
                <a:cs typeface="Trebuchet MS"/>
              </a:rPr>
              <a:t>or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at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the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location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where</a:t>
            </a:r>
            <a:r>
              <a:rPr sz="2750" spc="-65" dirty="0">
                <a:latin typeface="Trebuchet MS"/>
                <a:cs typeface="Trebuchet MS"/>
              </a:rPr>
              <a:t> the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previous 	</a:t>
            </a:r>
            <a:r>
              <a:rPr sz="2750" spc="-135" dirty="0">
                <a:latin typeface="Trebuchet MS"/>
                <a:cs typeface="Trebuchet MS"/>
              </a:rPr>
              <a:t>first-</a:t>
            </a:r>
            <a:r>
              <a:rPr sz="2750" dirty="0">
                <a:latin typeface="Trebuchet MS"/>
                <a:cs typeface="Trebuchet MS"/>
              </a:rPr>
              <a:t>fit</a:t>
            </a:r>
            <a:r>
              <a:rPr sz="2750" spc="1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search</a:t>
            </a:r>
            <a:r>
              <a:rPr sz="2750" spc="18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ended.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55" dirty="0">
                <a:latin typeface="Trebuchet MS"/>
                <a:cs typeface="Trebuchet MS"/>
              </a:rPr>
              <a:t>We</a:t>
            </a:r>
            <a:r>
              <a:rPr sz="2750" spc="1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can</a:t>
            </a:r>
            <a:r>
              <a:rPr sz="2750" spc="1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stop</a:t>
            </a:r>
            <a:r>
              <a:rPr sz="2750" spc="13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searching</a:t>
            </a:r>
            <a:r>
              <a:rPr sz="2750" spc="15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as 	</a:t>
            </a:r>
            <a:r>
              <a:rPr sz="2750" dirty="0">
                <a:latin typeface="Trebuchet MS"/>
                <a:cs typeface="Trebuchet MS"/>
              </a:rPr>
              <a:t>soon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as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we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find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free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hole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that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is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large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enough.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207" y="3628072"/>
            <a:ext cx="192151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5275" indent="-285750">
              <a:lnSpc>
                <a:spcPct val="100000"/>
              </a:lnSpc>
              <a:spcBef>
                <a:spcPts val="12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20" dirty="0">
                <a:solidFill>
                  <a:srgbClr val="006FC0"/>
                </a:solidFill>
                <a:latin typeface="Trebuchet MS"/>
                <a:cs typeface="Trebuchet MS"/>
              </a:rPr>
              <a:t>Worst-</a:t>
            </a:r>
            <a:r>
              <a:rPr sz="3200" spc="-350" dirty="0">
                <a:solidFill>
                  <a:srgbClr val="006FC0"/>
                </a:solidFill>
                <a:latin typeface="Trebuchet MS"/>
                <a:cs typeface="Trebuchet MS"/>
              </a:rPr>
              <a:t>fit</a:t>
            </a:r>
            <a:r>
              <a:rPr sz="3200" spc="-350" dirty="0"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7664" y="3685222"/>
            <a:ext cx="543052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74775" algn="l"/>
                <a:tab pos="2017395" algn="l"/>
                <a:tab pos="3143250" algn="l"/>
              </a:tabLst>
            </a:pPr>
            <a:r>
              <a:rPr sz="2750" spc="-10" dirty="0">
                <a:latin typeface="Trebuchet MS"/>
                <a:cs typeface="Trebuchet MS"/>
              </a:rPr>
              <a:t>Allocate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the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largest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90" dirty="0">
                <a:latin typeface="Trebuchet MS"/>
                <a:cs typeface="Trebuchet MS"/>
              </a:rPr>
              <a:t>hole.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Again,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we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735" y="4124007"/>
            <a:ext cx="7411084" cy="17367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Trebuchet MS"/>
                <a:cs typeface="Trebuchet MS"/>
              </a:rPr>
              <a:t>must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search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entire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list,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unless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it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sorted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by </a:t>
            </a:r>
            <a:r>
              <a:rPr sz="2750" spc="-65" dirty="0">
                <a:latin typeface="Trebuchet MS"/>
                <a:cs typeface="Trebuchet MS"/>
              </a:rPr>
              <a:t>size.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This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strategy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produces</a:t>
            </a:r>
            <a:r>
              <a:rPr sz="2750" spc="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8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largest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leftover </a:t>
            </a:r>
            <a:r>
              <a:rPr sz="2750" spc="-125" dirty="0">
                <a:latin typeface="Trebuchet MS"/>
                <a:cs typeface="Trebuchet MS"/>
              </a:rPr>
              <a:t>hole,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which</a:t>
            </a:r>
            <a:r>
              <a:rPr sz="2750" spc="-18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may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more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useful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than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smaller </a:t>
            </a:r>
            <a:r>
              <a:rPr sz="2750" spc="-145" dirty="0">
                <a:latin typeface="Trebuchet MS"/>
                <a:cs typeface="Trebuchet MS"/>
              </a:rPr>
              <a:t>leftover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hole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from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best-</a:t>
            </a:r>
            <a:r>
              <a:rPr sz="2750" spc="-215" dirty="0">
                <a:latin typeface="Trebuchet MS"/>
                <a:cs typeface="Trebuchet MS"/>
              </a:rPr>
              <a:t>fit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approach.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0"/>
            <a:ext cx="4843526" cy="995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57" y="13969"/>
            <a:ext cx="419036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490" dirty="0"/>
              <a:t> </a:t>
            </a:r>
            <a:r>
              <a:rPr spc="-114" dirty="0"/>
              <a:t>Algorithm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28800" y="800099"/>
            <a:ext cx="5753100" cy="6057900"/>
            <a:chOff x="1828800" y="800099"/>
            <a:chExt cx="5753100" cy="60579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800099"/>
              <a:ext cx="5753100" cy="60578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7526" y="4619561"/>
              <a:ext cx="863600" cy="38163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323786"/>
            <a:ext cx="7862951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999" y="487680"/>
            <a:ext cx="713867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70" dirty="0"/>
              <a:t>Placement</a:t>
            </a:r>
            <a:r>
              <a:rPr sz="4250" spc="-400" dirty="0"/>
              <a:t> </a:t>
            </a:r>
            <a:r>
              <a:rPr sz="4250" spc="-195" dirty="0"/>
              <a:t>Algorithm:</a:t>
            </a:r>
            <a:r>
              <a:rPr sz="4250" spc="-455" dirty="0"/>
              <a:t> </a:t>
            </a:r>
            <a:r>
              <a:rPr sz="4250" spc="-130" dirty="0"/>
              <a:t>comments</a:t>
            </a:r>
            <a:endParaRPr sz="42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39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1260" y="1416049"/>
            <a:ext cx="7695565" cy="45415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4640" marR="41275" indent="-285750" algn="just">
              <a:lnSpc>
                <a:spcPts val="3460"/>
              </a:lnSpc>
              <a:spcBef>
                <a:spcPts val="56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20" dirty="0">
                <a:solidFill>
                  <a:srgbClr val="006FC0"/>
                </a:solidFill>
                <a:latin typeface="Trebuchet MS"/>
                <a:cs typeface="Trebuchet MS"/>
              </a:rPr>
              <a:t>Worst-</a:t>
            </a:r>
            <a:r>
              <a:rPr sz="3200" spc="-275" dirty="0">
                <a:solidFill>
                  <a:srgbClr val="006FC0"/>
                </a:solidFill>
                <a:latin typeface="Trebuchet MS"/>
                <a:cs typeface="Trebuchet MS"/>
              </a:rPr>
              <a:t>fit</a:t>
            </a:r>
            <a:r>
              <a:rPr sz="3200" spc="2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often</a:t>
            </a:r>
            <a:r>
              <a:rPr sz="3200" spc="2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leads</a:t>
            </a:r>
            <a:r>
              <a:rPr sz="3200" spc="2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245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allocation</a:t>
            </a:r>
            <a:r>
              <a:rPr sz="3200" spc="2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22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the 	</a:t>
            </a:r>
            <a:r>
              <a:rPr sz="3200" spc="-195" dirty="0">
                <a:latin typeface="Trebuchet MS"/>
                <a:cs typeface="Trebuchet MS"/>
              </a:rPr>
              <a:t>largest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block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85" dirty="0">
                <a:latin typeface="Trebuchet MS"/>
                <a:cs typeface="Trebuchet MS"/>
              </a:rPr>
              <a:t>at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the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end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of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memory</a:t>
            </a:r>
            <a:endParaRPr sz="3200">
              <a:latin typeface="Trebuchet MS"/>
              <a:cs typeface="Trebuchet MS"/>
            </a:endParaRPr>
          </a:p>
          <a:p>
            <a:pPr marL="295910" marR="5080" indent="-286385" algn="just">
              <a:lnSpc>
                <a:spcPts val="3460"/>
              </a:lnSpc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50" dirty="0">
                <a:solidFill>
                  <a:srgbClr val="006FC0"/>
                </a:solidFill>
                <a:latin typeface="Trebuchet MS"/>
                <a:cs typeface="Trebuchet MS"/>
              </a:rPr>
              <a:t>First-</a:t>
            </a:r>
            <a:r>
              <a:rPr sz="3200" spc="-275" dirty="0">
                <a:solidFill>
                  <a:srgbClr val="006FC0"/>
                </a:solidFill>
                <a:latin typeface="Trebuchet MS"/>
                <a:cs typeface="Trebuchet MS"/>
              </a:rPr>
              <a:t>fit</a:t>
            </a:r>
            <a:r>
              <a:rPr sz="3200" spc="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favors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allocation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near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the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beginning: </a:t>
            </a:r>
            <a:r>
              <a:rPr sz="3200" dirty="0">
                <a:latin typeface="Trebuchet MS"/>
                <a:cs typeface="Trebuchet MS"/>
              </a:rPr>
              <a:t>tends</a:t>
            </a:r>
            <a:r>
              <a:rPr sz="3200" spc="4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4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create</a:t>
            </a:r>
            <a:r>
              <a:rPr sz="3200" spc="5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less</a:t>
            </a:r>
            <a:r>
              <a:rPr sz="3200" spc="50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fragmentation</a:t>
            </a:r>
            <a:r>
              <a:rPr sz="3200" spc="465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than </a:t>
            </a:r>
            <a:r>
              <a:rPr sz="3200" spc="-40" dirty="0">
                <a:latin typeface="Trebuchet MS"/>
                <a:cs typeface="Trebuchet MS"/>
              </a:rPr>
              <a:t>Next-</a:t>
            </a:r>
            <a:r>
              <a:rPr sz="3200" spc="-300" dirty="0">
                <a:latin typeface="Trebuchet MS"/>
                <a:cs typeface="Trebuchet MS"/>
              </a:rPr>
              <a:t>fit</a:t>
            </a:r>
            <a:endParaRPr sz="3200">
              <a:latin typeface="Trebuchet MS"/>
              <a:cs typeface="Trebuchet MS"/>
            </a:endParaRPr>
          </a:p>
          <a:p>
            <a:pPr marL="295910" marR="41275" indent="-286385" algn="just">
              <a:lnSpc>
                <a:spcPts val="3460"/>
              </a:lnSpc>
              <a:spcBef>
                <a:spcPts val="58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35" dirty="0">
                <a:solidFill>
                  <a:srgbClr val="006FC0"/>
                </a:solidFill>
                <a:latin typeface="Trebuchet MS"/>
                <a:cs typeface="Trebuchet MS"/>
              </a:rPr>
              <a:t>Best-</a:t>
            </a:r>
            <a:r>
              <a:rPr sz="3200" spc="-275" dirty="0">
                <a:solidFill>
                  <a:srgbClr val="006FC0"/>
                </a:solidFill>
                <a:latin typeface="Trebuchet MS"/>
                <a:cs typeface="Trebuchet MS"/>
              </a:rPr>
              <a:t>fit</a:t>
            </a:r>
            <a:r>
              <a:rPr sz="3200" spc="4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searches</a:t>
            </a:r>
            <a:r>
              <a:rPr sz="3200" spc="5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4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smallest</a:t>
            </a:r>
            <a:r>
              <a:rPr sz="3200" spc="4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block:</a:t>
            </a:r>
            <a:r>
              <a:rPr sz="3200" spc="27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the </a:t>
            </a:r>
            <a:r>
              <a:rPr sz="3200" spc="-225" dirty="0">
                <a:latin typeface="Trebuchet MS"/>
                <a:cs typeface="Trebuchet MS"/>
              </a:rPr>
              <a:t>fragment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265" dirty="0">
                <a:latin typeface="Trebuchet MS"/>
                <a:cs typeface="Trebuchet MS"/>
              </a:rPr>
              <a:t>left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behind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is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small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as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possible</a:t>
            </a:r>
            <a:endParaRPr sz="3200">
              <a:latin typeface="Trebuchet MS"/>
              <a:cs typeface="Trebuchet MS"/>
            </a:endParaRPr>
          </a:p>
          <a:p>
            <a:pPr marL="569595" marR="37465" lvl="1" indent="-236854" algn="just">
              <a:lnSpc>
                <a:spcPct val="92200"/>
              </a:lnSpc>
              <a:spcBef>
                <a:spcPts val="56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60" dirty="0">
                <a:latin typeface="Trebuchet MS"/>
                <a:cs typeface="Trebuchet MS"/>
              </a:rPr>
              <a:t>main </a:t>
            </a: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quickly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forms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holes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too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small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to 	</a:t>
            </a:r>
            <a:r>
              <a:rPr sz="2750" spc="-30" dirty="0">
                <a:latin typeface="Trebuchet MS"/>
                <a:cs typeface="Trebuchet MS"/>
              </a:rPr>
              <a:t>hold</a:t>
            </a:r>
            <a:r>
              <a:rPr sz="2750" spc="-18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any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process: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compaction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generally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needs</a:t>
            </a:r>
            <a:r>
              <a:rPr sz="2750" spc="-25" dirty="0">
                <a:latin typeface="Trebuchet MS"/>
                <a:cs typeface="Trebuchet MS"/>
              </a:rPr>
              <a:t> to 	</a:t>
            </a:r>
            <a:r>
              <a:rPr sz="2750" spc="-150" dirty="0">
                <a:latin typeface="Trebuchet MS"/>
                <a:cs typeface="Trebuchet MS"/>
              </a:rPr>
              <a:t>be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done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more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often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1100" y="2038223"/>
            <a:ext cx="7910576" cy="19479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3575" y="2290826"/>
            <a:ext cx="7410450" cy="14478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7084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920"/>
              </a:spcBef>
            </a:pPr>
            <a:r>
              <a:rPr sz="3600" b="1" spc="-20" dirty="0">
                <a:solidFill>
                  <a:srgbClr val="001F5F"/>
                </a:solidFill>
                <a:latin typeface="Calibri"/>
                <a:cs typeface="Calibri"/>
              </a:rPr>
              <a:t>Memory</a:t>
            </a:r>
            <a:r>
              <a:rPr sz="3600" b="1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600" b="1" spc="-65" dirty="0">
                <a:solidFill>
                  <a:srgbClr val="001F5F"/>
                </a:solidFill>
                <a:latin typeface="Calibri"/>
                <a:cs typeface="Calibri"/>
              </a:rPr>
              <a:t>Management</a:t>
            </a:r>
            <a:r>
              <a:rPr sz="3600" b="1" spc="-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1F5F"/>
                </a:solidFill>
                <a:latin typeface="Calibri"/>
                <a:cs typeface="Calibri"/>
              </a:rPr>
              <a:t>Requirements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323786"/>
            <a:ext cx="3024251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2442" y="267112"/>
            <a:ext cx="23044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5" dirty="0"/>
              <a:t>Example</a:t>
            </a:r>
            <a:r>
              <a:rPr sz="4250" spc="-75" dirty="0"/>
              <a:t> </a:t>
            </a:r>
            <a:r>
              <a:rPr sz="4250" spc="-50" dirty="0"/>
              <a:t>1</a:t>
            </a:r>
            <a:endParaRPr sz="425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816" y="1066803"/>
            <a:ext cx="4209184" cy="57911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8800" y="1371600"/>
            <a:ext cx="28575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323786"/>
            <a:ext cx="3024251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999" y="487680"/>
            <a:ext cx="23044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5" dirty="0"/>
              <a:t>Example</a:t>
            </a:r>
            <a:r>
              <a:rPr sz="4250" spc="-75" dirty="0"/>
              <a:t> </a:t>
            </a:r>
            <a:r>
              <a:rPr sz="4250" spc="-50" dirty="0"/>
              <a:t>2</a:t>
            </a:r>
            <a:endParaRPr sz="42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1219198"/>
            <a:ext cx="54102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2365" y="6539865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B5A787"/>
                </a:solidFill>
                <a:latin typeface="Trebuchet MS"/>
                <a:cs typeface="Trebuchet MS"/>
              </a:rPr>
              <a:t>43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190436"/>
            <a:ext cx="3519551" cy="11191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0297" y="329565"/>
            <a:ext cx="286385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Address</a:t>
            </a:r>
            <a:r>
              <a:rPr spc="-525" dirty="0"/>
              <a:t> </a:t>
            </a:r>
            <a:r>
              <a:rPr spc="-700" dirty="0"/>
              <a:t>T</a:t>
            </a:r>
            <a:r>
              <a:rPr spc="-150" dirty="0"/>
              <a:t>y</a:t>
            </a:r>
            <a:r>
              <a:rPr spc="-160" dirty="0"/>
              <a:t>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3160" y="1158493"/>
            <a:ext cx="7658734" cy="50679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94640" marR="7620" indent="-285750" algn="just">
              <a:lnSpc>
                <a:spcPct val="100400"/>
              </a:lnSpc>
              <a:spcBef>
                <a:spcPts val="11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260" dirty="0">
                <a:latin typeface="Trebuchet MS"/>
                <a:cs typeface="Trebuchet MS"/>
              </a:rPr>
              <a:t>A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-120" dirty="0">
                <a:solidFill>
                  <a:srgbClr val="001F5F"/>
                </a:solidFill>
                <a:latin typeface="Trebuchet MS"/>
                <a:cs typeface="Trebuchet MS"/>
              </a:rPr>
              <a:t>physical</a:t>
            </a:r>
            <a:r>
              <a:rPr sz="3200" spc="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001F5F"/>
                </a:solidFill>
                <a:latin typeface="Trebuchet MS"/>
                <a:cs typeface="Trebuchet MS"/>
              </a:rPr>
              <a:t>address</a:t>
            </a:r>
            <a:r>
              <a:rPr sz="3200" spc="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(absolute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address)</a:t>
            </a:r>
            <a:r>
              <a:rPr sz="3200" spc="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</a:t>
            </a:r>
            <a:r>
              <a:rPr sz="3200" spc="105" dirty="0">
                <a:latin typeface="Trebuchet MS"/>
                <a:cs typeface="Trebuchet MS"/>
              </a:rPr>
              <a:t> </a:t>
            </a:r>
            <a:r>
              <a:rPr sz="3200" spc="-375" dirty="0">
                <a:latin typeface="Trebuchet MS"/>
                <a:cs typeface="Trebuchet MS"/>
              </a:rPr>
              <a:t>a 	</a:t>
            </a:r>
            <a:r>
              <a:rPr sz="3200" spc="-125" dirty="0">
                <a:latin typeface="Trebuchet MS"/>
                <a:cs typeface="Trebuchet MS"/>
              </a:rPr>
              <a:t>physical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location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11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main</a:t>
            </a:r>
            <a:r>
              <a:rPr sz="3200" spc="110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memory.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</a:t>
            </a:r>
            <a:r>
              <a:rPr sz="3200" spc="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</a:t>
            </a:r>
            <a:r>
              <a:rPr sz="3200" spc="110" dirty="0">
                <a:latin typeface="Trebuchet MS"/>
                <a:cs typeface="Trebuchet MS"/>
              </a:rPr>
              <a:t> </a:t>
            </a:r>
            <a:r>
              <a:rPr sz="3200" spc="-280" dirty="0">
                <a:latin typeface="Trebuchet MS"/>
                <a:cs typeface="Trebuchet MS"/>
              </a:rPr>
              <a:t>an 	</a:t>
            </a:r>
            <a:r>
              <a:rPr sz="3200" spc="-60" dirty="0">
                <a:latin typeface="Trebuchet MS"/>
                <a:cs typeface="Trebuchet MS"/>
              </a:rPr>
              <a:t>address</a:t>
            </a:r>
            <a:r>
              <a:rPr sz="3200" spc="-1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seen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by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Memory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unit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-335" dirty="0">
                <a:latin typeface="Trebuchet MS"/>
                <a:cs typeface="Trebuchet MS"/>
              </a:rPr>
              <a:t>i.e.</a:t>
            </a:r>
            <a:r>
              <a:rPr sz="3200" spc="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one 	</a:t>
            </a:r>
            <a:r>
              <a:rPr sz="3200" spc="-185" dirty="0">
                <a:latin typeface="Trebuchet MS"/>
                <a:cs typeface="Trebuchet MS"/>
              </a:rPr>
              <a:t>loaded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into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the</a:t>
            </a:r>
            <a:r>
              <a:rPr sz="3200" spc="-110" dirty="0">
                <a:latin typeface="Trebuchet MS"/>
                <a:cs typeface="Trebuchet MS"/>
              </a:rPr>
              <a:t> memory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address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register.</a:t>
            </a:r>
            <a:endParaRPr sz="3200">
              <a:latin typeface="Trebuchet MS"/>
              <a:cs typeface="Trebuchet MS"/>
            </a:endParaRPr>
          </a:p>
          <a:p>
            <a:pPr marL="294640" marR="5080" indent="-285750" algn="just">
              <a:lnSpc>
                <a:spcPts val="3829"/>
              </a:lnSpc>
              <a:spcBef>
                <a:spcPts val="72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260" dirty="0">
                <a:latin typeface="Trebuchet MS"/>
                <a:cs typeface="Trebuchet MS"/>
              </a:rPr>
              <a:t>A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215" dirty="0">
                <a:solidFill>
                  <a:srgbClr val="001F5F"/>
                </a:solidFill>
                <a:latin typeface="Trebuchet MS"/>
                <a:cs typeface="Trebuchet MS"/>
              </a:rPr>
              <a:t>logical</a:t>
            </a:r>
            <a:r>
              <a:rPr sz="3200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3200" spc="-200" dirty="0">
                <a:solidFill>
                  <a:srgbClr val="001F5F"/>
                </a:solidFill>
                <a:latin typeface="Trebuchet MS"/>
                <a:cs typeface="Trebuchet MS"/>
              </a:rPr>
              <a:t>address</a:t>
            </a:r>
            <a:r>
              <a:rPr sz="3200" spc="-200" dirty="0">
                <a:latin typeface="Trebuchet MS"/>
                <a:cs typeface="Trebuchet MS"/>
              </a:rPr>
              <a:t>:</a:t>
            </a:r>
            <a:r>
              <a:rPr sz="3200" spc="-330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Is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an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address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generated</a:t>
            </a:r>
            <a:r>
              <a:rPr sz="3200" spc="25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by</a:t>
            </a:r>
            <a:r>
              <a:rPr sz="3200" spc="-140" dirty="0">
                <a:latin typeface="Trebuchet MS"/>
                <a:cs typeface="Trebuchet MS"/>
              </a:rPr>
              <a:t> 	</a:t>
            </a:r>
            <a:r>
              <a:rPr sz="3200" spc="-55" dirty="0">
                <a:latin typeface="Trebuchet MS"/>
                <a:cs typeface="Trebuchet MS"/>
              </a:rPr>
              <a:t>CPU.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It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is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reference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to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memory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location</a:t>
            </a:r>
            <a:r>
              <a:rPr sz="3200" spc="-80" dirty="0">
                <a:latin typeface="Trebuchet MS"/>
                <a:cs typeface="Trebuchet MS"/>
              </a:rPr>
              <a:t> 	</a:t>
            </a:r>
            <a:r>
              <a:rPr sz="3200" spc="-190" dirty="0">
                <a:latin typeface="Trebuchet MS"/>
                <a:cs typeface="Trebuchet MS"/>
              </a:rPr>
              <a:t>independent</a:t>
            </a:r>
            <a:r>
              <a:rPr sz="3200" spc="7384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of</a:t>
            </a:r>
            <a:r>
              <a:rPr sz="3200" spc="7345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the</a:t>
            </a:r>
            <a:r>
              <a:rPr sz="3200" spc="7345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physical</a:t>
            </a:r>
            <a:r>
              <a:rPr sz="3200" spc="-254" dirty="0">
                <a:latin typeface="Trebuchet MS"/>
                <a:cs typeface="Trebuchet MS"/>
              </a:rPr>
              <a:t> 	</a:t>
            </a:r>
            <a:r>
              <a:rPr sz="3200" spc="-190" dirty="0">
                <a:latin typeface="Trebuchet MS"/>
                <a:cs typeface="Trebuchet MS"/>
              </a:rPr>
              <a:t>structure/organization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of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memory.</a:t>
            </a:r>
            <a:endParaRPr sz="3200">
              <a:latin typeface="Trebuchet MS"/>
              <a:cs typeface="Trebuchet MS"/>
            </a:endParaRPr>
          </a:p>
          <a:p>
            <a:pPr marL="294640" marR="5080" indent="-285750" algn="just">
              <a:lnSpc>
                <a:spcPct val="100000"/>
              </a:lnSpc>
              <a:spcBef>
                <a:spcPts val="54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Compilers</a:t>
            </a:r>
            <a:r>
              <a:rPr sz="3200" spc="14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produce</a:t>
            </a:r>
            <a:r>
              <a:rPr sz="3200" spc="15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code</a:t>
            </a:r>
            <a:r>
              <a:rPr sz="3200" spc="14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14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which</a:t>
            </a:r>
            <a:r>
              <a:rPr sz="3200" spc="135" dirty="0">
                <a:latin typeface="Trebuchet MS"/>
                <a:cs typeface="Trebuchet MS"/>
              </a:rPr>
              <a:t>  </a:t>
            </a:r>
            <a:r>
              <a:rPr sz="3200" spc="-295" dirty="0">
                <a:latin typeface="Trebuchet MS"/>
                <a:cs typeface="Trebuchet MS"/>
              </a:rPr>
              <a:t>all 	</a:t>
            </a:r>
            <a:r>
              <a:rPr sz="3200" spc="-110" dirty="0">
                <a:latin typeface="Trebuchet MS"/>
                <a:cs typeface="Trebuchet MS"/>
              </a:rPr>
              <a:t>memory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references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are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logical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addresses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2525" y="323786"/>
            <a:ext cx="7920355" cy="1243330"/>
            <a:chOff x="1152525" y="323786"/>
            <a:chExt cx="7920355" cy="1243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525" y="323786"/>
              <a:ext cx="2633726" cy="1243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8475" y="323786"/>
              <a:ext cx="919162" cy="12430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925" y="323786"/>
              <a:ext cx="4995926" cy="12430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0950" y="628586"/>
              <a:ext cx="1147762" cy="7381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43875" y="323786"/>
              <a:ext cx="928687" cy="124301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5999" y="487680"/>
            <a:ext cx="720344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55" dirty="0"/>
              <a:t>Memory-</a:t>
            </a:r>
            <a:r>
              <a:rPr sz="4250" spc="-225" dirty="0"/>
              <a:t>Management</a:t>
            </a:r>
            <a:r>
              <a:rPr sz="4250" spc="-95" dirty="0"/>
              <a:t> </a:t>
            </a:r>
            <a:r>
              <a:rPr sz="4250" spc="-70" dirty="0"/>
              <a:t>Unit</a:t>
            </a:r>
            <a:r>
              <a:rPr sz="4250" spc="-140" dirty="0"/>
              <a:t> </a:t>
            </a:r>
            <a:r>
              <a:rPr sz="4250" spc="-10" dirty="0"/>
              <a:t>(</a:t>
            </a:r>
            <a:r>
              <a:rPr sz="2400" spc="-10" dirty="0"/>
              <a:t>MMU</a:t>
            </a:r>
            <a:r>
              <a:rPr sz="4250" spc="-10" dirty="0"/>
              <a:t>)</a:t>
            </a:r>
            <a:endParaRPr sz="4250"/>
          </a:p>
        </p:txBody>
      </p:sp>
      <p:sp>
        <p:nvSpPr>
          <p:cNvPr id="9" name="object 9"/>
          <p:cNvSpPr txBox="1"/>
          <p:nvPr/>
        </p:nvSpPr>
        <p:spPr>
          <a:xfrm>
            <a:off x="1153160" y="1397317"/>
            <a:ext cx="7775575" cy="40163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4005" marR="914400" indent="-281940">
              <a:lnSpc>
                <a:spcPct val="102400"/>
              </a:lnSpc>
              <a:spcBef>
                <a:spcPts val="4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80" dirty="0">
                <a:latin typeface="Trebuchet MS"/>
                <a:cs typeface="Trebuchet MS"/>
              </a:rPr>
              <a:t>Hardware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device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that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maps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virtual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physical 	</a:t>
            </a:r>
            <a:r>
              <a:rPr sz="2750" spc="-10" dirty="0">
                <a:latin typeface="Trebuchet MS"/>
                <a:cs typeface="Trebuchet MS"/>
              </a:rPr>
              <a:t>address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  <a:buClr>
                <a:srgbClr val="3891A7"/>
              </a:buClr>
              <a:buFont typeface="Segoe UI Symbol"/>
              <a:buChar char="⚫"/>
            </a:pPr>
            <a:endParaRPr sz="2750">
              <a:latin typeface="Trebuchet MS"/>
              <a:cs typeface="Trebuchet MS"/>
            </a:endParaRPr>
          </a:p>
          <a:p>
            <a:pPr marL="294005" marR="5080" indent="-281940">
              <a:lnSpc>
                <a:spcPct val="102400"/>
              </a:lnSpc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55" dirty="0">
                <a:latin typeface="Trebuchet MS"/>
                <a:cs typeface="Trebuchet MS"/>
              </a:rPr>
              <a:t>In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220" dirty="0">
                <a:latin typeface="Trebuchet MS"/>
                <a:cs typeface="Trebuchet MS"/>
              </a:rPr>
              <a:t>MMU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scheme,</a:t>
            </a:r>
            <a:r>
              <a:rPr sz="2750" spc="-31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the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value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in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the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relocation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register 	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15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added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every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generated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by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user 	</a:t>
            </a:r>
            <a:r>
              <a:rPr sz="2750" spc="-75" dirty="0">
                <a:latin typeface="Trebuchet MS"/>
                <a:cs typeface="Trebuchet MS"/>
              </a:rPr>
              <a:t>process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220" dirty="0">
                <a:latin typeface="Trebuchet MS"/>
                <a:cs typeface="Trebuchet MS"/>
              </a:rPr>
              <a:t>at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the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time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it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15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sent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memory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buClr>
                <a:srgbClr val="3891A7"/>
              </a:buClr>
              <a:buFont typeface="Segoe UI Symbol"/>
              <a:buChar char="⚫"/>
            </a:pPr>
            <a:endParaRPr sz="2750">
              <a:latin typeface="Trebuchet MS"/>
              <a:cs typeface="Trebuchet MS"/>
            </a:endParaRPr>
          </a:p>
          <a:p>
            <a:pPr marL="293370" marR="565150" indent="-281305">
              <a:lnSpc>
                <a:spcPct val="102400"/>
              </a:lnSpc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50" dirty="0">
                <a:latin typeface="Trebuchet MS"/>
                <a:cs typeface="Trebuchet MS"/>
              </a:rPr>
              <a:t>The</a:t>
            </a:r>
            <a:r>
              <a:rPr sz="2750" spc="-16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user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program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deals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with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i="1" spc="-265" dirty="0">
                <a:latin typeface="Trebuchet MS"/>
                <a:cs typeface="Trebuchet MS"/>
              </a:rPr>
              <a:t>logical</a:t>
            </a:r>
            <a:r>
              <a:rPr sz="2750" i="1" spc="-3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addresses;</a:t>
            </a:r>
            <a:r>
              <a:rPr sz="2750" spc="-34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it 	</a:t>
            </a:r>
            <a:r>
              <a:rPr sz="2750" spc="-125" dirty="0">
                <a:latin typeface="Trebuchet MS"/>
                <a:cs typeface="Trebuchet MS"/>
              </a:rPr>
              <a:t>never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sees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the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i="1" spc="-275" dirty="0">
                <a:latin typeface="Trebuchet MS"/>
                <a:cs typeface="Trebuchet MS"/>
              </a:rPr>
              <a:t>real</a:t>
            </a:r>
            <a:r>
              <a:rPr sz="2750" i="1" spc="-4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physical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addresses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9475" y="0"/>
            <a:ext cx="2786126" cy="1100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5870" y="21843"/>
            <a:ext cx="20669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5" dirty="0"/>
              <a:t>Swapping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076960" y="709930"/>
            <a:ext cx="7849234" cy="60483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95275" marR="9525" indent="-283210" algn="just">
              <a:lnSpc>
                <a:spcPct val="80900"/>
              </a:lnSpc>
              <a:spcBef>
                <a:spcPts val="65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275" algn="l"/>
                <a:tab pos="6619240" algn="l"/>
              </a:tabLst>
            </a:pPr>
            <a:r>
              <a:rPr sz="2400" spc="180" dirty="0">
                <a:latin typeface="Trebuchet MS"/>
                <a:cs typeface="Trebuchet MS"/>
              </a:rPr>
              <a:t>A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process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can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be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swapped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temporarily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out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memory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25" dirty="0">
                <a:latin typeface="Trebuchet MS"/>
                <a:cs typeface="Trebuchet MS"/>
              </a:rPr>
              <a:t>backing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store,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then</a:t>
            </a:r>
            <a:r>
              <a:rPr sz="2400" spc="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brought</a:t>
            </a:r>
            <a:r>
              <a:rPr sz="2400" spc="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back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into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memory</a:t>
            </a:r>
            <a:r>
              <a:rPr sz="2400" spc="14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 </a:t>
            </a:r>
            <a:r>
              <a:rPr sz="2400" spc="-10" dirty="0">
                <a:latin typeface="Trebuchet MS"/>
                <a:cs typeface="Trebuchet MS"/>
              </a:rPr>
              <a:t>continued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25" dirty="0"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Font typeface="Segoe UI Symbol"/>
              <a:buChar char="⚫"/>
            </a:pPr>
            <a:endParaRPr sz="2400">
              <a:latin typeface="Trebuchet MS"/>
              <a:cs typeface="Trebuchet MS"/>
            </a:endParaRPr>
          </a:p>
          <a:p>
            <a:pPr marL="295275" marR="5080" indent="-283210" algn="just">
              <a:lnSpc>
                <a:spcPct val="79500"/>
              </a:lnSpc>
              <a:buClr>
                <a:srgbClr val="3891A7"/>
              </a:buClr>
              <a:buSzPct val="81250"/>
              <a:buFont typeface="Segoe UI Symbol"/>
              <a:buChar char="⚫"/>
              <a:tabLst>
                <a:tab pos="295275" algn="l"/>
              </a:tabLst>
            </a:pPr>
            <a:r>
              <a:rPr sz="2400" b="1" dirty="0">
                <a:latin typeface="Trebuchet MS"/>
                <a:cs typeface="Trebuchet MS"/>
              </a:rPr>
              <a:t>Backing</a:t>
            </a:r>
            <a:r>
              <a:rPr sz="2400" b="1" spc="16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store</a:t>
            </a:r>
            <a:r>
              <a:rPr sz="2400" b="1" spc="175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14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fast</a:t>
            </a:r>
            <a:r>
              <a:rPr sz="2400" spc="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disk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large</a:t>
            </a:r>
            <a:r>
              <a:rPr sz="2400" spc="15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enough</a:t>
            </a:r>
            <a:r>
              <a:rPr sz="2400" spc="1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accommodate </a:t>
            </a:r>
            <a:r>
              <a:rPr sz="2400" dirty="0">
                <a:latin typeface="Trebuchet MS"/>
                <a:cs typeface="Trebuchet MS"/>
              </a:rPr>
              <a:t>copies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all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memory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images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all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users;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must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provide </a:t>
            </a:r>
            <a:r>
              <a:rPr sz="2400" dirty="0">
                <a:latin typeface="Trebuchet MS"/>
                <a:cs typeface="Trebuchet MS"/>
              </a:rPr>
              <a:t>direct</a:t>
            </a:r>
            <a:r>
              <a:rPr sz="2400" spc="395" dirty="0">
                <a:latin typeface="Trebuchet MS"/>
                <a:cs typeface="Trebuchet MS"/>
              </a:rPr>
              <a:t>    </a:t>
            </a:r>
            <a:r>
              <a:rPr sz="2400" dirty="0">
                <a:latin typeface="Trebuchet MS"/>
                <a:cs typeface="Trebuchet MS"/>
              </a:rPr>
              <a:t>access</a:t>
            </a:r>
            <a:r>
              <a:rPr sz="2400" spc="409" dirty="0">
                <a:latin typeface="Trebuchet MS"/>
                <a:cs typeface="Trebuchet MS"/>
              </a:rPr>
              <a:t>   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400" dirty="0">
                <a:latin typeface="Trebuchet MS"/>
                <a:cs typeface="Trebuchet MS"/>
              </a:rPr>
              <a:t>    </a:t>
            </a:r>
            <a:r>
              <a:rPr sz="2400" dirty="0">
                <a:latin typeface="Trebuchet MS"/>
                <a:cs typeface="Trebuchet MS"/>
              </a:rPr>
              <a:t>these</a:t>
            </a:r>
            <a:r>
              <a:rPr sz="2400" spc="409" dirty="0">
                <a:latin typeface="Trebuchet MS"/>
                <a:cs typeface="Trebuchet MS"/>
              </a:rPr>
              <a:t>    </a:t>
            </a:r>
            <a:r>
              <a:rPr sz="2400" dirty="0">
                <a:latin typeface="Trebuchet MS"/>
                <a:cs typeface="Trebuchet MS"/>
              </a:rPr>
              <a:t>memory</a:t>
            </a:r>
            <a:r>
              <a:rPr sz="2400" spc="405" dirty="0">
                <a:latin typeface="Trebuchet MS"/>
                <a:cs typeface="Trebuchet MS"/>
              </a:rPr>
              <a:t>    </a:t>
            </a:r>
            <a:r>
              <a:rPr sz="2400" spc="-140" dirty="0">
                <a:latin typeface="Trebuchet MS"/>
                <a:cs typeface="Trebuchet MS"/>
              </a:rPr>
              <a:t>images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3891A7"/>
              </a:buClr>
              <a:buFont typeface="Segoe UI Symbol"/>
              <a:buChar char="⚫"/>
            </a:pPr>
            <a:endParaRPr sz="2400">
              <a:latin typeface="Trebuchet MS"/>
              <a:cs typeface="Trebuchet MS"/>
            </a:endParaRPr>
          </a:p>
          <a:p>
            <a:pPr marL="295275" marR="6985" indent="-283210" algn="just">
              <a:lnSpc>
                <a:spcPct val="79500"/>
              </a:lnSpc>
              <a:buClr>
                <a:srgbClr val="3891A7"/>
              </a:buClr>
              <a:buSzPct val="81250"/>
              <a:buFont typeface="Segoe UI Symbol"/>
              <a:buChar char="⚫"/>
              <a:tabLst>
                <a:tab pos="295275" algn="l"/>
              </a:tabLst>
            </a:pPr>
            <a:r>
              <a:rPr sz="2400" b="1" dirty="0">
                <a:latin typeface="Trebuchet MS"/>
                <a:cs typeface="Trebuchet MS"/>
              </a:rPr>
              <a:t>Roll</a:t>
            </a:r>
            <a:r>
              <a:rPr sz="2400" b="1" spc="-60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out,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roll</a:t>
            </a:r>
            <a:r>
              <a:rPr sz="2400" b="1" spc="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in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swapping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variant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used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for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priority-</a:t>
            </a:r>
            <a:r>
              <a:rPr sz="2400" spc="-90" dirty="0">
                <a:latin typeface="Trebuchet MS"/>
                <a:cs typeface="Trebuchet MS"/>
              </a:rPr>
              <a:t>based </a:t>
            </a:r>
            <a:r>
              <a:rPr sz="2400" spc="-135" dirty="0">
                <a:latin typeface="Trebuchet MS"/>
                <a:cs typeface="Trebuchet MS"/>
              </a:rPr>
              <a:t>scheduling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algorithms;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lower-</a:t>
            </a:r>
            <a:r>
              <a:rPr sz="2400" spc="-80" dirty="0">
                <a:latin typeface="Trebuchet MS"/>
                <a:cs typeface="Trebuchet MS"/>
              </a:rPr>
              <a:t>priority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process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swapped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out </a:t>
            </a:r>
            <a:r>
              <a:rPr sz="2400" dirty="0">
                <a:latin typeface="Trebuchet MS"/>
                <a:cs typeface="Trebuchet MS"/>
              </a:rPr>
              <a:t>so</a:t>
            </a:r>
            <a:r>
              <a:rPr sz="2400" spc="50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higher-</a:t>
            </a:r>
            <a:r>
              <a:rPr sz="2400" spc="-30" dirty="0">
                <a:latin typeface="Trebuchet MS"/>
                <a:cs typeface="Trebuchet MS"/>
              </a:rPr>
              <a:t>priority</a:t>
            </a:r>
            <a:r>
              <a:rPr sz="2400" spc="4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process</a:t>
            </a:r>
            <a:r>
              <a:rPr sz="2400" spc="48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can</a:t>
            </a:r>
            <a:r>
              <a:rPr sz="2400" spc="459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be</a:t>
            </a:r>
            <a:r>
              <a:rPr sz="2400" spc="4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loaded</a:t>
            </a:r>
            <a:r>
              <a:rPr sz="2400" spc="4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46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executed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Clr>
                <a:srgbClr val="3891A7"/>
              </a:buClr>
              <a:buFont typeface="Segoe UI Symbol"/>
              <a:buChar char="⚫"/>
            </a:pPr>
            <a:endParaRPr sz="2400">
              <a:latin typeface="Trebuchet MS"/>
              <a:cs typeface="Trebuchet MS"/>
            </a:endParaRPr>
          </a:p>
          <a:p>
            <a:pPr marL="295275" marR="6350" indent="-283210" algn="just">
              <a:lnSpc>
                <a:spcPct val="78200"/>
              </a:lnSpc>
              <a:buClr>
                <a:srgbClr val="3891A7"/>
              </a:buClr>
              <a:buSzPct val="81250"/>
              <a:buFont typeface="Segoe UI Symbol"/>
              <a:buChar char="⚫"/>
              <a:tabLst>
                <a:tab pos="295275" algn="l"/>
              </a:tabLst>
            </a:pPr>
            <a:r>
              <a:rPr sz="2400" spc="-30" dirty="0">
                <a:latin typeface="Trebuchet MS"/>
                <a:cs typeface="Trebuchet MS"/>
              </a:rPr>
              <a:t>Major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part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swap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time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transfer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240" dirty="0">
                <a:latin typeface="Trebuchet MS"/>
                <a:cs typeface="Trebuchet MS"/>
              </a:rPr>
              <a:t>time;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total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transfer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time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directly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proportional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the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amount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memory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swapped</a:t>
            </a:r>
            <a:endParaRPr sz="2400">
              <a:latin typeface="Trebuchet MS"/>
              <a:cs typeface="Trebuchet MS"/>
            </a:endParaRPr>
          </a:p>
          <a:p>
            <a:pPr marL="295275" indent="-282575">
              <a:lnSpc>
                <a:spcPts val="2605"/>
              </a:lnSpc>
              <a:spcBef>
                <a:spcPts val="238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275" algn="l"/>
              </a:tabLst>
            </a:pPr>
            <a:r>
              <a:rPr sz="2400" spc="-65" dirty="0">
                <a:latin typeface="Trebuchet MS"/>
                <a:cs typeface="Trebuchet MS"/>
              </a:rPr>
              <a:t>Modified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versions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swapping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are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found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many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systems</a:t>
            </a:r>
            <a:endParaRPr sz="2400">
              <a:latin typeface="Trebuchet MS"/>
              <a:cs typeface="Trebuchet MS"/>
            </a:endParaRPr>
          </a:p>
          <a:p>
            <a:pPr marL="295275">
              <a:lnSpc>
                <a:spcPts val="2590"/>
              </a:lnSpc>
            </a:pPr>
            <a:r>
              <a:rPr sz="2400" spc="-254" dirty="0">
                <a:latin typeface="Trebuchet MS"/>
                <a:cs typeface="Trebuchet MS"/>
              </a:rPr>
              <a:t>(i.e.,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UNIX,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Linux,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and</a:t>
            </a:r>
            <a:r>
              <a:rPr sz="2400" spc="-3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Windows)</a:t>
            </a:r>
            <a:endParaRPr sz="2400">
              <a:latin typeface="Trebuchet MS"/>
              <a:cs typeface="Trebuchet MS"/>
            </a:endParaRPr>
          </a:p>
          <a:p>
            <a:pPr marL="295275" marR="8890" indent="-283210">
              <a:lnSpc>
                <a:spcPts val="2330"/>
              </a:lnSpc>
              <a:spcBef>
                <a:spcPts val="52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275" algn="l"/>
              </a:tabLst>
            </a:pPr>
            <a:r>
              <a:rPr sz="2400" spc="-105" dirty="0">
                <a:latin typeface="Trebuchet MS"/>
                <a:cs typeface="Trebuchet MS"/>
              </a:rPr>
              <a:t>System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maintains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ready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queue</a:t>
            </a:r>
            <a:r>
              <a:rPr sz="2400" b="1" spc="-6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of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ready-</a:t>
            </a:r>
            <a:r>
              <a:rPr sz="2400" spc="-85" dirty="0">
                <a:latin typeface="Trebuchet MS"/>
                <a:cs typeface="Trebuchet MS"/>
              </a:rPr>
              <a:t>to-</a:t>
            </a:r>
            <a:r>
              <a:rPr sz="2400" spc="-10" dirty="0">
                <a:latin typeface="Trebuchet MS"/>
                <a:cs typeface="Trebuchet MS"/>
              </a:rPr>
              <a:t>run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processes </a:t>
            </a:r>
            <a:r>
              <a:rPr sz="2400" spc="-130" dirty="0">
                <a:latin typeface="Trebuchet MS"/>
                <a:cs typeface="Trebuchet MS"/>
              </a:rPr>
              <a:t>which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4" dirty="0">
                <a:latin typeface="Trebuchet MS"/>
                <a:cs typeface="Trebuchet MS"/>
              </a:rPr>
              <a:t>have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memory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images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disk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323786"/>
            <a:ext cx="6919976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999" y="487680"/>
            <a:ext cx="618998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50" dirty="0"/>
              <a:t>Schematic</a:t>
            </a:r>
            <a:r>
              <a:rPr sz="4250" spc="-685" dirty="0"/>
              <a:t> </a:t>
            </a:r>
            <a:r>
              <a:rPr sz="4250" spc="-135" dirty="0"/>
              <a:t>View</a:t>
            </a:r>
            <a:r>
              <a:rPr sz="4250" spc="-120" dirty="0"/>
              <a:t> </a:t>
            </a:r>
            <a:r>
              <a:rPr sz="4250" spc="-200" dirty="0"/>
              <a:t>of</a:t>
            </a:r>
            <a:r>
              <a:rPr sz="4250" spc="-110" dirty="0"/>
              <a:t> </a:t>
            </a:r>
            <a:r>
              <a:rPr sz="4250" spc="-204" dirty="0"/>
              <a:t>Swapping</a:t>
            </a:r>
            <a:endParaRPr sz="4250"/>
          </a:p>
        </p:txBody>
      </p:sp>
      <p:grpSp>
        <p:nvGrpSpPr>
          <p:cNvPr id="4" name="object 4"/>
          <p:cNvGrpSpPr/>
          <p:nvPr/>
        </p:nvGrpSpPr>
        <p:grpSpPr>
          <a:xfrm>
            <a:off x="1685925" y="1657350"/>
            <a:ext cx="5657850" cy="4239260"/>
            <a:chOff x="1685925" y="1657350"/>
            <a:chExt cx="5657850" cy="42392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4025" y="1695450"/>
              <a:ext cx="5581650" cy="41624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85925" y="1657349"/>
              <a:ext cx="5657850" cy="4239260"/>
            </a:xfrm>
            <a:custGeom>
              <a:avLst/>
              <a:gdLst/>
              <a:ahLst/>
              <a:cxnLst/>
              <a:rect l="l" t="t" r="r" b="b"/>
              <a:pathLst>
                <a:path w="5657850" h="4239260">
                  <a:moveTo>
                    <a:pt x="563245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4201160"/>
                  </a:lnTo>
                  <a:lnTo>
                    <a:pt x="25400" y="4213860"/>
                  </a:lnTo>
                  <a:lnTo>
                    <a:pt x="5632450" y="4213860"/>
                  </a:lnTo>
                  <a:lnTo>
                    <a:pt x="5632450" y="4201160"/>
                  </a:lnTo>
                  <a:lnTo>
                    <a:pt x="38100" y="4201160"/>
                  </a:lnTo>
                  <a:lnTo>
                    <a:pt x="38100" y="38100"/>
                  </a:lnTo>
                  <a:lnTo>
                    <a:pt x="5619750" y="38100"/>
                  </a:lnTo>
                  <a:lnTo>
                    <a:pt x="5619750" y="4200525"/>
                  </a:lnTo>
                  <a:lnTo>
                    <a:pt x="5632450" y="4200525"/>
                  </a:lnTo>
                  <a:lnTo>
                    <a:pt x="5632450" y="38100"/>
                  </a:lnTo>
                  <a:lnTo>
                    <a:pt x="5632450" y="25400"/>
                  </a:lnTo>
                  <a:close/>
                </a:path>
                <a:path w="5657850" h="4239260">
                  <a:moveTo>
                    <a:pt x="565785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226560"/>
                  </a:lnTo>
                  <a:lnTo>
                    <a:pt x="0" y="4239260"/>
                  </a:lnTo>
                  <a:lnTo>
                    <a:pt x="5657850" y="4239260"/>
                  </a:lnTo>
                  <a:lnTo>
                    <a:pt x="5657850" y="4226560"/>
                  </a:lnTo>
                  <a:lnTo>
                    <a:pt x="12700" y="4226560"/>
                  </a:lnTo>
                  <a:lnTo>
                    <a:pt x="12700" y="12700"/>
                  </a:lnTo>
                  <a:lnTo>
                    <a:pt x="5645150" y="12700"/>
                  </a:lnTo>
                  <a:lnTo>
                    <a:pt x="5645150" y="4225925"/>
                  </a:lnTo>
                  <a:lnTo>
                    <a:pt x="5657850" y="4225925"/>
                  </a:lnTo>
                  <a:lnTo>
                    <a:pt x="5657850" y="12700"/>
                  </a:lnTo>
                  <a:lnTo>
                    <a:pt x="565785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6425" y="2519426"/>
            <a:ext cx="7410450" cy="12192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4700" b="1" spc="-10" dirty="0">
                <a:solidFill>
                  <a:srgbClr val="000000"/>
                </a:solidFill>
                <a:latin typeface="Calibri"/>
                <a:cs typeface="Calibri"/>
              </a:rPr>
              <a:t>Paging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17951" y="1886680"/>
              <a:ext cx="858519" cy="410209"/>
            </a:xfrm>
            <a:custGeom>
              <a:avLst/>
              <a:gdLst/>
              <a:ahLst/>
              <a:cxnLst/>
              <a:rect l="l" t="t" r="r" b="b"/>
              <a:pathLst>
                <a:path w="858520" h="410210">
                  <a:moveTo>
                    <a:pt x="858506" y="0"/>
                  </a:moveTo>
                  <a:lnTo>
                    <a:pt x="0" y="0"/>
                  </a:lnTo>
                  <a:lnTo>
                    <a:pt x="0" y="410209"/>
                  </a:lnTo>
                  <a:lnTo>
                    <a:pt x="858506" y="410209"/>
                  </a:lnTo>
                  <a:lnTo>
                    <a:pt x="858506" y="0"/>
                  </a:lnTo>
                  <a:close/>
                </a:path>
              </a:pathLst>
            </a:custGeom>
            <a:solidFill>
              <a:srgbClr val="FFE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5524" y="1858375"/>
              <a:ext cx="1892935" cy="438784"/>
            </a:xfrm>
            <a:custGeom>
              <a:avLst/>
              <a:gdLst/>
              <a:ahLst/>
              <a:cxnLst/>
              <a:rect l="l" t="t" r="r" b="b"/>
              <a:pathLst>
                <a:path w="1892935" h="438785">
                  <a:moveTo>
                    <a:pt x="1892427" y="0"/>
                  </a:moveTo>
                  <a:lnTo>
                    <a:pt x="0" y="0"/>
                  </a:lnTo>
                  <a:lnTo>
                    <a:pt x="0" y="438515"/>
                  </a:lnTo>
                  <a:lnTo>
                    <a:pt x="1892427" y="438515"/>
                  </a:lnTo>
                  <a:lnTo>
                    <a:pt x="1892427" y="0"/>
                  </a:lnTo>
                  <a:close/>
                </a:path>
              </a:pathLst>
            </a:custGeom>
            <a:solidFill>
              <a:srgbClr val="FFE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505" y="0"/>
                  </a:lnTo>
                  <a:lnTo>
                    <a:pt x="0" y="819276"/>
                  </a:lnTo>
                  <a:lnTo>
                    <a:pt x="48636" y="817886"/>
                  </a:lnTo>
                  <a:lnTo>
                    <a:pt x="96034" y="813765"/>
                  </a:lnTo>
                  <a:lnTo>
                    <a:pt x="142623" y="806991"/>
                  </a:lnTo>
                  <a:lnTo>
                    <a:pt x="188327" y="797640"/>
                  </a:lnTo>
                  <a:lnTo>
                    <a:pt x="233067" y="785790"/>
                  </a:lnTo>
                  <a:lnTo>
                    <a:pt x="276768" y="771517"/>
                  </a:lnTo>
                  <a:lnTo>
                    <a:pt x="319353" y="754897"/>
                  </a:lnTo>
                  <a:lnTo>
                    <a:pt x="360744" y="736009"/>
                  </a:lnTo>
                  <a:lnTo>
                    <a:pt x="400865" y="714928"/>
                  </a:lnTo>
                  <a:lnTo>
                    <a:pt x="439639" y="691732"/>
                  </a:lnTo>
                  <a:lnTo>
                    <a:pt x="476990" y="666496"/>
                  </a:lnTo>
                  <a:lnTo>
                    <a:pt x="512839" y="639299"/>
                  </a:lnTo>
                  <a:lnTo>
                    <a:pt x="547112" y="610217"/>
                  </a:lnTo>
                  <a:lnTo>
                    <a:pt x="579730" y="579326"/>
                  </a:lnTo>
                  <a:lnTo>
                    <a:pt x="610616" y="546704"/>
                  </a:lnTo>
                  <a:lnTo>
                    <a:pt x="639695" y="512427"/>
                  </a:lnTo>
                  <a:lnTo>
                    <a:pt x="666889" y="476572"/>
                  </a:lnTo>
                  <a:lnTo>
                    <a:pt x="692122" y="439216"/>
                  </a:lnTo>
                  <a:lnTo>
                    <a:pt x="715316" y="400436"/>
                  </a:lnTo>
                  <a:lnTo>
                    <a:pt x="736395" y="360308"/>
                  </a:lnTo>
                  <a:lnTo>
                    <a:pt x="755281" y="318910"/>
                  </a:lnTo>
                  <a:lnTo>
                    <a:pt x="771899" y="276319"/>
                  </a:lnTo>
                  <a:lnTo>
                    <a:pt x="786171" y="232610"/>
                  </a:lnTo>
                  <a:lnTo>
                    <a:pt x="798020" y="187861"/>
                  </a:lnTo>
                  <a:lnTo>
                    <a:pt x="807370" y="142148"/>
                  </a:lnTo>
                  <a:lnTo>
                    <a:pt x="814144" y="95549"/>
                  </a:lnTo>
                  <a:lnTo>
                    <a:pt x="818264" y="48141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818264" y="48141"/>
                  </a:lnTo>
                  <a:lnTo>
                    <a:pt x="814144" y="95549"/>
                  </a:lnTo>
                  <a:lnTo>
                    <a:pt x="807370" y="142148"/>
                  </a:lnTo>
                  <a:lnTo>
                    <a:pt x="798020" y="187861"/>
                  </a:lnTo>
                  <a:lnTo>
                    <a:pt x="786171" y="232610"/>
                  </a:lnTo>
                  <a:lnTo>
                    <a:pt x="771899" y="276319"/>
                  </a:lnTo>
                  <a:lnTo>
                    <a:pt x="755281" y="318910"/>
                  </a:lnTo>
                  <a:lnTo>
                    <a:pt x="736395" y="360308"/>
                  </a:lnTo>
                  <a:lnTo>
                    <a:pt x="715316" y="400436"/>
                  </a:lnTo>
                  <a:lnTo>
                    <a:pt x="692122" y="439216"/>
                  </a:lnTo>
                  <a:lnTo>
                    <a:pt x="666889" y="476572"/>
                  </a:lnTo>
                  <a:lnTo>
                    <a:pt x="639695" y="512427"/>
                  </a:lnTo>
                  <a:lnTo>
                    <a:pt x="610616" y="546704"/>
                  </a:lnTo>
                  <a:lnTo>
                    <a:pt x="579730" y="579326"/>
                  </a:lnTo>
                  <a:lnTo>
                    <a:pt x="547112" y="610217"/>
                  </a:lnTo>
                  <a:lnTo>
                    <a:pt x="512839" y="639299"/>
                  </a:lnTo>
                  <a:lnTo>
                    <a:pt x="476990" y="666496"/>
                  </a:lnTo>
                  <a:lnTo>
                    <a:pt x="439639" y="691732"/>
                  </a:lnTo>
                  <a:lnTo>
                    <a:pt x="400865" y="714928"/>
                  </a:lnTo>
                  <a:lnTo>
                    <a:pt x="360744" y="736009"/>
                  </a:lnTo>
                  <a:lnTo>
                    <a:pt x="319353" y="754897"/>
                  </a:lnTo>
                  <a:lnTo>
                    <a:pt x="276768" y="771517"/>
                  </a:lnTo>
                  <a:lnTo>
                    <a:pt x="233067" y="785790"/>
                  </a:lnTo>
                  <a:lnTo>
                    <a:pt x="188327" y="797640"/>
                  </a:lnTo>
                  <a:lnTo>
                    <a:pt x="142623" y="806991"/>
                  </a:lnTo>
                  <a:lnTo>
                    <a:pt x="96034" y="813765"/>
                  </a:lnTo>
                  <a:lnTo>
                    <a:pt x="48636" y="817886"/>
                  </a:lnTo>
                  <a:lnTo>
                    <a:pt x="505" y="819276"/>
                  </a:lnTo>
                  <a:lnTo>
                    <a:pt x="336" y="819276"/>
                  </a:lnTo>
                  <a:lnTo>
                    <a:pt x="168" y="819276"/>
                  </a:lnTo>
                  <a:lnTo>
                    <a:pt x="0" y="819276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5" y="0"/>
              <a:ext cx="1795526" cy="18049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6212" y="23875"/>
              <a:ext cx="1696085" cy="1704975"/>
            </a:xfrm>
            <a:custGeom>
              <a:avLst/>
              <a:gdLst/>
              <a:ahLst/>
              <a:cxnLst/>
              <a:rect l="l" t="t" r="r" b="b"/>
              <a:pathLst>
                <a:path w="1696085" h="1704975">
                  <a:moveTo>
                    <a:pt x="0" y="852424"/>
                  </a:moveTo>
                  <a:lnTo>
                    <a:pt x="1341" y="804051"/>
                  </a:lnTo>
                  <a:lnTo>
                    <a:pt x="5320" y="756387"/>
                  </a:lnTo>
                  <a:lnTo>
                    <a:pt x="11862" y="709503"/>
                  </a:lnTo>
                  <a:lnTo>
                    <a:pt x="20898" y="663470"/>
                  </a:lnTo>
                  <a:lnTo>
                    <a:pt x="32356" y="618362"/>
                  </a:lnTo>
                  <a:lnTo>
                    <a:pt x="46163" y="574249"/>
                  </a:lnTo>
                  <a:lnTo>
                    <a:pt x="62249" y="531204"/>
                  </a:lnTo>
                  <a:lnTo>
                    <a:pt x="80541" y="489299"/>
                  </a:lnTo>
                  <a:lnTo>
                    <a:pt x="100969" y="448605"/>
                  </a:lnTo>
                  <a:lnTo>
                    <a:pt x="123461" y="409196"/>
                  </a:lnTo>
                  <a:lnTo>
                    <a:pt x="147945" y="371141"/>
                  </a:lnTo>
                  <a:lnTo>
                    <a:pt x="174349" y="334515"/>
                  </a:lnTo>
                  <a:lnTo>
                    <a:pt x="202602" y="299387"/>
                  </a:lnTo>
                  <a:lnTo>
                    <a:pt x="232633" y="265832"/>
                  </a:lnTo>
                  <a:lnTo>
                    <a:pt x="264370" y="233919"/>
                  </a:lnTo>
                  <a:lnTo>
                    <a:pt x="297740" y="203722"/>
                  </a:lnTo>
                  <a:lnTo>
                    <a:pt x="332674" y="175313"/>
                  </a:lnTo>
                  <a:lnTo>
                    <a:pt x="369099" y="148762"/>
                  </a:lnTo>
                  <a:lnTo>
                    <a:pt x="406944" y="124143"/>
                  </a:lnTo>
                  <a:lnTo>
                    <a:pt x="446136" y="101527"/>
                  </a:lnTo>
                  <a:lnTo>
                    <a:pt x="486605" y="80987"/>
                  </a:lnTo>
                  <a:lnTo>
                    <a:pt x="528279" y="62593"/>
                  </a:lnTo>
                  <a:lnTo>
                    <a:pt x="571087" y="46418"/>
                  </a:lnTo>
                  <a:lnTo>
                    <a:pt x="614956" y="32534"/>
                  </a:lnTo>
                  <a:lnTo>
                    <a:pt x="659815" y="21014"/>
                  </a:lnTo>
                  <a:lnTo>
                    <a:pt x="705594" y="11928"/>
                  </a:lnTo>
                  <a:lnTo>
                    <a:pt x="752219" y="5349"/>
                  </a:lnTo>
                  <a:lnTo>
                    <a:pt x="799620" y="1349"/>
                  </a:lnTo>
                  <a:lnTo>
                    <a:pt x="847725" y="0"/>
                  </a:lnTo>
                  <a:lnTo>
                    <a:pt x="895830" y="1349"/>
                  </a:lnTo>
                  <a:lnTo>
                    <a:pt x="943231" y="5349"/>
                  </a:lnTo>
                  <a:lnTo>
                    <a:pt x="989857" y="11928"/>
                  </a:lnTo>
                  <a:lnTo>
                    <a:pt x="1035637" y="21014"/>
                  </a:lnTo>
                  <a:lnTo>
                    <a:pt x="1080498" y="32534"/>
                  </a:lnTo>
                  <a:lnTo>
                    <a:pt x="1124369" y="46418"/>
                  </a:lnTo>
                  <a:lnTo>
                    <a:pt x="1167179" y="62593"/>
                  </a:lnTo>
                  <a:lnTo>
                    <a:pt x="1208856" y="80987"/>
                  </a:lnTo>
                  <a:lnTo>
                    <a:pt x="1249327" y="101527"/>
                  </a:lnTo>
                  <a:lnTo>
                    <a:pt x="1288523" y="124143"/>
                  </a:lnTo>
                  <a:lnTo>
                    <a:pt x="1326370" y="148762"/>
                  </a:lnTo>
                  <a:lnTo>
                    <a:pt x="1362798" y="175313"/>
                  </a:lnTo>
                  <a:lnTo>
                    <a:pt x="1397735" y="203722"/>
                  </a:lnTo>
                  <a:lnTo>
                    <a:pt x="1431110" y="233919"/>
                  </a:lnTo>
                  <a:lnTo>
                    <a:pt x="1462849" y="265832"/>
                  </a:lnTo>
                  <a:lnTo>
                    <a:pt x="1492884" y="299387"/>
                  </a:lnTo>
                  <a:lnTo>
                    <a:pt x="1521140" y="334515"/>
                  </a:lnTo>
                  <a:lnTo>
                    <a:pt x="1547547" y="371141"/>
                  </a:lnTo>
                  <a:lnTo>
                    <a:pt x="1572034" y="409196"/>
                  </a:lnTo>
                  <a:lnTo>
                    <a:pt x="1594529" y="448605"/>
                  </a:lnTo>
                  <a:lnTo>
                    <a:pt x="1614959" y="489299"/>
                  </a:lnTo>
                  <a:lnTo>
                    <a:pt x="1633254" y="531204"/>
                  </a:lnTo>
                  <a:lnTo>
                    <a:pt x="1649342" y="574249"/>
                  </a:lnTo>
                  <a:lnTo>
                    <a:pt x="1663152" y="618362"/>
                  </a:lnTo>
                  <a:lnTo>
                    <a:pt x="1674611" y="663470"/>
                  </a:lnTo>
                  <a:lnTo>
                    <a:pt x="1683648" y="709503"/>
                  </a:lnTo>
                  <a:lnTo>
                    <a:pt x="1690192" y="756387"/>
                  </a:lnTo>
                  <a:lnTo>
                    <a:pt x="1694171" y="804051"/>
                  </a:lnTo>
                  <a:lnTo>
                    <a:pt x="1695513" y="852424"/>
                  </a:lnTo>
                  <a:lnTo>
                    <a:pt x="1694171" y="900796"/>
                  </a:lnTo>
                  <a:lnTo>
                    <a:pt x="1690192" y="948462"/>
                  </a:lnTo>
                  <a:lnTo>
                    <a:pt x="1683648" y="995348"/>
                  </a:lnTo>
                  <a:lnTo>
                    <a:pt x="1674611" y="1041383"/>
                  </a:lnTo>
                  <a:lnTo>
                    <a:pt x="1663152" y="1086495"/>
                  </a:lnTo>
                  <a:lnTo>
                    <a:pt x="1649342" y="1130612"/>
                  </a:lnTo>
                  <a:lnTo>
                    <a:pt x="1633254" y="1173662"/>
                  </a:lnTo>
                  <a:lnTo>
                    <a:pt x="1614959" y="1215572"/>
                  </a:lnTo>
                  <a:lnTo>
                    <a:pt x="1594529" y="1256271"/>
                  </a:lnTo>
                  <a:lnTo>
                    <a:pt x="1572034" y="1295686"/>
                  </a:lnTo>
                  <a:lnTo>
                    <a:pt x="1547547" y="1333747"/>
                  </a:lnTo>
                  <a:lnTo>
                    <a:pt x="1521140" y="1370380"/>
                  </a:lnTo>
                  <a:lnTo>
                    <a:pt x="1492884" y="1405513"/>
                  </a:lnTo>
                  <a:lnTo>
                    <a:pt x="1462849" y="1439076"/>
                  </a:lnTo>
                  <a:lnTo>
                    <a:pt x="1431110" y="1470994"/>
                  </a:lnTo>
                  <a:lnTo>
                    <a:pt x="1397735" y="1501198"/>
                  </a:lnTo>
                  <a:lnTo>
                    <a:pt x="1362798" y="1529614"/>
                  </a:lnTo>
                  <a:lnTo>
                    <a:pt x="1326370" y="1556171"/>
                  </a:lnTo>
                  <a:lnTo>
                    <a:pt x="1288523" y="1580796"/>
                  </a:lnTo>
                  <a:lnTo>
                    <a:pt x="1249327" y="1603418"/>
                  </a:lnTo>
                  <a:lnTo>
                    <a:pt x="1208856" y="1623964"/>
                  </a:lnTo>
                  <a:lnTo>
                    <a:pt x="1167179" y="1642363"/>
                  </a:lnTo>
                  <a:lnTo>
                    <a:pt x="1124369" y="1658542"/>
                  </a:lnTo>
                  <a:lnTo>
                    <a:pt x="1080498" y="1672429"/>
                  </a:lnTo>
                  <a:lnTo>
                    <a:pt x="1035637" y="1683954"/>
                  </a:lnTo>
                  <a:lnTo>
                    <a:pt x="989857" y="1693042"/>
                  </a:lnTo>
                  <a:lnTo>
                    <a:pt x="943231" y="1699623"/>
                  </a:lnTo>
                  <a:lnTo>
                    <a:pt x="895830" y="1703625"/>
                  </a:lnTo>
                  <a:lnTo>
                    <a:pt x="847725" y="1704975"/>
                  </a:lnTo>
                  <a:lnTo>
                    <a:pt x="799620" y="1703625"/>
                  </a:lnTo>
                  <a:lnTo>
                    <a:pt x="752219" y="1699623"/>
                  </a:lnTo>
                  <a:lnTo>
                    <a:pt x="705594" y="1693042"/>
                  </a:lnTo>
                  <a:lnTo>
                    <a:pt x="659815" y="1683954"/>
                  </a:lnTo>
                  <a:lnTo>
                    <a:pt x="614956" y="1672429"/>
                  </a:lnTo>
                  <a:lnTo>
                    <a:pt x="571087" y="1658542"/>
                  </a:lnTo>
                  <a:lnTo>
                    <a:pt x="528279" y="1642363"/>
                  </a:lnTo>
                  <a:lnTo>
                    <a:pt x="486605" y="1623964"/>
                  </a:lnTo>
                  <a:lnTo>
                    <a:pt x="446136" y="1603418"/>
                  </a:lnTo>
                  <a:lnTo>
                    <a:pt x="406944" y="1580796"/>
                  </a:lnTo>
                  <a:lnTo>
                    <a:pt x="369099" y="1556171"/>
                  </a:lnTo>
                  <a:lnTo>
                    <a:pt x="332674" y="1529614"/>
                  </a:lnTo>
                  <a:lnTo>
                    <a:pt x="297740" y="1501198"/>
                  </a:lnTo>
                  <a:lnTo>
                    <a:pt x="264370" y="1470994"/>
                  </a:lnTo>
                  <a:lnTo>
                    <a:pt x="232633" y="1439076"/>
                  </a:lnTo>
                  <a:lnTo>
                    <a:pt x="202602" y="1405513"/>
                  </a:lnTo>
                  <a:lnTo>
                    <a:pt x="174349" y="1370380"/>
                  </a:lnTo>
                  <a:lnTo>
                    <a:pt x="147945" y="1333747"/>
                  </a:lnTo>
                  <a:lnTo>
                    <a:pt x="123461" y="1295686"/>
                  </a:lnTo>
                  <a:lnTo>
                    <a:pt x="100969" y="1256271"/>
                  </a:lnTo>
                  <a:lnTo>
                    <a:pt x="80541" y="1215572"/>
                  </a:lnTo>
                  <a:lnTo>
                    <a:pt x="62249" y="1173662"/>
                  </a:lnTo>
                  <a:lnTo>
                    <a:pt x="46163" y="1130612"/>
                  </a:lnTo>
                  <a:lnTo>
                    <a:pt x="32356" y="1086495"/>
                  </a:lnTo>
                  <a:lnTo>
                    <a:pt x="20898" y="1041383"/>
                  </a:lnTo>
                  <a:lnTo>
                    <a:pt x="11862" y="995348"/>
                  </a:lnTo>
                  <a:lnTo>
                    <a:pt x="5320" y="948462"/>
                  </a:lnTo>
                  <a:lnTo>
                    <a:pt x="1341" y="900796"/>
                  </a:lnTo>
                  <a:lnTo>
                    <a:pt x="0" y="85242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5" y="1028636"/>
              <a:ext cx="1176337" cy="11763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" y="1050633"/>
              <a:ext cx="1116813" cy="11114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7319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  <a:close/>
                </a:path>
                <a:path w="1116965" h="111188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3" y="199399"/>
                  </a:lnTo>
                  <a:lnTo>
                    <a:pt x="742394" y="176583"/>
                  </a:lnTo>
                  <a:lnTo>
                    <a:pt x="700746" y="158375"/>
                  </a:lnTo>
                  <a:lnTo>
                    <a:pt x="658004" y="144737"/>
                  </a:lnTo>
                  <a:lnTo>
                    <a:pt x="614536" y="135635"/>
                  </a:lnTo>
                  <a:lnTo>
                    <a:pt x="570708" y="131032"/>
                  </a:lnTo>
                  <a:lnTo>
                    <a:pt x="526885" y="130891"/>
                  </a:lnTo>
                  <a:lnTo>
                    <a:pt x="483435" y="135175"/>
                  </a:lnTo>
                  <a:lnTo>
                    <a:pt x="440723" y="143850"/>
                  </a:lnTo>
                  <a:lnTo>
                    <a:pt x="399116" y="156877"/>
                  </a:lnTo>
                  <a:lnTo>
                    <a:pt x="358980" y="174222"/>
                  </a:lnTo>
                  <a:lnTo>
                    <a:pt x="320682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7" y="286041"/>
                  </a:lnTo>
                  <a:close/>
                </a:path>
              </a:pathLst>
            </a:custGeom>
            <a:ln w="7349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650" y="0"/>
              <a:ext cx="8134350" cy="6858000"/>
            </a:xfrm>
            <a:custGeom>
              <a:avLst/>
              <a:gdLst/>
              <a:ahLst/>
              <a:cxnLst/>
              <a:rect l="l" t="t" r="r" b="b"/>
              <a:pathLst>
                <a:path w="8134350" h="6858000">
                  <a:moveTo>
                    <a:pt x="813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4350" y="6858000"/>
                  </a:lnTo>
                  <a:lnTo>
                    <a:pt x="813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5" y="0"/>
              <a:ext cx="176212" cy="6858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19175" y="0"/>
              <a:ext cx="66675" cy="6858000"/>
            </a:xfrm>
            <a:custGeom>
              <a:avLst/>
              <a:gdLst/>
              <a:ahLst/>
              <a:cxnLst/>
              <a:rect l="l" t="t" r="r" b="b"/>
              <a:pathLst>
                <a:path w="66675" h="6858000">
                  <a:moveTo>
                    <a:pt x="666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6675" y="6858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250" y="0"/>
              <a:ext cx="2119376" cy="121437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23010" y="136143"/>
            <a:ext cx="13912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05" dirty="0"/>
              <a:t>Paging</a:t>
            </a:r>
            <a:endParaRPr sz="4250"/>
          </a:p>
        </p:txBody>
      </p:sp>
      <p:sp>
        <p:nvSpPr>
          <p:cNvPr id="18" name="object 18"/>
          <p:cNvSpPr txBox="1"/>
          <p:nvPr/>
        </p:nvSpPr>
        <p:spPr>
          <a:xfrm>
            <a:off x="1229360" y="967739"/>
            <a:ext cx="761174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145" dirty="0">
                <a:latin typeface="Trebuchet MS"/>
                <a:cs typeface="Trebuchet MS"/>
              </a:rPr>
              <a:t>Paging</a:t>
            </a:r>
            <a:r>
              <a:rPr sz="3000" spc="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6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7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memory-</a:t>
            </a:r>
            <a:r>
              <a:rPr sz="3000" spc="-175" dirty="0">
                <a:latin typeface="Trebuchet MS"/>
                <a:cs typeface="Trebuchet MS"/>
              </a:rPr>
              <a:t>management</a:t>
            </a:r>
            <a:r>
              <a:rPr sz="3000" spc="8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scheme</a:t>
            </a:r>
            <a:r>
              <a:rPr sz="3000" spc="7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that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2824" y="1378267"/>
            <a:ext cx="1807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5" dirty="0">
                <a:latin typeface="Trebuchet MS"/>
                <a:cs typeface="Trebuchet MS"/>
              </a:rPr>
              <a:t>permits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the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17951" y="1448165"/>
            <a:ext cx="5520055" cy="4387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50"/>
              </a:lnSpc>
            </a:pPr>
            <a:r>
              <a:rPr sz="3000" spc="-204" dirty="0">
                <a:latin typeface="Trebuchet MS"/>
                <a:cs typeface="Trebuchet MS"/>
              </a:rPr>
              <a:t>physical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address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space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process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to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5524" y="1886680"/>
            <a:ext cx="2751455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sz="3000" spc="-204" dirty="0">
                <a:latin typeface="Trebuchet MS"/>
                <a:cs typeface="Trebuchet MS"/>
              </a:rPr>
              <a:t>be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noncontiguous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2120" y="1788477"/>
            <a:ext cx="1092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5" dirty="0"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9360" y="2274887"/>
            <a:ext cx="7614284" cy="352615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5910" marR="6350" indent="-283845" algn="just">
              <a:lnSpc>
                <a:spcPts val="3229"/>
              </a:lnSpc>
              <a:spcBef>
                <a:spcPts val="51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95" dirty="0">
                <a:latin typeface="Trebuchet MS"/>
                <a:cs typeface="Trebuchet MS"/>
              </a:rPr>
              <a:t>Paging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avoids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external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fragmentation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the </a:t>
            </a:r>
            <a:r>
              <a:rPr sz="3000" spc="-195" dirty="0">
                <a:latin typeface="Trebuchet MS"/>
                <a:cs typeface="Trebuchet MS"/>
              </a:rPr>
              <a:t>need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for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compaction.</a:t>
            </a:r>
            <a:endParaRPr sz="300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ct val="89700"/>
              </a:lnSpc>
              <a:spcBef>
                <a:spcPts val="63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3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also</a:t>
            </a:r>
            <a:r>
              <a:rPr sz="3000" spc="3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solves</a:t>
            </a:r>
            <a:r>
              <a:rPr sz="3000" spc="3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35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considerable</a:t>
            </a:r>
            <a:r>
              <a:rPr sz="3000" spc="3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problem</a:t>
            </a:r>
            <a:r>
              <a:rPr sz="3000" spc="33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of </a:t>
            </a:r>
            <a:r>
              <a:rPr sz="3000" spc="-110" dirty="0">
                <a:latin typeface="Trebuchet MS"/>
                <a:cs typeface="Trebuchet MS"/>
              </a:rPr>
              <a:t>fitting</a:t>
            </a:r>
            <a:r>
              <a:rPr sz="3000" spc="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memory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chunks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varying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sizes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onto </a:t>
            </a:r>
            <a:r>
              <a:rPr sz="3000" spc="-200" dirty="0">
                <a:latin typeface="Trebuchet MS"/>
                <a:cs typeface="Trebuchet MS"/>
              </a:rPr>
              <a:t>the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backing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store.</a:t>
            </a:r>
            <a:endParaRPr sz="3000">
              <a:latin typeface="Trebuchet MS"/>
              <a:cs typeface="Trebuchet MS"/>
            </a:endParaRPr>
          </a:p>
          <a:p>
            <a:pPr marL="295910" marR="5715" indent="-283845" algn="just">
              <a:lnSpc>
                <a:spcPct val="90800"/>
              </a:lnSpc>
              <a:spcBef>
                <a:spcPts val="56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55" dirty="0">
                <a:latin typeface="Trebuchet MS"/>
                <a:cs typeface="Trebuchet MS"/>
              </a:rPr>
              <a:t>Paging</a:t>
            </a:r>
            <a:r>
              <a:rPr sz="3000" spc="1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114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implemented</a:t>
            </a:r>
            <a:r>
              <a:rPr sz="3000" spc="1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by</a:t>
            </a:r>
            <a:r>
              <a:rPr sz="3000" spc="11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closely</a:t>
            </a:r>
            <a:r>
              <a:rPr sz="3000" spc="14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integrating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hardware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and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operating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system,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75" dirty="0">
                <a:latin typeface="Trebuchet MS"/>
                <a:cs typeface="Trebuchet MS"/>
              </a:rPr>
              <a:t>especially </a:t>
            </a:r>
            <a:r>
              <a:rPr sz="3000" dirty="0">
                <a:latin typeface="Trebuchet MS"/>
                <a:cs typeface="Trebuchet MS"/>
              </a:rPr>
              <a:t>on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64-</a:t>
            </a:r>
            <a:r>
              <a:rPr sz="3000" spc="-190" dirty="0">
                <a:latin typeface="Trebuchet MS"/>
                <a:cs typeface="Trebuchet MS"/>
              </a:rPr>
              <a:t>bit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microprocessors.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77950" y="1309877"/>
              <a:ext cx="7685405" cy="406400"/>
            </a:xfrm>
            <a:custGeom>
              <a:avLst/>
              <a:gdLst/>
              <a:ahLst/>
              <a:cxnLst/>
              <a:rect l="l" t="t" r="r" b="b"/>
              <a:pathLst>
                <a:path w="7685405" h="406400">
                  <a:moveTo>
                    <a:pt x="7685211" y="0"/>
                  </a:moveTo>
                  <a:lnTo>
                    <a:pt x="0" y="0"/>
                  </a:lnTo>
                  <a:lnTo>
                    <a:pt x="0" y="406018"/>
                  </a:lnTo>
                  <a:lnTo>
                    <a:pt x="7685211" y="406018"/>
                  </a:lnTo>
                  <a:lnTo>
                    <a:pt x="7685211" y="0"/>
                  </a:lnTo>
                  <a:close/>
                </a:path>
              </a:pathLst>
            </a:custGeom>
            <a:solidFill>
              <a:srgbClr val="FFE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505" y="0"/>
                  </a:lnTo>
                  <a:lnTo>
                    <a:pt x="0" y="819276"/>
                  </a:lnTo>
                  <a:lnTo>
                    <a:pt x="48636" y="817886"/>
                  </a:lnTo>
                  <a:lnTo>
                    <a:pt x="96034" y="813765"/>
                  </a:lnTo>
                  <a:lnTo>
                    <a:pt x="142623" y="806991"/>
                  </a:lnTo>
                  <a:lnTo>
                    <a:pt x="188327" y="797640"/>
                  </a:lnTo>
                  <a:lnTo>
                    <a:pt x="233067" y="785790"/>
                  </a:lnTo>
                  <a:lnTo>
                    <a:pt x="276768" y="771517"/>
                  </a:lnTo>
                  <a:lnTo>
                    <a:pt x="319353" y="754897"/>
                  </a:lnTo>
                  <a:lnTo>
                    <a:pt x="360744" y="736009"/>
                  </a:lnTo>
                  <a:lnTo>
                    <a:pt x="400865" y="714928"/>
                  </a:lnTo>
                  <a:lnTo>
                    <a:pt x="439639" y="691732"/>
                  </a:lnTo>
                  <a:lnTo>
                    <a:pt x="476990" y="666496"/>
                  </a:lnTo>
                  <a:lnTo>
                    <a:pt x="512839" y="639299"/>
                  </a:lnTo>
                  <a:lnTo>
                    <a:pt x="547112" y="610217"/>
                  </a:lnTo>
                  <a:lnTo>
                    <a:pt x="579730" y="579326"/>
                  </a:lnTo>
                  <a:lnTo>
                    <a:pt x="610616" y="546704"/>
                  </a:lnTo>
                  <a:lnTo>
                    <a:pt x="639695" y="512427"/>
                  </a:lnTo>
                  <a:lnTo>
                    <a:pt x="666889" y="476572"/>
                  </a:lnTo>
                  <a:lnTo>
                    <a:pt x="692122" y="439216"/>
                  </a:lnTo>
                  <a:lnTo>
                    <a:pt x="715316" y="400436"/>
                  </a:lnTo>
                  <a:lnTo>
                    <a:pt x="736395" y="360308"/>
                  </a:lnTo>
                  <a:lnTo>
                    <a:pt x="755281" y="318910"/>
                  </a:lnTo>
                  <a:lnTo>
                    <a:pt x="771899" y="276319"/>
                  </a:lnTo>
                  <a:lnTo>
                    <a:pt x="786171" y="232610"/>
                  </a:lnTo>
                  <a:lnTo>
                    <a:pt x="798020" y="187861"/>
                  </a:lnTo>
                  <a:lnTo>
                    <a:pt x="807370" y="142148"/>
                  </a:lnTo>
                  <a:lnTo>
                    <a:pt x="814144" y="95549"/>
                  </a:lnTo>
                  <a:lnTo>
                    <a:pt x="818264" y="48141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818264" y="48141"/>
                  </a:lnTo>
                  <a:lnTo>
                    <a:pt x="814144" y="95549"/>
                  </a:lnTo>
                  <a:lnTo>
                    <a:pt x="807370" y="142148"/>
                  </a:lnTo>
                  <a:lnTo>
                    <a:pt x="798020" y="187861"/>
                  </a:lnTo>
                  <a:lnTo>
                    <a:pt x="786171" y="232610"/>
                  </a:lnTo>
                  <a:lnTo>
                    <a:pt x="771899" y="276319"/>
                  </a:lnTo>
                  <a:lnTo>
                    <a:pt x="755281" y="318910"/>
                  </a:lnTo>
                  <a:lnTo>
                    <a:pt x="736395" y="360308"/>
                  </a:lnTo>
                  <a:lnTo>
                    <a:pt x="715316" y="400436"/>
                  </a:lnTo>
                  <a:lnTo>
                    <a:pt x="692122" y="439216"/>
                  </a:lnTo>
                  <a:lnTo>
                    <a:pt x="666889" y="476572"/>
                  </a:lnTo>
                  <a:lnTo>
                    <a:pt x="639695" y="512427"/>
                  </a:lnTo>
                  <a:lnTo>
                    <a:pt x="610616" y="546704"/>
                  </a:lnTo>
                  <a:lnTo>
                    <a:pt x="579730" y="579326"/>
                  </a:lnTo>
                  <a:lnTo>
                    <a:pt x="547112" y="610217"/>
                  </a:lnTo>
                  <a:lnTo>
                    <a:pt x="512839" y="639299"/>
                  </a:lnTo>
                  <a:lnTo>
                    <a:pt x="476990" y="666496"/>
                  </a:lnTo>
                  <a:lnTo>
                    <a:pt x="439639" y="691732"/>
                  </a:lnTo>
                  <a:lnTo>
                    <a:pt x="400865" y="714928"/>
                  </a:lnTo>
                  <a:lnTo>
                    <a:pt x="360744" y="736009"/>
                  </a:lnTo>
                  <a:lnTo>
                    <a:pt x="319353" y="754897"/>
                  </a:lnTo>
                  <a:lnTo>
                    <a:pt x="276768" y="771517"/>
                  </a:lnTo>
                  <a:lnTo>
                    <a:pt x="233067" y="785790"/>
                  </a:lnTo>
                  <a:lnTo>
                    <a:pt x="188327" y="797640"/>
                  </a:lnTo>
                  <a:lnTo>
                    <a:pt x="142623" y="806991"/>
                  </a:lnTo>
                  <a:lnTo>
                    <a:pt x="96034" y="813765"/>
                  </a:lnTo>
                  <a:lnTo>
                    <a:pt x="48636" y="817886"/>
                  </a:lnTo>
                  <a:lnTo>
                    <a:pt x="505" y="819276"/>
                  </a:lnTo>
                  <a:lnTo>
                    <a:pt x="336" y="819276"/>
                  </a:lnTo>
                  <a:lnTo>
                    <a:pt x="168" y="819276"/>
                  </a:lnTo>
                  <a:lnTo>
                    <a:pt x="0" y="819276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5" y="0"/>
              <a:ext cx="1795526" cy="18049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212" y="23875"/>
              <a:ext cx="1696085" cy="1704975"/>
            </a:xfrm>
            <a:custGeom>
              <a:avLst/>
              <a:gdLst/>
              <a:ahLst/>
              <a:cxnLst/>
              <a:rect l="l" t="t" r="r" b="b"/>
              <a:pathLst>
                <a:path w="1696085" h="1704975">
                  <a:moveTo>
                    <a:pt x="0" y="852424"/>
                  </a:moveTo>
                  <a:lnTo>
                    <a:pt x="1341" y="804051"/>
                  </a:lnTo>
                  <a:lnTo>
                    <a:pt x="5320" y="756387"/>
                  </a:lnTo>
                  <a:lnTo>
                    <a:pt x="11862" y="709503"/>
                  </a:lnTo>
                  <a:lnTo>
                    <a:pt x="20898" y="663470"/>
                  </a:lnTo>
                  <a:lnTo>
                    <a:pt x="32356" y="618362"/>
                  </a:lnTo>
                  <a:lnTo>
                    <a:pt x="46163" y="574249"/>
                  </a:lnTo>
                  <a:lnTo>
                    <a:pt x="62249" y="531204"/>
                  </a:lnTo>
                  <a:lnTo>
                    <a:pt x="80541" y="489299"/>
                  </a:lnTo>
                  <a:lnTo>
                    <a:pt x="100969" y="448605"/>
                  </a:lnTo>
                  <a:lnTo>
                    <a:pt x="123461" y="409196"/>
                  </a:lnTo>
                  <a:lnTo>
                    <a:pt x="147945" y="371141"/>
                  </a:lnTo>
                  <a:lnTo>
                    <a:pt x="174349" y="334515"/>
                  </a:lnTo>
                  <a:lnTo>
                    <a:pt x="202602" y="299387"/>
                  </a:lnTo>
                  <a:lnTo>
                    <a:pt x="232633" y="265832"/>
                  </a:lnTo>
                  <a:lnTo>
                    <a:pt x="264370" y="233919"/>
                  </a:lnTo>
                  <a:lnTo>
                    <a:pt x="297740" y="203722"/>
                  </a:lnTo>
                  <a:lnTo>
                    <a:pt x="332674" y="175313"/>
                  </a:lnTo>
                  <a:lnTo>
                    <a:pt x="369099" y="148762"/>
                  </a:lnTo>
                  <a:lnTo>
                    <a:pt x="406944" y="124143"/>
                  </a:lnTo>
                  <a:lnTo>
                    <a:pt x="446136" y="101527"/>
                  </a:lnTo>
                  <a:lnTo>
                    <a:pt x="486605" y="80987"/>
                  </a:lnTo>
                  <a:lnTo>
                    <a:pt x="528279" y="62593"/>
                  </a:lnTo>
                  <a:lnTo>
                    <a:pt x="571087" y="46418"/>
                  </a:lnTo>
                  <a:lnTo>
                    <a:pt x="614956" y="32534"/>
                  </a:lnTo>
                  <a:lnTo>
                    <a:pt x="659815" y="21014"/>
                  </a:lnTo>
                  <a:lnTo>
                    <a:pt x="705594" y="11928"/>
                  </a:lnTo>
                  <a:lnTo>
                    <a:pt x="752219" y="5349"/>
                  </a:lnTo>
                  <a:lnTo>
                    <a:pt x="799620" y="1349"/>
                  </a:lnTo>
                  <a:lnTo>
                    <a:pt x="847725" y="0"/>
                  </a:lnTo>
                  <a:lnTo>
                    <a:pt x="895830" y="1349"/>
                  </a:lnTo>
                  <a:lnTo>
                    <a:pt x="943231" y="5349"/>
                  </a:lnTo>
                  <a:lnTo>
                    <a:pt x="989857" y="11928"/>
                  </a:lnTo>
                  <a:lnTo>
                    <a:pt x="1035637" y="21014"/>
                  </a:lnTo>
                  <a:lnTo>
                    <a:pt x="1080498" y="32534"/>
                  </a:lnTo>
                  <a:lnTo>
                    <a:pt x="1124369" y="46418"/>
                  </a:lnTo>
                  <a:lnTo>
                    <a:pt x="1167179" y="62593"/>
                  </a:lnTo>
                  <a:lnTo>
                    <a:pt x="1208856" y="80987"/>
                  </a:lnTo>
                  <a:lnTo>
                    <a:pt x="1249327" y="101527"/>
                  </a:lnTo>
                  <a:lnTo>
                    <a:pt x="1288523" y="124143"/>
                  </a:lnTo>
                  <a:lnTo>
                    <a:pt x="1326370" y="148762"/>
                  </a:lnTo>
                  <a:lnTo>
                    <a:pt x="1362798" y="175313"/>
                  </a:lnTo>
                  <a:lnTo>
                    <a:pt x="1397735" y="203722"/>
                  </a:lnTo>
                  <a:lnTo>
                    <a:pt x="1431110" y="233919"/>
                  </a:lnTo>
                  <a:lnTo>
                    <a:pt x="1462849" y="265832"/>
                  </a:lnTo>
                  <a:lnTo>
                    <a:pt x="1492884" y="299387"/>
                  </a:lnTo>
                  <a:lnTo>
                    <a:pt x="1521140" y="334515"/>
                  </a:lnTo>
                  <a:lnTo>
                    <a:pt x="1547547" y="371141"/>
                  </a:lnTo>
                  <a:lnTo>
                    <a:pt x="1572034" y="409196"/>
                  </a:lnTo>
                  <a:lnTo>
                    <a:pt x="1594529" y="448605"/>
                  </a:lnTo>
                  <a:lnTo>
                    <a:pt x="1614959" y="489299"/>
                  </a:lnTo>
                  <a:lnTo>
                    <a:pt x="1633254" y="531204"/>
                  </a:lnTo>
                  <a:lnTo>
                    <a:pt x="1649342" y="574249"/>
                  </a:lnTo>
                  <a:lnTo>
                    <a:pt x="1663152" y="618362"/>
                  </a:lnTo>
                  <a:lnTo>
                    <a:pt x="1674611" y="663470"/>
                  </a:lnTo>
                  <a:lnTo>
                    <a:pt x="1683648" y="709503"/>
                  </a:lnTo>
                  <a:lnTo>
                    <a:pt x="1690192" y="756387"/>
                  </a:lnTo>
                  <a:lnTo>
                    <a:pt x="1694171" y="804051"/>
                  </a:lnTo>
                  <a:lnTo>
                    <a:pt x="1695513" y="852424"/>
                  </a:lnTo>
                  <a:lnTo>
                    <a:pt x="1694171" y="900796"/>
                  </a:lnTo>
                  <a:lnTo>
                    <a:pt x="1690192" y="948462"/>
                  </a:lnTo>
                  <a:lnTo>
                    <a:pt x="1683648" y="995348"/>
                  </a:lnTo>
                  <a:lnTo>
                    <a:pt x="1674611" y="1041383"/>
                  </a:lnTo>
                  <a:lnTo>
                    <a:pt x="1663152" y="1086495"/>
                  </a:lnTo>
                  <a:lnTo>
                    <a:pt x="1649342" y="1130612"/>
                  </a:lnTo>
                  <a:lnTo>
                    <a:pt x="1633254" y="1173662"/>
                  </a:lnTo>
                  <a:lnTo>
                    <a:pt x="1614959" y="1215572"/>
                  </a:lnTo>
                  <a:lnTo>
                    <a:pt x="1594529" y="1256271"/>
                  </a:lnTo>
                  <a:lnTo>
                    <a:pt x="1572034" y="1295686"/>
                  </a:lnTo>
                  <a:lnTo>
                    <a:pt x="1547547" y="1333747"/>
                  </a:lnTo>
                  <a:lnTo>
                    <a:pt x="1521140" y="1370380"/>
                  </a:lnTo>
                  <a:lnTo>
                    <a:pt x="1492884" y="1405513"/>
                  </a:lnTo>
                  <a:lnTo>
                    <a:pt x="1462849" y="1439076"/>
                  </a:lnTo>
                  <a:lnTo>
                    <a:pt x="1431110" y="1470994"/>
                  </a:lnTo>
                  <a:lnTo>
                    <a:pt x="1397735" y="1501198"/>
                  </a:lnTo>
                  <a:lnTo>
                    <a:pt x="1362798" y="1529614"/>
                  </a:lnTo>
                  <a:lnTo>
                    <a:pt x="1326370" y="1556171"/>
                  </a:lnTo>
                  <a:lnTo>
                    <a:pt x="1288523" y="1580796"/>
                  </a:lnTo>
                  <a:lnTo>
                    <a:pt x="1249327" y="1603418"/>
                  </a:lnTo>
                  <a:lnTo>
                    <a:pt x="1208856" y="1623964"/>
                  </a:lnTo>
                  <a:lnTo>
                    <a:pt x="1167179" y="1642363"/>
                  </a:lnTo>
                  <a:lnTo>
                    <a:pt x="1124369" y="1658542"/>
                  </a:lnTo>
                  <a:lnTo>
                    <a:pt x="1080498" y="1672429"/>
                  </a:lnTo>
                  <a:lnTo>
                    <a:pt x="1035637" y="1683954"/>
                  </a:lnTo>
                  <a:lnTo>
                    <a:pt x="989857" y="1693042"/>
                  </a:lnTo>
                  <a:lnTo>
                    <a:pt x="943231" y="1699623"/>
                  </a:lnTo>
                  <a:lnTo>
                    <a:pt x="895830" y="1703625"/>
                  </a:lnTo>
                  <a:lnTo>
                    <a:pt x="847725" y="1704975"/>
                  </a:lnTo>
                  <a:lnTo>
                    <a:pt x="799620" y="1703625"/>
                  </a:lnTo>
                  <a:lnTo>
                    <a:pt x="752219" y="1699623"/>
                  </a:lnTo>
                  <a:lnTo>
                    <a:pt x="705594" y="1693042"/>
                  </a:lnTo>
                  <a:lnTo>
                    <a:pt x="659815" y="1683954"/>
                  </a:lnTo>
                  <a:lnTo>
                    <a:pt x="614956" y="1672429"/>
                  </a:lnTo>
                  <a:lnTo>
                    <a:pt x="571087" y="1658542"/>
                  </a:lnTo>
                  <a:lnTo>
                    <a:pt x="528279" y="1642363"/>
                  </a:lnTo>
                  <a:lnTo>
                    <a:pt x="486605" y="1623964"/>
                  </a:lnTo>
                  <a:lnTo>
                    <a:pt x="446136" y="1603418"/>
                  </a:lnTo>
                  <a:lnTo>
                    <a:pt x="406944" y="1580796"/>
                  </a:lnTo>
                  <a:lnTo>
                    <a:pt x="369099" y="1556171"/>
                  </a:lnTo>
                  <a:lnTo>
                    <a:pt x="332674" y="1529614"/>
                  </a:lnTo>
                  <a:lnTo>
                    <a:pt x="297740" y="1501198"/>
                  </a:lnTo>
                  <a:lnTo>
                    <a:pt x="264370" y="1470994"/>
                  </a:lnTo>
                  <a:lnTo>
                    <a:pt x="232633" y="1439076"/>
                  </a:lnTo>
                  <a:lnTo>
                    <a:pt x="202602" y="1405513"/>
                  </a:lnTo>
                  <a:lnTo>
                    <a:pt x="174349" y="1370380"/>
                  </a:lnTo>
                  <a:lnTo>
                    <a:pt x="147945" y="1333747"/>
                  </a:lnTo>
                  <a:lnTo>
                    <a:pt x="123461" y="1295686"/>
                  </a:lnTo>
                  <a:lnTo>
                    <a:pt x="100969" y="1256271"/>
                  </a:lnTo>
                  <a:lnTo>
                    <a:pt x="80541" y="1215572"/>
                  </a:lnTo>
                  <a:lnTo>
                    <a:pt x="62249" y="1173662"/>
                  </a:lnTo>
                  <a:lnTo>
                    <a:pt x="46163" y="1130612"/>
                  </a:lnTo>
                  <a:lnTo>
                    <a:pt x="32356" y="1086495"/>
                  </a:lnTo>
                  <a:lnTo>
                    <a:pt x="20898" y="1041383"/>
                  </a:lnTo>
                  <a:lnTo>
                    <a:pt x="11862" y="995348"/>
                  </a:lnTo>
                  <a:lnTo>
                    <a:pt x="5320" y="948462"/>
                  </a:lnTo>
                  <a:lnTo>
                    <a:pt x="1341" y="900796"/>
                  </a:lnTo>
                  <a:lnTo>
                    <a:pt x="0" y="85242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5" y="1028636"/>
              <a:ext cx="1176337" cy="11763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" y="1050633"/>
              <a:ext cx="1116813" cy="11114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7319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  <a:close/>
                </a:path>
                <a:path w="1116965" h="111188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3" y="199399"/>
                  </a:lnTo>
                  <a:lnTo>
                    <a:pt x="742394" y="176583"/>
                  </a:lnTo>
                  <a:lnTo>
                    <a:pt x="700746" y="158375"/>
                  </a:lnTo>
                  <a:lnTo>
                    <a:pt x="658004" y="144737"/>
                  </a:lnTo>
                  <a:lnTo>
                    <a:pt x="614536" y="135635"/>
                  </a:lnTo>
                  <a:lnTo>
                    <a:pt x="570708" y="131032"/>
                  </a:lnTo>
                  <a:lnTo>
                    <a:pt x="526885" y="130891"/>
                  </a:lnTo>
                  <a:lnTo>
                    <a:pt x="483435" y="135175"/>
                  </a:lnTo>
                  <a:lnTo>
                    <a:pt x="440723" y="143850"/>
                  </a:lnTo>
                  <a:lnTo>
                    <a:pt x="399116" y="156877"/>
                  </a:lnTo>
                  <a:lnTo>
                    <a:pt x="358980" y="174222"/>
                  </a:lnTo>
                  <a:lnTo>
                    <a:pt x="320682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7" y="286041"/>
                  </a:lnTo>
                  <a:close/>
                </a:path>
              </a:pathLst>
            </a:custGeom>
            <a:ln w="7349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9650" y="0"/>
              <a:ext cx="8134350" cy="6858000"/>
            </a:xfrm>
            <a:custGeom>
              <a:avLst/>
              <a:gdLst/>
              <a:ahLst/>
              <a:cxnLst/>
              <a:rect l="l" t="t" r="r" b="b"/>
              <a:pathLst>
                <a:path w="8134350" h="6858000">
                  <a:moveTo>
                    <a:pt x="813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4350" y="6858000"/>
                  </a:lnTo>
                  <a:lnTo>
                    <a:pt x="813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5" y="0"/>
              <a:ext cx="176212" cy="685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19175" y="0"/>
              <a:ext cx="66675" cy="6858000"/>
            </a:xfrm>
            <a:custGeom>
              <a:avLst/>
              <a:gdLst/>
              <a:ahLst/>
              <a:cxnLst/>
              <a:rect l="l" t="t" r="r" b="b"/>
              <a:pathLst>
                <a:path w="66675" h="6858000">
                  <a:moveTo>
                    <a:pt x="666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6675" y="6858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050" y="57086"/>
              <a:ext cx="2119376" cy="123348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73430">
              <a:lnSpc>
                <a:spcPct val="100000"/>
              </a:lnSpc>
              <a:spcBef>
                <a:spcPts val="130"/>
              </a:spcBef>
            </a:pPr>
            <a:r>
              <a:rPr sz="4250" spc="-305" dirty="0"/>
              <a:t>Paging</a:t>
            </a:r>
            <a:endParaRPr sz="4250"/>
          </a:p>
        </p:txBody>
      </p:sp>
      <p:sp>
        <p:nvSpPr>
          <p:cNvPr id="17" name="object 17"/>
          <p:cNvSpPr txBox="1"/>
          <p:nvPr/>
        </p:nvSpPr>
        <p:spPr>
          <a:xfrm>
            <a:off x="1081722" y="1244218"/>
            <a:ext cx="7994650" cy="1298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4005" marR="5080" indent="-281940" algn="just">
              <a:lnSpc>
                <a:spcPct val="101299"/>
              </a:lnSpc>
              <a:spcBef>
                <a:spcPts val="8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40" dirty="0">
                <a:latin typeface="Trebuchet MS"/>
                <a:cs typeface="Trebuchet MS"/>
              </a:rPr>
              <a:t>Divide</a:t>
            </a:r>
            <a:r>
              <a:rPr sz="2750" spc="-17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physical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memory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into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fixed-</a:t>
            </a:r>
            <a:r>
              <a:rPr sz="2750" spc="-120" dirty="0">
                <a:latin typeface="Trebuchet MS"/>
                <a:cs typeface="Trebuchet MS"/>
              </a:rPr>
              <a:t>sized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blocks</a:t>
            </a:r>
            <a:r>
              <a:rPr sz="2750" spc="-120" dirty="0">
                <a:latin typeface="Trebuchet MS"/>
                <a:cs typeface="Trebuchet MS"/>
              </a:rPr>
              <a:t> called 	</a:t>
            </a:r>
            <a:r>
              <a:rPr sz="2750" b="1" dirty="0">
                <a:latin typeface="Trebuchet MS"/>
                <a:cs typeface="Trebuchet MS"/>
              </a:rPr>
              <a:t>frames</a:t>
            </a:r>
            <a:r>
              <a:rPr sz="2750" b="1" spc="-21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(size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power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-310" dirty="0">
                <a:latin typeface="Trebuchet MS"/>
                <a:cs typeface="Trebuchet MS"/>
              </a:rPr>
              <a:t>2,</a:t>
            </a:r>
            <a:r>
              <a:rPr sz="2750" spc="10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between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512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bytes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and 	</a:t>
            </a:r>
            <a:r>
              <a:rPr sz="2750" spc="-110" dirty="0">
                <a:latin typeface="Trebuchet MS"/>
                <a:cs typeface="Trebuchet MS"/>
              </a:rPr>
              <a:t>8,192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bytes)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1722" y="2665666"/>
            <a:ext cx="18415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715" dirty="0">
                <a:solidFill>
                  <a:srgbClr val="3891A7"/>
                </a:solidFill>
                <a:latin typeface="Segoe UI Symbol"/>
                <a:cs typeface="Segoe UI Symbol"/>
              </a:rPr>
              <a:t>⚫</a:t>
            </a:r>
            <a:endParaRPr sz="2250">
              <a:latin typeface="Segoe UI Symbol"/>
              <a:cs typeface="Segoe UI 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7950" y="2664602"/>
            <a:ext cx="7766050" cy="4298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10"/>
              </a:lnSpc>
              <a:tabLst>
                <a:tab pos="1156970" algn="l"/>
                <a:tab pos="2277110" algn="l"/>
                <a:tab pos="3729354" algn="l"/>
                <a:tab pos="4530090" algn="l"/>
                <a:tab pos="5673090" algn="l"/>
                <a:tab pos="6187440" algn="l"/>
                <a:tab pos="7150100" algn="l"/>
              </a:tabLst>
            </a:pPr>
            <a:r>
              <a:rPr sz="2750" spc="-10" dirty="0">
                <a:latin typeface="Trebuchet MS"/>
                <a:cs typeface="Trebuchet MS"/>
              </a:rPr>
              <a:t>Divide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logical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memory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into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blocks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of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same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size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7950" y="3093989"/>
            <a:ext cx="1837055" cy="4057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sz="2750" spc="-190" dirty="0">
                <a:latin typeface="Trebuchet MS"/>
                <a:cs typeface="Trebuchet MS"/>
              </a:rPr>
              <a:t>called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b="1" spc="-20" dirty="0">
                <a:latin typeface="Trebuchet MS"/>
                <a:cs typeface="Trebuchet MS"/>
              </a:rPr>
              <a:t>pages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7385" y="3028378"/>
            <a:ext cx="1212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315" dirty="0"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1722" y="3533394"/>
            <a:ext cx="7992745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5910" marR="6985" indent="-283845" algn="just">
              <a:lnSpc>
                <a:spcPct val="101299"/>
              </a:lnSpc>
              <a:spcBef>
                <a:spcPts val="85"/>
              </a:spcBef>
              <a:buSzPct val="81818"/>
              <a:buFont typeface="Segoe UI Symbol"/>
              <a:buChar char="⚫"/>
              <a:tabLst>
                <a:tab pos="295910" algn="l"/>
                <a:tab pos="392430" algn="l"/>
              </a:tabLst>
            </a:pPr>
            <a:r>
              <a:rPr sz="2750" dirty="0">
                <a:solidFill>
                  <a:srgbClr val="3891A7"/>
                </a:solidFill>
                <a:latin typeface="Trebuchet MS"/>
                <a:cs typeface="Trebuchet MS"/>
              </a:rPr>
              <a:t>	</a:t>
            </a:r>
            <a:r>
              <a:rPr sz="2750" dirty="0">
                <a:latin typeface="Trebuchet MS"/>
                <a:cs typeface="Trebuchet MS"/>
              </a:rPr>
              <a:t>When</a:t>
            </a:r>
            <a:r>
              <a:rPr sz="2750" spc="33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3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process</a:t>
            </a:r>
            <a:r>
              <a:rPr sz="2750" spc="2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3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2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be</a:t>
            </a:r>
            <a:r>
              <a:rPr sz="2750" spc="28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executed,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its</a:t>
            </a:r>
            <a:r>
              <a:rPr sz="2750" spc="29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pages</a:t>
            </a:r>
            <a:r>
              <a:rPr sz="2750" spc="28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are </a:t>
            </a:r>
            <a:r>
              <a:rPr sz="2750" spc="-85" dirty="0">
                <a:latin typeface="Trebuchet MS"/>
                <a:cs typeface="Trebuchet MS"/>
              </a:rPr>
              <a:t>loaded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into</a:t>
            </a:r>
            <a:r>
              <a:rPr sz="2750" spc="-204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any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available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frames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from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their </a:t>
            </a:r>
            <a:r>
              <a:rPr sz="2750" spc="-65" dirty="0">
                <a:latin typeface="Trebuchet MS"/>
                <a:cs typeface="Trebuchet MS"/>
              </a:rPr>
              <a:t>source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200" dirty="0">
                <a:latin typeface="Trebuchet MS"/>
                <a:cs typeface="Trebuchet MS"/>
              </a:rPr>
              <a:t>(a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220" dirty="0">
                <a:latin typeface="Trebuchet MS"/>
                <a:cs typeface="Trebuchet MS"/>
              </a:rPr>
              <a:t>file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system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55" dirty="0">
                <a:latin typeface="Trebuchet MS"/>
                <a:cs typeface="Trebuchet MS"/>
              </a:rPr>
              <a:t>or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backing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store).</a:t>
            </a:r>
            <a:endParaRPr sz="2750">
              <a:latin typeface="Trebuchet MS"/>
              <a:cs typeface="Trebuchet MS"/>
            </a:endParaRPr>
          </a:p>
          <a:p>
            <a:pPr marL="294005" marR="5080" indent="-281940" algn="just">
              <a:lnSpc>
                <a:spcPct val="102400"/>
              </a:lnSpc>
              <a:spcBef>
                <a:spcPts val="60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backing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store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divided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into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fixed-</a:t>
            </a:r>
            <a:r>
              <a:rPr sz="2750" spc="-25" dirty="0">
                <a:latin typeface="Trebuchet MS"/>
                <a:cs typeface="Trebuchet MS"/>
              </a:rPr>
              <a:t>sized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blocks 	</a:t>
            </a:r>
            <a:r>
              <a:rPr sz="2750" spc="-180" dirty="0">
                <a:latin typeface="Trebuchet MS"/>
                <a:cs typeface="Trebuchet MS"/>
              </a:rPr>
              <a:t>that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are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of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same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size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as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50" dirty="0">
                <a:latin typeface="Trebuchet MS"/>
                <a:cs typeface="Trebuchet MS"/>
              </a:rPr>
              <a:t> memory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frames.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" y="57086"/>
            <a:ext cx="4481576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30"/>
              </a:spcBef>
            </a:pPr>
            <a:r>
              <a:rPr sz="4250" spc="-295" dirty="0"/>
              <a:t>Paging</a:t>
            </a:r>
            <a:r>
              <a:rPr sz="4250" spc="-40" dirty="0"/>
              <a:t> </a:t>
            </a:r>
            <a:r>
              <a:rPr sz="4250" spc="-114" dirty="0"/>
              <a:t>Hardware</a:t>
            </a:r>
            <a:endParaRPr sz="4250"/>
          </a:p>
        </p:txBody>
      </p:sp>
      <p:grpSp>
        <p:nvGrpSpPr>
          <p:cNvPr id="4" name="object 4"/>
          <p:cNvGrpSpPr/>
          <p:nvPr/>
        </p:nvGrpSpPr>
        <p:grpSpPr>
          <a:xfrm>
            <a:off x="1104900" y="952500"/>
            <a:ext cx="7848600" cy="5715000"/>
            <a:chOff x="1104900" y="952500"/>
            <a:chExt cx="7848600" cy="5715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990600"/>
              <a:ext cx="7772400" cy="5638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4900" y="952499"/>
              <a:ext cx="7848600" cy="5715000"/>
            </a:xfrm>
            <a:custGeom>
              <a:avLst/>
              <a:gdLst/>
              <a:ahLst/>
              <a:cxnLst/>
              <a:rect l="l" t="t" r="r" b="b"/>
              <a:pathLst>
                <a:path w="7848600" h="5715000">
                  <a:moveTo>
                    <a:pt x="7823200" y="25400"/>
                  </a:moveTo>
                  <a:lnTo>
                    <a:pt x="7810500" y="25400"/>
                  </a:lnTo>
                  <a:lnTo>
                    <a:pt x="7810500" y="38100"/>
                  </a:lnTo>
                  <a:lnTo>
                    <a:pt x="7810500" y="5676900"/>
                  </a:lnTo>
                  <a:lnTo>
                    <a:pt x="38100" y="5676900"/>
                  </a:lnTo>
                  <a:lnTo>
                    <a:pt x="38100" y="38100"/>
                  </a:lnTo>
                  <a:lnTo>
                    <a:pt x="7810500" y="38100"/>
                  </a:lnTo>
                  <a:lnTo>
                    <a:pt x="7810500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5676900"/>
                  </a:lnTo>
                  <a:lnTo>
                    <a:pt x="25400" y="5689600"/>
                  </a:lnTo>
                  <a:lnTo>
                    <a:pt x="7823200" y="5689600"/>
                  </a:lnTo>
                  <a:lnTo>
                    <a:pt x="7823200" y="5676912"/>
                  </a:lnTo>
                  <a:lnTo>
                    <a:pt x="7823200" y="38100"/>
                  </a:lnTo>
                  <a:lnTo>
                    <a:pt x="7823200" y="25400"/>
                  </a:lnTo>
                  <a:close/>
                </a:path>
                <a:path w="7848600" h="5715000">
                  <a:moveTo>
                    <a:pt x="7848600" y="0"/>
                  </a:moveTo>
                  <a:lnTo>
                    <a:pt x="7835900" y="0"/>
                  </a:lnTo>
                  <a:lnTo>
                    <a:pt x="7835900" y="12700"/>
                  </a:lnTo>
                  <a:lnTo>
                    <a:pt x="7835900" y="5702300"/>
                  </a:lnTo>
                  <a:lnTo>
                    <a:pt x="12700" y="5702300"/>
                  </a:lnTo>
                  <a:lnTo>
                    <a:pt x="12700" y="12700"/>
                  </a:lnTo>
                  <a:lnTo>
                    <a:pt x="7835900" y="12700"/>
                  </a:lnTo>
                  <a:lnTo>
                    <a:pt x="783590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5702300"/>
                  </a:lnTo>
                  <a:lnTo>
                    <a:pt x="0" y="5715000"/>
                  </a:lnTo>
                  <a:lnTo>
                    <a:pt x="7848600" y="5715000"/>
                  </a:lnTo>
                  <a:lnTo>
                    <a:pt x="7848600" y="5702312"/>
                  </a:lnTo>
                  <a:lnTo>
                    <a:pt x="7848600" y="127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6600" y="3314827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10" h="53339">
                  <a:moveTo>
                    <a:pt x="0" y="53212"/>
                  </a:moveTo>
                  <a:lnTo>
                    <a:pt x="57533" y="45253"/>
                  </a:lnTo>
                  <a:lnTo>
                    <a:pt x="88616" y="41251"/>
                  </a:lnTo>
                  <a:lnTo>
                    <a:pt x="103309" y="39452"/>
                  </a:lnTo>
                  <a:lnTo>
                    <a:pt x="111673" y="38100"/>
                  </a:lnTo>
                  <a:lnTo>
                    <a:pt x="123766" y="35440"/>
                  </a:lnTo>
                  <a:lnTo>
                    <a:pt x="149651" y="29717"/>
                  </a:lnTo>
                  <a:lnTo>
                    <a:pt x="163510" y="27677"/>
                  </a:lnTo>
                  <a:lnTo>
                    <a:pt x="187522" y="23550"/>
                  </a:lnTo>
                  <a:lnTo>
                    <a:pt x="210061" y="17133"/>
                  </a:lnTo>
                  <a:lnTo>
                    <a:pt x="219499" y="8220"/>
                  </a:lnTo>
                  <a:lnTo>
                    <a:pt x="210417" y="1891"/>
                  </a:lnTo>
                  <a:lnTo>
                    <a:pt x="191022" y="0"/>
                  </a:lnTo>
                  <a:lnTo>
                    <a:pt x="170415" y="443"/>
                  </a:lnTo>
                  <a:lnTo>
                    <a:pt x="157695" y="1121"/>
                  </a:lnTo>
                </a:path>
              </a:pathLst>
            </a:custGeom>
            <a:ln w="152400">
              <a:solidFill>
                <a:srgbClr val="FFE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18694" y="3306160"/>
              <a:ext cx="116839" cy="20955"/>
            </a:xfrm>
            <a:custGeom>
              <a:avLst/>
              <a:gdLst/>
              <a:ahLst/>
              <a:cxnLst/>
              <a:rect l="l" t="t" r="r" b="b"/>
              <a:pathLst>
                <a:path w="116839" h="20954">
                  <a:moveTo>
                    <a:pt x="116346" y="8539"/>
                  </a:moveTo>
                  <a:lnTo>
                    <a:pt x="91179" y="6754"/>
                  </a:lnTo>
                  <a:lnTo>
                    <a:pt x="66011" y="4989"/>
                  </a:lnTo>
                  <a:lnTo>
                    <a:pt x="40845" y="3185"/>
                  </a:lnTo>
                  <a:lnTo>
                    <a:pt x="15687" y="1284"/>
                  </a:lnTo>
                  <a:lnTo>
                    <a:pt x="0" y="0"/>
                  </a:lnTo>
                  <a:lnTo>
                    <a:pt x="16729" y="2481"/>
                  </a:lnTo>
                  <a:lnTo>
                    <a:pt x="45838" y="9178"/>
                  </a:lnTo>
                  <a:lnTo>
                    <a:pt x="67287" y="20539"/>
                  </a:lnTo>
                </a:path>
              </a:pathLst>
            </a:custGeom>
            <a:ln w="152399">
              <a:solidFill>
                <a:srgbClr val="FFE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9360" y="1163836"/>
            <a:ext cx="3811904" cy="28492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5910" indent="-285750">
              <a:lnSpc>
                <a:spcPct val="100000"/>
              </a:lnSpc>
              <a:spcBef>
                <a:spcPts val="68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50" dirty="0">
                <a:latin typeface="Trebuchet MS"/>
                <a:cs typeface="Trebuchet MS"/>
              </a:rPr>
              <a:t>Relocation</a:t>
            </a:r>
            <a:endParaRPr sz="3200">
              <a:latin typeface="Trebuchet MS"/>
              <a:cs typeface="Trebuchet MS"/>
            </a:endParaRPr>
          </a:p>
          <a:p>
            <a:pPr marL="295275" indent="-285750">
              <a:lnSpc>
                <a:spcPct val="100000"/>
              </a:lnSpc>
              <a:spcBef>
                <a:spcPts val="5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45" dirty="0">
                <a:latin typeface="Trebuchet MS"/>
                <a:cs typeface="Trebuchet MS"/>
              </a:rPr>
              <a:t>Protection</a:t>
            </a:r>
            <a:endParaRPr sz="3200">
              <a:latin typeface="Trebuchet MS"/>
              <a:cs typeface="Trebuchet MS"/>
            </a:endParaRPr>
          </a:p>
          <a:p>
            <a:pPr marL="295910" indent="-28575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30" dirty="0">
                <a:latin typeface="Trebuchet MS"/>
                <a:cs typeface="Trebuchet MS"/>
              </a:rPr>
              <a:t>Sharing</a:t>
            </a:r>
            <a:endParaRPr sz="3200">
              <a:latin typeface="Trebuchet MS"/>
              <a:cs typeface="Trebuchet MS"/>
            </a:endParaRPr>
          </a:p>
          <a:p>
            <a:pPr marL="295275" indent="-285750">
              <a:lnSpc>
                <a:spcPct val="100000"/>
              </a:lnSpc>
              <a:spcBef>
                <a:spcPts val="66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190" dirty="0">
                <a:latin typeface="Trebuchet MS"/>
                <a:cs typeface="Trebuchet MS"/>
              </a:rPr>
              <a:t>Logical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Organization</a:t>
            </a:r>
            <a:endParaRPr sz="3200">
              <a:latin typeface="Trebuchet MS"/>
              <a:cs typeface="Trebuchet MS"/>
            </a:endParaRPr>
          </a:p>
          <a:p>
            <a:pPr marL="295275" indent="-28575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220" dirty="0">
                <a:latin typeface="Trebuchet MS"/>
                <a:cs typeface="Trebuchet MS"/>
              </a:rPr>
              <a:t>Physical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Organization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247586"/>
            <a:ext cx="7986776" cy="11287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057" y="395605"/>
            <a:ext cx="733742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29" dirty="0">
                <a:solidFill>
                  <a:srgbClr val="001F5F"/>
                </a:solidFill>
              </a:rPr>
              <a:t>Management</a:t>
            </a:r>
            <a:r>
              <a:rPr spc="-70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57086"/>
            <a:ext cx="2119376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73430">
              <a:lnSpc>
                <a:spcPct val="100000"/>
              </a:lnSpc>
              <a:spcBef>
                <a:spcPts val="130"/>
              </a:spcBef>
            </a:pPr>
            <a:r>
              <a:rPr sz="4250" spc="-305" dirty="0"/>
              <a:t>Paging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081722" y="1244218"/>
            <a:ext cx="8001634" cy="40932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4005" marR="19685" indent="-281940" algn="just">
              <a:lnSpc>
                <a:spcPct val="102499"/>
              </a:lnSpc>
              <a:spcBef>
                <a:spcPts val="4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10" dirty="0">
                <a:latin typeface="Trebuchet MS"/>
                <a:cs typeface="Trebuchet MS"/>
              </a:rPr>
              <a:t>Every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address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generated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by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the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130" dirty="0">
                <a:latin typeface="Trebuchet MS"/>
                <a:cs typeface="Trebuchet MS"/>
              </a:rPr>
              <a:t>CPU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divided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into 	two</a:t>
            </a:r>
            <a:r>
              <a:rPr sz="2750" spc="-160" dirty="0">
                <a:latin typeface="Trebuchet MS"/>
                <a:cs typeface="Trebuchet MS"/>
              </a:rPr>
              <a:t> parts:</a:t>
            </a:r>
            <a:r>
              <a:rPr sz="2750" spc="-33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Number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(p)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Offset.</a:t>
            </a:r>
            <a:endParaRPr sz="2750">
              <a:latin typeface="Trebuchet MS"/>
              <a:cs typeface="Trebuchet MS"/>
            </a:endParaRPr>
          </a:p>
          <a:p>
            <a:pPr marL="294005" marR="12700" indent="-281940" algn="just">
              <a:lnSpc>
                <a:spcPct val="102400"/>
              </a:lnSpc>
              <a:spcBef>
                <a:spcPts val="52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12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page</a:t>
            </a:r>
            <a:r>
              <a:rPr sz="2750" spc="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number</a:t>
            </a:r>
            <a:r>
              <a:rPr sz="2750" spc="1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1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used</a:t>
            </a:r>
            <a:r>
              <a:rPr sz="2750" spc="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as</a:t>
            </a:r>
            <a:r>
              <a:rPr sz="2750" spc="1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</a:t>
            </a:r>
            <a:r>
              <a:rPr sz="2750" spc="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index</a:t>
            </a:r>
            <a:r>
              <a:rPr sz="2750" spc="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into</a:t>
            </a:r>
            <a:r>
              <a:rPr sz="2750" spc="14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114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page 	</a:t>
            </a:r>
            <a:r>
              <a:rPr sz="2750" spc="-60" dirty="0">
                <a:latin typeface="Trebuchet MS"/>
                <a:cs typeface="Trebuchet MS"/>
              </a:rPr>
              <a:t>table.</a:t>
            </a:r>
            <a:endParaRPr sz="2750">
              <a:latin typeface="Trebuchet MS"/>
              <a:cs typeface="Trebuchet MS"/>
            </a:endParaRPr>
          </a:p>
          <a:p>
            <a:pPr marL="294005" marR="17145" indent="-281940" algn="just">
              <a:lnSpc>
                <a:spcPct val="102400"/>
              </a:lnSpc>
              <a:spcBef>
                <a:spcPts val="60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page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table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contains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base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address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 </a:t>
            </a:r>
            <a:r>
              <a:rPr sz="2750" spc="-75" dirty="0">
                <a:latin typeface="Trebuchet MS"/>
                <a:cs typeface="Trebuchet MS"/>
              </a:rPr>
              <a:t>each 	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in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physical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memory.</a:t>
            </a:r>
            <a:endParaRPr sz="2750">
              <a:latin typeface="Trebuchet MS"/>
              <a:cs typeface="Trebuchet MS"/>
            </a:endParaRPr>
          </a:p>
          <a:p>
            <a:pPr marL="294005" marR="5080" indent="-281940" algn="just">
              <a:lnSpc>
                <a:spcPct val="101299"/>
              </a:lnSpc>
              <a:spcBef>
                <a:spcPts val="63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This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base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address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70" dirty="0">
                <a:latin typeface="Trebuchet MS"/>
                <a:cs typeface="Trebuchet MS"/>
              </a:rPr>
              <a:t> combined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with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page</a:t>
            </a:r>
            <a:r>
              <a:rPr sz="2750" spc="-90" dirty="0">
                <a:latin typeface="Trebuchet MS"/>
                <a:cs typeface="Trebuchet MS"/>
              </a:rPr>
              <a:t> offset 	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8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define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the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physical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memory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that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is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sent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to 	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memory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unit.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" y="18986"/>
            <a:ext cx="6919976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173926"/>
            <a:ext cx="61931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90" dirty="0"/>
              <a:t>Address</a:t>
            </a:r>
            <a:r>
              <a:rPr sz="4250" spc="-580" dirty="0"/>
              <a:t> </a:t>
            </a:r>
            <a:r>
              <a:rPr sz="4250" spc="-720" dirty="0"/>
              <a:t>T</a:t>
            </a:r>
            <a:r>
              <a:rPr sz="4250" spc="-155" dirty="0"/>
              <a:t>r</a:t>
            </a:r>
            <a:r>
              <a:rPr sz="4250" spc="-215" dirty="0"/>
              <a:t>a</a:t>
            </a:r>
            <a:r>
              <a:rPr sz="4250" spc="-150" dirty="0"/>
              <a:t>n</a:t>
            </a:r>
            <a:r>
              <a:rPr sz="4250" spc="-190" dirty="0"/>
              <a:t>s</a:t>
            </a:r>
            <a:r>
              <a:rPr sz="4250" spc="-145" dirty="0"/>
              <a:t>l</a:t>
            </a:r>
            <a:r>
              <a:rPr sz="4250" spc="-215" dirty="0"/>
              <a:t>a</a:t>
            </a:r>
            <a:r>
              <a:rPr sz="4250" spc="-190" dirty="0"/>
              <a:t>t</a:t>
            </a:r>
            <a:r>
              <a:rPr sz="4250" spc="-150" dirty="0"/>
              <a:t>i</a:t>
            </a:r>
            <a:r>
              <a:rPr sz="4250" spc="-220" dirty="0"/>
              <a:t>o</a:t>
            </a:r>
            <a:r>
              <a:rPr sz="4250" spc="-180" dirty="0"/>
              <a:t>n</a:t>
            </a:r>
            <a:r>
              <a:rPr sz="4250" spc="-15" dirty="0"/>
              <a:t> </a:t>
            </a:r>
            <a:r>
              <a:rPr sz="4250" spc="-150" dirty="0"/>
              <a:t>Scheme</a:t>
            </a:r>
            <a:endParaRPr sz="4250"/>
          </a:p>
        </p:txBody>
      </p:sp>
      <p:sp>
        <p:nvSpPr>
          <p:cNvPr id="4" name="object 4"/>
          <p:cNvSpPr/>
          <p:nvPr/>
        </p:nvSpPr>
        <p:spPr>
          <a:xfrm>
            <a:off x="2833751" y="5005451"/>
            <a:ext cx="3105150" cy="438150"/>
          </a:xfrm>
          <a:custGeom>
            <a:avLst/>
            <a:gdLst/>
            <a:ahLst/>
            <a:cxnLst/>
            <a:rect l="l" t="t" r="r" b="b"/>
            <a:pathLst>
              <a:path w="3105150" h="438150">
                <a:moveTo>
                  <a:pt x="0" y="438150"/>
                </a:moveTo>
                <a:lnTo>
                  <a:pt x="3105150" y="438150"/>
                </a:lnTo>
                <a:lnTo>
                  <a:pt x="31051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6660" y="866775"/>
            <a:ext cx="7744459" cy="58343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08610" indent="-283210">
              <a:lnSpc>
                <a:spcPct val="100000"/>
              </a:lnSpc>
              <a:spcBef>
                <a:spcPts val="67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308610" algn="l"/>
              </a:tabLst>
            </a:pPr>
            <a:r>
              <a:rPr sz="2400" spc="-50" dirty="0">
                <a:latin typeface="Trebuchet MS"/>
                <a:cs typeface="Trebuchet MS"/>
              </a:rPr>
              <a:t>Address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generated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by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CPU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is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divided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into:</a:t>
            </a:r>
            <a:endParaRPr sz="2400">
              <a:latin typeface="Trebuchet MS"/>
              <a:cs typeface="Trebuchet MS"/>
            </a:endParaRPr>
          </a:p>
          <a:p>
            <a:pPr marL="583565" marR="307975" lvl="1" indent="-238125">
              <a:lnSpc>
                <a:spcPct val="100400"/>
              </a:lnSpc>
              <a:spcBef>
                <a:spcPts val="565"/>
              </a:spcBef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sz="2400" b="1" dirty="0">
                <a:latin typeface="Trebuchet MS"/>
                <a:cs typeface="Trebuchet MS"/>
              </a:rPr>
              <a:t>Page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number</a:t>
            </a:r>
            <a:r>
              <a:rPr sz="2400" b="1" spc="-6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(p)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used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as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an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index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into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page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table </a:t>
            </a:r>
            <a:r>
              <a:rPr sz="2400" spc="-130" dirty="0">
                <a:latin typeface="Trebuchet MS"/>
                <a:cs typeface="Trebuchet MS"/>
              </a:rPr>
              <a:t>which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contains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base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address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of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each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page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in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physical </a:t>
            </a:r>
            <a:r>
              <a:rPr sz="2400" spc="-20" dirty="0">
                <a:latin typeface="Trebuchet MS"/>
                <a:cs typeface="Trebuchet MS"/>
              </a:rPr>
              <a:t>memory.</a:t>
            </a:r>
            <a:endParaRPr sz="2400">
              <a:latin typeface="Trebuchet MS"/>
              <a:cs typeface="Trebuchet MS"/>
            </a:endParaRPr>
          </a:p>
          <a:p>
            <a:pPr marL="583565" marR="125095" lvl="1" indent="-238125" algn="just">
              <a:lnSpc>
                <a:spcPct val="100400"/>
              </a:lnSpc>
              <a:spcBef>
                <a:spcPts val="560"/>
              </a:spcBef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sz="2400" b="1" dirty="0">
                <a:latin typeface="Trebuchet MS"/>
                <a:cs typeface="Trebuchet MS"/>
              </a:rPr>
              <a:t>Page</a:t>
            </a:r>
            <a:r>
              <a:rPr sz="2400" b="1" spc="-70" dirty="0">
                <a:latin typeface="Trebuchet MS"/>
                <a:cs typeface="Trebuchet MS"/>
              </a:rPr>
              <a:t> </a:t>
            </a:r>
            <a:r>
              <a:rPr sz="2400" b="1" spc="-65" dirty="0">
                <a:latin typeface="Trebuchet MS"/>
                <a:cs typeface="Trebuchet MS"/>
              </a:rPr>
              <a:t>offset</a:t>
            </a:r>
            <a:r>
              <a:rPr sz="2400" b="1" spc="-9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(d)</a:t>
            </a:r>
            <a:r>
              <a:rPr sz="2400" b="1" spc="30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combined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with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base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address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 </a:t>
            </a:r>
            <a:r>
              <a:rPr sz="2400" spc="-135" dirty="0">
                <a:latin typeface="Trebuchet MS"/>
                <a:cs typeface="Trebuchet MS"/>
              </a:rPr>
              <a:t>define </a:t>
            </a:r>
            <a:r>
              <a:rPr sz="2400" spc="-170" dirty="0">
                <a:latin typeface="Trebuchet MS"/>
                <a:cs typeface="Trebuchet MS"/>
              </a:rPr>
              <a:t>the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physical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memory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address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that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sent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Trebuchet MS"/>
                <a:cs typeface="Trebuchet MS"/>
              </a:rPr>
              <a:t>the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memory unit.</a:t>
            </a:r>
            <a:endParaRPr sz="2400">
              <a:latin typeface="Trebuchet MS"/>
              <a:cs typeface="Trebuchet MS"/>
            </a:endParaRPr>
          </a:p>
          <a:p>
            <a:pPr marL="583565" lvl="1" indent="-238125" algn="just">
              <a:lnSpc>
                <a:spcPts val="2865"/>
              </a:lnSpc>
              <a:spcBef>
                <a:spcPts val="650"/>
              </a:spcBef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sz="2400" spc="-50" dirty="0">
                <a:latin typeface="Trebuchet MS"/>
                <a:cs typeface="Trebuchet MS"/>
              </a:rPr>
              <a:t>The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logical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address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as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follow.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p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is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an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index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into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the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page</a:t>
            </a:r>
            <a:endParaRPr sz="2400">
              <a:latin typeface="Trebuchet MS"/>
              <a:cs typeface="Trebuchet MS"/>
            </a:endParaRPr>
          </a:p>
          <a:p>
            <a:pPr marL="583565" algn="just">
              <a:lnSpc>
                <a:spcPts val="2865"/>
              </a:lnSpc>
            </a:pPr>
            <a:r>
              <a:rPr sz="2400" spc="-190" dirty="0">
                <a:latin typeface="Trebuchet MS"/>
                <a:cs typeface="Trebuchet MS"/>
              </a:rPr>
              <a:t>table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and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the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displacement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within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the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page.</a:t>
            </a:r>
            <a:endParaRPr sz="2400">
              <a:latin typeface="Trebuchet MS"/>
              <a:cs typeface="Trebuchet MS"/>
            </a:endParaRPr>
          </a:p>
          <a:p>
            <a:pPr marL="1619250">
              <a:lnSpc>
                <a:spcPct val="100000"/>
              </a:lnSpc>
              <a:spcBef>
                <a:spcPts val="1105"/>
              </a:spcBef>
              <a:tabLst>
                <a:tab pos="3478529" algn="l"/>
              </a:tabLst>
            </a:pPr>
            <a:r>
              <a:rPr sz="1800" spc="-160" dirty="0">
                <a:latin typeface="Trebuchet MS"/>
                <a:cs typeface="Trebuchet MS"/>
              </a:rPr>
              <a:t>page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number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2700" spc="-232" baseline="-3086" dirty="0">
                <a:latin typeface="Trebuchet MS"/>
                <a:cs typeface="Trebuchet MS"/>
              </a:rPr>
              <a:t>page</a:t>
            </a:r>
            <a:r>
              <a:rPr sz="2700" spc="52" baseline="-3086" dirty="0">
                <a:latin typeface="Trebuchet MS"/>
                <a:cs typeface="Trebuchet MS"/>
              </a:rPr>
              <a:t> </a:t>
            </a:r>
            <a:r>
              <a:rPr sz="2700" spc="-15" baseline="-3086" dirty="0">
                <a:latin typeface="Trebuchet MS"/>
                <a:cs typeface="Trebuchet MS"/>
              </a:rPr>
              <a:t>offset</a:t>
            </a:r>
            <a:endParaRPr sz="2700" baseline="-3086">
              <a:latin typeface="Trebuchet MS"/>
              <a:cs typeface="Trebuchet MS"/>
            </a:endParaRPr>
          </a:p>
          <a:p>
            <a:pPr marL="2148205">
              <a:lnSpc>
                <a:spcPct val="100000"/>
              </a:lnSpc>
              <a:spcBef>
                <a:spcPts val="1525"/>
              </a:spcBef>
              <a:tabLst>
                <a:tab pos="4039235" algn="l"/>
              </a:tabLst>
            </a:pPr>
            <a:r>
              <a:rPr sz="1800" spc="-50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0" dirty="0"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  <a:p>
            <a:pPr marL="2138045">
              <a:lnSpc>
                <a:spcPct val="100000"/>
              </a:lnSpc>
              <a:spcBef>
                <a:spcPts val="1375"/>
              </a:spcBef>
              <a:tabLst>
                <a:tab pos="3736340" algn="l"/>
              </a:tabLst>
            </a:pPr>
            <a:r>
              <a:rPr sz="2700" i="1" spc="-270" baseline="1543" dirty="0">
                <a:latin typeface="Trebuchet MS"/>
                <a:cs typeface="Trebuchet MS"/>
              </a:rPr>
              <a:t>m</a:t>
            </a:r>
            <a:r>
              <a:rPr sz="2700" i="1" spc="-60" baseline="1543" dirty="0">
                <a:latin typeface="Trebuchet MS"/>
                <a:cs typeface="Trebuchet MS"/>
              </a:rPr>
              <a:t> </a:t>
            </a:r>
            <a:r>
              <a:rPr sz="2700" i="1" spc="-330" baseline="1543" dirty="0">
                <a:latin typeface="Trebuchet MS"/>
                <a:cs typeface="Trebuchet MS"/>
              </a:rPr>
              <a:t>-</a:t>
            </a:r>
            <a:r>
              <a:rPr sz="2700" i="1" spc="-52" baseline="1543" dirty="0">
                <a:latin typeface="Trebuchet MS"/>
                <a:cs typeface="Trebuchet MS"/>
              </a:rPr>
              <a:t> </a:t>
            </a:r>
            <a:r>
              <a:rPr sz="2700" i="1" spc="-75" baseline="1543" dirty="0">
                <a:latin typeface="Trebuchet MS"/>
                <a:cs typeface="Trebuchet MS"/>
              </a:rPr>
              <a:t>n</a:t>
            </a:r>
            <a:r>
              <a:rPr sz="2700" i="1" baseline="1543" dirty="0">
                <a:latin typeface="Trebuchet MS"/>
                <a:cs typeface="Trebuchet MS"/>
              </a:rPr>
              <a:t>	</a:t>
            </a:r>
            <a:r>
              <a:rPr sz="1800" i="1" spc="-50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70"/>
              </a:spcBef>
            </a:pPr>
            <a:endParaRPr sz="1800">
              <a:latin typeface="Trebuchet MS"/>
              <a:cs typeface="Trebuchet MS"/>
            </a:endParaRPr>
          </a:p>
          <a:p>
            <a:pPr marL="583565" lvl="1" indent="-238125" algn="just">
              <a:lnSpc>
                <a:spcPct val="100000"/>
              </a:lnSpc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sz="2400" spc="-10" dirty="0">
                <a:latin typeface="Trebuchet MS"/>
                <a:cs typeface="Trebuchet MS"/>
              </a:rPr>
              <a:t>For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given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logical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address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space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2</a:t>
            </a:r>
            <a:r>
              <a:rPr sz="2325" baseline="26881" dirty="0">
                <a:latin typeface="Trebuchet MS"/>
                <a:cs typeface="Trebuchet MS"/>
              </a:rPr>
              <a:t>m</a:t>
            </a:r>
            <a:r>
              <a:rPr sz="2325" spc="-15" baseline="26881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and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Trebuchet MS"/>
                <a:cs typeface="Trebuchet MS"/>
              </a:rPr>
              <a:t>page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size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2</a:t>
            </a:r>
            <a:r>
              <a:rPr sz="2325" spc="-37" baseline="26881" dirty="0">
                <a:latin typeface="Trebuchet MS"/>
                <a:cs typeface="Trebuchet MS"/>
              </a:rPr>
              <a:t>n.</a:t>
            </a:r>
            <a:endParaRPr sz="2325" baseline="26881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8150" y="4514913"/>
            <a:ext cx="233362" cy="105251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50" y="504761"/>
            <a:ext cx="6996176" cy="823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999" y="610869"/>
            <a:ext cx="65195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80" dirty="0"/>
              <a:t>Paging</a:t>
            </a:r>
            <a:r>
              <a:rPr sz="2750" spc="-70" dirty="0"/>
              <a:t> </a:t>
            </a:r>
            <a:r>
              <a:rPr sz="2750" spc="-20" dirty="0"/>
              <a:t>Model</a:t>
            </a:r>
            <a:r>
              <a:rPr sz="2750" spc="-135" dirty="0"/>
              <a:t> </a:t>
            </a:r>
            <a:r>
              <a:rPr sz="2750" spc="-75" dirty="0"/>
              <a:t>of</a:t>
            </a:r>
            <a:r>
              <a:rPr sz="2750" spc="-50" dirty="0"/>
              <a:t> </a:t>
            </a:r>
            <a:r>
              <a:rPr sz="2750" spc="-135" dirty="0"/>
              <a:t>Logical</a:t>
            </a:r>
            <a:r>
              <a:rPr sz="2750" spc="-35" dirty="0"/>
              <a:t> </a:t>
            </a:r>
            <a:r>
              <a:rPr sz="2750" spc="-180" dirty="0"/>
              <a:t>and</a:t>
            </a:r>
            <a:r>
              <a:rPr sz="2750" spc="-20" dirty="0"/>
              <a:t> </a:t>
            </a:r>
            <a:r>
              <a:rPr sz="2750" spc="-170" dirty="0"/>
              <a:t>Physical</a:t>
            </a:r>
            <a:r>
              <a:rPr sz="2750" spc="-40" dirty="0"/>
              <a:t> </a:t>
            </a:r>
            <a:r>
              <a:rPr sz="2750" spc="-10" dirty="0"/>
              <a:t>Memory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1714500" y="1333500"/>
            <a:ext cx="6553200" cy="5524500"/>
            <a:chOff x="1714500" y="1333500"/>
            <a:chExt cx="6553200" cy="55245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600" y="1371598"/>
              <a:ext cx="6477000" cy="54863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14500" y="1333499"/>
              <a:ext cx="6553200" cy="5524500"/>
            </a:xfrm>
            <a:custGeom>
              <a:avLst/>
              <a:gdLst/>
              <a:ahLst/>
              <a:cxnLst/>
              <a:rect l="l" t="t" r="r" b="b"/>
              <a:pathLst>
                <a:path w="6553200" h="5524500">
                  <a:moveTo>
                    <a:pt x="65278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5524500"/>
                  </a:lnTo>
                  <a:lnTo>
                    <a:pt x="38100" y="5524500"/>
                  </a:lnTo>
                  <a:lnTo>
                    <a:pt x="38100" y="38100"/>
                  </a:lnTo>
                  <a:lnTo>
                    <a:pt x="6515100" y="38100"/>
                  </a:lnTo>
                  <a:lnTo>
                    <a:pt x="6515100" y="5524500"/>
                  </a:lnTo>
                  <a:lnTo>
                    <a:pt x="6527800" y="5524500"/>
                  </a:lnTo>
                  <a:lnTo>
                    <a:pt x="6527800" y="38100"/>
                  </a:lnTo>
                  <a:lnTo>
                    <a:pt x="6527800" y="25400"/>
                  </a:lnTo>
                  <a:close/>
                </a:path>
                <a:path w="6553200" h="5524500">
                  <a:moveTo>
                    <a:pt x="65532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5524500"/>
                  </a:lnTo>
                  <a:lnTo>
                    <a:pt x="12700" y="5524500"/>
                  </a:lnTo>
                  <a:lnTo>
                    <a:pt x="12700" y="12700"/>
                  </a:lnTo>
                  <a:lnTo>
                    <a:pt x="6540500" y="12700"/>
                  </a:lnTo>
                  <a:lnTo>
                    <a:pt x="6540500" y="5524500"/>
                  </a:lnTo>
                  <a:lnTo>
                    <a:pt x="6553200" y="5524500"/>
                  </a:lnTo>
                  <a:lnTo>
                    <a:pt x="6553200" y="12700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5800" y="2495550"/>
              <a:ext cx="201295" cy="17780"/>
            </a:xfrm>
            <a:custGeom>
              <a:avLst/>
              <a:gdLst/>
              <a:ahLst/>
              <a:cxnLst/>
              <a:rect l="l" t="t" r="r" b="b"/>
              <a:pathLst>
                <a:path w="201295" h="17780">
                  <a:moveTo>
                    <a:pt x="0" y="0"/>
                  </a:moveTo>
                  <a:lnTo>
                    <a:pt x="51136" y="6969"/>
                  </a:lnTo>
                  <a:lnTo>
                    <a:pt x="100739" y="12561"/>
                  </a:lnTo>
                  <a:lnTo>
                    <a:pt x="150283" y="16187"/>
                  </a:lnTo>
                  <a:lnTo>
                    <a:pt x="201246" y="17261"/>
                  </a:lnTo>
                </a:path>
              </a:pathLst>
            </a:custGeom>
            <a:ln w="152400">
              <a:solidFill>
                <a:srgbClr val="FFE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9020" y="2488558"/>
              <a:ext cx="140335" cy="132715"/>
            </a:xfrm>
            <a:custGeom>
              <a:avLst/>
              <a:gdLst/>
              <a:ahLst/>
              <a:cxnLst/>
              <a:rect l="l" t="t" r="r" b="b"/>
              <a:pathLst>
                <a:path w="140335" h="132714">
                  <a:moveTo>
                    <a:pt x="140139" y="22231"/>
                  </a:moveTo>
                  <a:lnTo>
                    <a:pt x="116744" y="22578"/>
                  </a:lnTo>
                  <a:lnTo>
                    <a:pt x="93348" y="23040"/>
                  </a:lnTo>
                  <a:lnTo>
                    <a:pt x="69955" y="23271"/>
                  </a:lnTo>
                  <a:lnTo>
                    <a:pt x="20965" y="16421"/>
                  </a:lnTo>
                  <a:lnTo>
                    <a:pt x="0" y="5269"/>
                  </a:lnTo>
                  <a:lnTo>
                    <a:pt x="9109" y="0"/>
                  </a:lnTo>
                  <a:lnTo>
                    <a:pt x="48957" y="26656"/>
                  </a:lnTo>
                  <a:lnTo>
                    <a:pt x="43263" y="48856"/>
                  </a:lnTo>
                  <a:lnTo>
                    <a:pt x="40382" y="60889"/>
                  </a:lnTo>
                  <a:lnTo>
                    <a:pt x="52364" y="63782"/>
                  </a:lnTo>
                  <a:lnTo>
                    <a:pt x="79645" y="63220"/>
                  </a:lnTo>
                  <a:lnTo>
                    <a:pt x="108341" y="65061"/>
                  </a:lnTo>
                  <a:lnTo>
                    <a:pt x="124571" y="75164"/>
                  </a:lnTo>
                  <a:lnTo>
                    <a:pt x="125706" y="104273"/>
                  </a:lnTo>
                  <a:lnTo>
                    <a:pt x="110238" y="122178"/>
                  </a:lnTo>
                  <a:lnTo>
                    <a:pt x="85057" y="130850"/>
                  </a:lnTo>
                  <a:lnTo>
                    <a:pt x="57052" y="132262"/>
                  </a:lnTo>
                </a:path>
              </a:pathLst>
            </a:custGeom>
            <a:ln w="152400">
              <a:solidFill>
                <a:srgbClr val="FFE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5365" y="2731770"/>
              <a:ext cx="93345" cy="107314"/>
            </a:xfrm>
            <a:custGeom>
              <a:avLst/>
              <a:gdLst/>
              <a:ahLst/>
              <a:cxnLst/>
              <a:rect l="l" t="t" r="r" b="b"/>
              <a:pathLst>
                <a:path w="93344" h="107314">
                  <a:moveTo>
                    <a:pt x="56374" y="0"/>
                  </a:moveTo>
                  <a:lnTo>
                    <a:pt x="65994" y="19280"/>
                  </a:lnTo>
                  <a:lnTo>
                    <a:pt x="75914" y="38440"/>
                  </a:lnTo>
                  <a:lnTo>
                    <a:pt x="85232" y="57841"/>
                  </a:lnTo>
                  <a:lnTo>
                    <a:pt x="93043" y="77844"/>
                  </a:lnTo>
                  <a:lnTo>
                    <a:pt x="84046" y="95404"/>
                  </a:lnTo>
                  <a:lnTo>
                    <a:pt x="55120" y="106989"/>
                  </a:lnTo>
                  <a:lnTo>
                    <a:pt x="21894" y="106990"/>
                  </a:lnTo>
                  <a:lnTo>
                    <a:pt x="0" y="89794"/>
                  </a:lnTo>
                </a:path>
              </a:pathLst>
            </a:custGeom>
            <a:ln w="152400">
              <a:solidFill>
                <a:srgbClr val="FFE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59879" y="4287519"/>
              <a:ext cx="848360" cy="112395"/>
            </a:xfrm>
            <a:custGeom>
              <a:avLst/>
              <a:gdLst/>
              <a:ahLst/>
              <a:cxnLst/>
              <a:rect l="l" t="t" r="r" b="b"/>
              <a:pathLst>
                <a:path w="848359" h="112395">
                  <a:moveTo>
                    <a:pt x="0" y="6350"/>
                  </a:moveTo>
                  <a:lnTo>
                    <a:pt x="48731" y="4150"/>
                  </a:lnTo>
                  <a:lnTo>
                    <a:pt x="97471" y="2502"/>
                  </a:lnTo>
                  <a:lnTo>
                    <a:pt x="146220" y="1336"/>
                  </a:lnTo>
                  <a:lnTo>
                    <a:pt x="194977" y="579"/>
                  </a:lnTo>
                  <a:lnTo>
                    <a:pt x="243740" y="157"/>
                  </a:lnTo>
                  <a:lnTo>
                    <a:pt x="292509" y="0"/>
                  </a:lnTo>
                  <a:lnTo>
                    <a:pt x="341284" y="34"/>
                  </a:lnTo>
                  <a:lnTo>
                    <a:pt x="390063" y="187"/>
                  </a:lnTo>
                  <a:lnTo>
                    <a:pt x="438845" y="388"/>
                  </a:lnTo>
                  <a:lnTo>
                    <a:pt x="487629" y="564"/>
                  </a:lnTo>
                  <a:lnTo>
                    <a:pt x="536416" y="641"/>
                  </a:lnTo>
                  <a:lnTo>
                    <a:pt x="584345" y="846"/>
                  </a:lnTo>
                  <a:lnTo>
                    <a:pt x="632249" y="1436"/>
                  </a:lnTo>
                  <a:lnTo>
                    <a:pt x="680139" y="2389"/>
                  </a:lnTo>
                  <a:lnTo>
                    <a:pt x="728030" y="3686"/>
                  </a:lnTo>
                  <a:lnTo>
                    <a:pt x="775932" y="5304"/>
                  </a:lnTo>
                  <a:lnTo>
                    <a:pt x="799172" y="4774"/>
                  </a:lnTo>
                  <a:lnTo>
                    <a:pt x="825589" y="4333"/>
                  </a:lnTo>
                  <a:lnTo>
                    <a:pt x="845206" y="7735"/>
                  </a:lnTo>
                  <a:lnTo>
                    <a:pt x="848046" y="18733"/>
                  </a:lnTo>
                  <a:lnTo>
                    <a:pt x="834576" y="27829"/>
                  </a:lnTo>
                  <a:lnTo>
                    <a:pt x="812444" y="33288"/>
                  </a:lnTo>
                  <a:lnTo>
                    <a:pt x="790372" y="36170"/>
                  </a:lnTo>
                  <a:lnTo>
                    <a:pt x="777082" y="37538"/>
                  </a:lnTo>
                  <a:lnTo>
                    <a:pt x="737674" y="43850"/>
                  </a:lnTo>
                  <a:lnTo>
                    <a:pt x="666844" y="54540"/>
                  </a:lnTo>
                  <a:lnTo>
                    <a:pt x="625707" y="60159"/>
                  </a:lnTo>
                  <a:lnTo>
                    <a:pt x="576778" y="66374"/>
                  </a:lnTo>
                  <a:lnTo>
                    <a:pt x="527822" y="72093"/>
                  </a:lnTo>
                  <a:lnTo>
                    <a:pt x="478841" y="77362"/>
                  </a:lnTo>
                  <a:lnTo>
                    <a:pt x="429835" y="82226"/>
                  </a:lnTo>
                  <a:lnTo>
                    <a:pt x="380804" y="86730"/>
                  </a:lnTo>
                  <a:lnTo>
                    <a:pt x="331748" y="90918"/>
                  </a:lnTo>
                  <a:lnTo>
                    <a:pt x="282669" y="94837"/>
                  </a:lnTo>
                  <a:lnTo>
                    <a:pt x="233565" y="98530"/>
                  </a:lnTo>
                  <a:lnTo>
                    <a:pt x="184439" y="102042"/>
                  </a:lnTo>
                  <a:lnTo>
                    <a:pt x="135289" y="105420"/>
                  </a:lnTo>
                  <a:lnTo>
                    <a:pt x="86117" y="108707"/>
                  </a:lnTo>
                  <a:lnTo>
                    <a:pt x="36923" y="111948"/>
                  </a:lnTo>
                </a:path>
              </a:pathLst>
            </a:custGeom>
            <a:ln w="152399">
              <a:solidFill>
                <a:srgbClr val="FFE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85686"/>
            <a:ext cx="2119376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9210" y="441007"/>
            <a:ext cx="13919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05" dirty="0"/>
              <a:t>Paging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197610" y="1244218"/>
            <a:ext cx="7904480" cy="515175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marR="35560" indent="-6985">
              <a:lnSpc>
                <a:spcPct val="102499"/>
              </a:lnSpc>
              <a:spcBef>
                <a:spcPts val="45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61290" algn="l"/>
              </a:tabLst>
            </a:pPr>
            <a:r>
              <a:rPr sz="2750" dirty="0">
                <a:latin typeface="Trebuchet MS"/>
                <a:cs typeface="Trebuchet MS"/>
              </a:rPr>
              <a:t>	The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page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size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(like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the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frame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size)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defined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by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the </a:t>
            </a:r>
            <a:r>
              <a:rPr sz="2750" spc="-45" dirty="0">
                <a:latin typeface="Trebuchet MS"/>
                <a:cs typeface="Trebuchet MS"/>
              </a:rPr>
              <a:t>hardware.</a:t>
            </a:r>
            <a:endParaRPr sz="2750">
              <a:latin typeface="Trebuchet MS"/>
              <a:cs typeface="Trebuchet MS"/>
            </a:endParaRPr>
          </a:p>
          <a:p>
            <a:pPr marL="38100" marR="41275" indent="-6985">
              <a:lnSpc>
                <a:spcPts val="3379"/>
              </a:lnSpc>
              <a:spcBef>
                <a:spcPts val="50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61290" algn="l"/>
              </a:tabLst>
            </a:pPr>
            <a:r>
              <a:rPr sz="2750" dirty="0">
                <a:latin typeface="Trebuchet MS"/>
                <a:cs typeface="Trebuchet MS"/>
              </a:rPr>
              <a:t>	The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size</a:t>
            </a:r>
            <a:r>
              <a:rPr sz="2750" spc="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page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typically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power</a:t>
            </a:r>
            <a:r>
              <a:rPr sz="2750" spc="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spc="-235" dirty="0">
                <a:latin typeface="Trebuchet MS"/>
                <a:cs typeface="Trebuchet MS"/>
              </a:rPr>
              <a:t>2,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varying </a:t>
            </a:r>
            <a:r>
              <a:rPr sz="2750" spc="-150" dirty="0">
                <a:latin typeface="Trebuchet MS"/>
                <a:cs typeface="Trebuchet MS"/>
              </a:rPr>
              <a:t>between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512</a:t>
            </a:r>
            <a:r>
              <a:rPr sz="2750" spc="-14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bytes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16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105" dirty="0">
                <a:latin typeface="Trebuchet MS"/>
                <a:cs typeface="Trebuchet MS"/>
              </a:rPr>
              <a:t>MB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per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page.</a:t>
            </a:r>
            <a:endParaRPr sz="2750">
              <a:latin typeface="Trebuchet MS"/>
              <a:cs typeface="Trebuchet MS"/>
            </a:endParaRPr>
          </a:p>
          <a:p>
            <a:pPr marL="161290" indent="-130175">
              <a:lnSpc>
                <a:spcPts val="3250"/>
              </a:lnSpc>
              <a:buClr>
                <a:srgbClr val="006FC0"/>
              </a:buClr>
              <a:buSzPct val="96363"/>
              <a:buFont typeface="Arial MT"/>
              <a:buChar char="•"/>
              <a:tabLst>
                <a:tab pos="16129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selection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power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2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as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page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size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makes</a:t>
            </a:r>
            <a:endParaRPr sz="2750">
              <a:latin typeface="Trebuchet MS"/>
              <a:cs typeface="Trebuchet MS"/>
            </a:endParaRPr>
          </a:p>
          <a:p>
            <a:pPr marL="38100" marR="38735">
              <a:lnSpc>
                <a:spcPct val="102400"/>
              </a:lnSpc>
            </a:pPr>
            <a:r>
              <a:rPr sz="2750" spc="-135" dirty="0">
                <a:latin typeface="Trebuchet MS"/>
                <a:cs typeface="Trebuchet MS"/>
              </a:rPr>
              <a:t>the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translation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of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logical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into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90" dirty="0">
                <a:latin typeface="Trebuchet MS"/>
                <a:cs typeface="Trebuchet MS"/>
              </a:rPr>
              <a:t>page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number 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offset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particularly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easy.</a:t>
            </a:r>
            <a:endParaRPr sz="2750">
              <a:latin typeface="Trebuchet MS"/>
              <a:cs typeface="Trebuchet MS"/>
            </a:endParaRPr>
          </a:p>
          <a:p>
            <a:pPr marL="38100" marR="30480" indent="-6985" algn="just">
              <a:lnSpc>
                <a:spcPts val="3379"/>
              </a:lnSpc>
              <a:spcBef>
                <a:spcPts val="55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61290" algn="l"/>
              </a:tabLst>
            </a:pPr>
            <a:r>
              <a:rPr sz="2750" dirty="0">
                <a:latin typeface="Trebuchet MS"/>
                <a:cs typeface="Trebuchet MS"/>
              </a:rPr>
              <a:t>	If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size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logical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address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space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2</a:t>
            </a:r>
            <a:r>
              <a:rPr sz="2775" spc="-179" baseline="24024" dirty="0">
                <a:latin typeface="Trebuchet MS"/>
                <a:cs typeface="Trebuchet MS"/>
              </a:rPr>
              <a:t>m</a:t>
            </a:r>
            <a:r>
              <a:rPr sz="2750" spc="-120" dirty="0">
                <a:latin typeface="Trebuchet MS"/>
                <a:cs typeface="Trebuchet MS"/>
              </a:rPr>
              <a:t>,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330" dirty="0">
                <a:latin typeface="Trebuchet MS"/>
                <a:cs typeface="Trebuchet MS"/>
              </a:rPr>
              <a:t>a </a:t>
            </a:r>
            <a:r>
              <a:rPr sz="2750" spc="-155" dirty="0">
                <a:latin typeface="Trebuchet MS"/>
                <a:cs typeface="Trebuchet MS"/>
              </a:rPr>
              <a:t>page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size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2</a:t>
            </a:r>
            <a:r>
              <a:rPr sz="2775" baseline="25525" dirty="0">
                <a:latin typeface="Trebuchet MS"/>
                <a:cs typeface="Trebuchet MS"/>
              </a:rPr>
              <a:t>n</a:t>
            </a:r>
            <a:r>
              <a:rPr sz="2775" spc="292" baseline="2552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addressing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units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(bytes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55" dirty="0">
                <a:latin typeface="Trebuchet MS"/>
                <a:cs typeface="Trebuchet MS"/>
              </a:rPr>
              <a:t>or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words)</a:t>
            </a:r>
            <a:r>
              <a:rPr sz="2750" spc="-55" dirty="0">
                <a:latin typeface="Trebuchet MS"/>
                <a:cs typeface="Trebuchet MS"/>
              </a:rPr>
              <a:t> then </a:t>
            </a:r>
            <a:r>
              <a:rPr sz="2750" spc="-80" dirty="0">
                <a:latin typeface="Trebuchet MS"/>
                <a:cs typeface="Trebuchet MS"/>
              </a:rPr>
              <a:t>the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high-</a:t>
            </a:r>
            <a:r>
              <a:rPr sz="2750" dirty="0">
                <a:latin typeface="Trebuchet MS"/>
                <a:cs typeface="Trebuchet MS"/>
              </a:rPr>
              <a:t>order</a:t>
            </a:r>
            <a:r>
              <a:rPr sz="2750" spc="-204" dirty="0">
                <a:latin typeface="Trebuchet MS"/>
                <a:cs typeface="Trebuchet MS"/>
              </a:rPr>
              <a:t> </a:t>
            </a:r>
            <a:r>
              <a:rPr sz="2750" i="1" spc="-280" dirty="0">
                <a:latin typeface="Trebuchet MS"/>
                <a:cs typeface="Trebuchet MS"/>
              </a:rPr>
              <a:t>m-</a:t>
            </a:r>
            <a:r>
              <a:rPr sz="2750" i="1" spc="75" dirty="0">
                <a:latin typeface="Trebuchet MS"/>
                <a:cs typeface="Trebuchet MS"/>
              </a:rPr>
              <a:t> </a:t>
            </a:r>
            <a:r>
              <a:rPr sz="2750" i="1" dirty="0">
                <a:latin typeface="Trebuchet MS"/>
                <a:cs typeface="Trebuchet MS"/>
              </a:rPr>
              <a:t>n</a:t>
            </a:r>
            <a:r>
              <a:rPr sz="2750" i="1" spc="-110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bits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logical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address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designate</a:t>
            </a:r>
            <a:endParaRPr sz="2750">
              <a:latin typeface="Trebuchet MS"/>
              <a:cs typeface="Trebuchet MS"/>
            </a:endParaRPr>
          </a:p>
          <a:p>
            <a:pPr marL="38100" marR="36195" algn="just">
              <a:lnSpc>
                <a:spcPts val="3379"/>
              </a:lnSpc>
            </a:pPr>
            <a:r>
              <a:rPr sz="2750" spc="-120" dirty="0">
                <a:latin typeface="Trebuchet MS"/>
                <a:cs typeface="Trebuchet MS"/>
              </a:rPr>
              <a:t>the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90" dirty="0">
                <a:latin typeface="Trebuchet MS"/>
                <a:cs typeface="Trebuchet MS"/>
              </a:rPr>
              <a:t>page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240" dirty="0">
                <a:latin typeface="Trebuchet MS"/>
                <a:cs typeface="Trebuchet MS"/>
              </a:rPr>
              <a:t>number,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and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the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i="1" dirty="0">
                <a:latin typeface="Trebuchet MS"/>
                <a:cs typeface="Trebuchet MS"/>
              </a:rPr>
              <a:t>n</a:t>
            </a:r>
            <a:r>
              <a:rPr sz="2750" i="1" spc="-110" dirty="0">
                <a:latin typeface="Trebuchet MS"/>
                <a:cs typeface="Trebuchet MS"/>
              </a:rPr>
              <a:t> </a:t>
            </a:r>
            <a:r>
              <a:rPr sz="2750" i="1" spc="-325" dirty="0">
                <a:latin typeface="Trebuchet MS"/>
                <a:cs typeface="Trebuchet MS"/>
              </a:rPr>
              <a:t>low-</a:t>
            </a:r>
            <a:r>
              <a:rPr sz="2750" i="1" spc="-290" dirty="0">
                <a:latin typeface="Trebuchet MS"/>
                <a:cs typeface="Trebuchet MS"/>
              </a:rPr>
              <a:t>order</a:t>
            </a:r>
            <a:r>
              <a:rPr sz="2750" i="1" spc="85" dirty="0">
                <a:latin typeface="Trebuchet MS"/>
                <a:cs typeface="Trebuchet MS"/>
              </a:rPr>
              <a:t> </a:t>
            </a:r>
            <a:r>
              <a:rPr sz="2750" i="1" spc="-285" dirty="0">
                <a:latin typeface="Trebuchet MS"/>
                <a:cs typeface="Trebuchet MS"/>
              </a:rPr>
              <a:t>bits</a:t>
            </a:r>
            <a:r>
              <a:rPr sz="2750" i="1" spc="8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designate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the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offset.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1400" y="5570220"/>
            <a:ext cx="447675" cy="2540"/>
          </a:xfrm>
          <a:custGeom>
            <a:avLst/>
            <a:gdLst/>
            <a:ahLst/>
            <a:cxnLst/>
            <a:rect l="l" t="t" r="r" b="b"/>
            <a:pathLst>
              <a:path w="447675" h="2539">
                <a:moveTo>
                  <a:pt x="0" y="0"/>
                </a:moveTo>
                <a:lnTo>
                  <a:pt x="215" y="53"/>
                </a:lnTo>
                <a:lnTo>
                  <a:pt x="576" y="198"/>
                </a:lnTo>
                <a:lnTo>
                  <a:pt x="1295" y="323"/>
                </a:lnTo>
                <a:lnTo>
                  <a:pt x="2014" y="449"/>
                </a:lnTo>
                <a:lnTo>
                  <a:pt x="2170" y="614"/>
                </a:lnTo>
                <a:lnTo>
                  <a:pt x="4313" y="754"/>
                </a:lnTo>
                <a:lnTo>
                  <a:pt x="6457" y="894"/>
                </a:lnTo>
                <a:lnTo>
                  <a:pt x="9723" y="1041"/>
                </a:lnTo>
                <a:lnTo>
                  <a:pt x="14157" y="1165"/>
                </a:lnTo>
                <a:lnTo>
                  <a:pt x="18592" y="1289"/>
                </a:lnTo>
                <a:lnTo>
                  <a:pt x="58310" y="1776"/>
                </a:lnTo>
                <a:lnTo>
                  <a:pt x="101211" y="1942"/>
                </a:lnTo>
                <a:lnTo>
                  <a:pt x="146483" y="1986"/>
                </a:lnTo>
                <a:lnTo>
                  <a:pt x="166699" y="1990"/>
                </a:lnTo>
                <a:lnTo>
                  <a:pt x="177225" y="1989"/>
                </a:lnTo>
                <a:lnTo>
                  <a:pt x="222207" y="1978"/>
                </a:lnTo>
                <a:lnTo>
                  <a:pt x="268929" y="1960"/>
                </a:lnTo>
                <a:lnTo>
                  <a:pt x="280441" y="1956"/>
                </a:lnTo>
                <a:lnTo>
                  <a:pt x="291852" y="1951"/>
                </a:lnTo>
                <a:lnTo>
                  <a:pt x="303197" y="1946"/>
                </a:lnTo>
                <a:lnTo>
                  <a:pt x="314237" y="1942"/>
                </a:lnTo>
                <a:lnTo>
                  <a:pt x="353189" y="1926"/>
                </a:lnTo>
                <a:lnTo>
                  <a:pt x="397945" y="1910"/>
                </a:lnTo>
                <a:lnTo>
                  <a:pt x="410223" y="1906"/>
                </a:lnTo>
                <a:lnTo>
                  <a:pt x="416000" y="1904"/>
                </a:lnTo>
                <a:lnTo>
                  <a:pt x="434622" y="1901"/>
                </a:lnTo>
                <a:lnTo>
                  <a:pt x="437573" y="1901"/>
                </a:lnTo>
                <a:lnTo>
                  <a:pt x="440112" y="1901"/>
                </a:lnTo>
                <a:lnTo>
                  <a:pt x="442220" y="1901"/>
                </a:lnTo>
                <a:lnTo>
                  <a:pt x="444328" y="1901"/>
                </a:lnTo>
                <a:lnTo>
                  <a:pt x="446428" y="1902"/>
                </a:lnTo>
                <a:lnTo>
                  <a:pt x="447270" y="1902"/>
                </a:lnTo>
              </a:path>
            </a:pathLst>
          </a:custGeom>
          <a:ln w="19049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0"/>
            <a:ext cx="3738626" cy="110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810" y="128524"/>
            <a:ext cx="309308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Paging</a:t>
            </a:r>
            <a:r>
              <a:rPr spc="-55" dirty="0"/>
              <a:t> </a:t>
            </a:r>
            <a:r>
              <a:rPr spc="-204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57300" y="952500"/>
            <a:ext cx="4572000" cy="5229860"/>
            <a:chOff x="1257300" y="952500"/>
            <a:chExt cx="4572000" cy="52298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990600"/>
              <a:ext cx="4495800" cy="5153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57300" y="952499"/>
              <a:ext cx="4572000" cy="5229860"/>
            </a:xfrm>
            <a:custGeom>
              <a:avLst/>
              <a:gdLst/>
              <a:ahLst/>
              <a:cxnLst/>
              <a:rect l="l" t="t" r="r" b="b"/>
              <a:pathLst>
                <a:path w="4572000" h="5229860">
                  <a:moveTo>
                    <a:pt x="45466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5191760"/>
                  </a:lnTo>
                  <a:lnTo>
                    <a:pt x="25400" y="5204460"/>
                  </a:lnTo>
                  <a:lnTo>
                    <a:pt x="4546600" y="5204460"/>
                  </a:lnTo>
                  <a:lnTo>
                    <a:pt x="4546600" y="5191760"/>
                  </a:lnTo>
                  <a:lnTo>
                    <a:pt x="38100" y="5191760"/>
                  </a:lnTo>
                  <a:lnTo>
                    <a:pt x="38100" y="38100"/>
                  </a:lnTo>
                  <a:lnTo>
                    <a:pt x="4533900" y="38100"/>
                  </a:lnTo>
                  <a:lnTo>
                    <a:pt x="4533900" y="5191125"/>
                  </a:lnTo>
                  <a:lnTo>
                    <a:pt x="4546600" y="5191137"/>
                  </a:lnTo>
                  <a:lnTo>
                    <a:pt x="4546600" y="38100"/>
                  </a:lnTo>
                  <a:lnTo>
                    <a:pt x="4546600" y="25400"/>
                  </a:lnTo>
                  <a:close/>
                </a:path>
                <a:path w="4572000" h="5229860">
                  <a:moveTo>
                    <a:pt x="4572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5217160"/>
                  </a:lnTo>
                  <a:lnTo>
                    <a:pt x="0" y="5229860"/>
                  </a:lnTo>
                  <a:lnTo>
                    <a:pt x="4572000" y="5229860"/>
                  </a:lnTo>
                  <a:lnTo>
                    <a:pt x="4572000" y="5217160"/>
                  </a:lnTo>
                  <a:lnTo>
                    <a:pt x="12700" y="5217160"/>
                  </a:lnTo>
                  <a:lnTo>
                    <a:pt x="12700" y="12700"/>
                  </a:lnTo>
                  <a:lnTo>
                    <a:pt x="4559300" y="12700"/>
                  </a:lnTo>
                  <a:lnTo>
                    <a:pt x="4559300" y="5216525"/>
                  </a:lnTo>
                  <a:lnTo>
                    <a:pt x="4572000" y="5216525"/>
                  </a:lnTo>
                  <a:lnTo>
                    <a:pt x="4572000" y="127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6260" y="6280467"/>
            <a:ext cx="3183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32-</a:t>
            </a:r>
            <a:r>
              <a:rPr sz="1800" spc="-130" dirty="0">
                <a:latin typeface="Trebuchet MS"/>
                <a:cs typeface="Trebuchet MS"/>
              </a:rPr>
              <a:t>byte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memory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and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4-</a:t>
            </a:r>
            <a:r>
              <a:rPr sz="1800" spc="-130" dirty="0">
                <a:latin typeface="Trebuchet MS"/>
                <a:cs typeface="Trebuchet MS"/>
              </a:rPr>
              <a:t>byte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pages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3457" y="650278"/>
            <a:ext cx="417195" cy="391795"/>
          </a:xfrm>
          <a:custGeom>
            <a:avLst/>
            <a:gdLst/>
            <a:ahLst/>
            <a:cxnLst/>
            <a:rect l="l" t="t" r="r" b="b"/>
            <a:pathLst>
              <a:path w="417195" h="391794">
                <a:moveTo>
                  <a:pt x="31142" y="222212"/>
                </a:moveTo>
                <a:lnTo>
                  <a:pt x="31142" y="221779"/>
                </a:lnTo>
                <a:lnTo>
                  <a:pt x="31574" y="221005"/>
                </a:lnTo>
                <a:lnTo>
                  <a:pt x="31142" y="219621"/>
                </a:lnTo>
                <a:lnTo>
                  <a:pt x="30710" y="218237"/>
                </a:lnTo>
                <a:lnTo>
                  <a:pt x="29773" y="216126"/>
                </a:lnTo>
                <a:lnTo>
                  <a:pt x="28551" y="213908"/>
                </a:lnTo>
                <a:lnTo>
                  <a:pt x="27330" y="211689"/>
                </a:lnTo>
                <a:lnTo>
                  <a:pt x="25436" y="209000"/>
                </a:lnTo>
                <a:lnTo>
                  <a:pt x="23810" y="206310"/>
                </a:lnTo>
                <a:lnTo>
                  <a:pt x="22185" y="203620"/>
                </a:lnTo>
                <a:lnTo>
                  <a:pt x="20566" y="201098"/>
                </a:lnTo>
                <a:lnTo>
                  <a:pt x="18800" y="197766"/>
                </a:lnTo>
                <a:lnTo>
                  <a:pt x="17034" y="194433"/>
                </a:lnTo>
                <a:lnTo>
                  <a:pt x="14964" y="190697"/>
                </a:lnTo>
                <a:lnTo>
                  <a:pt x="13211" y="186314"/>
                </a:lnTo>
                <a:lnTo>
                  <a:pt x="11459" y="181932"/>
                </a:lnTo>
                <a:lnTo>
                  <a:pt x="9731" y="176496"/>
                </a:lnTo>
                <a:lnTo>
                  <a:pt x="8284" y="171470"/>
                </a:lnTo>
                <a:lnTo>
                  <a:pt x="6836" y="166444"/>
                </a:lnTo>
                <a:lnTo>
                  <a:pt x="5574" y="161299"/>
                </a:lnTo>
                <a:lnTo>
                  <a:pt x="4524" y="156158"/>
                </a:lnTo>
                <a:lnTo>
                  <a:pt x="3475" y="151017"/>
                </a:lnTo>
                <a:lnTo>
                  <a:pt x="2659" y="146244"/>
                </a:lnTo>
                <a:lnTo>
                  <a:pt x="1988" y="140624"/>
                </a:lnTo>
                <a:lnTo>
                  <a:pt x="1316" y="135004"/>
                </a:lnTo>
                <a:lnTo>
                  <a:pt x="0" y="128637"/>
                </a:lnTo>
                <a:lnTo>
                  <a:pt x="494" y="122438"/>
                </a:lnTo>
                <a:lnTo>
                  <a:pt x="989" y="116238"/>
                </a:lnTo>
                <a:lnTo>
                  <a:pt x="2236" y="109510"/>
                </a:lnTo>
                <a:lnTo>
                  <a:pt x="4958" y="103427"/>
                </a:lnTo>
                <a:lnTo>
                  <a:pt x="7679" y="97344"/>
                </a:lnTo>
                <a:lnTo>
                  <a:pt x="38143" y="65710"/>
                </a:lnTo>
                <a:lnTo>
                  <a:pt x="78965" y="41724"/>
                </a:lnTo>
                <a:lnTo>
                  <a:pt x="120985" y="25568"/>
                </a:lnTo>
                <a:lnTo>
                  <a:pt x="166828" y="13676"/>
                </a:lnTo>
                <a:lnTo>
                  <a:pt x="210464" y="5938"/>
                </a:lnTo>
                <a:lnTo>
                  <a:pt x="248937" y="1502"/>
                </a:lnTo>
                <a:lnTo>
                  <a:pt x="272569" y="0"/>
                </a:lnTo>
                <a:lnTo>
                  <a:pt x="282053" y="129"/>
                </a:lnTo>
                <a:lnTo>
                  <a:pt x="317505" y="17016"/>
                </a:lnTo>
                <a:lnTo>
                  <a:pt x="326993" y="56032"/>
                </a:lnTo>
                <a:lnTo>
                  <a:pt x="327189" y="63686"/>
                </a:lnTo>
                <a:lnTo>
                  <a:pt x="327030" y="71819"/>
                </a:lnTo>
                <a:lnTo>
                  <a:pt x="320053" y="114257"/>
                </a:lnTo>
                <a:lnTo>
                  <a:pt x="303651" y="155757"/>
                </a:lnTo>
                <a:lnTo>
                  <a:pt x="280482" y="193625"/>
                </a:lnTo>
                <a:lnTo>
                  <a:pt x="255575" y="224472"/>
                </a:lnTo>
                <a:lnTo>
                  <a:pt x="250894" y="229389"/>
                </a:lnTo>
                <a:lnTo>
                  <a:pt x="246693" y="233883"/>
                </a:lnTo>
                <a:lnTo>
                  <a:pt x="241518" y="239588"/>
                </a:lnTo>
                <a:lnTo>
                  <a:pt x="236731" y="244004"/>
                </a:lnTo>
                <a:lnTo>
                  <a:pt x="234369" y="247640"/>
                </a:lnTo>
                <a:lnTo>
                  <a:pt x="232007" y="251276"/>
                </a:lnTo>
                <a:lnTo>
                  <a:pt x="230916" y="253717"/>
                </a:lnTo>
                <a:lnTo>
                  <a:pt x="232521" y="255701"/>
                </a:lnTo>
                <a:lnTo>
                  <a:pt x="266660" y="260624"/>
                </a:lnTo>
                <a:lnTo>
                  <a:pt x="273546" y="260599"/>
                </a:lnTo>
                <a:lnTo>
                  <a:pt x="280957" y="260442"/>
                </a:lnTo>
                <a:lnTo>
                  <a:pt x="288616" y="260255"/>
                </a:lnTo>
                <a:lnTo>
                  <a:pt x="296247" y="260139"/>
                </a:lnTo>
                <a:lnTo>
                  <a:pt x="303877" y="260088"/>
                </a:lnTo>
                <a:lnTo>
                  <a:pt x="311619" y="260059"/>
                </a:lnTo>
                <a:lnTo>
                  <a:pt x="319328" y="260098"/>
                </a:lnTo>
                <a:lnTo>
                  <a:pt x="363885" y="262796"/>
                </a:lnTo>
                <a:lnTo>
                  <a:pt x="403523" y="274354"/>
                </a:lnTo>
                <a:lnTo>
                  <a:pt x="406545" y="276814"/>
                </a:lnTo>
                <a:lnTo>
                  <a:pt x="409568" y="279275"/>
                </a:lnTo>
                <a:lnTo>
                  <a:pt x="411586" y="282292"/>
                </a:lnTo>
                <a:lnTo>
                  <a:pt x="413224" y="285262"/>
                </a:lnTo>
                <a:lnTo>
                  <a:pt x="414864" y="288233"/>
                </a:lnTo>
                <a:lnTo>
                  <a:pt x="416143" y="291269"/>
                </a:lnTo>
                <a:lnTo>
                  <a:pt x="416380" y="294637"/>
                </a:lnTo>
                <a:lnTo>
                  <a:pt x="416617" y="298005"/>
                </a:lnTo>
                <a:lnTo>
                  <a:pt x="416015" y="301829"/>
                </a:lnTo>
                <a:lnTo>
                  <a:pt x="414647" y="305471"/>
                </a:lnTo>
                <a:lnTo>
                  <a:pt x="413279" y="309113"/>
                </a:lnTo>
                <a:lnTo>
                  <a:pt x="411190" y="312681"/>
                </a:lnTo>
                <a:lnTo>
                  <a:pt x="408173" y="316489"/>
                </a:lnTo>
                <a:lnTo>
                  <a:pt x="405156" y="320296"/>
                </a:lnTo>
                <a:lnTo>
                  <a:pt x="381721" y="339833"/>
                </a:lnTo>
                <a:lnTo>
                  <a:pt x="375855" y="343968"/>
                </a:lnTo>
                <a:lnTo>
                  <a:pt x="341202" y="363013"/>
                </a:lnTo>
                <a:lnTo>
                  <a:pt x="302370" y="379855"/>
                </a:lnTo>
                <a:lnTo>
                  <a:pt x="279170" y="389235"/>
                </a:lnTo>
                <a:lnTo>
                  <a:pt x="274183" y="391228"/>
                </a:lnTo>
              </a:path>
            </a:pathLst>
          </a:custGeom>
          <a:ln w="19049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61760" y="1223652"/>
            <a:ext cx="232410" cy="536575"/>
          </a:xfrm>
          <a:custGeom>
            <a:avLst/>
            <a:gdLst/>
            <a:ahLst/>
            <a:cxnLst/>
            <a:rect l="l" t="t" r="r" b="b"/>
            <a:pathLst>
              <a:path w="232409" h="536575">
                <a:moveTo>
                  <a:pt x="0" y="83178"/>
                </a:moveTo>
                <a:lnTo>
                  <a:pt x="215" y="84041"/>
                </a:lnTo>
                <a:lnTo>
                  <a:pt x="576" y="84782"/>
                </a:lnTo>
                <a:lnTo>
                  <a:pt x="1295" y="88359"/>
                </a:lnTo>
                <a:lnTo>
                  <a:pt x="2014" y="91937"/>
                </a:lnTo>
                <a:lnTo>
                  <a:pt x="3249" y="97887"/>
                </a:lnTo>
                <a:lnTo>
                  <a:pt x="4313" y="104642"/>
                </a:lnTo>
                <a:lnTo>
                  <a:pt x="9233" y="143886"/>
                </a:lnTo>
                <a:lnTo>
                  <a:pt x="12415" y="189582"/>
                </a:lnTo>
                <a:lnTo>
                  <a:pt x="14120" y="234665"/>
                </a:lnTo>
                <a:lnTo>
                  <a:pt x="15163" y="285152"/>
                </a:lnTo>
                <a:lnTo>
                  <a:pt x="15605" y="325960"/>
                </a:lnTo>
                <a:lnTo>
                  <a:pt x="15830" y="368104"/>
                </a:lnTo>
                <a:lnTo>
                  <a:pt x="15899" y="409931"/>
                </a:lnTo>
                <a:lnTo>
                  <a:pt x="15900" y="423163"/>
                </a:lnTo>
                <a:lnTo>
                  <a:pt x="15890" y="436125"/>
                </a:lnTo>
                <a:lnTo>
                  <a:pt x="15791" y="482057"/>
                </a:lnTo>
                <a:lnTo>
                  <a:pt x="15611" y="522927"/>
                </a:lnTo>
                <a:lnTo>
                  <a:pt x="15445" y="536373"/>
                </a:lnTo>
                <a:lnTo>
                  <a:pt x="15254" y="498084"/>
                </a:lnTo>
                <a:lnTo>
                  <a:pt x="15217" y="452843"/>
                </a:lnTo>
                <a:lnTo>
                  <a:pt x="15211" y="407816"/>
                </a:lnTo>
                <a:lnTo>
                  <a:pt x="15211" y="398085"/>
                </a:lnTo>
                <a:lnTo>
                  <a:pt x="15212" y="388144"/>
                </a:lnTo>
                <a:lnTo>
                  <a:pt x="15213" y="378031"/>
                </a:lnTo>
                <a:lnTo>
                  <a:pt x="15183" y="367729"/>
                </a:lnTo>
                <a:lnTo>
                  <a:pt x="15134" y="357229"/>
                </a:lnTo>
                <a:lnTo>
                  <a:pt x="15125" y="346571"/>
                </a:lnTo>
                <a:lnTo>
                  <a:pt x="15218" y="335797"/>
                </a:lnTo>
                <a:lnTo>
                  <a:pt x="16520" y="291490"/>
                </a:lnTo>
                <a:lnTo>
                  <a:pt x="20839" y="245905"/>
                </a:lnTo>
                <a:lnTo>
                  <a:pt x="32410" y="199660"/>
                </a:lnTo>
                <a:lnTo>
                  <a:pt x="47496" y="164526"/>
                </a:lnTo>
                <a:lnTo>
                  <a:pt x="66369" y="131302"/>
                </a:lnTo>
                <a:lnTo>
                  <a:pt x="96454" y="91205"/>
                </a:lnTo>
                <a:lnTo>
                  <a:pt x="130399" y="56919"/>
                </a:lnTo>
                <a:lnTo>
                  <a:pt x="163661" y="30153"/>
                </a:lnTo>
                <a:lnTo>
                  <a:pt x="198220" y="8340"/>
                </a:lnTo>
                <a:lnTo>
                  <a:pt x="226564" y="0"/>
                </a:lnTo>
                <a:lnTo>
                  <a:pt x="229655" y="1353"/>
                </a:lnTo>
                <a:lnTo>
                  <a:pt x="230948" y="4209"/>
                </a:lnTo>
                <a:lnTo>
                  <a:pt x="232240" y="7064"/>
                </a:lnTo>
                <a:lnTo>
                  <a:pt x="231642" y="11288"/>
                </a:lnTo>
                <a:lnTo>
                  <a:pt x="216271" y="47882"/>
                </a:lnTo>
                <a:lnTo>
                  <a:pt x="196589" y="81977"/>
                </a:lnTo>
                <a:lnTo>
                  <a:pt x="170341" y="121756"/>
                </a:lnTo>
                <a:lnTo>
                  <a:pt x="141243" y="162676"/>
                </a:lnTo>
                <a:lnTo>
                  <a:pt x="110890" y="201864"/>
                </a:lnTo>
                <a:lnTo>
                  <a:pt x="96332" y="219634"/>
                </a:lnTo>
                <a:lnTo>
                  <a:pt x="89466" y="227981"/>
                </a:lnTo>
                <a:lnTo>
                  <a:pt x="65012" y="257677"/>
                </a:lnTo>
                <a:lnTo>
                  <a:pt x="40127" y="287236"/>
                </a:lnTo>
                <a:lnTo>
                  <a:pt x="34315" y="293950"/>
                </a:lnTo>
                <a:lnTo>
                  <a:pt x="32054" y="29659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871335" y="1325290"/>
            <a:ext cx="448945" cy="335280"/>
            <a:chOff x="6871335" y="1325290"/>
            <a:chExt cx="448945" cy="335280"/>
          </a:xfrm>
        </p:grpSpPr>
        <p:sp>
          <p:nvSpPr>
            <p:cNvPr id="11" name="object 11"/>
            <p:cNvSpPr/>
            <p:nvPr/>
          </p:nvSpPr>
          <p:spPr>
            <a:xfrm>
              <a:off x="6880860" y="1334815"/>
              <a:ext cx="239395" cy="79375"/>
            </a:xfrm>
            <a:custGeom>
              <a:avLst/>
              <a:gdLst/>
              <a:ahLst/>
              <a:cxnLst/>
              <a:rect l="l" t="t" r="r" b="b"/>
              <a:pathLst>
                <a:path w="239395" h="79375">
                  <a:moveTo>
                    <a:pt x="0" y="78694"/>
                  </a:moveTo>
                  <a:lnTo>
                    <a:pt x="647" y="78694"/>
                  </a:lnTo>
                  <a:lnTo>
                    <a:pt x="1296" y="78856"/>
                  </a:lnTo>
                  <a:lnTo>
                    <a:pt x="3885" y="78694"/>
                  </a:lnTo>
                  <a:lnTo>
                    <a:pt x="6474" y="78532"/>
                  </a:lnTo>
                  <a:lnTo>
                    <a:pt x="10037" y="78747"/>
                  </a:lnTo>
                  <a:lnTo>
                    <a:pt x="15531" y="77723"/>
                  </a:lnTo>
                  <a:lnTo>
                    <a:pt x="21025" y="76698"/>
                  </a:lnTo>
                  <a:lnTo>
                    <a:pt x="28893" y="74474"/>
                  </a:lnTo>
                  <a:lnTo>
                    <a:pt x="36849" y="72544"/>
                  </a:lnTo>
                  <a:lnTo>
                    <a:pt x="42988" y="71049"/>
                  </a:lnTo>
                  <a:lnTo>
                    <a:pt x="49455" y="69471"/>
                  </a:lnTo>
                  <a:lnTo>
                    <a:pt x="56223" y="67829"/>
                  </a:lnTo>
                  <a:lnTo>
                    <a:pt x="63265" y="66143"/>
                  </a:lnTo>
                  <a:lnTo>
                    <a:pt x="70633" y="64497"/>
                  </a:lnTo>
                  <a:lnTo>
                    <a:pt x="78321" y="62857"/>
                  </a:lnTo>
                  <a:lnTo>
                    <a:pt x="86219" y="61054"/>
                  </a:lnTo>
                  <a:lnTo>
                    <a:pt x="127356" y="47339"/>
                  </a:lnTo>
                  <a:lnTo>
                    <a:pt x="169169" y="30983"/>
                  </a:lnTo>
                  <a:lnTo>
                    <a:pt x="206187" y="15149"/>
                  </a:lnTo>
                  <a:lnTo>
                    <a:pt x="235829" y="1567"/>
                  </a:lnTo>
                  <a:lnTo>
                    <a:pt x="239204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96099" y="1396170"/>
              <a:ext cx="414655" cy="254635"/>
            </a:xfrm>
            <a:custGeom>
              <a:avLst/>
              <a:gdLst/>
              <a:ahLst/>
              <a:cxnLst/>
              <a:rect l="l" t="t" r="r" b="b"/>
              <a:pathLst>
                <a:path w="414654" h="254635">
                  <a:moveTo>
                    <a:pt x="0" y="253559"/>
                  </a:moveTo>
                  <a:lnTo>
                    <a:pt x="431" y="253613"/>
                  </a:lnTo>
                  <a:lnTo>
                    <a:pt x="73" y="253973"/>
                  </a:lnTo>
                  <a:lnTo>
                    <a:pt x="2590" y="253882"/>
                  </a:lnTo>
                  <a:lnTo>
                    <a:pt x="5108" y="253793"/>
                  </a:lnTo>
                  <a:lnTo>
                    <a:pt x="8949" y="254460"/>
                  </a:lnTo>
                  <a:lnTo>
                    <a:pt x="15104" y="253018"/>
                  </a:lnTo>
                  <a:lnTo>
                    <a:pt x="55734" y="238281"/>
                  </a:lnTo>
                  <a:lnTo>
                    <a:pt x="91745" y="221572"/>
                  </a:lnTo>
                  <a:lnTo>
                    <a:pt x="128807" y="203678"/>
                  </a:lnTo>
                  <a:lnTo>
                    <a:pt x="167379" y="184346"/>
                  </a:lnTo>
                  <a:lnTo>
                    <a:pt x="208893" y="161429"/>
                  </a:lnTo>
                  <a:lnTo>
                    <a:pt x="252026" y="135352"/>
                  </a:lnTo>
                  <a:lnTo>
                    <a:pt x="293899" y="108324"/>
                  </a:lnTo>
                  <a:lnTo>
                    <a:pt x="330209" y="82338"/>
                  </a:lnTo>
                  <a:lnTo>
                    <a:pt x="360885" y="57404"/>
                  </a:lnTo>
                  <a:lnTo>
                    <a:pt x="392739" y="26116"/>
                  </a:lnTo>
                  <a:lnTo>
                    <a:pt x="411653" y="3539"/>
                  </a:lnTo>
                  <a:lnTo>
                    <a:pt x="414463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480844" y="1080832"/>
            <a:ext cx="118745" cy="333375"/>
          </a:xfrm>
          <a:custGeom>
            <a:avLst/>
            <a:gdLst/>
            <a:ahLst/>
            <a:cxnLst/>
            <a:rect l="l" t="t" r="r" b="b"/>
            <a:pathLst>
              <a:path w="118745" h="333375">
                <a:moveTo>
                  <a:pt x="78195" y="43117"/>
                </a:moveTo>
                <a:lnTo>
                  <a:pt x="77979" y="43171"/>
                </a:lnTo>
                <a:lnTo>
                  <a:pt x="77619" y="43315"/>
                </a:lnTo>
                <a:lnTo>
                  <a:pt x="76899" y="43441"/>
                </a:lnTo>
                <a:lnTo>
                  <a:pt x="67229" y="44406"/>
                </a:lnTo>
                <a:lnTo>
                  <a:pt x="64808" y="43224"/>
                </a:lnTo>
                <a:lnTo>
                  <a:pt x="61937" y="44613"/>
                </a:lnTo>
                <a:lnTo>
                  <a:pt x="59065" y="46003"/>
                </a:lnTo>
                <a:lnTo>
                  <a:pt x="55894" y="48891"/>
                </a:lnTo>
                <a:lnTo>
                  <a:pt x="51992" y="52621"/>
                </a:lnTo>
                <a:lnTo>
                  <a:pt x="48089" y="56351"/>
                </a:lnTo>
                <a:lnTo>
                  <a:pt x="25574" y="91168"/>
                </a:lnTo>
                <a:lnTo>
                  <a:pt x="12949" y="127651"/>
                </a:lnTo>
                <a:lnTo>
                  <a:pt x="4971" y="168176"/>
                </a:lnTo>
                <a:lnTo>
                  <a:pt x="807" y="212504"/>
                </a:lnTo>
                <a:lnTo>
                  <a:pt x="0" y="237779"/>
                </a:lnTo>
                <a:lnTo>
                  <a:pt x="135" y="245668"/>
                </a:lnTo>
                <a:lnTo>
                  <a:pt x="10432" y="288610"/>
                </a:lnTo>
                <a:lnTo>
                  <a:pt x="17828" y="302004"/>
                </a:lnTo>
                <a:lnTo>
                  <a:pt x="21452" y="308092"/>
                </a:lnTo>
                <a:lnTo>
                  <a:pt x="25499" y="312975"/>
                </a:lnTo>
                <a:lnTo>
                  <a:pt x="29327" y="317007"/>
                </a:lnTo>
                <a:lnTo>
                  <a:pt x="33155" y="321040"/>
                </a:lnTo>
                <a:lnTo>
                  <a:pt x="37082" y="323881"/>
                </a:lnTo>
                <a:lnTo>
                  <a:pt x="40793" y="326201"/>
                </a:lnTo>
                <a:lnTo>
                  <a:pt x="44503" y="328521"/>
                </a:lnTo>
                <a:lnTo>
                  <a:pt x="47488" y="329858"/>
                </a:lnTo>
                <a:lnTo>
                  <a:pt x="51588" y="330927"/>
                </a:lnTo>
                <a:lnTo>
                  <a:pt x="55689" y="331997"/>
                </a:lnTo>
                <a:lnTo>
                  <a:pt x="60934" y="333002"/>
                </a:lnTo>
                <a:lnTo>
                  <a:pt x="65396" y="332616"/>
                </a:lnTo>
                <a:lnTo>
                  <a:pt x="69858" y="332231"/>
                </a:lnTo>
                <a:lnTo>
                  <a:pt x="74477" y="330956"/>
                </a:lnTo>
                <a:lnTo>
                  <a:pt x="78361" y="328613"/>
                </a:lnTo>
                <a:lnTo>
                  <a:pt x="82245" y="326270"/>
                </a:lnTo>
                <a:lnTo>
                  <a:pt x="85335" y="323425"/>
                </a:lnTo>
                <a:lnTo>
                  <a:pt x="88702" y="318559"/>
                </a:lnTo>
                <a:lnTo>
                  <a:pt x="92069" y="313692"/>
                </a:lnTo>
                <a:lnTo>
                  <a:pt x="106508" y="272505"/>
                </a:lnTo>
                <a:lnTo>
                  <a:pt x="113212" y="234558"/>
                </a:lnTo>
                <a:lnTo>
                  <a:pt x="116777" y="195101"/>
                </a:lnTo>
                <a:lnTo>
                  <a:pt x="118154" y="155449"/>
                </a:lnTo>
                <a:lnTo>
                  <a:pt x="118338" y="132719"/>
                </a:lnTo>
                <a:lnTo>
                  <a:pt x="118321" y="125435"/>
                </a:lnTo>
                <a:lnTo>
                  <a:pt x="118287" y="118093"/>
                </a:lnTo>
                <a:lnTo>
                  <a:pt x="118294" y="110613"/>
                </a:lnTo>
                <a:lnTo>
                  <a:pt x="115898" y="67282"/>
                </a:lnTo>
                <a:lnTo>
                  <a:pt x="104460" y="27742"/>
                </a:lnTo>
                <a:lnTo>
                  <a:pt x="101803" y="22996"/>
                </a:lnTo>
                <a:lnTo>
                  <a:pt x="99146" y="18249"/>
                </a:lnTo>
                <a:lnTo>
                  <a:pt x="96686" y="14189"/>
                </a:lnTo>
                <a:lnTo>
                  <a:pt x="93814" y="10817"/>
                </a:lnTo>
                <a:lnTo>
                  <a:pt x="90943" y="7447"/>
                </a:lnTo>
                <a:lnTo>
                  <a:pt x="87928" y="4449"/>
                </a:lnTo>
                <a:lnTo>
                  <a:pt x="84573" y="2771"/>
                </a:lnTo>
                <a:lnTo>
                  <a:pt x="81219" y="1092"/>
                </a:lnTo>
                <a:lnTo>
                  <a:pt x="77145" y="0"/>
                </a:lnTo>
                <a:lnTo>
                  <a:pt x="73687" y="748"/>
                </a:lnTo>
                <a:lnTo>
                  <a:pt x="70230" y="1497"/>
                </a:lnTo>
                <a:lnTo>
                  <a:pt x="66750" y="4133"/>
                </a:lnTo>
                <a:lnTo>
                  <a:pt x="63829" y="7264"/>
                </a:lnTo>
                <a:lnTo>
                  <a:pt x="60907" y="10394"/>
                </a:lnTo>
                <a:lnTo>
                  <a:pt x="58317" y="15310"/>
                </a:lnTo>
                <a:lnTo>
                  <a:pt x="56160" y="19531"/>
                </a:lnTo>
                <a:lnTo>
                  <a:pt x="54004" y="23752"/>
                </a:lnTo>
                <a:lnTo>
                  <a:pt x="51768" y="30413"/>
                </a:lnTo>
                <a:lnTo>
                  <a:pt x="50890" y="32589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627494" y="1960245"/>
            <a:ext cx="321945" cy="644525"/>
            <a:chOff x="6627494" y="1960245"/>
            <a:chExt cx="321945" cy="644525"/>
          </a:xfrm>
        </p:grpSpPr>
        <p:sp>
          <p:nvSpPr>
            <p:cNvPr id="15" name="object 15"/>
            <p:cNvSpPr/>
            <p:nvPr/>
          </p:nvSpPr>
          <p:spPr>
            <a:xfrm>
              <a:off x="6740617" y="1969770"/>
              <a:ext cx="199390" cy="625475"/>
            </a:xfrm>
            <a:custGeom>
              <a:avLst/>
              <a:gdLst/>
              <a:ahLst/>
              <a:cxnLst/>
              <a:rect l="l" t="t" r="r" b="b"/>
              <a:pathLst>
                <a:path w="199390" h="625475">
                  <a:moveTo>
                    <a:pt x="102143" y="0"/>
                  </a:moveTo>
                  <a:lnTo>
                    <a:pt x="101927" y="1295"/>
                  </a:lnTo>
                  <a:lnTo>
                    <a:pt x="101998" y="2756"/>
                  </a:lnTo>
                  <a:lnTo>
                    <a:pt x="100847" y="7772"/>
                  </a:lnTo>
                  <a:lnTo>
                    <a:pt x="99697" y="12787"/>
                  </a:lnTo>
                  <a:lnTo>
                    <a:pt x="97740" y="19697"/>
                  </a:lnTo>
                  <a:lnTo>
                    <a:pt x="95238" y="30091"/>
                  </a:lnTo>
                  <a:lnTo>
                    <a:pt x="93252" y="38445"/>
                  </a:lnTo>
                  <a:lnTo>
                    <a:pt x="91035" y="47908"/>
                  </a:lnTo>
                  <a:lnTo>
                    <a:pt x="88569" y="58475"/>
                  </a:lnTo>
                  <a:lnTo>
                    <a:pt x="85835" y="70140"/>
                  </a:lnTo>
                  <a:lnTo>
                    <a:pt x="82757" y="82913"/>
                  </a:lnTo>
                  <a:lnTo>
                    <a:pt x="79370" y="96794"/>
                  </a:lnTo>
                  <a:lnTo>
                    <a:pt x="75818" y="111760"/>
                  </a:lnTo>
                  <a:lnTo>
                    <a:pt x="65021" y="163317"/>
                  </a:lnTo>
                  <a:lnTo>
                    <a:pt x="57581" y="202574"/>
                  </a:lnTo>
                  <a:lnTo>
                    <a:pt x="49908" y="245244"/>
                  </a:lnTo>
                  <a:lnTo>
                    <a:pt x="42279" y="290054"/>
                  </a:lnTo>
                  <a:lnTo>
                    <a:pt x="34877" y="336003"/>
                  </a:lnTo>
                  <a:lnTo>
                    <a:pt x="27964" y="381963"/>
                  </a:lnTo>
                  <a:lnTo>
                    <a:pt x="21875" y="427004"/>
                  </a:lnTo>
                  <a:lnTo>
                    <a:pt x="16577" y="469531"/>
                  </a:lnTo>
                  <a:lnTo>
                    <a:pt x="12180" y="507755"/>
                  </a:lnTo>
                  <a:lnTo>
                    <a:pt x="7087" y="555988"/>
                  </a:lnTo>
                  <a:lnTo>
                    <a:pt x="4654" y="581282"/>
                  </a:lnTo>
                  <a:lnTo>
                    <a:pt x="3659" y="591758"/>
                  </a:lnTo>
                  <a:lnTo>
                    <a:pt x="2814" y="600766"/>
                  </a:lnTo>
                  <a:lnTo>
                    <a:pt x="2129" y="608340"/>
                  </a:lnTo>
                  <a:lnTo>
                    <a:pt x="1568" y="614442"/>
                  </a:lnTo>
                  <a:lnTo>
                    <a:pt x="1096" y="619031"/>
                  </a:lnTo>
                  <a:lnTo>
                    <a:pt x="512" y="624125"/>
                  </a:lnTo>
                  <a:lnTo>
                    <a:pt x="305" y="625259"/>
                  </a:lnTo>
                  <a:lnTo>
                    <a:pt x="152" y="622320"/>
                  </a:lnTo>
                  <a:lnTo>
                    <a:pt x="0" y="619381"/>
                  </a:lnTo>
                  <a:lnTo>
                    <a:pt x="89" y="611957"/>
                  </a:lnTo>
                  <a:lnTo>
                    <a:pt x="179" y="601399"/>
                  </a:lnTo>
                  <a:lnTo>
                    <a:pt x="268" y="592692"/>
                  </a:lnTo>
                  <a:lnTo>
                    <a:pt x="392" y="582563"/>
                  </a:lnTo>
                  <a:lnTo>
                    <a:pt x="536" y="571246"/>
                  </a:lnTo>
                  <a:lnTo>
                    <a:pt x="685" y="558977"/>
                  </a:lnTo>
                  <a:lnTo>
                    <a:pt x="1180" y="515781"/>
                  </a:lnTo>
                  <a:lnTo>
                    <a:pt x="1426" y="467042"/>
                  </a:lnTo>
                  <a:lnTo>
                    <a:pt x="1551" y="449853"/>
                  </a:lnTo>
                  <a:lnTo>
                    <a:pt x="3698" y="397075"/>
                  </a:lnTo>
                  <a:lnTo>
                    <a:pt x="8054" y="344925"/>
                  </a:lnTo>
                  <a:lnTo>
                    <a:pt x="14473" y="296408"/>
                  </a:lnTo>
                  <a:lnTo>
                    <a:pt x="22636" y="252746"/>
                  </a:lnTo>
                  <a:lnTo>
                    <a:pt x="31898" y="215379"/>
                  </a:lnTo>
                  <a:lnTo>
                    <a:pt x="48058" y="175358"/>
                  </a:lnTo>
                  <a:lnTo>
                    <a:pt x="72515" y="140110"/>
                  </a:lnTo>
                  <a:lnTo>
                    <a:pt x="95147" y="116579"/>
                  </a:lnTo>
                  <a:lnTo>
                    <a:pt x="101320" y="111621"/>
                  </a:lnTo>
                  <a:lnTo>
                    <a:pt x="134807" y="98383"/>
                  </a:lnTo>
                  <a:lnTo>
                    <a:pt x="141375" y="96828"/>
                  </a:lnTo>
                  <a:lnTo>
                    <a:pt x="147878" y="96118"/>
                  </a:lnTo>
                  <a:lnTo>
                    <a:pt x="153741" y="95567"/>
                  </a:lnTo>
                  <a:lnTo>
                    <a:pt x="159602" y="95015"/>
                  </a:lnTo>
                  <a:lnTo>
                    <a:pt x="165036" y="95032"/>
                  </a:lnTo>
                  <a:lnTo>
                    <a:pt x="169981" y="95076"/>
                  </a:lnTo>
                  <a:lnTo>
                    <a:pt x="174924" y="95120"/>
                  </a:lnTo>
                  <a:lnTo>
                    <a:pt x="179547" y="95065"/>
                  </a:lnTo>
                  <a:lnTo>
                    <a:pt x="183408" y="95832"/>
                  </a:lnTo>
                  <a:lnTo>
                    <a:pt x="187269" y="96598"/>
                  </a:lnTo>
                  <a:lnTo>
                    <a:pt x="190699" y="97813"/>
                  </a:lnTo>
                  <a:lnTo>
                    <a:pt x="198766" y="110382"/>
                  </a:lnTo>
                  <a:lnTo>
                    <a:pt x="198393" y="114908"/>
                  </a:lnTo>
                  <a:lnTo>
                    <a:pt x="197205" y="119994"/>
                  </a:lnTo>
                  <a:lnTo>
                    <a:pt x="196017" y="125079"/>
                  </a:lnTo>
                  <a:lnTo>
                    <a:pt x="193962" y="130926"/>
                  </a:lnTo>
                  <a:lnTo>
                    <a:pt x="190965" y="137508"/>
                  </a:lnTo>
                  <a:lnTo>
                    <a:pt x="187968" y="144089"/>
                  </a:lnTo>
                  <a:lnTo>
                    <a:pt x="183262" y="152409"/>
                  </a:lnTo>
                  <a:lnTo>
                    <a:pt x="179222" y="159483"/>
                  </a:lnTo>
                  <a:lnTo>
                    <a:pt x="175182" y="166558"/>
                  </a:lnTo>
                  <a:lnTo>
                    <a:pt x="168807" y="176542"/>
                  </a:lnTo>
                  <a:lnTo>
                    <a:pt x="166724" y="17995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37019" y="2341747"/>
              <a:ext cx="261620" cy="116205"/>
            </a:xfrm>
            <a:custGeom>
              <a:avLst/>
              <a:gdLst/>
              <a:ahLst/>
              <a:cxnLst/>
              <a:rect l="l" t="t" r="r" b="b"/>
              <a:pathLst>
                <a:path w="261620" h="116205">
                  <a:moveTo>
                    <a:pt x="0" y="115702"/>
                  </a:moveTo>
                  <a:lnTo>
                    <a:pt x="648" y="115270"/>
                  </a:lnTo>
                  <a:lnTo>
                    <a:pt x="1082" y="114495"/>
                  </a:lnTo>
                  <a:lnTo>
                    <a:pt x="3886" y="113111"/>
                  </a:lnTo>
                  <a:lnTo>
                    <a:pt x="6691" y="111728"/>
                  </a:lnTo>
                  <a:lnTo>
                    <a:pt x="11478" y="109617"/>
                  </a:lnTo>
                  <a:lnTo>
                    <a:pt x="16827" y="107399"/>
                  </a:lnTo>
                  <a:lnTo>
                    <a:pt x="22176" y="105180"/>
                  </a:lnTo>
                  <a:lnTo>
                    <a:pt x="28542" y="102707"/>
                  </a:lnTo>
                  <a:lnTo>
                    <a:pt x="35982" y="99801"/>
                  </a:lnTo>
                  <a:lnTo>
                    <a:pt x="41783" y="97516"/>
                  </a:lnTo>
                  <a:lnTo>
                    <a:pt x="47996" y="95068"/>
                  </a:lnTo>
                  <a:lnTo>
                    <a:pt x="54572" y="92526"/>
                  </a:lnTo>
                  <a:lnTo>
                    <a:pt x="61464" y="89961"/>
                  </a:lnTo>
                  <a:lnTo>
                    <a:pt x="68667" y="87456"/>
                  </a:lnTo>
                  <a:lnTo>
                    <a:pt x="76203" y="84951"/>
                  </a:lnTo>
                  <a:lnTo>
                    <a:pt x="84068" y="82305"/>
                  </a:lnTo>
                  <a:lnTo>
                    <a:pt x="128238" y="65040"/>
                  </a:lnTo>
                  <a:lnTo>
                    <a:pt x="165882" y="48672"/>
                  </a:lnTo>
                  <a:lnTo>
                    <a:pt x="200548" y="32777"/>
                  </a:lnTo>
                  <a:lnTo>
                    <a:pt x="227831" y="18523"/>
                  </a:lnTo>
                  <a:lnTo>
                    <a:pt x="235753" y="14313"/>
                  </a:lnTo>
                  <a:lnTo>
                    <a:pt x="242490" y="10602"/>
                  </a:lnTo>
                  <a:lnTo>
                    <a:pt x="248080" y="7515"/>
                  </a:lnTo>
                  <a:lnTo>
                    <a:pt x="253670" y="4427"/>
                  </a:lnTo>
                  <a:lnTo>
                    <a:pt x="259155" y="1252"/>
                  </a:lnTo>
                  <a:lnTo>
                    <a:pt x="261370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115175" y="2177841"/>
            <a:ext cx="306070" cy="290195"/>
            <a:chOff x="7115175" y="2177841"/>
            <a:chExt cx="306070" cy="29019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3203" y="2177841"/>
              <a:ext cx="179780" cy="1070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124700" y="2288900"/>
              <a:ext cx="287020" cy="170180"/>
            </a:xfrm>
            <a:custGeom>
              <a:avLst/>
              <a:gdLst/>
              <a:ahLst/>
              <a:cxnLst/>
              <a:rect l="l" t="t" r="r" b="b"/>
              <a:pathLst>
                <a:path w="287020" h="170180">
                  <a:moveTo>
                    <a:pt x="0" y="168549"/>
                  </a:moveTo>
                  <a:lnTo>
                    <a:pt x="863" y="168602"/>
                  </a:lnTo>
                  <a:lnTo>
                    <a:pt x="1658" y="169610"/>
                  </a:lnTo>
                  <a:lnTo>
                    <a:pt x="5181" y="168873"/>
                  </a:lnTo>
                  <a:lnTo>
                    <a:pt x="47549" y="153755"/>
                  </a:lnTo>
                  <a:lnTo>
                    <a:pt x="82463" y="137161"/>
                  </a:lnTo>
                  <a:lnTo>
                    <a:pt x="119582" y="117683"/>
                  </a:lnTo>
                  <a:lnTo>
                    <a:pt x="155379" y="97485"/>
                  </a:lnTo>
                  <a:lnTo>
                    <a:pt x="189611" y="76473"/>
                  </a:lnTo>
                  <a:lnTo>
                    <a:pt x="224967" y="52775"/>
                  </a:lnTo>
                  <a:lnTo>
                    <a:pt x="242483" y="39787"/>
                  </a:lnTo>
                  <a:lnTo>
                    <a:pt x="249804" y="34354"/>
                  </a:lnTo>
                  <a:lnTo>
                    <a:pt x="281058" y="6763"/>
                  </a:lnTo>
                  <a:lnTo>
                    <a:pt x="284907" y="1814"/>
                  </a:lnTo>
                  <a:lnTo>
                    <a:pt x="286478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7615186" y="1976625"/>
            <a:ext cx="412115" cy="555625"/>
          </a:xfrm>
          <a:custGeom>
            <a:avLst/>
            <a:gdLst/>
            <a:ahLst/>
            <a:cxnLst/>
            <a:rect l="l" t="t" r="r" b="b"/>
            <a:pathLst>
              <a:path w="412115" h="555625">
                <a:moveTo>
                  <a:pt x="141974" y="92204"/>
                </a:moveTo>
                <a:lnTo>
                  <a:pt x="141974" y="91988"/>
                </a:lnTo>
                <a:lnTo>
                  <a:pt x="141541" y="91357"/>
                </a:lnTo>
                <a:lnTo>
                  <a:pt x="141974" y="90908"/>
                </a:lnTo>
                <a:lnTo>
                  <a:pt x="142406" y="90459"/>
                </a:lnTo>
                <a:lnTo>
                  <a:pt x="142695" y="90592"/>
                </a:lnTo>
                <a:lnTo>
                  <a:pt x="144564" y="89510"/>
                </a:lnTo>
                <a:lnTo>
                  <a:pt x="146434" y="88426"/>
                </a:lnTo>
                <a:lnTo>
                  <a:pt x="149193" y="86490"/>
                </a:lnTo>
                <a:lnTo>
                  <a:pt x="153192" y="84410"/>
                </a:lnTo>
                <a:lnTo>
                  <a:pt x="157190" y="82331"/>
                </a:lnTo>
                <a:lnTo>
                  <a:pt x="162227" y="80120"/>
                </a:lnTo>
                <a:lnTo>
                  <a:pt x="168552" y="77032"/>
                </a:lnTo>
                <a:lnTo>
                  <a:pt x="174878" y="73945"/>
                </a:lnTo>
                <a:lnTo>
                  <a:pt x="182572" y="70030"/>
                </a:lnTo>
                <a:lnTo>
                  <a:pt x="191145" y="65883"/>
                </a:lnTo>
                <a:lnTo>
                  <a:pt x="197928" y="62638"/>
                </a:lnTo>
                <a:lnTo>
                  <a:pt x="205207" y="59195"/>
                </a:lnTo>
                <a:lnTo>
                  <a:pt x="212667" y="55664"/>
                </a:lnTo>
                <a:lnTo>
                  <a:pt x="248354" y="38171"/>
                </a:lnTo>
                <a:lnTo>
                  <a:pt x="267224" y="28189"/>
                </a:lnTo>
                <a:lnTo>
                  <a:pt x="272950" y="25144"/>
                </a:lnTo>
                <a:lnTo>
                  <a:pt x="280353" y="21251"/>
                </a:lnTo>
                <a:lnTo>
                  <a:pt x="286910" y="17954"/>
                </a:lnTo>
                <a:lnTo>
                  <a:pt x="292775" y="14810"/>
                </a:lnTo>
                <a:lnTo>
                  <a:pt x="298641" y="11667"/>
                </a:lnTo>
                <a:lnTo>
                  <a:pt x="304043" y="8518"/>
                </a:lnTo>
                <a:lnTo>
                  <a:pt x="308142" y="6284"/>
                </a:lnTo>
                <a:lnTo>
                  <a:pt x="312241" y="4050"/>
                </a:lnTo>
                <a:lnTo>
                  <a:pt x="315283" y="2374"/>
                </a:lnTo>
                <a:lnTo>
                  <a:pt x="317371" y="1406"/>
                </a:lnTo>
                <a:lnTo>
                  <a:pt x="319458" y="438"/>
                </a:lnTo>
                <a:lnTo>
                  <a:pt x="320371" y="0"/>
                </a:lnTo>
                <a:lnTo>
                  <a:pt x="320666" y="477"/>
                </a:lnTo>
                <a:lnTo>
                  <a:pt x="320961" y="955"/>
                </a:lnTo>
                <a:lnTo>
                  <a:pt x="320439" y="2505"/>
                </a:lnTo>
                <a:lnTo>
                  <a:pt x="319140" y="4271"/>
                </a:lnTo>
                <a:lnTo>
                  <a:pt x="317841" y="6038"/>
                </a:lnTo>
                <a:lnTo>
                  <a:pt x="316041" y="7672"/>
                </a:lnTo>
                <a:lnTo>
                  <a:pt x="312871" y="11078"/>
                </a:lnTo>
                <a:lnTo>
                  <a:pt x="309700" y="14484"/>
                </a:lnTo>
                <a:lnTo>
                  <a:pt x="305194" y="19551"/>
                </a:lnTo>
                <a:lnTo>
                  <a:pt x="300115" y="24710"/>
                </a:lnTo>
                <a:lnTo>
                  <a:pt x="295036" y="29869"/>
                </a:lnTo>
                <a:lnTo>
                  <a:pt x="266812" y="55999"/>
                </a:lnTo>
                <a:lnTo>
                  <a:pt x="243967" y="76085"/>
                </a:lnTo>
                <a:lnTo>
                  <a:pt x="238272" y="81079"/>
                </a:lnTo>
                <a:lnTo>
                  <a:pt x="232728" y="85883"/>
                </a:lnTo>
                <a:lnTo>
                  <a:pt x="227262" y="90576"/>
                </a:lnTo>
                <a:lnTo>
                  <a:pt x="221946" y="95224"/>
                </a:lnTo>
                <a:lnTo>
                  <a:pt x="193288" y="125054"/>
                </a:lnTo>
                <a:lnTo>
                  <a:pt x="173508" y="158527"/>
                </a:lnTo>
                <a:lnTo>
                  <a:pt x="167764" y="171575"/>
                </a:lnTo>
                <a:lnTo>
                  <a:pt x="164980" y="178494"/>
                </a:lnTo>
                <a:lnTo>
                  <a:pt x="152082" y="214625"/>
                </a:lnTo>
                <a:lnTo>
                  <a:pt x="150197" y="221303"/>
                </a:lnTo>
                <a:lnTo>
                  <a:pt x="148311" y="227981"/>
                </a:lnTo>
                <a:lnTo>
                  <a:pt x="146770" y="234144"/>
                </a:lnTo>
                <a:lnTo>
                  <a:pt x="145494" y="240106"/>
                </a:lnTo>
                <a:lnTo>
                  <a:pt x="144219" y="246067"/>
                </a:lnTo>
                <a:lnTo>
                  <a:pt x="143299" y="251403"/>
                </a:lnTo>
                <a:lnTo>
                  <a:pt x="142545" y="257073"/>
                </a:lnTo>
                <a:lnTo>
                  <a:pt x="141791" y="262742"/>
                </a:lnTo>
                <a:lnTo>
                  <a:pt x="141121" y="268700"/>
                </a:lnTo>
                <a:lnTo>
                  <a:pt x="140973" y="274123"/>
                </a:lnTo>
                <a:lnTo>
                  <a:pt x="140824" y="279547"/>
                </a:lnTo>
                <a:lnTo>
                  <a:pt x="141258" y="284803"/>
                </a:lnTo>
                <a:lnTo>
                  <a:pt x="141652" y="289613"/>
                </a:lnTo>
                <a:lnTo>
                  <a:pt x="142047" y="294423"/>
                </a:lnTo>
                <a:lnTo>
                  <a:pt x="142311" y="298867"/>
                </a:lnTo>
                <a:lnTo>
                  <a:pt x="143343" y="302984"/>
                </a:lnTo>
                <a:lnTo>
                  <a:pt x="144374" y="307102"/>
                </a:lnTo>
                <a:lnTo>
                  <a:pt x="146018" y="311031"/>
                </a:lnTo>
                <a:lnTo>
                  <a:pt x="147841" y="314318"/>
                </a:lnTo>
                <a:lnTo>
                  <a:pt x="149662" y="317605"/>
                </a:lnTo>
                <a:lnTo>
                  <a:pt x="176642" y="331838"/>
                </a:lnTo>
                <a:lnTo>
                  <a:pt x="180723" y="332916"/>
                </a:lnTo>
                <a:lnTo>
                  <a:pt x="218121" y="309642"/>
                </a:lnTo>
                <a:lnTo>
                  <a:pt x="249144" y="275884"/>
                </a:lnTo>
                <a:lnTo>
                  <a:pt x="272073" y="242479"/>
                </a:lnTo>
                <a:lnTo>
                  <a:pt x="276365" y="235853"/>
                </a:lnTo>
                <a:lnTo>
                  <a:pt x="280590" y="229375"/>
                </a:lnTo>
                <a:lnTo>
                  <a:pt x="284804" y="223014"/>
                </a:lnTo>
                <a:lnTo>
                  <a:pt x="288980" y="216741"/>
                </a:lnTo>
                <a:lnTo>
                  <a:pt x="293014" y="210646"/>
                </a:lnTo>
                <a:lnTo>
                  <a:pt x="296806" y="204820"/>
                </a:lnTo>
                <a:lnTo>
                  <a:pt x="301655" y="197271"/>
                </a:lnTo>
                <a:lnTo>
                  <a:pt x="305817" y="190306"/>
                </a:lnTo>
                <a:lnTo>
                  <a:pt x="309681" y="184084"/>
                </a:lnTo>
                <a:lnTo>
                  <a:pt x="313546" y="177862"/>
                </a:lnTo>
                <a:lnTo>
                  <a:pt x="316847" y="172205"/>
                </a:lnTo>
                <a:lnTo>
                  <a:pt x="319994" y="167488"/>
                </a:lnTo>
                <a:lnTo>
                  <a:pt x="323142" y="162771"/>
                </a:lnTo>
                <a:lnTo>
                  <a:pt x="325450" y="158946"/>
                </a:lnTo>
                <a:lnTo>
                  <a:pt x="328568" y="155784"/>
                </a:lnTo>
                <a:lnTo>
                  <a:pt x="356441" y="143823"/>
                </a:lnTo>
                <a:lnTo>
                  <a:pt x="361772" y="142420"/>
                </a:lnTo>
                <a:lnTo>
                  <a:pt x="366690" y="143258"/>
                </a:lnTo>
                <a:lnTo>
                  <a:pt x="371609" y="144096"/>
                </a:lnTo>
                <a:lnTo>
                  <a:pt x="376860" y="146663"/>
                </a:lnTo>
                <a:lnTo>
                  <a:pt x="401839" y="182027"/>
                </a:lnTo>
                <a:lnTo>
                  <a:pt x="409049" y="221966"/>
                </a:lnTo>
                <a:lnTo>
                  <a:pt x="411291" y="263035"/>
                </a:lnTo>
                <a:lnTo>
                  <a:pt x="411645" y="289495"/>
                </a:lnTo>
                <a:lnTo>
                  <a:pt x="411639" y="298555"/>
                </a:lnTo>
                <a:lnTo>
                  <a:pt x="411172" y="343660"/>
                </a:lnTo>
                <a:lnTo>
                  <a:pt x="410985" y="352742"/>
                </a:lnTo>
                <a:lnTo>
                  <a:pt x="405072" y="398748"/>
                </a:lnTo>
                <a:lnTo>
                  <a:pt x="391724" y="434955"/>
                </a:lnTo>
                <a:lnTo>
                  <a:pt x="371820" y="467819"/>
                </a:lnTo>
                <a:lnTo>
                  <a:pt x="339088" y="501179"/>
                </a:lnTo>
                <a:lnTo>
                  <a:pt x="298418" y="525162"/>
                </a:lnTo>
                <a:lnTo>
                  <a:pt x="259100" y="538834"/>
                </a:lnTo>
                <a:lnTo>
                  <a:pt x="215643" y="547791"/>
                </a:lnTo>
                <a:lnTo>
                  <a:pt x="171027" y="552868"/>
                </a:lnTo>
                <a:lnTo>
                  <a:pt x="128235" y="555141"/>
                </a:lnTo>
                <a:lnTo>
                  <a:pt x="89744" y="555626"/>
                </a:lnTo>
                <a:lnTo>
                  <a:pt x="81078" y="555611"/>
                </a:lnTo>
                <a:lnTo>
                  <a:pt x="36874" y="553746"/>
                </a:lnTo>
                <a:lnTo>
                  <a:pt x="11987" y="547683"/>
                </a:lnTo>
                <a:lnTo>
                  <a:pt x="6832" y="545823"/>
                </a:lnTo>
                <a:lnTo>
                  <a:pt x="1997" y="542767"/>
                </a:lnTo>
                <a:lnTo>
                  <a:pt x="0" y="541783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8494" y="3248025"/>
            <a:ext cx="152162" cy="221072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7290662" y="3226044"/>
            <a:ext cx="57150" cy="315595"/>
          </a:xfrm>
          <a:custGeom>
            <a:avLst/>
            <a:gdLst/>
            <a:ahLst/>
            <a:cxnLst/>
            <a:rect l="l" t="t" r="r" b="b"/>
            <a:pathLst>
              <a:path w="57150" h="315595">
                <a:moveTo>
                  <a:pt x="47397" y="1025"/>
                </a:moveTo>
                <a:lnTo>
                  <a:pt x="47397" y="863"/>
                </a:lnTo>
                <a:lnTo>
                  <a:pt x="47613" y="0"/>
                </a:lnTo>
                <a:lnTo>
                  <a:pt x="47397" y="54"/>
                </a:lnTo>
                <a:lnTo>
                  <a:pt x="47181" y="108"/>
                </a:lnTo>
                <a:lnTo>
                  <a:pt x="46821" y="551"/>
                </a:lnTo>
                <a:lnTo>
                  <a:pt x="46101" y="1353"/>
                </a:lnTo>
                <a:lnTo>
                  <a:pt x="45383" y="2154"/>
                </a:lnTo>
                <a:lnTo>
                  <a:pt x="44579" y="2311"/>
                </a:lnTo>
                <a:lnTo>
                  <a:pt x="43083" y="4861"/>
                </a:lnTo>
                <a:lnTo>
                  <a:pt x="41588" y="7411"/>
                </a:lnTo>
                <a:lnTo>
                  <a:pt x="39620" y="11285"/>
                </a:lnTo>
                <a:lnTo>
                  <a:pt x="37126" y="16650"/>
                </a:lnTo>
                <a:lnTo>
                  <a:pt x="34632" y="22015"/>
                </a:lnTo>
                <a:lnTo>
                  <a:pt x="31122" y="29248"/>
                </a:lnTo>
                <a:lnTo>
                  <a:pt x="17101" y="70670"/>
                </a:lnTo>
                <a:lnTo>
                  <a:pt x="8695" y="109829"/>
                </a:lnTo>
                <a:lnTo>
                  <a:pt x="3457" y="154382"/>
                </a:lnTo>
                <a:lnTo>
                  <a:pt x="1182" y="194071"/>
                </a:lnTo>
                <a:lnTo>
                  <a:pt x="38" y="235990"/>
                </a:lnTo>
                <a:lnTo>
                  <a:pt x="0" y="245979"/>
                </a:lnTo>
                <a:lnTo>
                  <a:pt x="104" y="255511"/>
                </a:lnTo>
                <a:lnTo>
                  <a:pt x="3050" y="299089"/>
                </a:lnTo>
                <a:lnTo>
                  <a:pt x="9484" y="314247"/>
                </a:lnTo>
                <a:lnTo>
                  <a:pt x="11604" y="315178"/>
                </a:lnTo>
                <a:lnTo>
                  <a:pt x="14383" y="313433"/>
                </a:lnTo>
                <a:lnTo>
                  <a:pt x="17158" y="310190"/>
                </a:lnTo>
                <a:lnTo>
                  <a:pt x="19933" y="306947"/>
                </a:lnTo>
                <a:lnTo>
                  <a:pt x="23073" y="300648"/>
                </a:lnTo>
                <a:lnTo>
                  <a:pt x="26136" y="294790"/>
                </a:lnTo>
                <a:lnTo>
                  <a:pt x="29198" y="288931"/>
                </a:lnTo>
                <a:lnTo>
                  <a:pt x="32633" y="282290"/>
                </a:lnTo>
                <a:lnTo>
                  <a:pt x="35535" y="275040"/>
                </a:lnTo>
                <a:lnTo>
                  <a:pt x="38437" y="267791"/>
                </a:lnTo>
                <a:lnTo>
                  <a:pt x="41219" y="259732"/>
                </a:lnTo>
                <a:lnTo>
                  <a:pt x="50664" y="217285"/>
                </a:lnTo>
                <a:lnTo>
                  <a:pt x="55216" y="173330"/>
                </a:lnTo>
                <a:lnTo>
                  <a:pt x="56777" y="132834"/>
                </a:lnTo>
                <a:lnTo>
                  <a:pt x="56885" y="104617"/>
                </a:lnTo>
                <a:lnTo>
                  <a:pt x="56991" y="95506"/>
                </a:lnTo>
                <a:lnTo>
                  <a:pt x="56677" y="87833"/>
                </a:lnTo>
                <a:lnTo>
                  <a:pt x="56363" y="80160"/>
                </a:lnTo>
                <a:lnTo>
                  <a:pt x="55849" y="73302"/>
                </a:lnTo>
                <a:lnTo>
                  <a:pt x="54998" y="67183"/>
                </a:lnTo>
                <a:lnTo>
                  <a:pt x="54147" y="61064"/>
                </a:lnTo>
                <a:lnTo>
                  <a:pt x="52977" y="55851"/>
                </a:lnTo>
                <a:lnTo>
                  <a:pt x="51570" y="51117"/>
                </a:lnTo>
                <a:lnTo>
                  <a:pt x="50163" y="46383"/>
                </a:lnTo>
                <a:lnTo>
                  <a:pt x="48217" y="42231"/>
                </a:lnTo>
                <a:lnTo>
                  <a:pt x="46556" y="38778"/>
                </a:lnTo>
                <a:lnTo>
                  <a:pt x="44895" y="35326"/>
                </a:lnTo>
                <a:lnTo>
                  <a:pt x="42427" y="31797"/>
                </a:lnTo>
                <a:lnTo>
                  <a:pt x="41602" y="30401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4740" y="3072972"/>
            <a:ext cx="102870" cy="481330"/>
          </a:xfrm>
          <a:custGeom>
            <a:avLst/>
            <a:gdLst/>
            <a:ahLst/>
            <a:cxnLst/>
            <a:rect l="l" t="t" r="r" b="b"/>
            <a:pathLst>
              <a:path w="102870" h="481329">
                <a:moveTo>
                  <a:pt x="0" y="1697"/>
                </a:moveTo>
                <a:lnTo>
                  <a:pt x="216" y="1535"/>
                </a:lnTo>
                <a:lnTo>
                  <a:pt x="360" y="887"/>
                </a:lnTo>
                <a:lnTo>
                  <a:pt x="1295" y="726"/>
                </a:lnTo>
                <a:lnTo>
                  <a:pt x="2230" y="565"/>
                </a:lnTo>
                <a:lnTo>
                  <a:pt x="3609" y="0"/>
                </a:lnTo>
                <a:lnTo>
                  <a:pt x="5608" y="729"/>
                </a:lnTo>
                <a:lnTo>
                  <a:pt x="7608" y="1459"/>
                </a:lnTo>
                <a:lnTo>
                  <a:pt x="10234" y="2975"/>
                </a:lnTo>
                <a:lnTo>
                  <a:pt x="13289" y="5105"/>
                </a:lnTo>
                <a:lnTo>
                  <a:pt x="16343" y="7237"/>
                </a:lnTo>
                <a:lnTo>
                  <a:pt x="20011" y="9535"/>
                </a:lnTo>
                <a:lnTo>
                  <a:pt x="23938" y="13515"/>
                </a:lnTo>
                <a:lnTo>
                  <a:pt x="27865" y="17496"/>
                </a:lnTo>
                <a:lnTo>
                  <a:pt x="31860" y="21954"/>
                </a:lnTo>
                <a:lnTo>
                  <a:pt x="53884" y="55727"/>
                </a:lnTo>
                <a:lnTo>
                  <a:pt x="73648" y="98997"/>
                </a:lnTo>
                <a:lnTo>
                  <a:pt x="88171" y="143119"/>
                </a:lnTo>
                <a:lnTo>
                  <a:pt x="96918" y="184460"/>
                </a:lnTo>
                <a:lnTo>
                  <a:pt x="101129" y="224919"/>
                </a:lnTo>
                <a:lnTo>
                  <a:pt x="102299" y="257840"/>
                </a:lnTo>
                <a:lnTo>
                  <a:pt x="102492" y="266227"/>
                </a:lnTo>
                <a:lnTo>
                  <a:pt x="102666" y="274667"/>
                </a:lnTo>
                <a:lnTo>
                  <a:pt x="102665" y="283224"/>
                </a:lnTo>
                <a:lnTo>
                  <a:pt x="102334" y="291965"/>
                </a:lnTo>
                <a:lnTo>
                  <a:pt x="96367" y="337485"/>
                </a:lnTo>
                <a:lnTo>
                  <a:pt x="86048" y="379062"/>
                </a:lnTo>
                <a:lnTo>
                  <a:pt x="71847" y="414784"/>
                </a:lnTo>
                <a:lnTo>
                  <a:pt x="48267" y="450532"/>
                </a:lnTo>
                <a:lnTo>
                  <a:pt x="42696" y="455919"/>
                </a:lnTo>
                <a:lnTo>
                  <a:pt x="37995" y="460782"/>
                </a:lnTo>
                <a:lnTo>
                  <a:pt x="33294" y="465645"/>
                </a:lnTo>
                <a:lnTo>
                  <a:pt x="28858" y="469722"/>
                </a:lnTo>
                <a:lnTo>
                  <a:pt x="25150" y="473102"/>
                </a:lnTo>
                <a:lnTo>
                  <a:pt x="21442" y="476480"/>
                </a:lnTo>
                <a:lnTo>
                  <a:pt x="17315" y="479731"/>
                </a:lnTo>
                <a:lnTo>
                  <a:pt x="15747" y="481057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6272966" y="3065145"/>
            <a:ext cx="553085" cy="608965"/>
            <a:chOff x="6272966" y="3065145"/>
            <a:chExt cx="553085" cy="608965"/>
          </a:xfrm>
        </p:grpSpPr>
        <p:sp>
          <p:nvSpPr>
            <p:cNvPr id="25" name="object 25"/>
            <p:cNvSpPr/>
            <p:nvPr/>
          </p:nvSpPr>
          <p:spPr>
            <a:xfrm>
              <a:off x="6389948" y="3114539"/>
              <a:ext cx="426720" cy="431165"/>
            </a:xfrm>
            <a:custGeom>
              <a:avLst/>
              <a:gdLst/>
              <a:ahLst/>
              <a:cxnLst/>
              <a:rect l="l" t="t" r="r" b="b"/>
              <a:pathLst>
                <a:path w="426720" h="431164">
                  <a:moveTo>
                    <a:pt x="71812" y="97290"/>
                  </a:moveTo>
                  <a:lnTo>
                    <a:pt x="72244" y="96913"/>
                  </a:lnTo>
                  <a:lnTo>
                    <a:pt x="73181" y="96120"/>
                  </a:lnTo>
                  <a:lnTo>
                    <a:pt x="74403" y="95024"/>
                  </a:lnTo>
                  <a:lnTo>
                    <a:pt x="75624" y="93927"/>
                  </a:lnTo>
                  <a:lnTo>
                    <a:pt x="77303" y="92414"/>
                  </a:lnTo>
                  <a:lnTo>
                    <a:pt x="79143" y="90713"/>
                  </a:lnTo>
                  <a:lnTo>
                    <a:pt x="80985" y="89012"/>
                  </a:lnTo>
                  <a:lnTo>
                    <a:pt x="82964" y="86964"/>
                  </a:lnTo>
                  <a:lnTo>
                    <a:pt x="85449" y="84818"/>
                  </a:lnTo>
                  <a:lnTo>
                    <a:pt x="87935" y="82672"/>
                  </a:lnTo>
                  <a:lnTo>
                    <a:pt x="90592" y="80273"/>
                  </a:lnTo>
                  <a:lnTo>
                    <a:pt x="94056" y="77838"/>
                  </a:lnTo>
                  <a:lnTo>
                    <a:pt x="97521" y="75403"/>
                  </a:lnTo>
                  <a:lnTo>
                    <a:pt x="101792" y="73020"/>
                  </a:lnTo>
                  <a:lnTo>
                    <a:pt x="106237" y="70206"/>
                  </a:lnTo>
                  <a:lnTo>
                    <a:pt x="110681" y="67392"/>
                  </a:lnTo>
                  <a:lnTo>
                    <a:pt x="115682" y="64343"/>
                  </a:lnTo>
                  <a:lnTo>
                    <a:pt x="120724" y="60955"/>
                  </a:lnTo>
                  <a:lnTo>
                    <a:pt x="125767" y="57567"/>
                  </a:lnTo>
                  <a:lnTo>
                    <a:pt x="130929" y="53624"/>
                  </a:lnTo>
                  <a:lnTo>
                    <a:pt x="136493" y="49876"/>
                  </a:lnTo>
                  <a:lnTo>
                    <a:pt x="142057" y="46129"/>
                  </a:lnTo>
                  <a:lnTo>
                    <a:pt x="147934" y="41978"/>
                  </a:lnTo>
                  <a:lnTo>
                    <a:pt x="154108" y="38472"/>
                  </a:lnTo>
                  <a:lnTo>
                    <a:pt x="187737" y="23119"/>
                  </a:lnTo>
                  <a:lnTo>
                    <a:pt x="194458" y="20444"/>
                  </a:lnTo>
                  <a:lnTo>
                    <a:pt x="201179" y="17769"/>
                  </a:lnTo>
                  <a:lnTo>
                    <a:pt x="207854" y="15063"/>
                  </a:lnTo>
                  <a:lnTo>
                    <a:pt x="213862" y="12792"/>
                  </a:lnTo>
                  <a:lnTo>
                    <a:pt x="219871" y="10520"/>
                  </a:lnTo>
                  <a:lnTo>
                    <a:pt x="225876" y="8498"/>
                  </a:lnTo>
                  <a:lnTo>
                    <a:pt x="230506" y="6814"/>
                  </a:lnTo>
                  <a:lnTo>
                    <a:pt x="235136" y="5131"/>
                  </a:lnTo>
                  <a:lnTo>
                    <a:pt x="239353" y="3793"/>
                  </a:lnTo>
                  <a:lnTo>
                    <a:pt x="241644" y="2690"/>
                  </a:lnTo>
                  <a:lnTo>
                    <a:pt x="243934" y="1586"/>
                  </a:lnTo>
                  <a:lnTo>
                    <a:pt x="245029" y="387"/>
                  </a:lnTo>
                  <a:lnTo>
                    <a:pt x="244249" y="193"/>
                  </a:lnTo>
                  <a:lnTo>
                    <a:pt x="243469" y="0"/>
                  </a:lnTo>
                  <a:lnTo>
                    <a:pt x="240441" y="369"/>
                  </a:lnTo>
                  <a:lnTo>
                    <a:pt x="236964" y="1526"/>
                  </a:lnTo>
                  <a:lnTo>
                    <a:pt x="233486" y="2683"/>
                  </a:lnTo>
                  <a:lnTo>
                    <a:pt x="228696" y="4638"/>
                  </a:lnTo>
                  <a:lnTo>
                    <a:pt x="223381" y="7138"/>
                  </a:lnTo>
                  <a:lnTo>
                    <a:pt x="218066" y="9638"/>
                  </a:lnTo>
                  <a:lnTo>
                    <a:pt x="211914" y="13132"/>
                  </a:lnTo>
                  <a:lnTo>
                    <a:pt x="205072" y="16526"/>
                  </a:lnTo>
                  <a:lnTo>
                    <a:pt x="198231" y="19919"/>
                  </a:lnTo>
                  <a:lnTo>
                    <a:pt x="190069" y="23373"/>
                  </a:lnTo>
                  <a:lnTo>
                    <a:pt x="182331" y="27501"/>
                  </a:lnTo>
                  <a:lnTo>
                    <a:pt x="146203" y="49696"/>
                  </a:lnTo>
                  <a:lnTo>
                    <a:pt x="112959" y="76957"/>
                  </a:lnTo>
                  <a:lnTo>
                    <a:pt x="106341" y="82892"/>
                  </a:lnTo>
                  <a:lnTo>
                    <a:pt x="99965" y="88543"/>
                  </a:lnTo>
                  <a:lnTo>
                    <a:pt x="70504" y="116778"/>
                  </a:lnTo>
                  <a:lnTo>
                    <a:pt x="42105" y="150455"/>
                  </a:lnTo>
                  <a:lnTo>
                    <a:pt x="36735" y="157345"/>
                  </a:lnTo>
                  <a:lnTo>
                    <a:pt x="32090" y="163179"/>
                  </a:lnTo>
                  <a:lnTo>
                    <a:pt x="27822" y="169652"/>
                  </a:lnTo>
                  <a:lnTo>
                    <a:pt x="23555" y="176125"/>
                  </a:lnTo>
                  <a:lnTo>
                    <a:pt x="19707" y="182834"/>
                  </a:lnTo>
                  <a:lnTo>
                    <a:pt x="16500" y="189295"/>
                  </a:lnTo>
                  <a:lnTo>
                    <a:pt x="13294" y="195754"/>
                  </a:lnTo>
                  <a:lnTo>
                    <a:pt x="10714" y="202408"/>
                  </a:lnTo>
                  <a:lnTo>
                    <a:pt x="8584" y="208412"/>
                  </a:lnTo>
                  <a:lnTo>
                    <a:pt x="6453" y="214414"/>
                  </a:lnTo>
                  <a:lnTo>
                    <a:pt x="4946" y="220126"/>
                  </a:lnTo>
                  <a:lnTo>
                    <a:pt x="3716" y="225311"/>
                  </a:lnTo>
                  <a:lnTo>
                    <a:pt x="2485" y="230497"/>
                  </a:lnTo>
                  <a:lnTo>
                    <a:pt x="1771" y="235198"/>
                  </a:lnTo>
                  <a:lnTo>
                    <a:pt x="1199" y="239525"/>
                  </a:lnTo>
                  <a:lnTo>
                    <a:pt x="628" y="243852"/>
                  </a:lnTo>
                  <a:lnTo>
                    <a:pt x="0" y="247896"/>
                  </a:lnTo>
                  <a:lnTo>
                    <a:pt x="287" y="251274"/>
                  </a:lnTo>
                  <a:lnTo>
                    <a:pt x="573" y="254653"/>
                  </a:lnTo>
                  <a:lnTo>
                    <a:pt x="1175" y="257465"/>
                  </a:lnTo>
                  <a:lnTo>
                    <a:pt x="2922" y="259794"/>
                  </a:lnTo>
                  <a:lnTo>
                    <a:pt x="4669" y="262124"/>
                  </a:lnTo>
                  <a:lnTo>
                    <a:pt x="7077" y="264274"/>
                  </a:lnTo>
                  <a:lnTo>
                    <a:pt x="10769" y="265252"/>
                  </a:lnTo>
                  <a:lnTo>
                    <a:pt x="14460" y="266229"/>
                  </a:lnTo>
                  <a:lnTo>
                    <a:pt x="19306" y="266171"/>
                  </a:lnTo>
                  <a:lnTo>
                    <a:pt x="58185" y="257835"/>
                  </a:lnTo>
                  <a:lnTo>
                    <a:pt x="98977" y="241877"/>
                  </a:lnTo>
                  <a:lnTo>
                    <a:pt x="129364" y="229268"/>
                  </a:lnTo>
                  <a:lnTo>
                    <a:pt x="140291" y="224688"/>
                  </a:lnTo>
                  <a:lnTo>
                    <a:pt x="184464" y="207623"/>
                  </a:lnTo>
                  <a:lnTo>
                    <a:pt x="226616" y="193611"/>
                  </a:lnTo>
                  <a:lnTo>
                    <a:pt x="264356" y="183509"/>
                  </a:lnTo>
                  <a:lnTo>
                    <a:pt x="306493" y="175947"/>
                  </a:lnTo>
                  <a:lnTo>
                    <a:pt x="344676" y="172819"/>
                  </a:lnTo>
                  <a:lnTo>
                    <a:pt x="351381" y="172794"/>
                  </a:lnTo>
                  <a:lnTo>
                    <a:pt x="357750" y="172955"/>
                  </a:lnTo>
                  <a:lnTo>
                    <a:pt x="363755" y="173289"/>
                  </a:lnTo>
                  <a:lnTo>
                    <a:pt x="371506" y="173841"/>
                  </a:lnTo>
                  <a:lnTo>
                    <a:pt x="377983" y="174324"/>
                  </a:lnTo>
                  <a:lnTo>
                    <a:pt x="384168" y="176360"/>
                  </a:lnTo>
                  <a:lnTo>
                    <a:pt x="390352" y="178395"/>
                  </a:lnTo>
                  <a:lnTo>
                    <a:pt x="396081" y="181993"/>
                  </a:lnTo>
                  <a:lnTo>
                    <a:pt x="400863" y="185504"/>
                  </a:lnTo>
                  <a:lnTo>
                    <a:pt x="405645" y="189014"/>
                  </a:lnTo>
                  <a:lnTo>
                    <a:pt x="423623" y="229549"/>
                  </a:lnTo>
                  <a:lnTo>
                    <a:pt x="424589" y="237600"/>
                  </a:lnTo>
                  <a:lnTo>
                    <a:pt x="425556" y="245652"/>
                  </a:lnTo>
                  <a:lnTo>
                    <a:pt x="426391" y="253326"/>
                  </a:lnTo>
                  <a:lnTo>
                    <a:pt x="426267" y="262198"/>
                  </a:lnTo>
                  <a:lnTo>
                    <a:pt x="426139" y="269048"/>
                  </a:lnTo>
                  <a:lnTo>
                    <a:pt x="416384" y="313101"/>
                  </a:lnTo>
                  <a:lnTo>
                    <a:pt x="399212" y="349526"/>
                  </a:lnTo>
                  <a:lnTo>
                    <a:pt x="377306" y="381587"/>
                  </a:lnTo>
                  <a:lnTo>
                    <a:pt x="349636" y="406594"/>
                  </a:lnTo>
                  <a:lnTo>
                    <a:pt x="343208" y="410592"/>
                  </a:lnTo>
                  <a:lnTo>
                    <a:pt x="336780" y="414590"/>
                  </a:lnTo>
                  <a:lnTo>
                    <a:pt x="330832" y="417790"/>
                  </a:lnTo>
                  <a:lnTo>
                    <a:pt x="324639" y="420432"/>
                  </a:lnTo>
                  <a:lnTo>
                    <a:pt x="318448" y="423074"/>
                  </a:lnTo>
                  <a:lnTo>
                    <a:pt x="276326" y="430440"/>
                  </a:lnTo>
                  <a:lnTo>
                    <a:pt x="272056" y="430605"/>
                  </a:lnTo>
                  <a:lnTo>
                    <a:pt x="267786" y="430770"/>
                  </a:lnTo>
                  <a:lnTo>
                    <a:pt x="264178" y="430637"/>
                  </a:lnTo>
                  <a:lnTo>
                    <a:pt x="262412" y="430510"/>
                  </a:lnTo>
                  <a:lnTo>
                    <a:pt x="260646" y="430383"/>
                  </a:lnTo>
                  <a:lnTo>
                    <a:pt x="261025" y="430093"/>
                  </a:lnTo>
                  <a:lnTo>
                    <a:pt x="261459" y="429841"/>
                  </a:lnTo>
                  <a:lnTo>
                    <a:pt x="261893" y="429590"/>
                  </a:lnTo>
                  <a:lnTo>
                    <a:pt x="264421" y="429140"/>
                  </a:lnTo>
                  <a:lnTo>
                    <a:pt x="265014" y="428999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82491" y="3074670"/>
              <a:ext cx="126364" cy="589915"/>
            </a:xfrm>
            <a:custGeom>
              <a:avLst/>
              <a:gdLst/>
              <a:ahLst/>
              <a:cxnLst/>
              <a:rect l="l" t="t" r="r" b="b"/>
              <a:pathLst>
                <a:path w="126364" h="589914">
                  <a:moveTo>
                    <a:pt x="125928" y="0"/>
                  </a:moveTo>
                  <a:lnTo>
                    <a:pt x="124849" y="701"/>
                  </a:lnTo>
                  <a:lnTo>
                    <a:pt x="122614" y="1711"/>
                  </a:lnTo>
                  <a:lnTo>
                    <a:pt x="119451" y="4210"/>
                  </a:lnTo>
                  <a:lnTo>
                    <a:pt x="116288" y="6708"/>
                  </a:lnTo>
                  <a:lnTo>
                    <a:pt x="112129" y="9428"/>
                  </a:lnTo>
                  <a:lnTo>
                    <a:pt x="106950" y="14990"/>
                  </a:lnTo>
                  <a:lnTo>
                    <a:pt x="83271" y="45089"/>
                  </a:lnTo>
                  <a:lnTo>
                    <a:pt x="62212" y="80849"/>
                  </a:lnTo>
                  <a:lnTo>
                    <a:pt x="42729" y="121640"/>
                  </a:lnTo>
                  <a:lnTo>
                    <a:pt x="26314" y="163367"/>
                  </a:lnTo>
                  <a:lnTo>
                    <a:pt x="14314" y="204974"/>
                  </a:lnTo>
                  <a:lnTo>
                    <a:pt x="6562" y="246513"/>
                  </a:lnTo>
                  <a:lnTo>
                    <a:pt x="2252" y="289679"/>
                  </a:lnTo>
                  <a:lnTo>
                    <a:pt x="396" y="332586"/>
                  </a:lnTo>
                  <a:lnTo>
                    <a:pt x="72" y="364226"/>
                  </a:lnTo>
                  <a:lnTo>
                    <a:pt x="21" y="374869"/>
                  </a:lnTo>
                  <a:lnTo>
                    <a:pt x="977" y="417051"/>
                  </a:lnTo>
                  <a:lnTo>
                    <a:pt x="5239" y="456453"/>
                  </a:lnTo>
                  <a:lnTo>
                    <a:pt x="14698" y="498251"/>
                  </a:lnTo>
                  <a:lnTo>
                    <a:pt x="32920" y="538429"/>
                  </a:lnTo>
                  <a:lnTo>
                    <a:pt x="61871" y="569264"/>
                  </a:lnTo>
                  <a:lnTo>
                    <a:pt x="75975" y="577324"/>
                  </a:lnTo>
                  <a:lnTo>
                    <a:pt x="80700" y="579659"/>
                  </a:lnTo>
                  <a:lnTo>
                    <a:pt x="112104" y="588998"/>
                  </a:lnTo>
                  <a:lnTo>
                    <a:pt x="113842" y="58936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648358" y="2939426"/>
            <a:ext cx="709930" cy="332105"/>
            <a:chOff x="7648358" y="2939426"/>
            <a:chExt cx="709930" cy="332105"/>
          </a:xfrm>
        </p:grpSpPr>
        <p:sp>
          <p:nvSpPr>
            <p:cNvPr id="28" name="object 28"/>
            <p:cNvSpPr/>
            <p:nvPr/>
          </p:nvSpPr>
          <p:spPr>
            <a:xfrm>
              <a:off x="7718844" y="3028950"/>
              <a:ext cx="8255" cy="186055"/>
            </a:xfrm>
            <a:custGeom>
              <a:avLst/>
              <a:gdLst/>
              <a:ahLst/>
              <a:cxnLst/>
              <a:rect l="l" t="t" r="r" b="b"/>
              <a:pathLst>
                <a:path w="8254" h="186055">
                  <a:moveTo>
                    <a:pt x="216" y="0"/>
                  </a:moveTo>
                  <a:lnTo>
                    <a:pt x="216" y="1133"/>
                  </a:lnTo>
                  <a:lnTo>
                    <a:pt x="216" y="3296"/>
                  </a:lnTo>
                  <a:lnTo>
                    <a:pt x="216" y="6800"/>
                  </a:lnTo>
                  <a:lnTo>
                    <a:pt x="216" y="10305"/>
                  </a:lnTo>
                  <a:lnTo>
                    <a:pt x="0" y="14558"/>
                  </a:lnTo>
                  <a:lnTo>
                    <a:pt x="216" y="21027"/>
                  </a:lnTo>
                  <a:lnTo>
                    <a:pt x="431" y="27497"/>
                  </a:lnTo>
                  <a:lnTo>
                    <a:pt x="1008" y="36605"/>
                  </a:lnTo>
                  <a:lnTo>
                    <a:pt x="1511" y="45616"/>
                  </a:lnTo>
                  <a:lnTo>
                    <a:pt x="1914" y="52611"/>
                  </a:lnTo>
                  <a:lnTo>
                    <a:pt x="2351" y="59966"/>
                  </a:lnTo>
                  <a:lnTo>
                    <a:pt x="2799" y="67516"/>
                  </a:lnTo>
                  <a:lnTo>
                    <a:pt x="4878" y="105887"/>
                  </a:lnTo>
                  <a:lnTo>
                    <a:pt x="6473" y="144620"/>
                  </a:lnTo>
                  <a:lnTo>
                    <a:pt x="7633" y="182523"/>
                  </a:lnTo>
                  <a:lnTo>
                    <a:pt x="7731" y="186038"/>
                  </a:lnTo>
                </a:path>
              </a:pathLst>
            </a:custGeom>
            <a:ln w="19049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57883" y="2999903"/>
              <a:ext cx="310515" cy="143510"/>
            </a:xfrm>
            <a:custGeom>
              <a:avLst/>
              <a:gdLst/>
              <a:ahLst/>
              <a:cxnLst/>
              <a:rect l="l" t="t" r="r" b="b"/>
              <a:pathLst>
                <a:path w="310515" h="143510">
                  <a:moveTo>
                    <a:pt x="216" y="143346"/>
                  </a:moveTo>
                  <a:lnTo>
                    <a:pt x="216" y="143184"/>
                  </a:lnTo>
                  <a:lnTo>
                    <a:pt x="0" y="142968"/>
                  </a:lnTo>
                  <a:lnTo>
                    <a:pt x="216" y="142375"/>
                  </a:lnTo>
                  <a:lnTo>
                    <a:pt x="432" y="141782"/>
                  </a:lnTo>
                  <a:lnTo>
                    <a:pt x="361" y="140927"/>
                  </a:lnTo>
                  <a:lnTo>
                    <a:pt x="1511" y="139787"/>
                  </a:lnTo>
                  <a:lnTo>
                    <a:pt x="2662" y="138647"/>
                  </a:lnTo>
                  <a:lnTo>
                    <a:pt x="4187" y="137187"/>
                  </a:lnTo>
                  <a:lnTo>
                    <a:pt x="7121" y="135536"/>
                  </a:lnTo>
                  <a:lnTo>
                    <a:pt x="10055" y="133885"/>
                  </a:lnTo>
                  <a:lnTo>
                    <a:pt x="14061" y="132370"/>
                  </a:lnTo>
                  <a:lnTo>
                    <a:pt x="19115" y="129880"/>
                  </a:lnTo>
                  <a:lnTo>
                    <a:pt x="24169" y="127391"/>
                  </a:lnTo>
                  <a:lnTo>
                    <a:pt x="30677" y="123947"/>
                  </a:lnTo>
                  <a:lnTo>
                    <a:pt x="37444" y="120598"/>
                  </a:lnTo>
                  <a:lnTo>
                    <a:pt x="44210" y="117249"/>
                  </a:lnTo>
                  <a:lnTo>
                    <a:pt x="52159" y="113426"/>
                  </a:lnTo>
                  <a:lnTo>
                    <a:pt x="59711" y="109785"/>
                  </a:lnTo>
                  <a:lnTo>
                    <a:pt x="65317" y="107061"/>
                  </a:lnTo>
                  <a:lnTo>
                    <a:pt x="70918" y="104332"/>
                  </a:lnTo>
                  <a:lnTo>
                    <a:pt x="76675" y="101571"/>
                  </a:lnTo>
                  <a:lnTo>
                    <a:pt x="116664" y="84210"/>
                  </a:lnTo>
                  <a:lnTo>
                    <a:pt x="129692" y="79158"/>
                  </a:lnTo>
                  <a:lnTo>
                    <a:pt x="136097" y="76628"/>
                  </a:lnTo>
                  <a:lnTo>
                    <a:pt x="168937" y="62963"/>
                  </a:lnTo>
                  <a:lnTo>
                    <a:pt x="176309" y="60077"/>
                  </a:lnTo>
                  <a:lnTo>
                    <a:pt x="183691" y="56455"/>
                  </a:lnTo>
                  <a:lnTo>
                    <a:pt x="191073" y="52833"/>
                  </a:lnTo>
                  <a:lnTo>
                    <a:pt x="198581" y="48377"/>
                  </a:lnTo>
                  <a:lnTo>
                    <a:pt x="205296" y="44594"/>
                  </a:lnTo>
                  <a:lnTo>
                    <a:pt x="212011" y="40810"/>
                  </a:lnTo>
                  <a:lnTo>
                    <a:pt x="217879" y="37190"/>
                  </a:lnTo>
                  <a:lnTo>
                    <a:pt x="223984" y="33753"/>
                  </a:lnTo>
                  <a:lnTo>
                    <a:pt x="230088" y="30316"/>
                  </a:lnTo>
                  <a:lnTo>
                    <a:pt x="236080" y="26866"/>
                  </a:lnTo>
                  <a:lnTo>
                    <a:pt x="241921" y="23970"/>
                  </a:lnTo>
                  <a:lnTo>
                    <a:pt x="247761" y="21075"/>
                  </a:lnTo>
                  <a:lnTo>
                    <a:pt x="253662" y="18728"/>
                  </a:lnTo>
                  <a:lnTo>
                    <a:pt x="259025" y="16380"/>
                  </a:lnTo>
                  <a:lnTo>
                    <a:pt x="264388" y="14031"/>
                  </a:lnTo>
                  <a:lnTo>
                    <a:pt x="269240" y="11771"/>
                  </a:lnTo>
                  <a:lnTo>
                    <a:pt x="274101" y="9880"/>
                  </a:lnTo>
                  <a:lnTo>
                    <a:pt x="308664" y="305"/>
                  </a:lnTo>
                  <a:lnTo>
                    <a:pt x="310260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66815" y="2948951"/>
              <a:ext cx="381635" cy="313055"/>
            </a:xfrm>
            <a:custGeom>
              <a:avLst/>
              <a:gdLst/>
              <a:ahLst/>
              <a:cxnLst/>
              <a:rect l="l" t="t" r="r" b="b"/>
              <a:pathLst>
                <a:path w="381634" h="313054">
                  <a:moveTo>
                    <a:pt x="133245" y="19038"/>
                  </a:moveTo>
                  <a:lnTo>
                    <a:pt x="133460" y="19092"/>
                  </a:lnTo>
                  <a:lnTo>
                    <a:pt x="134253" y="18588"/>
                  </a:lnTo>
                  <a:lnTo>
                    <a:pt x="134540" y="19361"/>
                  </a:lnTo>
                  <a:lnTo>
                    <a:pt x="134827" y="20135"/>
                  </a:lnTo>
                  <a:lnTo>
                    <a:pt x="134910" y="21165"/>
                  </a:lnTo>
                  <a:lnTo>
                    <a:pt x="134967" y="23678"/>
                  </a:lnTo>
                  <a:lnTo>
                    <a:pt x="135025" y="26192"/>
                  </a:lnTo>
                  <a:lnTo>
                    <a:pt x="135387" y="29541"/>
                  </a:lnTo>
                  <a:lnTo>
                    <a:pt x="134888" y="34440"/>
                  </a:lnTo>
                  <a:lnTo>
                    <a:pt x="134391" y="39338"/>
                  </a:lnTo>
                  <a:lnTo>
                    <a:pt x="133102" y="45653"/>
                  </a:lnTo>
                  <a:lnTo>
                    <a:pt x="131978" y="53070"/>
                  </a:lnTo>
                  <a:lnTo>
                    <a:pt x="131081" y="58927"/>
                  </a:lnTo>
                  <a:lnTo>
                    <a:pt x="125364" y="101396"/>
                  </a:lnTo>
                  <a:lnTo>
                    <a:pt x="121583" y="141744"/>
                  </a:lnTo>
                  <a:lnTo>
                    <a:pt x="119120" y="179985"/>
                  </a:lnTo>
                  <a:lnTo>
                    <a:pt x="117573" y="223523"/>
                  </a:lnTo>
                  <a:lnTo>
                    <a:pt x="117537" y="230300"/>
                  </a:lnTo>
                  <a:lnTo>
                    <a:pt x="117595" y="239167"/>
                  </a:lnTo>
                  <a:lnTo>
                    <a:pt x="117896" y="247993"/>
                  </a:lnTo>
                  <a:lnTo>
                    <a:pt x="118571" y="255397"/>
                  </a:lnTo>
                  <a:lnTo>
                    <a:pt x="119245" y="262801"/>
                  </a:lnTo>
                  <a:lnTo>
                    <a:pt x="119203" y="268877"/>
                  </a:lnTo>
                  <a:lnTo>
                    <a:pt x="143750" y="298679"/>
                  </a:lnTo>
                  <a:lnTo>
                    <a:pt x="150200" y="301747"/>
                  </a:lnTo>
                  <a:lnTo>
                    <a:pt x="156650" y="304814"/>
                  </a:lnTo>
                  <a:lnTo>
                    <a:pt x="199018" y="312715"/>
                  </a:lnTo>
                  <a:lnTo>
                    <a:pt x="206906" y="312780"/>
                  </a:lnTo>
                  <a:lnTo>
                    <a:pt x="215216" y="312504"/>
                  </a:lnTo>
                  <a:lnTo>
                    <a:pt x="260913" y="302230"/>
                  </a:lnTo>
                  <a:lnTo>
                    <a:pt x="296315" y="287512"/>
                  </a:lnTo>
                  <a:lnTo>
                    <a:pt x="333993" y="266061"/>
                  </a:lnTo>
                  <a:lnTo>
                    <a:pt x="362187" y="238751"/>
                  </a:lnTo>
                  <a:lnTo>
                    <a:pt x="370684" y="225548"/>
                  </a:lnTo>
                  <a:lnTo>
                    <a:pt x="374518" y="218864"/>
                  </a:lnTo>
                  <a:lnTo>
                    <a:pt x="377468" y="212208"/>
                  </a:lnTo>
                  <a:lnTo>
                    <a:pt x="379078" y="205400"/>
                  </a:lnTo>
                  <a:lnTo>
                    <a:pt x="380688" y="198591"/>
                  </a:lnTo>
                  <a:lnTo>
                    <a:pt x="372652" y="160753"/>
                  </a:lnTo>
                  <a:lnTo>
                    <a:pt x="349783" y="125326"/>
                  </a:lnTo>
                  <a:lnTo>
                    <a:pt x="324272" y="94953"/>
                  </a:lnTo>
                  <a:lnTo>
                    <a:pt x="296064" y="66477"/>
                  </a:lnTo>
                  <a:lnTo>
                    <a:pt x="265181" y="41725"/>
                  </a:lnTo>
                  <a:lnTo>
                    <a:pt x="229364" y="23225"/>
                  </a:lnTo>
                  <a:lnTo>
                    <a:pt x="191108" y="10996"/>
                  </a:lnTo>
                  <a:lnTo>
                    <a:pt x="153278" y="3982"/>
                  </a:lnTo>
                  <a:lnTo>
                    <a:pt x="110646" y="410"/>
                  </a:lnTo>
                  <a:lnTo>
                    <a:pt x="88800" y="0"/>
                  </a:lnTo>
                  <a:lnTo>
                    <a:pt x="82176" y="65"/>
                  </a:lnTo>
                  <a:lnTo>
                    <a:pt x="41699" y="2047"/>
                  </a:lnTo>
                  <a:lnTo>
                    <a:pt x="36119" y="3095"/>
                  </a:lnTo>
                  <a:lnTo>
                    <a:pt x="31074" y="3998"/>
                  </a:lnTo>
                  <a:lnTo>
                    <a:pt x="841" y="21606"/>
                  </a:lnTo>
                  <a:lnTo>
                    <a:pt x="258" y="23511"/>
                  </a:lnTo>
                  <a:lnTo>
                    <a:pt x="140" y="26158"/>
                  </a:lnTo>
                  <a:lnTo>
                    <a:pt x="0" y="27068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76083" y="184449"/>
            <a:ext cx="5215255" cy="6125210"/>
            <a:chOff x="1376083" y="184449"/>
            <a:chExt cx="5215255" cy="6125210"/>
          </a:xfrm>
        </p:grpSpPr>
        <p:sp>
          <p:nvSpPr>
            <p:cNvPr id="32" name="object 32"/>
            <p:cNvSpPr/>
            <p:nvPr/>
          </p:nvSpPr>
          <p:spPr>
            <a:xfrm>
              <a:off x="1639337" y="474910"/>
              <a:ext cx="161290" cy="401955"/>
            </a:xfrm>
            <a:custGeom>
              <a:avLst/>
              <a:gdLst/>
              <a:ahLst/>
              <a:cxnLst/>
              <a:rect l="l" t="t" r="r" b="b"/>
              <a:pathLst>
                <a:path w="161289" h="401955">
                  <a:moveTo>
                    <a:pt x="29442" y="184218"/>
                  </a:moveTo>
                  <a:lnTo>
                    <a:pt x="29442" y="184218"/>
                  </a:lnTo>
                  <a:lnTo>
                    <a:pt x="29442" y="379012"/>
                  </a:lnTo>
                  <a:lnTo>
                    <a:pt x="29657" y="384101"/>
                  </a:lnTo>
                  <a:lnTo>
                    <a:pt x="26984" y="401856"/>
                  </a:lnTo>
                  <a:lnTo>
                    <a:pt x="26423" y="400478"/>
                  </a:lnTo>
                  <a:lnTo>
                    <a:pt x="22939" y="357929"/>
                  </a:lnTo>
                  <a:lnTo>
                    <a:pt x="21927" y="317620"/>
                  </a:lnTo>
                  <a:lnTo>
                    <a:pt x="21536" y="274708"/>
                  </a:lnTo>
                  <a:lnTo>
                    <a:pt x="21481" y="243076"/>
                  </a:lnTo>
                  <a:lnTo>
                    <a:pt x="21484" y="234793"/>
                  </a:lnTo>
                  <a:lnTo>
                    <a:pt x="21544" y="192873"/>
                  </a:lnTo>
                  <a:lnTo>
                    <a:pt x="21500" y="184478"/>
                  </a:lnTo>
                  <a:lnTo>
                    <a:pt x="21418" y="176082"/>
                  </a:lnTo>
                  <a:lnTo>
                    <a:pt x="21417" y="167708"/>
                  </a:lnTo>
                  <a:lnTo>
                    <a:pt x="21618" y="159376"/>
                  </a:lnTo>
                  <a:lnTo>
                    <a:pt x="25932" y="118266"/>
                  </a:lnTo>
                  <a:lnTo>
                    <a:pt x="38878" y="79277"/>
                  </a:lnTo>
                  <a:lnTo>
                    <a:pt x="58010" y="45927"/>
                  </a:lnTo>
                  <a:lnTo>
                    <a:pt x="86517" y="16186"/>
                  </a:lnTo>
                  <a:lnTo>
                    <a:pt x="112999" y="1708"/>
                  </a:lnTo>
                  <a:lnTo>
                    <a:pt x="117870" y="381"/>
                  </a:lnTo>
                  <a:lnTo>
                    <a:pt x="122878" y="0"/>
                  </a:lnTo>
                  <a:lnTo>
                    <a:pt x="127088" y="956"/>
                  </a:lnTo>
                  <a:lnTo>
                    <a:pt x="131298" y="1912"/>
                  </a:lnTo>
                  <a:lnTo>
                    <a:pt x="152120" y="34114"/>
                  </a:lnTo>
                  <a:lnTo>
                    <a:pt x="158747" y="75205"/>
                  </a:lnTo>
                  <a:lnTo>
                    <a:pt x="160997" y="116827"/>
                  </a:lnTo>
                  <a:lnTo>
                    <a:pt x="161196" y="125582"/>
                  </a:lnTo>
                  <a:lnTo>
                    <a:pt x="161150" y="134142"/>
                  </a:lnTo>
                  <a:lnTo>
                    <a:pt x="157650" y="174147"/>
                  </a:lnTo>
                  <a:lnTo>
                    <a:pt x="146834" y="217790"/>
                  </a:lnTo>
                  <a:lnTo>
                    <a:pt x="128150" y="257360"/>
                  </a:lnTo>
                  <a:lnTo>
                    <a:pt x="101348" y="292584"/>
                  </a:lnTo>
                  <a:lnTo>
                    <a:pt x="96032" y="298071"/>
                  </a:lnTo>
                  <a:lnTo>
                    <a:pt x="90568" y="302963"/>
                  </a:lnTo>
                  <a:lnTo>
                    <a:pt x="85158" y="307037"/>
                  </a:lnTo>
                  <a:lnTo>
                    <a:pt x="79748" y="311110"/>
                  </a:lnTo>
                  <a:lnTo>
                    <a:pt x="74073" y="314350"/>
                  </a:lnTo>
                  <a:lnTo>
                    <a:pt x="68887" y="317025"/>
                  </a:lnTo>
                  <a:lnTo>
                    <a:pt x="63702" y="319699"/>
                  </a:lnTo>
                  <a:lnTo>
                    <a:pt x="58669" y="321563"/>
                  </a:lnTo>
                  <a:lnTo>
                    <a:pt x="54046" y="323083"/>
                  </a:lnTo>
                  <a:lnTo>
                    <a:pt x="49422" y="324603"/>
                  </a:lnTo>
                  <a:lnTo>
                    <a:pt x="30117" y="327191"/>
                  </a:lnTo>
                  <a:lnTo>
                    <a:pt x="26477" y="327342"/>
                  </a:lnTo>
                  <a:lnTo>
                    <a:pt x="10441" y="325043"/>
                  </a:lnTo>
                  <a:lnTo>
                    <a:pt x="7900" y="323844"/>
                  </a:lnTo>
                  <a:lnTo>
                    <a:pt x="5798" y="321702"/>
                  </a:lnTo>
                  <a:lnTo>
                    <a:pt x="4058" y="319854"/>
                  </a:lnTo>
                  <a:lnTo>
                    <a:pt x="2317" y="318007"/>
                  </a:lnTo>
                  <a:lnTo>
                    <a:pt x="676" y="314940"/>
                  </a:lnTo>
                  <a:lnTo>
                    <a:pt x="0" y="313957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87318" y="361950"/>
              <a:ext cx="39370" cy="524510"/>
            </a:xfrm>
            <a:custGeom>
              <a:avLst/>
              <a:gdLst/>
              <a:ahLst/>
              <a:cxnLst/>
              <a:rect l="l" t="t" r="r" b="b"/>
              <a:pathLst>
                <a:path w="39370" h="524510">
                  <a:moveTo>
                    <a:pt x="24762" y="0"/>
                  </a:moveTo>
                  <a:lnTo>
                    <a:pt x="25193" y="1511"/>
                  </a:lnTo>
                  <a:lnTo>
                    <a:pt x="26346" y="3981"/>
                  </a:lnTo>
                  <a:lnTo>
                    <a:pt x="27352" y="9067"/>
                  </a:lnTo>
                  <a:lnTo>
                    <a:pt x="33312" y="51570"/>
                  </a:lnTo>
                  <a:lnTo>
                    <a:pt x="36734" y="98143"/>
                  </a:lnTo>
                  <a:lnTo>
                    <a:pt x="38615" y="145048"/>
                  </a:lnTo>
                  <a:lnTo>
                    <a:pt x="38984" y="171867"/>
                  </a:lnTo>
                  <a:lnTo>
                    <a:pt x="38914" y="186173"/>
                  </a:lnTo>
                  <a:lnTo>
                    <a:pt x="36486" y="233351"/>
                  </a:lnTo>
                  <a:lnTo>
                    <a:pt x="31779" y="286037"/>
                  </a:lnTo>
                  <a:lnTo>
                    <a:pt x="25644" y="342828"/>
                  </a:lnTo>
                  <a:lnTo>
                    <a:pt x="21044" y="381516"/>
                  </a:lnTo>
                  <a:lnTo>
                    <a:pt x="14146" y="434690"/>
                  </a:lnTo>
                  <a:lnTo>
                    <a:pt x="7990" y="477088"/>
                  </a:lnTo>
                  <a:lnTo>
                    <a:pt x="1428" y="517807"/>
                  </a:lnTo>
                  <a:lnTo>
                    <a:pt x="460" y="521840"/>
                  </a:lnTo>
                  <a:lnTo>
                    <a:pt x="0" y="524218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96121" y="193974"/>
              <a:ext cx="381635" cy="78105"/>
            </a:xfrm>
            <a:custGeom>
              <a:avLst/>
              <a:gdLst/>
              <a:ahLst/>
              <a:cxnLst/>
              <a:rect l="l" t="t" r="r" b="b"/>
              <a:pathLst>
                <a:path w="381635" h="78104">
                  <a:moveTo>
                    <a:pt x="718" y="76535"/>
                  </a:moveTo>
                  <a:lnTo>
                    <a:pt x="935" y="76589"/>
                  </a:lnTo>
                  <a:lnTo>
                    <a:pt x="0" y="77597"/>
                  </a:lnTo>
                  <a:lnTo>
                    <a:pt x="2014" y="76859"/>
                  </a:lnTo>
                  <a:lnTo>
                    <a:pt x="4028" y="76121"/>
                  </a:lnTo>
                  <a:lnTo>
                    <a:pt x="7211" y="74196"/>
                  </a:lnTo>
                  <a:lnTo>
                    <a:pt x="12805" y="72108"/>
                  </a:lnTo>
                  <a:lnTo>
                    <a:pt x="18398" y="70021"/>
                  </a:lnTo>
                  <a:lnTo>
                    <a:pt x="26337" y="67604"/>
                  </a:lnTo>
                  <a:lnTo>
                    <a:pt x="35576" y="64332"/>
                  </a:lnTo>
                  <a:lnTo>
                    <a:pt x="42909" y="61656"/>
                  </a:lnTo>
                  <a:lnTo>
                    <a:pt x="50923" y="58662"/>
                  </a:lnTo>
                  <a:lnTo>
                    <a:pt x="59429" y="55540"/>
                  </a:lnTo>
                  <a:lnTo>
                    <a:pt x="96983" y="43523"/>
                  </a:lnTo>
                  <a:lnTo>
                    <a:pt x="136051" y="32146"/>
                  </a:lnTo>
                  <a:lnTo>
                    <a:pt x="145577" y="29439"/>
                  </a:lnTo>
                  <a:lnTo>
                    <a:pt x="154838" y="26768"/>
                  </a:lnTo>
                  <a:lnTo>
                    <a:pt x="199658" y="14945"/>
                  </a:lnTo>
                  <a:lnTo>
                    <a:pt x="241926" y="6886"/>
                  </a:lnTo>
                  <a:lnTo>
                    <a:pt x="287097" y="1520"/>
                  </a:lnTo>
                  <a:lnTo>
                    <a:pt x="303475" y="664"/>
                  </a:lnTo>
                  <a:lnTo>
                    <a:pt x="311378" y="284"/>
                  </a:lnTo>
                  <a:lnTo>
                    <a:pt x="318878" y="168"/>
                  </a:lnTo>
                  <a:lnTo>
                    <a:pt x="325558" y="83"/>
                  </a:lnTo>
                  <a:lnTo>
                    <a:pt x="332238" y="0"/>
                  </a:lnTo>
                  <a:lnTo>
                    <a:pt x="337975" y="82"/>
                  </a:lnTo>
                  <a:lnTo>
                    <a:pt x="343556" y="160"/>
                  </a:lnTo>
                  <a:lnTo>
                    <a:pt x="349137" y="237"/>
                  </a:lnTo>
                  <a:lnTo>
                    <a:pt x="354312" y="406"/>
                  </a:lnTo>
                  <a:lnTo>
                    <a:pt x="359042" y="551"/>
                  </a:lnTo>
                  <a:lnTo>
                    <a:pt x="363773" y="697"/>
                  </a:lnTo>
                  <a:lnTo>
                    <a:pt x="368220" y="879"/>
                  </a:lnTo>
                  <a:lnTo>
                    <a:pt x="371936" y="1034"/>
                  </a:lnTo>
                  <a:lnTo>
                    <a:pt x="375653" y="1189"/>
                  </a:lnTo>
                  <a:lnTo>
                    <a:pt x="379774" y="1406"/>
                  </a:lnTo>
                  <a:lnTo>
                    <a:pt x="381341" y="1481"/>
                  </a:lnTo>
                </a:path>
              </a:pathLst>
            </a:custGeom>
            <a:ln w="19049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41619" y="505686"/>
              <a:ext cx="231775" cy="3810"/>
            </a:xfrm>
            <a:custGeom>
              <a:avLst/>
              <a:gdLst/>
              <a:ahLst/>
              <a:cxnLst/>
              <a:rect l="l" t="t" r="r" b="b"/>
              <a:pathLst>
                <a:path w="231775" h="3809">
                  <a:moveTo>
                    <a:pt x="0" y="1043"/>
                  </a:moveTo>
                  <a:lnTo>
                    <a:pt x="1511" y="1097"/>
                  </a:lnTo>
                  <a:lnTo>
                    <a:pt x="4467" y="1241"/>
                  </a:lnTo>
                  <a:lnTo>
                    <a:pt x="9068" y="1367"/>
                  </a:lnTo>
                  <a:lnTo>
                    <a:pt x="13668" y="1493"/>
                  </a:lnTo>
                  <a:lnTo>
                    <a:pt x="19651" y="1658"/>
                  </a:lnTo>
                  <a:lnTo>
                    <a:pt x="27605" y="1798"/>
                  </a:lnTo>
                  <a:lnTo>
                    <a:pt x="73847" y="2385"/>
                  </a:lnTo>
                  <a:lnTo>
                    <a:pt x="117338" y="2725"/>
                  </a:lnTo>
                  <a:lnTo>
                    <a:pt x="157714" y="2922"/>
                  </a:lnTo>
                  <a:lnTo>
                    <a:pt x="192405" y="3018"/>
                  </a:lnTo>
                  <a:lnTo>
                    <a:pt x="199251" y="3241"/>
                  </a:lnTo>
                  <a:lnTo>
                    <a:pt x="205345" y="3030"/>
                  </a:lnTo>
                  <a:lnTo>
                    <a:pt x="211440" y="2819"/>
                  </a:lnTo>
                  <a:lnTo>
                    <a:pt x="216682" y="2241"/>
                  </a:lnTo>
                  <a:lnTo>
                    <a:pt x="221034" y="1736"/>
                  </a:lnTo>
                  <a:lnTo>
                    <a:pt x="225386" y="1231"/>
                  </a:lnTo>
                  <a:lnTo>
                    <a:pt x="229722" y="289"/>
                  </a:lnTo>
                  <a:lnTo>
                    <a:pt x="231459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8974" y="1513978"/>
              <a:ext cx="260985" cy="147955"/>
            </a:xfrm>
            <a:custGeom>
              <a:avLst/>
              <a:gdLst/>
              <a:ahLst/>
              <a:cxnLst/>
              <a:rect l="l" t="t" r="r" b="b"/>
              <a:pathLst>
                <a:path w="260985" h="147955">
                  <a:moveTo>
                    <a:pt x="175525" y="135752"/>
                  </a:moveTo>
                  <a:lnTo>
                    <a:pt x="175310" y="136021"/>
                  </a:lnTo>
                  <a:lnTo>
                    <a:pt x="174949" y="136742"/>
                  </a:lnTo>
                  <a:lnTo>
                    <a:pt x="174230" y="137371"/>
                  </a:lnTo>
                  <a:lnTo>
                    <a:pt x="173511" y="138000"/>
                  </a:lnTo>
                  <a:lnTo>
                    <a:pt x="172708" y="138823"/>
                  </a:lnTo>
                  <a:lnTo>
                    <a:pt x="171212" y="139524"/>
                  </a:lnTo>
                  <a:lnTo>
                    <a:pt x="157545" y="143235"/>
                  </a:lnTo>
                  <a:lnTo>
                    <a:pt x="154831" y="143707"/>
                  </a:lnTo>
                  <a:lnTo>
                    <a:pt x="152092" y="144092"/>
                  </a:lnTo>
                  <a:lnTo>
                    <a:pt x="148974" y="144410"/>
                  </a:lnTo>
                  <a:lnTo>
                    <a:pt x="145857" y="144728"/>
                  </a:lnTo>
                  <a:lnTo>
                    <a:pt x="142277" y="144957"/>
                  </a:lnTo>
                  <a:lnTo>
                    <a:pt x="138839" y="145145"/>
                  </a:lnTo>
                  <a:lnTo>
                    <a:pt x="135402" y="145332"/>
                  </a:lnTo>
                  <a:lnTo>
                    <a:pt x="118171" y="145686"/>
                  </a:lnTo>
                  <a:lnTo>
                    <a:pt x="114877" y="145712"/>
                  </a:lnTo>
                  <a:lnTo>
                    <a:pt x="111674" y="145702"/>
                  </a:lnTo>
                  <a:lnTo>
                    <a:pt x="108583" y="145692"/>
                  </a:lnTo>
                  <a:lnTo>
                    <a:pt x="105491" y="145681"/>
                  </a:lnTo>
                  <a:lnTo>
                    <a:pt x="102520" y="145651"/>
                  </a:lnTo>
                  <a:lnTo>
                    <a:pt x="99624" y="145624"/>
                  </a:lnTo>
                  <a:lnTo>
                    <a:pt x="96728" y="145597"/>
                  </a:lnTo>
                  <a:lnTo>
                    <a:pt x="94161" y="145562"/>
                  </a:lnTo>
                  <a:lnTo>
                    <a:pt x="91207" y="145531"/>
                  </a:lnTo>
                  <a:lnTo>
                    <a:pt x="88254" y="145501"/>
                  </a:lnTo>
                  <a:lnTo>
                    <a:pt x="85246" y="145900"/>
                  </a:lnTo>
                  <a:lnTo>
                    <a:pt x="81902" y="145441"/>
                  </a:lnTo>
                  <a:lnTo>
                    <a:pt x="58897" y="137984"/>
                  </a:lnTo>
                  <a:lnTo>
                    <a:pt x="54822" y="136129"/>
                  </a:lnTo>
                  <a:lnTo>
                    <a:pt x="50843" y="134140"/>
                  </a:lnTo>
                  <a:lnTo>
                    <a:pt x="46692" y="131646"/>
                  </a:lnTo>
                  <a:lnTo>
                    <a:pt x="42542" y="129152"/>
                  </a:lnTo>
                  <a:lnTo>
                    <a:pt x="21910" y="112129"/>
                  </a:lnTo>
                  <a:lnTo>
                    <a:pt x="18275" y="108402"/>
                  </a:lnTo>
                  <a:lnTo>
                    <a:pt x="14956" y="104422"/>
                  </a:lnTo>
                  <a:lnTo>
                    <a:pt x="12188" y="100660"/>
                  </a:lnTo>
                  <a:lnTo>
                    <a:pt x="9420" y="96897"/>
                  </a:lnTo>
                  <a:lnTo>
                    <a:pt x="1001" y="79227"/>
                  </a:lnTo>
                  <a:lnTo>
                    <a:pt x="121" y="75925"/>
                  </a:lnTo>
                  <a:lnTo>
                    <a:pt x="44" y="72783"/>
                  </a:lnTo>
                  <a:lnTo>
                    <a:pt x="22" y="69746"/>
                  </a:lnTo>
                  <a:lnTo>
                    <a:pt x="0" y="66709"/>
                  </a:lnTo>
                  <a:lnTo>
                    <a:pt x="8525" y="45022"/>
                  </a:lnTo>
                  <a:lnTo>
                    <a:pt x="10341" y="42672"/>
                  </a:lnTo>
                  <a:lnTo>
                    <a:pt x="21777" y="34269"/>
                  </a:lnTo>
                  <a:lnTo>
                    <a:pt x="24239" y="33060"/>
                  </a:lnTo>
                  <a:lnTo>
                    <a:pt x="41073" y="26273"/>
                  </a:lnTo>
                  <a:lnTo>
                    <a:pt x="43685" y="25109"/>
                  </a:lnTo>
                  <a:lnTo>
                    <a:pt x="46297" y="23945"/>
                  </a:lnTo>
                  <a:lnTo>
                    <a:pt x="49041" y="22952"/>
                  </a:lnTo>
                  <a:lnTo>
                    <a:pt x="51760" y="21719"/>
                  </a:lnTo>
                  <a:lnTo>
                    <a:pt x="54479" y="20487"/>
                  </a:lnTo>
                  <a:lnTo>
                    <a:pt x="57256" y="18986"/>
                  </a:lnTo>
                  <a:lnTo>
                    <a:pt x="59998" y="17712"/>
                  </a:lnTo>
                  <a:lnTo>
                    <a:pt x="62740" y="16439"/>
                  </a:lnTo>
                  <a:lnTo>
                    <a:pt x="65492" y="15155"/>
                  </a:lnTo>
                  <a:lnTo>
                    <a:pt x="68211" y="14077"/>
                  </a:lnTo>
                  <a:lnTo>
                    <a:pt x="70930" y="13000"/>
                  </a:lnTo>
                  <a:lnTo>
                    <a:pt x="73635" y="12043"/>
                  </a:lnTo>
                  <a:lnTo>
                    <a:pt x="76312" y="11246"/>
                  </a:lnTo>
                  <a:lnTo>
                    <a:pt x="78989" y="10450"/>
                  </a:lnTo>
                  <a:lnTo>
                    <a:pt x="81426" y="9819"/>
                  </a:lnTo>
                  <a:lnTo>
                    <a:pt x="84275" y="9299"/>
                  </a:lnTo>
                  <a:lnTo>
                    <a:pt x="87124" y="8779"/>
                  </a:lnTo>
                  <a:lnTo>
                    <a:pt x="90092" y="8634"/>
                  </a:lnTo>
                  <a:lnTo>
                    <a:pt x="93406" y="8124"/>
                  </a:lnTo>
                  <a:lnTo>
                    <a:pt x="96720" y="7615"/>
                  </a:lnTo>
                  <a:lnTo>
                    <a:pt x="100528" y="6874"/>
                  </a:lnTo>
                  <a:lnTo>
                    <a:pt x="104159" y="6240"/>
                  </a:lnTo>
                  <a:lnTo>
                    <a:pt x="107790" y="5606"/>
                  </a:lnTo>
                  <a:lnTo>
                    <a:pt x="111587" y="4910"/>
                  </a:lnTo>
                  <a:lnTo>
                    <a:pt x="115191" y="4322"/>
                  </a:lnTo>
                  <a:lnTo>
                    <a:pt x="153263" y="335"/>
                  </a:lnTo>
                  <a:lnTo>
                    <a:pt x="162590" y="148"/>
                  </a:lnTo>
                  <a:lnTo>
                    <a:pt x="165936" y="112"/>
                  </a:lnTo>
                  <a:lnTo>
                    <a:pt x="169726" y="112"/>
                  </a:lnTo>
                  <a:lnTo>
                    <a:pt x="173339" y="114"/>
                  </a:lnTo>
                  <a:lnTo>
                    <a:pt x="176951" y="116"/>
                  </a:lnTo>
                  <a:lnTo>
                    <a:pt x="180703" y="140"/>
                  </a:lnTo>
                  <a:lnTo>
                    <a:pt x="184266" y="162"/>
                  </a:lnTo>
                  <a:lnTo>
                    <a:pt x="187830" y="183"/>
                  </a:lnTo>
                  <a:lnTo>
                    <a:pt x="191356" y="0"/>
                  </a:lnTo>
                  <a:lnTo>
                    <a:pt x="194721" y="243"/>
                  </a:lnTo>
                  <a:lnTo>
                    <a:pt x="198086" y="486"/>
                  </a:lnTo>
                  <a:lnTo>
                    <a:pt x="201332" y="877"/>
                  </a:lnTo>
                  <a:lnTo>
                    <a:pt x="204458" y="1622"/>
                  </a:lnTo>
                  <a:lnTo>
                    <a:pt x="207584" y="2366"/>
                  </a:lnTo>
                  <a:lnTo>
                    <a:pt x="210569" y="3626"/>
                  </a:lnTo>
                  <a:lnTo>
                    <a:pt x="213475" y="4710"/>
                  </a:lnTo>
                  <a:lnTo>
                    <a:pt x="216382" y="5795"/>
                  </a:lnTo>
                  <a:lnTo>
                    <a:pt x="219162" y="7059"/>
                  </a:lnTo>
                  <a:lnTo>
                    <a:pt x="221896" y="8130"/>
                  </a:lnTo>
                  <a:lnTo>
                    <a:pt x="224630" y="9200"/>
                  </a:lnTo>
                  <a:lnTo>
                    <a:pt x="227266" y="9819"/>
                  </a:lnTo>
                  <a:lnTo>
                    <a:pt x="229882" y="11132"/>
                  </a:lnTo>
                  <a:lnTo>
                    <a:pt x="232497" y="12445"/>
                  </a:lnTo>
                  <a:lnTo>
                    <a:pt x="235045" y="14148"/>
                  </a:lnTo>
                  <a:lnTo>
                    <a:pt x="237588" y="16007"/>
                  </a:lnTo>
                  <a:lnTo>
                    <a:pt x="240131" y="17866"/>
                  </a:lnTo>
                  <a:lnTo>
                    <a:pt x="242850" y="19821"/>
                  </a:lnTo>
                  <a:lnTo>
                    <a:pt x="245140" y="22285"/>
                  </a:lnTo>
                  <a:lnTo>
                    <a:pt x="247431" y="24748"/>
                  </a:lnTo>
                  <a:lnTo>
                    <a:pt x="249556" y="27793"/>
                  </a:lnTo>
                  <a:lnTo>
                    <a:pt x="260524" y="65910"/>
                  </a:lnTo>
                  <a:lnTo>
                    <a:pt x="260793" y="74243"/>
                  </a:lnTo>
                  <a:lnTo>
                    <a:pt x="260910" y="78274"/>
                  </a:lnTo>
                  <a:lnTo>
                    <a:pt x="260888" y="82274"/>
                  </a:lnTo>
                  <a:lnTo>
                    <a:pt x="260862" y="86038"/>
                  </a:lnTo>
                  <a:lnTo>
                    <a:pt x="260837" y="89801"/>
                  </a:lnTo>
                  <a:lnTo>
                    <a:pt x="256829" y="116707"/>
                  </a:lnTo>
                  <a:lnTo>
                    <a:pt x="255665" y="120171"/>
                  </a:lnTo>
                  <a:lnTo>
                    <a:pt x="254500" y="123635"/>
                  </a:lnTo>
                  <a:lnTo>
                    <a:pt x="253376" y="127067"/>
                  </a:lnTo>
                  <a:lnTo>
                    <a:pt x="252026" y="129945"/>
                  </a:lnTo>
                  <a:lnTo>
                    <a:pt x="215538" y="147477"/>
                  </a:lnTo>
                  <a:lnTo>
                    <a:pt x="212600" y="147376"/>
                  </a:lnTo>
                  <a:lnTo>
                    <a:pt x="209324" y="147282"/>
                  </a:lnTo>
                  <a:lnTo>
                    <a:pt x="206047" y="147189"/>
                  </a:lnTo>
                  <a:lnTo>
                    <a:pt x="202200" y="147233"/>
                  </a:lnTo>
                  <a:lnTo>
                    <a:pt x="198940" y="146868"/>
                  </a:lnTo>
                  <a:lnTo>
                    <a:pt x="184357" y="142840"/>
                  </a:lnTo>
                  <a:lnTo>
                    <a:pt x="181466" y="141649"/>
                  </a:lnTo>
                  <a:lnTo>
                    <a:pt x="178574" y="140458"/>
                  </a:lnTo>
                  <a:lnTo>
                    <a:pt x="175672" y="139532"/>
                  </a:lnTo>
                  <a:lnTo>
                    <a:pt x="172418" y="137952"/>
                  </a:lnTo>
                  <a:lnTo>
                    <a:pt x="154109" y="127295"/>
                  </a:lnTo>
                  <a:lnTo>
                    <a:pt x="152541" y="126321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85608" y="1069170"/>
              <a:ext cx="110489" cy="341630"/>
            </a:xfrm>
            <a:custGeom>
              <a:avLst/>
              <a:gdLst/>
              <a:ahLst/>
              <a:cxnLst/>
              <a:rect l="l" t="t" r="r" b="b"/>
              <a:pathLst>
                <a:path w="110490" h="341630">
                  <a:moveTo>
                    <a:pt x="69811" y="100499"/>
                  </a:moveTo>
                  <a:lnTo>
                    <a:pt x="69163" y="100553"/>
                  </a:lnTo>
                  <a:lnTo>
                    <a:pt x="67650" y="100481"/>
                  </a:lnTo>
                  <a:lnTo>
                    <a:pt x="65925" y="100822"/>
                  </a:lnTo>
                  <a:lnTo>
                    <a:pt x="64200" y="101164"/>
                  </a:lnTo>
                  <a:lnTo>
                    <a:pt x="61863" y="101258"/>
                  </a:lnTo>
                  <a:lnTo>
                    <a:pt x="59461" y="102549"/>
                  </a:lnTo>
                  <a:lnTo>
                    <a:pt x="45782" y="114809"/>
                  </a:lnTo>
                  <a:lnTo>
                    <a:pt x="42875" y="118303"/>
                  </a:lnTo>
                  <a:lnTo>
                    <a:pt x="39968" y="121797"/>
                  </a:lnTo>
                  <a:lnTo>
                    <a:pt x="36769" y="125553"/>
                  </a:lnTo>
                  <a:lnTo>
                    <a:pt x="34068" y="129535"/>
                  </a:lnTo>
                  <a:lnTo>
                    <a:pt x="19946" y="158604"/>
                  </a:lnTo>
                  <a:lnTo>
                    <a:pt x="17950" y="164136"/>
                  </a:lnTo>
                  <a:lnTo>
                    <a:pt x="16174" y="170022"/>
                  </a:lnTo>
                  <a:lnTo>
                    <a:pt x="14696" y="175389"/>
                  </a:lnTo>
                  <a:lnTo>
                    <a:pt x="13218" y="180756"/>
                  </a:lnTo>
                  <a:lnTo>
                    <a:pt x="12046" y="185785"/>
                  </a:lnTo>
                  <a:lnTo>
                    <a:pt x="11078" y="190805"/>
                  </a:lnTo>
                  <a:lnTo>
                    <a:pt x="10110" y="195824"/>
                  </a:lnTo>
                  <a:lnTo>
                    <a:pt x="7420" y="234382"/>
                  </a:lnTo>
                  <a:lnTo>
                    <a:pt x="7368" y="239434"/>
                  </a:lnTo>
                  <a:lnTo>
                    <a:pt x="7425" y="245079"/>
                  </a:lnTo>
                  <a:lnTo>
                    <a:pt x="7478" y="250256"/>
                  </a:lnTo>
                  <a:lnTo>
                    <a:pt x="7532" y="255432"/>
                  </a:lnTo>
                  <a:lnTo>
                    <a:pt x="7644" y="260220"/>
                  </a:lnTo>
                  <a:lnTo>
                    <a:pt x="7741" y="265442"/>
                  </a:lnTo>
                  <a:lnTo>
                    <a:pt x="7838" y="270665"/>
                  </a:lnTo>
                  <a:lnTo>
                    <a:pt x="7958" y="276369"/>
                  </a:lnTo>
                  <a:lnTo>
                    <a:pt x="8061" y="281590"/>
                  </a:lnTo>
                  <a:lnTo>
                    <a:pt x="8163" y="286811"/>
                  </a:lnTo>
                  <a:lnTo>
                    <a:pt x="8268" y="292005"/>
                  </a:lnTo>
                  <a:lnTo>
                    <a:pt x="8355" y="296769"/>
                  </a:lnTo>
                  <a:lnTo>
                    <a:pt x="8443" y="301534"/>
                  </a:lnTo>
                  <a:lnTo>
                    <a:pt x="8521" y="306020"/>
                  </a:lnTo>
                  <a:lnTo>
                    <a:pt x="8587" y="310179"/>
                  </a:lnTo>
                  <a:lnTo>
                    <a:pt x="8652" y="314337"/>
                  </a:lnTo>
                  <a:lnTo>
                    <a:pt x="8488" y="318355"/>
                  </a:lnTo>
                  <a:lnTo>
                    <a:pt x="8747" y="321719"/>
                  </a:lnTo>
                  <a:lnTo>
                    <a:pt x="9006" y="325083"/>
                  </a:lnTo>
                  <a:lnTo>
                    <a:pt x="9181" y="327968"/>
                  </a:lnTo>
                  <a:lnTo>
                    <a:pt x="10141" y="330363"/>
                  </a:lnTo>
                  <a:lnTo>
                    <a:pt x="28535" y="340901"/>
                  </a:lnTo>
                  <a:lnTo>
                    <a:pt x="31396" y="341216"/>
                  </a:lnTo>
                  <a:lnTo>
                    <a:pt x="34788" y="341471"/>
                  </a:lnTo>
                  <a:lnTo>
                    <a:pt x="38071" y="341273"/>
                  </a:lnTo>
                  <a:lnTo>
                    <a:pt x="41355" y="341075"/>
                  </a:lnTo>
                  <a:lnTo>
                    <a:pt x="45083" y="340998"/>
                  </a:lnTo>
                  <a:lnTo>
                    <a:pt x="48235" y="339713"/>
                  </a:lnTo>
                  <a:lnTo>
                    <a:pt x="51387" y="338428"/>
                  </a:lnTo>
                  <a:lnTo>
                    <a:pt x="54002" y="336255"/>
                  </a:lnTo>
                  <a:lnTo>
                    <a:pt x="56985" y="333566"/>
                  </a:lnTo>
                  <a:lnTo>
                    <a:pt x="59967" y="330878"/>
                  </a:lnTo>
                  <a:lnTo>
                    <a:pt x="82151" y="295793"/>
                  </a:lnTo>
                  <a:lnTo>
                    <a:pt x="96102" y="255379"/>
                  </a:lnTo>
                  <a:lnTo>
                    <a:pt x="104591" y="210815"/>
                  </a:lnTo>
                  <a:lnTo>
                    <a:pt x="108674" y="170270"/>
                  </a:lnTo>
                  <a:lnTo>
                    <a:pt x="109856" y="129333"/>
                  </a:lnTo>
                  <a:lnTo>
                    <a:pt x="109927" y="114487"/>
                  </a:lnTo>
                  <a:lnTo>
                    <a:pt x="109829" y="106963"/>
                  </a:lnTo>
                  <a:lnTo>
                    <a:pt x="109739" y="99469"/>
                  </a:lnTo>
                  <a:lnTo>
                    <a:pt x="109649" y="91975"/>
                  </a:lnTo>
                  <a:lnTo>
                    <a:pt x="109490" y="84761"/>
                  </a:lnTo>
                  <a:lnTo>
                    <a:pt x="109353" y="77906"/>
                  </a:lnTo>
                  <a:lnTo>
                    <a:pt x="109215" y="71050"/>
                  </a:lnTo>
                  <a:lnTo>
                    <a:pt x="109484" y="64570"/>
                  </a:lnTo>
                  <a:lnTo>
                    <a:pt x="108914" y="58335"/>
                  </a:lnTo>
                  <a:lnTo>
                    <a:pt x="108345" y="52100"/>
                  </a:lnTo>
                  <a:lnTo>
                    <a:pt x="107055" y="46008"/>
                  </a:lnTo>
                  <a:lnTo>
                    <a:pt x="105934" y="40496"/>
                  </a:lnTo>
                  <a:lnTo>
                    <a:pt x="87752" y="4493"/>
                  </a:lnTo>
                  <a:lnTo>
                    <a:pt x="81996" y="2186"/>
                  </a:lnTo>
                  <a:lnTo>
                    <a:pt x="78706" y="1153"/>
                  </a:lnTo>
                  <a:lnTo>
                    <a:pt x="74536" y="0"/>
                  </a:lnTo>
                  <a:lnTo>
                    <a:pt x="70581" y="251"/>
                  </a:lnTo>
                  <a:lnTo>
                    <a:pt x="66626" y="503"/>
                  </a:lnTo>
                  <a:lnTo>
                    <a:pt x="62313" y="1981"/>
                  </a:lnTo>
                  <a:lnTo>
                    <a:pt x="58266" y="3696"/>
                  </a:lnTo>
                  <a:lnTo>
                    <a:pt x="54219" y="5411"/>
                  </a:lnTo>
                  <a:lnTo>
                    <a:pt x="49919" y="7738"/>
                  </a:lnTo>
                  <a:lnTo>
                    <a:pt x="46298" y="10540"/>
                  </a:lnTo>
                  <a:lnTo>
                    <a:pt x="42677" y="13343"/>
                  </a:lnTo>
                  <a:lnTo>
                    <a:pt x="39764" y="16778"/>
                  </a:lnTo>
                  <a:lnTo>
                    <a:pt x="36540" y="20511"/>
                  </a:lnTo>
                  <a:lnTo>
                    <a:pt x="33315" y="24245"/>
                  </a:lnTo>
                  <a:lnTo>
                    <a:pt x="29863" y="28730"/>
                  </a:lnTo>
                  <a:lnTo>
                    <a:pt x="26953" y="32942"/>
                  </a:lnTo>
                  <a:lnTo>
                    <a:pt x="24043" y="37153"/>
                  </a:lnTo>
                  <a:lnTo>
                    <a:pt x="21556" y="41617"/>
                  </a:lnTo>
                  <a:lnTo>
                    <a:pt x="4125" y="75541"/>
                  </a:lnTo>
                  <a:lnTo>
                    <a:pt x="3167" y="78900"/>
                  </a:lnTo>
                  <a:lnTo>
                    <a:pt x="2210" y="82259"/>
                  </a:lnTo>
                  <a:lnTo>
                    <a:pt x="1561" y="85992"/>
                  </a:lnTo>
                  <a:lnTo>
                    <a:pt x="1033" y="89145"/>
                  </a:lnTo>
                  <a:lnTo>
                    <a:pt x="505" y="92298"/>
                  </a:lnTo>
                  <a:lnTo>
                    <a:pt x="172" y="96372"/>
                  </a:lnTo>
                  <a:lnTo>
                    <a:pt x="0" y="97817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15805" y="3927826"/>
              <a:ext cx="1165860" cy="2372360"/>
            </a:xfrm>
            <a:custGeom>
              <a:avLst/>
              <a:gdLst/>
              <a:ahLst/>
              <a:cxnLst/>
              <a:rect l="l" t="t" r="r" b="b"/>
              <a:pathLst>
                <a:path w="1165859" h="2372360">
                  <a:moveTo>
                    <a:pt x="413494" y="861344"/>
                  </a:moveTo>
                  <a:lnTo>
                    <a:pt x="413710" y="861398"/>
                  </a:lnTo>
                  <a:lnTo>
                    <a:pt x="414070" y="861974"/>
                  </a:lnTo>
                  <a:lnTo>
                    <a:pt x="414789" y="861668"/>
                  </a:lnTo>
                  <a:lnTo>
                    <a:pt x="415508" y="861361"/>
                  </a:lnTo>
                  <a:lnTo>
                    <a:pt x="416096" y="861237"/>
                  </a:lnTo>
                  <a:lnTo>
                    <a:pt x="417808" y="859507"/>
                  </a:lnTo>
                  <a:lnTo>
                    <a:pt x="419520" y="857778"/>
                  </a:lnTo>
                  <a:lnTo>
                    <a:pt x="421416" y="856029"/>
                  </a:lnTo>
                  <a:lnTo>
                    <a:pt x="425061" y="851291"/>
                  </a:lnTo>
                  <a:lnTo>
                    <a:pt x="450471" y="815560"/>
                  </a:lnTo>
                  <a:lnTo>
                    <a:pt x="477793" y="774412"/>
                  </a:lnTo>
                  <a:lnTo>
                    <a:pt x="502215" y="735759"/>
                  </a:lnTo>
                  <a:lnTo>
                    <a:pt x="519953" y="706783"/>
                  </a:lnTo>
                  <a:lnTo>
                    <a:pt x="529090" y="691889"/>
                  </a:lnTo>
                  <a:lnTo>
                    <a:pt x="538455" y="676712"/>
                  </a:lnTo>
                  <a:lnTo>
                    <a:pt x="548061" y="661167"/>
                  </a:lnTo>
                  <a:lnTo>
                    <a:pt x="557721" y="645544"/>
                  </a:lnTo>
                  <a:lnTo>
                    <a:pt x="567244" y="630134"/>
                  </a:lnTo>
                  <a:lnTo>
                    <a:pt x="576642" y="614889"/>
                  </a:lnTo>
                  <a:lnTo>
                    <a:pt x="585996" y="599696"/>
                  </a:lnTo>
                  <a:lnTo>
                    <a:pt x="595219" y="584746"/>
                  </a:lnTo>
                  <a:lnTo>
                    <a:pt x="621624" y="542355"/>
                  </a:lnTo>
                  <a:lnTo>
                    <a:pt x="646216" y="503933"/>
                  </a:lnTo>
                  <a:lnTo>
                    <a:pt x="668835" y="470530"/>
                  </a:lnTo>
                  <a:lnTo>
                    <a:pt x="695139" y="438002"/>
                  </a:lnTo>
                  <a:lnTo>
                    <a:pt x="714818" y="422783"/>
                  </a:lnTo>
                  <a:lnTo>
                    <a:pt x="720268" y="421095"/>
                  </a:lnTo>
                  <a:lnTo>
                    <a:pt x="735318" y="457798"/>
                  </a:lnTo>
                  <a:lnTo>
                    <a:pt x="738173" y="496233"/>
                  </a:lnTo>
                  <a:lnTo>
                    <a:pt x="739585" y="547443"/>
                  </a:lnTo>
                  <a:lnTo>
                    <a:pt x="739722" y="567261"/>
                  </a:lnTo>
                  <a:lnTo>
                    <a:pt x="739585" y="588307"/>
                  </a:lnTo>
                  <a:lnTo>
                    <a:pt x="738651" y="634367"/>
                  </a:lnTo>
                  <a:lnTo>
                    <a:pt x="736381" y="684913"/>
                  </a:lnTo>
                  <a:lnTo>
                    <a:pt x="732214" y="739571"/>
                  </a:lnTo>
                  <a:lnTo>
                    <a:pt x="726523" y="797214"/>
                  </a:lnTo>
                  <a:lnTo>
                    <a:pt x="719504" y="856836"/>
                  </a:lnTo>
                  <a:lnTo>
                    <a:pt x="711127" y="917701"/>
                  </a:lnTo>
                  <a:lnTo>
                    <a:pt x="701204" y="979143"/>
                  </a:lnTo>
                  <a:lnTo>
                    <a:pt x="690398" y="1039935"/>
                  </a:lnTo>
                  <a:lnTo>
                    <a:pt x="679333" y="1098885"/>
                  </a:lnTo>
                  <a:lnTo>
                    <a:pt x="667935" y="1155216"/>
                  </a:lnTo>
                  <a:lnTo>
                    <a:pt x="656076" y="1208162"/>
                  </a:lnTo>
                  <a:lnTo>
                    <a:pt x="644539" y="1256491"/>
                  </a:lnTo>
                  <a:lnTo>
                    <a:pt x="634137" y="1298486"/>
                  </a:lnTo>
                  <a:lnTo>
                    <a:pt x="620293" y="1350926"/>
                  </a:lnTo>
                  <a:lnTo>
                    <a:pt x="608607" y="1391001"/>
                  </a:lnTo>
                  <a:lnTo>
                    <a:pt x="592106" y="1435198"/>
                  </a:lnTo>
                  <a:lnTo>
                    <a:pt x="580534" y="1446430"/>
                  </a:lnTo>
                  <a:lnTo>
                    <a:pt x="578600" y="1443474"/>
                  </a:lnTo>
                  <a:lnTo>
                    <a:pt x="576666" y="1440517"/>
                  </a:lnTo>
                  <a:lnTo>
                    <a:pt x="572256" y="1398804"/>
                  </a:lnTo>
                  <a:lnTo>
                    <a:pt x="570979" y="1350315"/>
                  </a:lnTo>
                  <a:lnTo>
                    <a:pt x="570946" y="1337231"/>
                  </a:lnTo>
                  <a:lnTo>
                    <a:pt x="571036" y="1324187"/>
                  </a:lnTo>
                  <a:lnTo>
                    <a:pt x="572239" y="1285633"/>
                  </a:lnTo>
                  <a:lnTo>
                    <a:pt x="576988" y="1242436"/>
                  </a:lnTo>
                  <a:lnTo>
                    <a:pt x="586479" y="1202090"/>
                  </a:lnTo>
                  <a:lnTo>
                    <a:pt x="604724" y="1180138"/>
                  </a:lnTo>
                  <a:lnTo>
                    <a:pt x="609361" y="1178771"/>
                  </a:lnTo>
                  <a:lnTo>
                    <a:pt x="642442" y="1206265"/>
                  </a:lnTo>
                  <a:lnTo>
                    <a:pt x="665712" y="1244746"/>
                  </a:lnTo>
                  <a:lnTo>
                    <a:pt x="685154" y="1284356"/>
                  </a:lnTo>
                  <a:lnTo>
                    <a:pt x="706257" y="1331104"/>
                  </a:lnTo>
                  <a:lnTo>
                    <a:pt x="711754" y="1343478"/>
                  </a:lnTo>
                  <a:lnTo>
                    <a:pt x="729865" y="1382623"/>
                  </a:lnTo>
                  <a:lnTo>
                    <a:pt x="749421" y="1422679"/>
                  </a:lnTo>
                  <a:lnTo>
                    <a:pt x="769453" y="1461172"/>
                  </a:lnTo>
                  <a:lnTo>
                    <a:pt x="788748" y="1495623"/>
                  </a:lnTo>
                  <a:lnTo>
                    <a:pt x="811445" y="1532074"/>
                  </a:lnTo>
                  <a:lnTo>
                    <a:pt x="839146" y="1567587"/>
                  </a:lnTo>
                  <a:lnTo>
                    <a:pt x="855867" y="1579052"/>
                  </a:lnTo>
                  <a:lnTo>
                    <a:pt x="860992" y="1578001"/>
                  </a:lnTo>
                  <a:lnTo>
                    <a:pt x="891709" y="1554454"/>
                  </a:lnTo>
                  <a:lnTo>
                    <a:pt x="913643" y="1517989"/>
                  </a:lnTo>
                  <a:lnTo>
                    <a:pt x="931934" y="1473030"/>
                  </a:lnTo>
                  <a:lnTo>
                    <a:pt x="944781" y="1430417"/>
                  </a:lnTo>
                  <a:lnTo>
                    <a:pt x="956305" y="1378632"/>
                  </a:lnTo>
                  <a:lnTo>
                    <a:pt x="963392" y="1339118"/>
                  </a:lnTo>
                  <a:lnTo>
                    <a:pt x="970411" y="1295946"/>
                  </a:lnTo>
                  <a:lnTo>
                    <a:pt x="976949" y="1249153"/>
                  </a:lnTo>
                  <a:lnTo>
                    <a:pt x="982696" y="1198776"/>
                  </a:lnTo>
                  <a:lnTo>
                    <a:pt x="987686" y="1145044"/>
                  </a:lnTo>
                  <a:lnTo>
                    <a:pt x="991820" y="1088050"/>
                  </a:lnTo>
                  <a:lnTo>
                    <a:pt x="995188" y="1028244"/>
                  </a:lnTo>
                  <a:lnTo>
                    <a:pt x="997812" y="965891"/>
                  </a:lnTo>
                  <a:lnTo>
                    <a:pt x="999797" y="901638"/>
                  </a:lnTo>
                  <a:lnTo>
                    <a:pt x="1001220" y="835951"/>
                  </a:lnTo>
                  <a:lnTo>
                    <a:pt x="1002175" y="769629"/>
                  </a:lnTo>
                  <a:lnTo>
                    <a:pt x="1002757" y="703242"/>
                  </a:lnTo>
                  <a:lnTo>
                    <a:pt x="1003035" y="637930"/>
                  </a:lnTo>
                  <a:lnTo>
                    <a:pt x="1003097" y="606240"/>
                  </a:lnTo>
                  <a:lnTo>
                    <a:pt x="1003096" y="575029"/>
                  </a:lnTo>
                  <a:lnTo>
                    <a:pt x="1003053" y="544417"/>
                  </a:lnTo>
                  <a:lnTo>
                    <a:pt x="1002988" y="514525"/>
                  </a:lnTo>
                  <a:lnTo>
                    <a:pt x="1002961" y="485356"/>
                  </a:lnTo>
                  <a:lnTo>
                    <a:pt x="1002822" y="429057"/>
                  </a:lnTo>
                  <a:lnTo>
                    <a:pt x="1001994" y="375625"/>
                  </a:lnTo>
                  <a:lnTo>
                    <a:pt x="1000476" y="325061"/>
                  </a:lnTo>
                  <a:lnTo>
                    <a:pt x="997770" y="277992"/>
                  </a:lnTo>
                  <a:lnTo>
                    <a:pt x="993878" y="234418"/>
                  </a:lnTo>
                  <a:lnTo>
                    <a:pt x="988366" y="194646"/>
                  </a:lnTo>
                  <a:lnTo>
                    <a:pt x="977240" y="142306"/>
                  </a:lnTo>
                  <a:lnTo>
                    <a:pt x="963722" y="100030"/>
                  </a:lnTo>
                  <a:lnTo>
                    <a:pt x="941013" y="56190"/>
                  </a:lnTo>
                  <a:lnTo>
                    <a:pt x="911147" y="25262"/>
                  </a:lnTo>
                  <a:lnTo>
                    <a:pt x="871858" y="5207"/>
                  </a:lnTo>
                  <a:lnTo>
                    <a:pt x="834272" y="0"/>
                  </a:lnTo>
                  <a:lnTo>
                    <a:pt x="819996" y="617"/>
                  </a:lnTo>
                  <a:lnTo>
                    <a:pt x="770763" y="12808"/>
                  </a:lnTo>
                  <a:lnTo>
                    <a:pt x="732390" y="30400"/>
                  </a:lnTo>
                  <a:lnTo>
                    <a:pt x="689284" y="56835"/>
                  </a:lnTo>
                  <a:lnTo>
                    <a:pt x="640765" y="93684"/>
                  </a:lnTo>
                  <a:lnTo>
                    <a:pt x="585305" y="143073"/>
                  </a:lnTo>
                  <a:lnTo>
                    <a:pt x="555588" y="172214"/>
                  </a:lnTo>
                  <a:lnTo>
                    <a:pt x="525226" y="204336"/>
                  </a:lnTo>
                  <a:lnTo>
                    <a:pt x="493943" y="239687"/>
                  </a:lnTo>
                  <a:lnTo>
                    <a:pt x="461603" y="278180"/>
                  </a:lnTo>
                  <a:lnTo>
                    <a:pt x="428930" y="319319"/>
                  </a:lnTo>
                  <a:lnTo>
                    <a:pt x="396647" y="362609"/>
                  </a:lnTo>
                  <a:lnTo>
                    <a:pt x="370997" y="398855"/>
                  </a:lnTo>
                  <a:lnTo>
                    <a:pt x="345221" y="436727"/>
                  </a:lnTo>
                  <a:lnTo>
                    <a:pt x="319651" y="476010"/>
                  </a:lnTo>
                  <a:lnTo>
                    <a:pt x="294617" y="516487"/>
                  </a:lnTo>
                  <a:lnTo>
                    <a:pt x="270451" y="557944"/>
                  </a:lnTo>
                  <a:lnTo>
                    <a:pt x="247024" y="600632"/>
                  </a:lnTo>
                  <a:lnTo>
                    <a:pt x="224115" y="644694"/>
                  </a:lnTo>
                  <a:lnTo>
                    <a:pt x="201916" y="689753"/>
                  </a:lnTo>
                  <a:lnTo>
                    <a:pt x="180622" y="735432"/>
                  </a:lnTo>
                  <a:lnTo>
                    <a:pt x="160423" y="781351"/>
                  </a:lnTo>
                  <a:lnTo>
                    <a:pt x="141240" y="827796"/>
                  </a:lnTo>
                  <a:lnTo>
                    <a:pt x="122944" y="875017"/>
                  </a:lnTo>
                  <a:lnTo>
                    <a:pt x="105656" y="922590"/>
                  </a:lnTo>
                  <a:lnTo>
                    <a:pt x="89499" y="970088"/>
                  </a:lnTo>
                  <a:lnTo>
                    <a:pt x="74594" y="1017086"/>
                  </a:lnTo>
                  <a:lnTo>
                    <a:pt x="60794" y="1063628"/>
                  </a:lnTo>
                  <a:lnTo>
                    <a:pt x="48018" y="1109998"/>
                  </a:lnTo>
                  <a:lnTo>
                    <a:pt x="36487" y="1156129"/>
                  </a:lnTo>
                  <a:lnTo>
                    <a:pt x="26422" y="1201955"/>
                  </a:lnTo>
                  <a:lnTo>
                    <a:pt x="18045" y="1247409"/>
                  </a:lnTo>
                  <a:lnTo>
                    <a:pt x="9878" y="1303894"/>
                  </a:lnTo>
                  <a:lnTo>
                    <a:pt x="4088" y="1359988"/>
                  </a:lnTo>
                  <a:lnTo>
                    <a:pt x="764" y="1415329"/>
                  </a:lnTo>
                  <a:lnTo>
                    <a:pt x="0" y="1469552"/>
                  </a:lnTo>
                  <a:lnTo>
                    <a:pt x="1796" y="1522623"/>
                  </a:lnTo>
                  <a:lnTo>
                    <a:pt x="6111" y="1574716"/>
                  </a:lnTo>
                  <a:lnTo>
                    <a:pt x="12973" y="1625776"/>
                  </a:lnTo>
                  <a:lnTo>
                    <a:pt x="22409" y="1675748"/>
                  </a:lnTo>
                  <a:lnTo>
                    <a:pt x="34548" y="1724841"/>
                  </a:lnTo>
                  <a:lnTo>
                    <a:pt x="49337" y="1773009"/>
                  </a:lnTo>
                  <a:lnTo>
                    <a:pt x="66521" y="1819817"/>
                  </a:lnTo>
                  <a:lnTo>
                    <a:pt x="85849" y="1864825"/>
                  </a:lnTo>
                  <a:lnTo>
                    <a:pt x="107543" y="1908056"/>
                  </a:lnTo>
                  <a:lnTo>
                    <a:pt x="131642" y="1949697"/>
                  </a:lnTo>
                  <a:lnTo>
                    <a:pt x="157614" y="1989558"/>
                  </a:lnTo>
                  <a:lnTo>
                    <a:pt x="184927" y="2027449"/>
                  </a:lnTo>
                  <a:lnTo>
                    <a:pt x="213813" y="2063416"/>
                  </a:lnTo>
                  <a:lnTo>
                    <a:pt x="244431" y="2097528"/>
                  </a:lnTo>
                  <a:lnTo>
                    <a:pt x="276140" y="2129629"/>
                  </a:lnTo>
                  <a:lnTo>
                    <a:pt x="308298" y="2159564"/>
                  </a:lnTo>
                  <a:lnTo>
                    <a:pt x="341031" y="2187272"/>
                  </a:lnTo>
                  <a:lnTo>
                    <a:pt x="374582" y="2212842"/>
                  </a:lnTo>
                  <a:lnTo>
                    <a:pt x="408485" y="2236345"/>
                  </a:lnTo>
                  <a:lnTo>
                    <a:pt x="442274" y="2257851"/>
                  </a:lnTo>
                  <a:lnTo>
                    <a:pt x="476112" y="2277256"/>
                  </a:lnTo>
                  <a:lnTo>
                    <a:pt x="510152" y="2294562"/>
                  </a:lnTo>
                  <a:lnTo>
                    <a:pt x="576912" y="2323810"/>
                  </a:lnTo>
                  <a:lnTo>
                    <a:pt x="640929" y="2346645"/>
                  </a:lnTo>
                  <a:lnTo>
                    <a:pt x="701946" y="2362393"/>
                  </a:lnTo>
                  <a:lnTo>
                    <a:pt x="759141" y="2370602"/>
                  </a:lnTo>
                  <a:lnTo>
                    <a:pt x="786360" y="2371992"/>
                  </a:lnTo>
                  <a:lnTo>
                    <a:pt x="812581" y="2371660"/>
                  </a:lnTo>
                  <a:lnTo>
                    <a:pt x="862067" y="2365737"/>
                  </a:lnTo>
                  <a:lnTo>
                    <a:pt x="907572" y="2353036"/>
                  </a:lnTo>
                  <a:lnTo>
                    <a:pt x="949001" y="2333848"/>
                  </a:lnTo>
                  <a:lnTo>
                    <a:pt x="986365" y="2308087"/>
                  </a:lnTo>
                  <a:lnTo>
                    <a:pt x="1019556" y="2275651"/>
                  </a:lnTo>
                  <a:lnTo>
                    <a:pt x="1048846" y="2236891"/>
                  </a:lnTo>
                  <a:lnTo>
                    <a:pt x="1074461" y="2192172"/>
                  </a:lnTo>
                  <a:lnTo>
                    <a:pt x="1096435" y="2141358"/>
                  </a:lnTo>
                  <a:lnTo>
                    <a:pt x="1114798" y="2084336"/>
                  </a:lnTo>
                  <a:lnTo>
                    <a:pt x="1129783" y="2021397"/>
                  </a:lnTo>
                  <a:lnTo>
                    <a:pt x="1141480" y="1952292"/>
                  </a:lnTo>
                  <a:lnTo>
                    <a:pt x="1150342" y="1878527"/>
                  </a:lnTo>
                  <a:lnTo>
                    <a:pt x="1153863" y="1840376"/>
                  </a:lnTo>
                  <a:lnTo>
                    <a:pt x="1156717" y="1801202"/>
                  </a:lnTo>
                  <a:lnTo>
                    <a:pt x="1159051" y="1761381"/>
                  </a:lnTo>
                  <a:lnTo>
                    <a:pt x="1161011" y="1721286"/>
                  </a:lnTo>
                  <a:lnTo>
                    <a:pt x="1162559" y="1680832"/>
                  </a:lnTo>
                  <a:lnTo>
                    <a:pt x="1163642" y="1639881"/>
                  </a:lnTo>
                  <a:lnTo>
                    <a:pt x="1164387" y="1598732"/>
                  </a:lnTo>
                  <a:lnTo>
                    <a:pt x="1164922" y="1557683"/>
                  </a:lnTo>
                  <a:lnTo>
                    <a:pt x="1165341" y="1516620"/>
                  </a:lnTo>
                  <a:lnTo>
                    <a:pt x="1165557" y="1475447"/>
                  </a:lnTo>
                  <a:lnTo>
                    <a:pt x="1165421" y="1434496"/>
                  </a:lnTo>
                  <a:lnTo>
                    <a:pt x="1164788" y="1394099"/>
                  </a:lnTo>
                  <a:lnTo>
                    <a:pt x="1163641" y="1354135"/>
                  </a:lnTo>
                  <a:lnTo>
                    <a:pt x="1162050" y="1314497"/>
                  </a:lnTo>
                  <a:lnTo>
                    <a:pt x="1160000" y="1275537"/>
                  </a:lnTo>
                  <a:lnTo>
                    <a:pt x="1154473" y="1200615"/>
                  </a:lnTo>
                  <a:lnTo>
                    <a:pt x="1147060" y="1129369"/>
                  </a:lnTo>
                  <a:lnTo>
                    <a:pt x="1137685" y="1063457"/>
                  </a:lnTo>
                  <a:lnTo>
                    <a:pt x="1126348" y="1002877"/>
                  </a:lnTo>
                  <a:lnTo>
                    <a:pt x="1113404" y="948495"/>
                  </a:lnTo>
                  <a:lnTo>
                    <a:pt x="1098853" y="900309"/>
                  </a:lnTo>
                  <a:lnTo>
                    <a:pt x="1082793" y="858731"/>
                  </a:lnTo>
                  <a:lnTo>
                    <a:pt x="1065223" y="823760"/>
                  </a:lnTo>
                  <a:lnTo>
                    <a:pt x="1036171" y="782529"/>
                  </a:lnTo>
                  <a:lnTo>
                    <a:pt x="1002856" y="753513"/>
                  </a:lnTo>
                  <a:lnTo>
                    <a:pt x="964303" y="735227"/>
                  </a:lnTo>
                  <a:lnTo>
                    <a:pt x="921000" y="726343"/>
                  </a:lnTo>
                  <a:lnTo>
                    <a:pt x="870557" y="726863"/>
                  </a:lnTo>
                  <a:lnTo>
                    <a:pt x="813749" y="736898"/>
                  </a:lnTo>
                  <a:lnTo>
                    <a:pt x="772897" y="749013"/>
                  </a:lnTo>
                  <a:lnTo>
                    <a:pt x="733390" y="762630"/>
                  </a:lnTo>
                  <a:lnTo>
                    <a:pt x="695227" y="777747"/>
                  </a:lnTo>
                  <a:lnTo>
                    <a:pt x="682764" y="782748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82949" y="2053843"/>
              <a:ext cx="4340225" cy="4250055"/>
            </a:xfrm>
            <a:custGeom>
              <a:avLst/>
              <a:gdLst/>
              <a:ahLst/>
              <a:cxnLst/>
              <a:rect l="l" t="t" r="r" b="b"/>
              <a:pathLst>
                <a:path w="4340225" h="4250055">
                  <a:moveTo>
                    <a:pt x="176530" y="0"/>
                  </a:moveTo>
                  <a:lnTo>
                    <a:pt x="0" y="0"/>
                  </a:lnTo>
                  <a:lnTo>
                    <a:pt x="0" y="406019"/>
                  </a:lnTo>
                  <a:lnTo>
                    <a:pt x="176530" y="406019"/>
                  </a:lnTo>
                  <a:lnTo>
                    <a:pt x="176530" y="0"/>
                  </a:lnTo>
                  <a:close/>
                </a:path>
                <a:path w="4340225" h="4250055">
                  <a:moveTo>
                    <a:pt x="4340174" y="3843972"/>
                  </a:moveTo>
                  <a:lnTo>
                    <a:pt x="3856825" y="3843972"/>
                  </a:lnTo>
                  <a:lnTo>
                    <a:pt x="3856825" y="4249991"/>
                  </a:lnTo>
                  <a:lnTo>
                    <a:pt x="4340174" y="4249991"/>
                  </a:lnTo>
                  <a:lnTo>
                    <a:pt x="4340174" y="3843972"/>
                  </a:lnTo>
                  <a:close/>
                </a:path>
              </a:pathLst>
            </a:custGeom>
            <a:solidFill>
              <a:srgbClr val="FFE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505" y="0"/>
                  </a:lnTo>
                  <a:lnTo>
                    <a:pt x="0" y="819276"/>
                  </a:lnTo>
                  <a:lnTo>
                    <a:pt x="48636" y="817886"/>
                  </a:lnTo>
                  <a:lnTo>
                    <a:pt x="96034" y="813765"/>
                  </a:lnTo>
                  <a:lnTo>
                    <a:pt x="142623" y="806991"/>
                  </a:lnTo>
                  <a:lnTo>
                    <a:pt x="188327" y="797640"/>
                  </a:lnTo>
                  <a:lnTo>
                    <a:pt x="233067" y="785790"/>
                  </a:lnTo>
                  <a:lnTo>
                    <a:pt x="276768" y="771517"/>
                  </a:lnTo>
                  <a:lnTo>
                    <a:pt x="319353" y="754897"/>
                  </a:lnTo>
                  <a:lnTo>
                    <a:pt x="360744" y="736009"/>
                  </a:lnTo>
                  <a:lnTo>
                    <a:pt x="400865" y="714928"/>
                  </a:lnTo>
                  <a:lnTo>
                    <a:pt x="439639" y="691732"/>
                  </a:lnTo>
                  <a:lnTo>
                    <a:pt x="476990" y="666496"/>
                  </a:lnTo>
                  <a:lnTo>
                    <a:pt x="512839" y="639299"/>
                  </a:lnTo>
                  <a:lnTo>
                    <a:pt x="547112" y="610217"/>
                  </a:lnTo>
                  <a:lnTo>
                    <a:pt x="579730" y="579326"/>
                  </a:lnTo>
                  <a:lnTo>
                    <a:pt x="610616" y="546704"/>
                  </a:lnTo>
                  <a:lnTo>
                    <a:pt x="639695" y="512427"/>
                  </a:lnTo>
                  <a:lnTo>
                    <a:pt x="666889" y="476572"/>
                  </a:lnTo>
                  <a:lnTo>
                    <a:pt x="692122" y="439216"/>
                  </a:lnTo>
                  <a:lnTo>
                    <a:pt x="715316" y="400436"/>
                  </a:lnTo>
                  <a:lnTo>
                    <a:pt x="736395" y="360308"/>
                  </a:lnTo>
                  <a:lnTo>
                    <a:pt x="755281" y="318910"/>
                  </a:lnTo>
                  <a:lnTo>
                    <a:pt x="771899" y="276319"/>
                  </a:lnTo>
                  <a:lnTo>
                    <a:pt x="786171" y="232610"/>
                  </a:lnTo>
                  <a:lnTo>
                    <a:pt x="798020" y="187861"/>
                  </a:lnTo>
                  <a:lnTo>
                    <a:pt x="807370" y="142148"/>
                  </a:lnTo>
                  <a:lnTo>
                    <a:pt x="814144" y="95549"/>
                  </a:lnTo>
                  <a:lnTo>
                    <a:pt x="818264" y="48141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818264" y="48141"/>
                  </a:lnTo>
                  <a:lnTo>
                    <a:pt x="814144" y="95549"/>
                  </a:lnTo>
                  <a:lnTo>
                    <a:pt x="807370" y="142148"/>
                  </a:lnTo>
                  <a:lnTo>
                    <a:pt x="798020" y="187861"/>
                  </a:lnTo>
                  <a:lnTo>
                    <a:pt x="786171" y="232610"/>
                  </a:lnTo>
                  <a:lnTo>
                    <a:pt x="771899" y="276319"/>
                  </a:lnTo>
                  <a:lnTo>
                    <a:pt x="755281" y="318910"/>
                  </a:lnTo>
                  <a:lnTo>
                    <a:pt x="736395" y="360308"/>
                  </a:lnTo>
                  <a:lnTo>
                    <a:pt x="715316" y="400436"/>
                  </a:lnTo>
                  <a:lnTo>
                    <a:pt x="692122" y="439216"/>
                  </a:lnTo>
                  <a:lnTo>
                    <a:pt x="666889" y="476572"/>
                  </a:lnTo>
                  <a:lnTo>
                    <a:pt x="639695" y="512427"/>
                  </a:lnTo>
                  <a:lnTo>
                    <a:pt x="610616" y="546704"/>
                  </a:lnTo>
                  <a:lnTo>
                    <a:pt x="579730" y="579326"/>
                  </a:lnTo>
                  <a:lnTo>
                    <a:pt x="547112" y="610217"/>
                  </a:lnTo>
                  <a:lnTo>
                    <a:pt x="512839" y="639299"/>
                  </a:lnTo>
                  <a:lnTo>
                    <a:pt x="476990" y="666496"/>
                  </a:lnTo>
                  <a:lnTo>
                    <a:pt x="439639" y="691732"/>
                  </a:lnTo>
                  <a:lnTo>
                    <a:pt x="400865" y="714928"/>
                  </a:lnTo>
                  <a:lnTo>
                    <a:pt x="360744" y="736009"/>
                  </a:lnTo>
                  <a:lnTo>
                    <a:pt x="319353" y="754897"/>
                  </a:lnTo>
                  <a:lnTo>
                    <a:pt x="276768" y="771517"/>
                  </a:lnTo>
                  <a:lnTo>
                    <a:pt x="233067" y="785790"/>
                  </a:lnTo>
                  <a:lnTo>
                    <a:pt x="188327" y="797640"/>
                  </a:lnTo>
                  <a:lnTo>
                    <a:pt x="142623" y="806991"/>
                  </a:lnTo>
                  <a:lnTo>
                    <a:pt x="96034" y="813765"/>
                  </a:lnTo>
                  <a:lnTo>
                    <a:pt x="48636" y="817886"/>
                  </a:lnTo>
                  <a:lnTo>
                    <a:pt x="505" y="819276"/>
                  </a:lnTo>
                  <a:lnTo>
                    <a:pt x="336" y="819276"/>
                  </a:lnTo>
                  <a:lnTo>
                    <a:pt x="168" y="819276"/>
                  </a:lnTo>
                  <a:lnTo>
                    <a:pt x="0" y="819276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5" y="0"/>
              <a:ext cx="1795526" cy="18049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212" y="23875"/>
              <a:ext cx="1696085" cy="1704975"/>
            </a:xfrm>
            <a:custGeom>
              <a:avLst/>
              <a:gdLst/>
              <a:ahLst/>
              <a:cxnLst/>
              <a:rect l="l" t="t" r="r" b="b"/>
              <a:pathLst>
                <a:path w="1696085" h="1704975">
                  <a:moveTo>
                    <a:pt x="0" y="852424"/>
                  </a:moveTo>
                  <a:lnTo>
                    <a:pt x="1341" y="804051"/>
                  </a:lnTo>
                  <a:lnTo>
                    <a:pt x="5320" y="756387"/>
                  </a:lnTo>
                  <a:lnTo>
                    <a:pt x="11862" y="709503"/>
                  </a:lnTo>
                  <a:lnTo>
                    <a:pt x="20898" y="663470"/>
                  </a:lnTo>
                  <a:lnTo>
                    <a:pt x="32356" y="618362"/>
                  </a:lnTo>
                  <a:lnTo>
                    <a:pt x="46163" y="574249"/>
                  </a:lnTo>
                  <a:lnTo>
                    <a:pt x="62249" y="531204"/>
                  </a:lnTo>
                  <a:lnTo>
                    <a:pt x="80541" y="489299"/>
                  </a:lnTo>
                  <a:lnTo>
                    <a:pt x="100969" y="448605"/>
                  </a:lnTo>
                  <a:lnTo>
                    <a:pt x="123461" y="409196"/>
                  </a:lnTo>
                  <a:lnTo>
                    <a:pt x="147945" y="371141"/>
                  </a:lnTo>
                  <a:lnTo>
                    <a:pt x="174349" y="334515"/>
                  </a:lnTo>
                  <a:lnTo>
                    <a:pt x="202602" y="299387"/>
                  </a:lnTo>
                  <a:lnTo>
                    <a:pt x="232633" y="265832"/>
                  </a:lnTo>
                  <a:lnTo>
                    <a:pt x="264370" y="233919"/>
                  </a:lnTo>
                  <a:lnTo>
                    <a:pt x="297740" y="203722"/>
                  </a:lnTo>
                  <a:lnTo>
                    <a:pt x="332674" y="175313"/>
                  </a:lnTo>
                  <a:lnTo>
                    <a:pt x="369099" y="148762"/>
                  </a:lnTo>
                  <a:lnTo>
                    <a:pt x="406944" y="124143"/>
                  </a:lnTo>
                  <a:lnTo>
                    <a:pt x="446136" y="101527"/>
                  </a:lnTo>
                  <a:lnTo>
                    <a:pt x="486605" y="80987"/>
                  </a:lnTo>
                  <a:lnTo>
                    <a:pt x="528279" y="62593"/>
                  </a:lnTo>
                  <a:lnTo>
                    <a:pt x="571087" y="46418"/>
                  </a:lnTo>
                  <a:lnTo>
                    <a:pt x="614956" y="32534"/>
                  </a:lnTo>
                  <a:lnTo>
                    <a:pt x="659815" y="21014"/>
                  </a:lnTo>
                  <a:lnTo>
                    <a:pt x="705594" y="11928"/>
                  </a:lnTo>
                  <a:lnTo>
                    <a:pt x="752219" y="5349"/>
                  </a:lnTo>
                  <a:lnTo>
                    <a:pt x="799620" y="1349"/>
                  </a:lnTo>
                  <a:lnTo>
                    <a:pt x="847725" y="0"/>
                  </a:lnTo>
                  <a:lnTo>
                    <a:pt x="895830" y="1349"/>
                  </a:lnTo>
                  <a:lnTo>
                    <a:pt x="943231" y="5349"/>
                  </a:lnTo>
                  <a:lnTo>
                    <a:pt x="989857" y="11928"/>
                  </a:lnTo>
                  <a:lnTo>
                    <a:pt x="1035637" y="21014"/>
                  </a:lnTo>
                  <a:lnTo>
                    <a:pt x="1080498" y="32534"/>
                  </a:lnTo>
                  <a:lnTo>
                    <a:pt x="1124369" y="46418"/>
                  </a:lnTo>
                  <a:lnTo>
                    <a:pt x="1167179" y="62593"/>
                  </a:lnTo>
                  <a:lnTo>
                    <a:pt x="1208856" y="80987"/>
                  </a:lnTo>
                  <a:lnTo>
                    <a:pt x="1249327" y="101527"/>
                  </a:lnTo>
                  <a:lnTo>
                    <a:pt x="1288523" y="124143"/>
                  </a:lnTo>
                  <a:lnTo>
                    <a:pt x="1326370" y="148762"/>
                  </a:lnTo>
                  <a:lnTo>
                    <a:pt x="1362798" y="175313"/>
                  </a:lnTo>
                  <a:lnTo>
                    <a:pt x="1397735" y="203722"/>
                  </a:lnTo>
                  <a:lnTo>
                    <a:pt x="1431110" y="233919"/>
                  </a:lnTo>
                  <a:lnTo>
                    <a:pt x="1462849" y="265832"/>
                  </a:lnTo>
                  <a:lnTo>
                    <a:pt x="1492884" y="299387"/>
                  </a:lnTo>
                  <a:lnTo>
                    <a:pt x="1521140" y="334515"/>
                  </a:lnTo>
                  <a:lnTo>
                    <a:pt x="1547547" y="371141"/>
                  </a:lnTo>
                  <a:lnTo>
                    <a:pt x="1572034" y="409196"/>
                  </a:lnTo>
                  <a:lnTo>
                    <a:pt x="1594529" y="448605"/>
                  </a:lnTo>
                  <a:lnTo>
                    <a:pt x="1614959" y="489299"/>
                  </a:lnTo>
                  <a:lnTo>
                    <a:pt x="1633254" y="531204"/>
                  </a:lnTo>
                  <a:lnTo>
                    <a:pt x="1649342" y="574249"/>
                  </a:lnTo>
                  <a:lnTo>
                    <a:pt x="1663152" y="618362"/>
                  </a:lnTo>
                  <a:lnTo>
                    <a:pt x="1674611" y="663470"/>
                  </a:lnTo>
                  <a:lnTo>
                    <a:pt x="1683648" y="709503"/>
                  </a:lnTo>
                  <a:lnTo>
                    <a:pt x="1690192" y="756387"/>
                  </a:lnTo>
                  <a:lnTo>
                    <a:pt x="1694171" y="804051"/>
                  </a:lnTo>
                  <a:lnTo>
                    <a:pt x="1695513" y="852424"/>
                  </a:lnTo>
                  <a:lnTo>
                    <a:pt x="1694171" y="900796"/>
                  </a:lnTo>
                  <a:lnTo>
                    <a:pt x="1690192" y="948462"/>
                  </a:lnTo>
                  <a:lnTo>
                    <a:pt x="1683648" y="995348"/>
                  </a:lnTo>
                  <a:lnTo>
                    <a:pt x="1674611" y="1041383"/>
                  </a:lnTo>
                  <a:lnTo>
                    <a:pt x="1663152" y="1086495"/>
                  </a:lnTo>
                  <a:lnTo>
                    <a:pt x="1649342" y="1130612"/>
                  </a:lnTo>
                  <a:lnTo>
                    <a:pt x="1633254" y="1173662"/>
                  </a:lnTo>
                  <a:lnTo>
                    <a:pt x="1614959" y="1215572"/>
                  </a:lnTo>
                  <a:lnTo>
                    <a:pt x="1594529" y="1256271"/>
                  </a:lnTo>
                  <a:lnTo>
                    <a:pt x="1572034" y="1295686"/>
                  </a:lnTo>
                  <a:lnTo>
                    <a:pt x="1547547" y="1333747"/>
                  </a:lnTo>
                  <a:lnTo>
                    <a:pt x="1521140" y="1370380"/>
                  </a:lnTo>
                  <a:lnTo>
                    <a:pt x="1492884" y="1405513"/>
                  </a:lnTo>
                  <a:lnTo>
                    <a:pt x="1462849" y="1439076"/>
                  </a:lnTo>
                  <a:lnTo>
                    <a:pt x="1431110" y="1470994"/>
                  </a:lnTo>
                  <a:lnTo>
                    <a:pt x="1397735" y="1501198"/>
                  </a:lnTo>
                  <a:lnTo>
                    <a:pt x="1362798" y="1529614"/>
                  </a:lnTo>
                  <a:lnTo>
                    <a:pt x="1326370" y="1556171"/>
                  </a:lnTo>
                  <a:lnTo>
                    <a:pt x="1288523" y="1580796"/>
                  </a:lnTo>
                  <a:lnTo>
                    <a:pt x="1249327" y="1603418"/>
                  </a:lnTo>
                  <a:lnTo>
                    <a:pt x="1208856" y="1623964"/>
                  </a:lnTo>
                  <a:lnTo>
                    <a:pt x="1167179" y="1642363"/>
                  </a:lnTo>
                  <a:lnTo>
                    <a:pt x="1124369" y="1658542"/>
                  </a:lnTo>
                  <a:lnTo>
                    <a:pt x="1080498" y="1672429"/>
                  </a:lnTo>
                  <a:lnTo>
                    <a:pt x="1035637" y="1683954"/>
                  </a:lnTo>
                  <a:lnTo>
                    <a:pt x="989857" y="1693042"/>
                  </a:lnTo>
                  <a:lnTo>
                    <a:pt x="943231" y="1699623"/>
                  </a:lnTo>
                  <a:lnTo>
                    <a:pt x="895830" y="1703625"/>
                  </a:lnTo>
                  <a:lnTo>
                    <a:pt x="847725" y="1704975"/>
                  </a:lnTo>
                  <a:lnTo>
                    <a:pt x="799620" y="1703625"/>
                  </a:lnTo>
                  <a:lnTo>
                    <a:pt x="752219" y="1699623"/>
                  </a:lnTo>
                  <a:lnTo>
                    <a:pt x="705594" y="1693042"/>
                  </a:lnTo>
                  <a:lnTo>
                    <a:pt x="659815" y="1683954"/>
                  </a:lnTo>
                  <a:lnTo>
                    <a:pt x="614956" y="1672429"/>
                  </a:lnTo>
                  <a:lnTo>
                    <a:pt x="571087" y="1658542"/>
                  </a:lnTo>
                  <a:lnTo>
                    <a:pt x="528279" y="1642363"/>
                  </a:lnTo>
                  <a:lnTo>
                    <a:pt x="486605" y="1623964"/>
                  </a:lnTo>
                  <a:lnTo>
                    <a:pt x="446136" y="1603418"/>
                  </a:lnTo>
                  <a:lnTo>
                    <a:pt x="406944" y="1580796"/>
                  </a:lnTo>
                  <a:lnTo>
                    <a:pt x="369099" y="1556171"/>
                  </a:lnTo>
                  <a:lnTo>
                    <a:pt x="332674" y="1529614"/>
                  </a:lnTo>
                  <a:lnTo>
                    <a:pt x="297740" y="1501198"/>
                  </a:lnTo>
                  <a:lnTo>
                    <a:pt x="264370" y="1470994"/>
                  </a:lnTo>
                  <a:lnTo>
                    <a:pt x="232633" y="1439076"/>
                  </a:lnTo>
                  <a:lnTo>
                    <a:pt x="202602" y="1405513"/>
                  </a:lnTo>
                  <a:lnTo>
                    <a:pt x="174349" y="1370380"/>
                  </a:lnTo>
                  <a:lnTo>
                    <a:pt x="147945" y="1333747"/>
                  </a:lnTo>
                  <a:lnTo>
                    <a:pt x="123461" y="1295686"/>
                  </a:lnTo>
                  <a:lnTo>
                    <a:pt x="100969" y="1256271"/>
                  </a:lnTo>
                  <a:lnTo>
                    <a:pt x="80541" y="1215572"/>
                  </a:lnTo>
                  <a:lnTo>
                    <a:pt x="62249" y="1173662"/>
                  </a:lnTo>
                  <a:lnTo>
                    <a:pt x="46163" y="1130612"/>
                  </a:lnTo>
                  <a:lnTo>
                    <a:pt x="32356" y="1086495"/>
                  </a:lnTo>
                  <a:lnTo>
                    <a:pt x="20898" y="1041383"/>
                  </a:lnTo>
                  <a:lnTo>
                    <a:pt x="11862" y="995348"/>
                  </a:lnTo>
                  <a:lnTo>
                    <a:pt x="5320" y="948462"/>
                  </a:lnTo>
                  <a:lnTo>
                    <a:pt x="1341" y="900796"/>
                  </a:lnTo>
                  <a:lnTo>
                    <a:pt x="0" y="85242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5" y="1028636"/>
              <a:ext cx="1176337" cy="11763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" y="1050633"/>
              <a:ext cx="1116813" cy="11114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7319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  <a:close/>
                </a:path>
                <a:path w="1116965" h="111188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3" y="199399"/>
                  </a:lnTo>
                  <a:lnTo>
                    <a:pt x="742394" y="176583"/>
                  </a:lnTo>
                  <a:lnTo>
                    <a:pt x="700746" y="158375"/>
                  </a:lnTo>
                  <a:lnTo>
                    <a:pt x="658004" y="144737"/>
                  </a:lnTo>
                  <a:lnTo>
                    <a:pt x="614536" y="135635"/>
                  </a:lnTo>
                  <a:lnTo>
                    <a:pt x="570708" y="131032"/>
                  </a:lnTo>
                  <a:lnTo>
                    <a:pt x="526885" y="130891"/>
                  </a:lnTo>
                  <a:lnTo>
                    <a:pt x="483435" y="135175"/>
                  </a:lnTo>
                  <a:lnTo>
                    <a:pt x="440723" y="143850"/>
                  </a:lnTo>
                  <a:lnTo>
                    <a:pt x="399116" y="156877"/>
                  </a:lnTo>
                  <a:lnTo>
                    <a:pt x="358980" y="174222"/>
                  </a:lnTo>
                  <a:lnTo>
                    <a:pt x="320682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7" y="286041"/>
                  </a:lnTo>
                  <a:close/>
                </a:path>
              </a:pathLst>
            </a:custGeom>
            <a:ln w="7349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9650" y="0"/>
              <a:ext cx="8134350" cy="6858000"/>
            </a:xfrm>
            <a:custGeom>
              <a:avLst/>
              <a:gdLst/>
              <a:ahLst/>
              <a:cxnLst/>
              <a:rect l="l" t="t" r="r" b="b"/>
              <a:pathLst>
                <a:path w="8134350" h="6858000">
                  <a:moveTo>
                    <a:pt x="813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4350" y="6858000"/>
                  </a:lnTo>
                  <a:lnTo>
                    <a:pt x="813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5" y="0"/>
              <a:ext cx="176212" cy="685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19175" y="0"/>
              <a:ext cx="66675" cy="6858000"/>
            </a:xfrm>
            <a:custGeom>
              <a:avLst/>
              <a:gdLst/>
              <a:ahLst/>
              <a:cxnLst/>
              <a:rect l="l" t="t" r="r" b="b"/>
              <a:pathLst>
                <a:path w="66675" h="6858000">
                  <a:moveTo>
                    <a:pt x="666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6675" y="6858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150" y="0"/>
              <a:ext cx="3738626" cy="95719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146810" y="-24130"/>
            <a:ext cx="309308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Paging</a:t>
            </a:r>
            <a:r>
              <a:rPr spc="-55" dirty="0"/>
              <a:t> </a:t>
            </a:r>
            <a:r>
              <a:rPr spc="-204" dirty="0"/>
              <a:t>Example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70610" y="710628"/>
            <a:ext cx="7858125" cy="557085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98425" indent="-6985">
              <a:lnSpc>
                <a:spcPct val="102400"/>
              </a:lnSpc>
              <a:spcBef>
                <a:spcPts val="45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i="1" spc="-180" dirty="0">
                <a:latin typeface="Trebuchet MS"/>
                <a:cs typeface="Trebuchet MS"/>
              </a:rPr>
              <a:t>	Using</a:t>
            </a:r>
            <a:r>
              <a:rPr sz="2750" i="1" spc="-30" dirty="0">
                <a:latin typeface="Trebuchet MS"/>
                <a:cs typeface="Trebuchet MS"/>
              </a:rPr>
              <a:t> </a:t>
            </a:r>
            <a:r>
              <a:rPr sz="2750" i="1" dirty="0">
                <a:latin typeface="Trebuchet MS"/>
                <a:cs typeface="Trebuchet MS"/>
              </a:rPr>
              <a:t>a</a:t>
            </a:r>
            <a:r>
              <a:rPr sz="2750" i="1" spc="-170" dirty="0">
                <a:latin typeface="Trebuchet MS"/>
                <a:cs typeface="Trebuchet MS"/>
              </a:rPr>
              <a:t> </a:t>
            </a:r>
            <a:r>
              <a:rPr sz="2750" i="1" spc="-215" dirty="0">
                <a:latin typeface="Trebuchet MS"/>
                <a:cs typeface="Trebuchet MS"/>
              </a:rPr>
              <a:t>page</a:t>
            </a:r>
            <a:r>
              <a:rPr sz="2750" i="1" spc="-100" dirty="0">
                <a:latin typeface="Trebuchet MS"/>
                <a:cs typeface="Trebuchet MS"/>
              </a:rPr>
              <a:t> </a:t>
            </a:r>
            <a:r>
              <a:rPr sz="2750" i="1" spc="-195" dirty="0">
                <a:latin typeface="Trebuchet MS"/>
                <a:cs typeface="Trebuchet MS"/>
              </a:rPr>
              <a:t>size</a:t>
            </a:r>
            <a:r>
              <a:rPr sz="2750" i="1" spc="-1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of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4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bytes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and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physical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memory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of </a:t>
            </a:r>
            <a:r>
              <a:rPr sz="2750" dirty="0">
                <a:latin typeface="Trebuchet MS"/>
                <a:cs typeface="Trebuchet MS"/>
              </a:rPr>
              <a:t>32</a:t>
            </a:r>
            <a:r>
              <a:rPr sz="2750" spc="-16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bytes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(8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pages).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006FC0"/>
              </a:buClr>
              <a:buFont typeface="Arial MT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135890" indent="-130175">
              <a:lnSpc>
                <a:spcPct val="100000"/>
              </a:lnSpc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35" dirty="0">
                <a:latin typeface="Trebuchet MS"/>
                <a:cs typeface="Trebuchet MS"/>
              </a:rPr>
              <a:t>Logical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0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is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225" dirty="0">
                <a:latin typeface="Trebuchet MS"/>
                <a:cs typeface="Trebuchet MS"/>
              </a:rPr>
              <a:t>0,</a:t>
            </a:r>
            <a:r>
              <a:rPr sz="2750" spc="-31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offset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0.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006FC0"/>
              </a:buClr>
              <a:buFont typeface="Arial MT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12700" marR="184785" indent="-6985">
              <a:lnSpc>
                <a:spcPct val="102400"/>
              </a:lnSpc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14" dirty="0">
                <a:latin typeface="Trebuchet MS"/>
                <a:cs typeface="Trebuchet MS"/>
              </a:rPr>
              <a:t>	Indexing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into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the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25" dirty="0">
                <a:latin typeface="Trebuchet MS"/>
                <a:cs typeface="Trebuchet MS"/>
              </a:rPr>
              <a:t>table,</a:t>
            </a:r>
            <a:r>
              <a:rPr sz="2750" spc="-31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we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find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that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215" dirty="0">
                <a:latin typeface="Trebuchet MS"/>
                <a:cs typeface="Trebuchet MS"/>
              </a:rPr>
              <a:t>page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0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is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in </a:t>
            </a:r>
            <a:r>
              <a:rPr sz="2750" spc="-185" dirty="0">
                <a:latin typeface="Trebuchet MS"/>
                <a:cs typeface="Trebuchet MS"/>
              </a:rPr>
              <a:t>frame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5.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006FC0"/>
              </a:buClr>
              <a:buFont typeface="Arial MT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12700" marR="5080" indent="-6985">
              <a:lnSpc>
                <a:spcPct val="102299"/>
              </a:lnSpc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30" dirty="0">
                <a:latin typeface="Trebuchet MS"/>
                <a:cs typeface="Trebuchet MS"/>
              </a:rPr>
              <a:t>	Thus,</a:t>
            </a:r>
            <a:r>
              <a:rPr sz="2750" spc="-31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address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0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maps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physical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20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[= </a:t>
            </a:r>
            <a:r>
              <a:rPr sz="2750" spc="-20" dirty="0">
                <a:latin typeface="Trebuchet MS"/>
                <a:cs typeface="Trebuchet MS"/>
              </a:rPr>
              <a:t>(5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x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4)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+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0].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Clr>
                <a:srgbClr val="006FC0"/>
              </a:buClr>
              <a:buFont typeface="Arial MT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135890" indent="-130175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0" dirty="0">
                <a:latin typeface="Trebuchet MS"/>
                <a:cs typeface="Trebuchet MS"/>
              </a:rPr>
              <a:t>Formula=&gt;</a:t>
            </a:r>
            <a:endParaRPr sz="2750">
              <a:latin typeface="Trebuchet MS"/>
              <a:cs typeface="Trebuchet MS"/>
            </a:endParaRPr>
          </a:p>
          <a:p>
            <a:pPr marL="135890" indent="-130175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65" dirty="0">
                <a:solidFill>
                  <a:srgbClr val="001F5F"/>
                </a:solidFill>
                <a:latin typeface="Trebuchet MS"/>
                <a:cs typeface="Trebuchet MS"/>
              </a:rPr>
              <a:t>Physical</a:t>
            </a:r>
            <a:r>
              <a:rPr sz="2750" spc="-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spc="-110" dirty="0">
                <a:solidFill>
                  <a:srgbClr val="001F5F"/>
                </a:solidFill>
                <a:latin typeface="Trebuchet MS"/>
                <a:cs typeface="Trebuchet MS"/>
              </a:rPr>
              <a:t>address=(Frame</a:t>
            </a:r>
            <a:r>
              <a:rPr sz="2750" spc="-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No*Page</a:t>
            </a:r>
            <a:r>
              <a:rPr sz="2750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001F5F"/>
                </a:solidFill>
                <a:latin typeface="Trebuchet MS"/>
                <a:cs typeface="Trebuchet MS"/>
              </a:rPr>
              <a:t>size)+Offset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82959" y="928369"/>
              <a:ext cx="176530" cy="406400"/>
            </a:xfrm>
            <a:custGeom>
              <a:avLst/>
              <a:gdLst/>
              <a:ahLst/>
              <a:cxnLst/>
              <a:rect l="l" t="t" r="r" b="b"/>
              <a:pathLst>
                <a:path w="176529" h="406400">
                  <a:moveTo>
                    <a:pt x="176529" y="0"/>
                  </a:moveTo>
                  <a:lnTo>
                    <a:pt x="0" y="0"/>
                  </a:lnTo>
                  <a:lnTo>
                    <a:pt x="0" y="406018"/>
                  </a:lnTo>
                  <a:lnTo>
                    <a:pt x="176529" y="406018"/>
                  </a:lnTo>
                  <a:lnTo>
                    <a:pt x="176529" y="0"/>
                  </a:lnTo>
                  <a:close/>
                </a:path>
              </a:pathLst>
            </a:custGeom>
            <a:solidFill>
              <a:srgbClr val="FFE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505" y="0"/>
                  </a:lnTo>
                  <a:lnTo>
                    <a:pt x="0" y="819276"/>
                  </a:lnTo>
                  <a:lnTo>
                    <a:pt x="48636" y="817886"/>
                  </a:lnTo>
                  <a:lnTo>
                    <a:pt x="96034" y="813765"/>
                  </a:lnTo>
                  <a:lnTo>
                    <a:pt x="142623" y="806991"/>
                  </a:lnTo>
                  <a:lnTo>
                    <a:pt x="188327" y="797640"/>
                  </a:lnTo>
                  <a:lnTo>
                    <a:pt x="233067" y="785790"/>
                  </a:lnTo>
                  <a:lnTo>
                    <a:pt x="276768" y="771517"/>
                  </a:lnTo>
                  <a:lnTo>
                    <a:pt x="319353" y="754897"/>
                  </a:lnTo>
                  <a:lnTo>
                    <a:pt x="360744" y="736009"/>
                  </a:lnTo>
                  <a:lnTo>
                    <a:pt x="400865" y="714928"/>
                  </a:lnTo>
                  <a:lnTo>
                    <a:pt x="439639" y="691732"/>
                  </a:lnTo>
                  <a:lnTo>
                    <a:pt x="476990" y="666496"/>
                  </a:lnTo>
                  <a:lnTo>
                    <a:pt x="512839" y="639299"/>
                  </a:lnTo>
                  <a:lnTo>
                    <a:pt x="547112" y="610217"/>
                  </a:lnTo>
                  <a:lnTo>
                    <a:pt x="579730" y="579326"/>
                  </a:lnTo>
                  <a:lnTo>
                    <a:pt x="610616" y="546704"/>
                  </a:lnTo>
                  <a:lnTo>
                    <a:pt x="639695" y="512427"/>
                  </a:lnTo>
                  <a:lnTo>
                    <a:pt x="666889" y="476572"/>
                  </a:lnTo>
                  <a:lnTo>
                    <a:pt x="692122" y="439216"/>
                  </a:lnTo>
                  <a:lnTo>
                    <a:pt x="715316" y="400436"/>
                  </a:lnTo>
                  <a:lnTo>
                    <a:pt x="736395" y="360308"/>
                  </a:lnTo>
                  <a:lnTo>
                    <a:pt x="755281" y="318910"/>
                  </a:lnTo>
                  <a:lnTo>
                    <a:pt x="771899" y="276319"/>
                  </a:lnTo>
                  <a:lnTo>
                    <a:pt x="786171" y="232610"/>
                  </a:lnTo>
                  <a:lnTo>
                    <a:pt x="798020" y="187861"/>
                  </a:lnTo>
                  <a:lnTo>
                    <a:pt x="807370" y="142148"/>
                  </a:lnTo>
                  <a:lnTo>
                    <a:pt x="814144" y="95549"/>
                  </a:lnTo>
                  <a:lnTo>
                    <a:pt x="818264" y="48141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818264" y="48141"/>
                  </a:lnTo>
                  <a:lnTo>
                    <a:pt x="814144" y="95549"/>
                  </a:lnTo>
                  <a:lnTo>
                    <a:pt x="807370" y="142148"/>
                  </a:lnTo>
                  <a:lnTo>
                    <a:pt x="798020" y="187861"/>
                  </a:lnTo>
                  <a:lnTo>
                    <a:pt x="786171" y="232610"/>
                  </a:lnTo>
                  <a:lnTo>
                    <a:pt x="771899" y="276319"/>
                  </a:lnTo>
                  <a:lnTo>
                    <a:pt x="755281" y="318910"/>
                  </a:lnTo>
                  <a:lnTo>
                    <a:pt x="736395" y="360308"/>
                  </a:lnTo>
                  <a:lnTo>
                    <a:pt x="715316" y="400436"/>
                  </a:lnTo>
                  <a:lnTo>
                    <a:pt x="692122" y="439216"/>
                  </a:lnTo>
                  <a:lnTo>
                    <a:pt x="666889" y="476572"/>
                  </a:lnTo>
                  <a:lnTo>
                    <a:pt x="639695" y="512427"/>
                  </a:lnTo>
                  <a:lnTo>
                    <a:pt x="610616" y="546704"/>
                  </a:lnTo>
                  <a:lnTo>
                    <a:pt x="579730" y="579326"/>
                  </a:lnTo>
                  <a:lnTo>
                    <a:pt x="547112" y="610217"/>
                  </a:lnTo>
                  <a:lnTo>
                    <a:pt x="512839" y="639299"/>
                  </a:lnTo>
                  <a:lnTo>
                    <a:pt x="476990" y="666496"/>
                  </a:lnTo>
                  <a:lnTo>
                    <a:pt x="439639" y="691732"/>
                  </a:lnTo>
                  <a:lnTo>
                    <a:pt x="400865" y="714928"/>
                  </a:lnTo>
                  <a:lnTo>
                    <a:pt x="360744" y="736009"/>
                  </a:lnTo>
                  <a:lnTo>
                    <a:pt x="319353" y="754897"/>
                  </a:lnTo>
                  <a:lnTo>
                    <a:pt x="276768" y="771517"/>
                  </a:lnTo>
                  <a:lnTo>
                    <a:pt x="233067" y="785790"/>
                  </a:lnTo>
                  <a:lnTo>
                    <a:pt x="188327" y="797640"/>
                  </a:lnTo>
                  <a:lnTo>
                    <a:pt x="142623" y="806991"/>
                  </a:lnTo>
                  <a:lnTo>
                    <a:pt x="96034" y="813765"/>
                  </a:lnTo>
                  <a:lnTo>
                    <a:pt x="48636" y="817886"/>
                  </a:lnTo>
                  <a:lnTo>
                    <a:pt x="505" y="819276"/>
                  </a:lnTo>
                  <a:lnTo>
                    <a:pt x="336" y="819276"/>
                  </a:lnTo>
                  <a:lnTo>
                    <a:pt x="168" y="819276"/>
                  </a:lnTo>
                  <a:lnTo>
                    <a:pt x="0" y="819276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5" y="0"/>
              <a:ext cx="1795526" cy="18049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212" y="23875"/>
              <a:ext cx="1696085" cy="1704975"/>
            </a:xfrm>
            <a:custGeom>
              <a:avLst/>
              <a:gdLst/>
              <a:ahLst/>
              <a:cxnLst/>
              <a:rect l="l" t="t" r="r" b="b"/>
              <a:pathLst>
                <a:path w="1696085" h="1704975">
                  <a:moveTo>
                    <a:pt x="0" y="852424"/>
                  </a:moveTo>
                  <a:lnTo>
                    <a:pt x="1341" y="804051"/>
                  </a:lnTo>
                  <a:lnTo>
                    <a:pt x="5320" y="756387"/>
                  </a:lnTo>
                  <a:lnTo>
                    <a:pt x="11862" y="709503"/>
                  </a:lnTo>
                  <a:lnTo>
                    <a:pt x="20898" y="663470"/>
                  </a:lnTo>
                  <a:lnTo>
                    <a:pt x="32356" y="618362"/>
                  </a:lnTo>
                  <a:lnTo>
                    <a:pt x="46163" y="574249"/>
                  </a:lnTo>
                  <a:lnTo>
                    <a:pt x="62249" y="531204"/>
                  </a:lnTo>
                  <a:lnTo>
                    <a:pt x="80541" y="489299"/>
                  </a:lnTo>
                  <a:lnTo>
                    <a:pt x="100969" y="448605"/>
                  </a:lnTo>
                  <a:lnTo>
                    <a:pt x="123461" y="409196"/>
                  </a:lnTo>
                  <a:lnTo>
                    <a:pt x="147945" y="371141"/>
                  </a:lnTo>
                  <a:lnTo>
                    <a:pt x="174349" y="334515"/>
                  </a:lnTo>
                  <a:lnTo>
                    <a:pt x="202602" y="299387"/>
                  </a:lnTo>
                  <a:lnTo>
                    <a:pt x="232633" y="265832"/>
                  </a:lnTo>
                  <a:lnTo>
                    <a:pt x="264370" y="233919"/>
                  </a:lnTo>
                  <a:lnTo>
                    <a:pt x="297740" y="203722"/>
                  </a:lnTo>
                  <a:lnTo>
                    <a:pt x="332674" y="175313"/>
                  </a:lnTo>
                  <a:lnTo>
                    <a:pt x="369099" y="148762"/>
                  </a:lnTo>
                  <a:lnTo>
                    <a:pt x="406944" y="124143"/>
                  </a:lnTo>
                  <a:lnTo>
                    <a:pt x="446136" y="101527"/>
                  </a:lnTo>
                  <a:lnTo>
                    <a:pt x="486605" y="80987"/>
                  </a:lnTo>
                  <a:lnTo>
                    <a:pt x="528279" y="62593"/>
                  </a:lnTo>
                  <a:lnTo>
                    <a:pt x="571087" y="46418"/>
                  </a:lnTo>
                  <a:lnTo>
                    <a:pt x="614956" y="32534"/>
                  </a:lnTo>
                  <a:lnTo>
                    <a:pt x="659815" y="21014"/>
                  </a:lnTo>
                  <a:lnTo>
                    <a:pt x="705594" y="11928"/>
                  </a:lnTo>
                  <a:lnTo>
                    <a:pt x="752219" y="5349"/>
                  </a:lnTo>
                  <a:lnTo>
                    <a:pt x="799620" y="1349"/>
                  </a:lnTo>
                  <a:lnTo>
                    <a:pt x="847725" y="0"/>
                  </a:lnTo>
                  <a:lnTo>
                    <a:pt x="895830" y="1349"/>
                  </a:lnTo>
                  <a:lnTo>
                    <a:pt x="943231" y="5349"/>
                  </a:lnTo>
                  <a:lnTo>
                    <a:pt x="989857" y="11928"/>
                  </a:lnTo>
                  <a:lnTo>
                    <a:pt x="1035637" y="21014"/>
                  </a:lnTo>
                  <a:lnTo>
                    <a:pt x="1080498" y="32534"/>
                  </a:lnTo>
                  <a:lnTo>
                    <a:pt x="1124369" y="46418"/>
                  </a:lnTo>
                  <a:lnTo>
                    <a:pt x="1167179" y="62593"/>
                  </a:lnTo>
                  <a:lnTo>
                    <a:pt x="1208856" y="80987"/>
                  </a:lnTo>
                  <a:lnTo>
                    <a:pt x="1249327" y="101527"/>
                  </a:lnTo>
                  <a:lnTo>
                    <a:pt x="1288523" y="124143"/>
                  </a:lnTo>
                  <a:lnTo>
                    <a:pt x="1326370" y="148762"/>
                  </a:lnTo>
                  <a:lnTo>
                    <a:pt x="1362798" y="175313"/>
                  </a:lnTo>
                  <a:lnTo>
                    <a:pt x="1397735" y="203722"/>
                  </a:lnTo>
                  <a:lnTo>
                    <a:pt x="1431110" y="233919"/>
                  </a:lnTo>
                  <a:lnTo>
                    <a:pt x="1462849" y="265832"/>
                  </a:lnTo>
                  <a:lnTo>
                    <a:pt x="1492884" y="299387"/>
                  </a:lnTo>
                  <a:lnTo>
                    <a:pt x="1521140" y="334515"/>
                  </a:lnTo>
                  <a:lnTo>
                    <a:pt x="1547547" y="371141"/>
                  </a:lnTo>
                  <a:lnTo>
                    <a:pt x="1572034" y="409196"/>
                  </a:lnTo>
                  <a:lnTo>
                    <a:pt x="1594529" y="448605"/>
                  </a:lnTo>
                  <a:lnTo>
                    <a:pt x="1614959" y="489299"/>
                  </a:lnTo>
                  <a:lnTo>
                    <a:pt x="1633254" y="531204"/>
                  </a:lnTo>
                  <a:lnTo>
                    <a:pt x="1649342" y="574249"/>
                  </a:lnTo>
                  <a:lnTo>
                    <a:pt x="1663152" y="618362"/>
                  </a:lnTo>
                  <a:lnTo>
                    <a:pt x="1674611" y="663470"/>
                  </a:lnTo>
                  <a:lnTo>
                    <a:pt x="1683648" y="709503"/>
                  </a:lnTo>
                  <a:lnTo>
                    <a:pt x="1690192" y="756387"/>
                  </a:lnTo>
                  <a:lnTo>
                    <a:pt x="1694171" y="804051"/>
                  </a:lnTo>
                  <a:lnTo>
                    <a:pt x="1695513" y="852424"/>
                  </a:lnTo>
                  <a:lnTo>
                    <a:pt x="1694171" y="900796"/>
                  </a:lnTo>
                  <a:lnTo>
                    <a:pt x="1690192" y="948462"/>
                  </a:lnTo>
                  <a:lnTo>
                    <a:pt x="1683648" y="995348"/>
                  </a:lnTo>
                  <a:lnTo>
                    <a:pt x="1674611" y="1041383"/>
                  </a:lnTo>
                  <a:lnTo>
                    <a:pt x="1663152" y="1086495"/>
                  </a:lnTo>
                  <a:lnTo>
                    <a:pt x="1649342" y="1130612"/>
                  </a:lnTo>
                  <a:lnTo>
                    <a:pt x="1633254" y="1173662"/>
                  </a:lnTo>
                  <a:lnTo>
                    <a:pt x="1614959" y="1215572"/>
                  </a:lnTo>
                  <a:lnTo>
                    <a:pt x="1594529" y="1256271"/>
                  </a:lnTo>
                  <a:lnTo>
                    <a:pt x="1572034" y="1295686"/>
                  </a:lnTo>
                  <a:lnTo>
                    <a:pt x="1547547" y="1333747"/>
                  </a:lnTo>
                  <a:lnTo>
                    <a:pt x="1521140" y="1370380"/>
                  </a:lnTo>
                  <a:lnTo>
                    <a:pt x="1492884" y="1405513"/>
                  </a:lnTo>
                  <a:lnTo>
                    <a:pt x="1462849" y="1439076"/>
                  </a:lnTo>
                  <a:lnTo>
                    <a:pt x="1431110" y="1470994"/>
                  </a:lnTo>
                  <a:lnTo>
                    <a:pt x="1397735" y="1501198"/>
                  </a:lnTo>
                  <a:lnTo>
                    <a:pt x="1362798" y="1529614"/>
                  </a:lnTo>
                  <a:lnTo>
                    <a:pt x="1326370" y="1556171"/>
                  </a:lnTo>
                  <a:lnTo>
                    <a:pt x="1288523" y="1580796"/>
                  </a:lnTo>
                  <a:lnTo>
                    <a:pt x="1249327" y="1603418"/>
                  </a:lnTo>
                  <a:lnTo>
                    <a:pt x="1208856" y="1623964"/>
                  </a:lnTo>
                  <a:lnTo>
                    <a:pt x="1167179" y="1642363"/>
                  </a:lnTo>
                  <a:lnTo>
                    <a:pt x="1124369" y="1658542"/>
                  </a:lnTo>
                  <a:lnTo>
                    <a:pt x="1080498" y="1672429"/>
                  </a:lnTo>
                  <a:lnTo>
                    <a:pt x="1035637" y="1683954"/>
                  </a:lnTo>
                  <a:lnTo>
                    <a:pt x="989857" y="1693042"/>
                  </a:lnTo>
                  <a:lnTo>
                    <a:pt x="943231" y="1699623"/>
                  </a:lnTo>
                  <a:lnTo>
                    <a:pt x="895830" y="1703625"/>
                  </a:lnTo>
                  <a:lnTo>
                    <a:pt x="847725" y="1704975"/>
                  </a:lnTo>
                  <a:lnTo>
                    <a:pt x="799620" y="1703625"/>
                  </a:lnTo>
                  <a:lnTo>
                    <a:pt x="752219" y="1699623"/>
                  </a:lnTo>
                  <a:lnTo>
                    <a:pt x="705594" y="1693042"/>
                  </a:lnTo>
                  <a:lnTo>
                    <a:pt x="659815" y="1683954"/>
                  </a:lnTo>
                  <a:lnTo>
                    <a:pt x="614956" y="1672429"/>
                  </a:lnTo>
                  <a:lnTo>
                    <a:pt x="571087" y="1658542"/>
                  </a:lnTo>
                  <a:lnTo>
                    <a:pt x="528279" y="1642363"/>
                  </a:lnTo>
                  <a:lnTo>
                    <a:pt x="486605" y="1623964"/>
                  </a:lnTo>
                  <a:lnTo>
                    <a:pt x="446136" y="1603418"/>
                  </a:lnTo>
                  <a:lnTo>
                    <a:pt x="406944" y="1580796"/>
                  </a:lnTo>
                  <a:lnTo>
                    <a:pt x="369099" y="1556171"/>
                  </a:lnTo>
                  <a:lnTo>
                    <a:pt x="332674" y="1529614"/>
                  </a:lnTo>
                  <a:lnTo>
                    <a:pt x="297740" y="1501198"/>
                  </a:lnTo>
                  <a:lnTo>
                    <a:pt x="264370" y="1470994"/>
                  </a:lnTo>
                  <a:lnTo>
                    <a:pt x="232633" y="1439076"/>
                  </a:lnTo>
                  <a:lnTo>
                    <a:pt x="202602" y="1405513"/>
                  </a:lnTo>
                  <a:lnTo>
                    <a:pt x="174349" y="1370380"/>
                  </a:lnTo>
                  <a:lnTo>
                    <a:pt x="147945" y="1333747"/>
                  </a:lnTo>
                  <a:lnTo>
                    <a:pt x="123461" y="1295686"/>
                  </a:lnTo>
                  <a:lnTo>
                    <a:pt x="100969" y="1256271"/>
                  </a:lnTo>
                  <a:lnTo>
                    <a:pt x="80541" y="1215572"/>
                  </a:lnTo>
                  <a:lnTo>
                    <a:pt x="62249" y="1173662"/>
                  </a:lnTo>
                  <a:lnTo>
                    <a:pt x="46163" y="1130612"/>
                  </a:lnTo>
                  <a:lnTo>
                    <a:pt x="32356" y="1086495"/>
                  </a:lnTo>
                  <a:lnTo>
                    <a:pt x="20898" y="1041383"/>
                  </a:lnTo>
                  <a:lnTo>
                    <a:pt x="11862" y="995348"/>
                  </a:lnTo>
                  <a:lnTo>
                    <a:pt x="5320" y="948462"/>
                  </a:lnTo>
                  <a:lnTo>
                    <a:pt x="1341" y="900796"/>
                  </a:lnTo>
                  <a:lnTo>
                    <a:pt x="0" y="85242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5" y="1028636"/>
              <a:ext cx="1176337" cy="11763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" y="1050633"/>
              <a:ext cx="1116813" cy="11114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7319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  <a:close/>
                </a:path>
                <a:path w="1116965" h="111188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3" y="199399"/>
                  </a:lnTo>
                  <a:lnTo>
                    <a:pt x="742394" y="176583"/>
                  </a:lnTo>
                  <a:lnTo>
                    <a:pt x="700746" y="158375"/>
                  </a:lnTo>
                  <a:lnTo>
                    <a:pt x="658004" y="144737"/>
                  </a:lnTo>
                  <a:lnTo>
                    <a:pt x="614536" y="135635"/>
                  </a:lnTo>
                  <a:lnTo>
                    <a:pt x="570708" y="131032"/>
                  </a:lnTo>
                  <a:lnTo>
                    <a:pt x="526885" y="130891"/>
                  </a:lnTo>
                  <a:lnTo>
                    <a:pt x="483435" y="135175"/>
                  </a:lnTo>
                  <a:lnTo>
                    <a:pt x="440723" y="143850"/>
                  </a:lnTo>
                  <a:lnTo>
                    <a:pt x="399116" y="156877"/>
                  </a:lnTo>
                  <a:lnTo>
                    <a:pt x="358980" y="174222"/>
                  </a:lnTo>
                  <a:lnTo>
                    <a:pt x="320682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7" y="286041"/>
                  </a:lnTo>
                  <a:close/>
                </a:path>
              </a:pathLst>
            </a:custGeom>
            <a:ln w="7349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9650" y="0"/>
              <a:ext cx="8134350" cy="6858000"/>
            </a:xfrm>
            <a:custGeom>
              <a:avLst/>
              <a:gdLst/>
              <a:ahLst/>
              <a:cxnLst/>
              <a:rect l="l" t="t" r="r" b="b"/>
              <a:pathLst>
                <a:path w="8134350" h="6858000">
                  <a:moveTo>
                    <a:pt x="813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4350" y="6858000"/>
                  </a:lnTo>
                  <a:lnTo>
                    <a:pt x="813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5" y="0"/>
              <a:ext cx="176212" cy="685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19175" y="0"/>
              <a:ext cx="66675" cy="6858000"/>
            </a:xfrm>
            <a:custGeom>
              <a:avLst/>
              <a:gdLst/>
              <a:ahLst/>
              <a:cxnLst/>
              <a:rect l="l" t="t" r="r" b="b"/>
              <a:pathLst>
                <a:path w="66675" h="6858000">
                  <a:moveTo>
                    <a:pt x="666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6675" y="6858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150" y="0"/>
              <a:ext cx="3738626" cy="95719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146810" y="-24130"/>
            <a:ext cx="309308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Paging</a:t>
            </a:r>
            <a:r>
              <a:rPr spc="-55" dirty="0"/>
              <a:t> </a:t>
            </a:r>
            <a:r>
              <a:rPr spc="-204" dirty="0"/>
              <a:t>Example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70610" y="862711"/>
            <a:ext cx="7657465" cy="38639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40970" indent="-6985">
              <a:lnSpc>
                <a:spcPct val="102400"/>
              </a:lnSpc>
              <a:spcBef>
                <a:spcPts val="50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35" dirty="0">
                <a:latin typeface="Trebuchet MS"/>
                <a:cs typeface="Trebuchet MS"/>
              </a:rPr>
              <a:t>	Logical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3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(page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225" dirty="0">
                <a:latin typeface="Trebuchet MS"/>
                <a:cs typeface="Trebuchet MS"/>
              </a:rPr>
              <a:t>0,</a:t>
            </a:r>
            <a:r>
              <a:rPr sz="2750" spc="-32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offset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3)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maps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physical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23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[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=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(5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x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4)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+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3].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Clr>
                <a:srgbClr val="006FC0"/>
              </a:buClr>
              <a:buFont typeface="Arial MT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12700" marR="5080" indent="-6985">
              <a:lnSpc>
                <a:spcPct val="102400"/>
              </a:lnSpc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35" dirty="0">
                <a:latin typeface="Trebuchet MS"/>
                <a:cs typeface="Trebuchet MS"/>
              </a:rPr>
              <a:t>	Logical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4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is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20" dirty="0">
                <a:latin typeface="Trebuchet MS"/>
                <a:cs typeface="Trebuchet MS"/>
              </a:rPr>
              <a:t>1,</a:t>
            </a:r>
            <a:r>
              <a:rPr sz="2750" spc="-32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offset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210" dirty="0">
                <a:latin typeface="Trebuchet MS"/>
                <a:cs typeface="Trebuchet MS"/>
              </a:rPr>
              <a:t>0;</a:t>
            </a:r>
            <a:r>
              <a:rPr sz="2750" spc="-35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according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the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225" dirty="0">
                <a:latin typeface="Trebuchet MS"/>
                <a:cs typeface="Trebuchet MS"/>
              </a:rPr>
              <a:t>table,</a:t>
            </a:r>
            <a:r>
              <a:rPr sz="2750" spc="-320" dirty="0">
                <a:latin typeface="Trebuchet MS"/>
                <a:cs typeface="Trebuchet MS"/>
              </a:rPr>
              <a:t> </a:t>
            </a:r>
            <a:r>
              <a:rPr sz="2750" spc="-215" dirty="0">
                <a:latin typeface="Trebuchet MS"/>
                <a:cs typeface="Trebuchet MS"/>
              </a:rPr>
              <a:t>page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1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is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mapped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frame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6.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Clr>
                <a:srgbClr val="006FC0"/>
              </a:buClr>
              <a:buFont typeface="Arial MT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12700" marR="807085" indent="-6985">
              <a:lnSpc>
                <a:spcPct val="100000"/>
              </a:lnSpc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30" dirty="0">
                <a:latin typeface="Trebuchet MS"/>
                <a:cs typeface="Trebuchet MS"/>
              </a:rPr>
              <a:t>	Thus,</a:t>
            </a:r>
            <a:r>
              <a:rPr sz="2750" spc="-32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address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4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maps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physical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addres </a:t>
            </a:r>
            <a:r>
              <a:rPr sz="2750" dirty="0">
                <a:latin typeface="Trebuchet MS"/>
                <a:cs typeface="Trebuchet MS"/>
              </a:rPr>
              <a:t>24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[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=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(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6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x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4)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+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0].</a:t>
            </a:r>
            <a:endParaRPr sz="2750">
              <a:latin typeface="Trebuchet MS"/>
              <a:cs typeface="Trebuchet MS"/>
            </a:endParaRPr>
          </a:p>
          <a:p>
            <a:pPr marL="135890" indent="-130175">
              <a:lnSpc>
                <a:spcPct val="100000"/>
              </a:lnSpc>
              <a:spcBef>
                <a:spcPts val="80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35" dirty="0">
                <a:latin typeface="Trebuchet MS"/>
                <a:cs typeface="Trebuchet MS"/>
              </a:rPr>
              <a:t>Logical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13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maps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physical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9.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190436"/>
            <a:ext cx="3481451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999" y="349885"/>
            <a:ext cx="275717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10" dirty="0"/>
              <a:t>Free</a:t>
            </a:r>
            <a:r>
              <a:rPr sz="4250" spc="-90" dirty="0"/>
              <a:t> </a:t>
            </a:r>
            <a:r>
              <a:rPr sz="4250" spc="-170" dirty="0"/>
              <a:t>Frames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2086991" y="6034722"/>
            <a:ext cx="1587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rebuchet MS"/>
                <a:cs typeface="Trebuchet MS"/>
              </a:rPr>
              <a:t>Before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allocation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3700" y="5996622"/>
            <a:ext cx="1467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rebuchet MS"/>
                <a:cs typeface="Trebuchet MS"/>
              </a:rPr>
              <a:t>After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allocation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81100" y="952500"/>
            <a:ext cx="7315200" cy="4800600"/>
            <a:chOff x="1181100" y="952500"/>
            <a:chExt cx="7315200" cy="4800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990600"/>
              <a:ext cx="7239000" cy="4724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81100" y="952499"/>
              <a:ext cx="7315200" cy="4800600"/>
            </a:xfrm>
            <a:custGeom>
              <a:avLst/>
              <a:gdLst/>
              <a:ahLst/>
              <a:cxnLst/>
              <a:rect l="l" t="t" r="r" b="b"/>
              <a:pathLst>
                <a:path w="7315200" h="4800600">
                  <a:moveTo>
                    <a:pt x="7289800" y="25400"/>
                  </a:moveTo>
                  <a:lnTo>
                    <a:pt x="7277100" y="25400"/>
                  </a:lnTo>
                  <a:lnTo>
                    <a:pt x="7277100" y="38100"/>
                  </a:lnTo>
                  <a:lnTo>
                    <a:pt x="7277100" y="4762500"/>
                  </a:lnTo>
                  <a:lnTo>
                    <a:pt x="38100" y="4762500"/>
                  </a:lnTo>
                  <a:lnTo>
                    <a:pt x="38100" y="38100"/>
                  </a:lnTo>
                  <a:lnTo>
                    <a:pt x="7277100" y="38100"/>
                  </a:lnTo>
                  <a:lnTo>
                    <a:pt x="7277100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4762500"/>
                  </a:lnTo>
                  <a:lnTo>
                    <a:pt x="25400" y="4775200"/>
                  </a:lnTo>
                  <a:lnTo>
                    <a:pt x="7289800" y="4775200"/>
                  </a:lnTo>
                  <a:lnTo>
                    <a:pt x="7289800" y="4762500"/>
                  </a:lnTo>
                  <a:lnTo>
                    <a:pt x="7289800" y="38100"/>
                  </a:lnTo>
                  <a:lnTo>
                    <a:pt x="7289800" y="25400"/>
                  </a:lnTo>
                  <a:close/>
                </a:path>
                <a:path w="7315200" h="4800600">
                  <a:moveTo>
                    <a:pt x="7315200" y="0"/>
                  </a:moveTo>
                  <a:lnTo>
                    <a:pt x="7302500" y="0"/>
                  </a:lnTo>
                  <a:lnTo>
                    <a:pt x="7302500" y="12700"/>
                  </a:lnTo>
                  <a:lnTo>
                    <a:pt x="7302500" y="4787900"/>
                  </a:lnTo>
                  <a:lnTo>
                    <a:pt x="12700" y="4787900"/>
                  </a:lnTo>
                  <a:lnTo>
                    <a:pt x="12700" y="12700"/>
                  </a:lnTo>
                  <a:lnTo>
                    <a:pt x="7302500" y="12700"/>
                  </a:lnTo>
                  <a:lnTo>
                    <a:pt x="730250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4787900"/>
                  </a:lnTo>
                  <a:lnTo>
                    <a:pt x="0" y="4800600"/>
                  </a:lnTo>
                  <a:lnTo>
                    <a:pt x="7315200" y="4800600"/>
                  </a:lnTo>
                  <a:lnTo>
                    <a:pt x="7315200" y="4787900"/>
                  </a:lnTo>
                  <a:lnTo>
                    <a:pt x="7315200" y="127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1676400"/>
            <a:ext cx="8505825" cy="4791075"/>
            <a:chOff x="381000" y="1676400"/>
            <a:chExt cx="8505825" cy="479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76400"/>
              <a:ext cx="8505825" cy="4791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04536" y="5421629"/>
              <a:ext cx="3482340" cy="391160"/>
            </a:xfrm>
            <a:custGeom>
              <a:avLst/>
              <a:gdLst/>
              <a:ahLst/>
              <a:cxnLst/>
              <a:rect l="l" t="t" r="r" b="b"/>
              <a:pathLst>
                <a:path w="3482340" h="391160">
                  <a:moveTo>
                    <a:pt x="863" y="0"/>
                  </a:moveTo>
                  <a:lnTo>
                    <a:pt x="0" y="198"/>
                  </a:lnTo>
                  <a:lnTo>
                    <a:pt x="863" y="323"/>
                  </a:lnTo>
                  <a:lnTo>
                    <a:pt x="1727" y="449"/>
                  </a:lnTo>
                  <a:lnTo>
                    <a:pt x="3385" y="614"/>
                  </a:lnTo>
                  <a:lnTo>
                    <a:pt x="6044" y="754"/>
                  </a:lnTo>
                  <a:lnTo>
                    <a:pt x="8704" y="894"/>
                  </a:lnTo>
                  <a:lnTo>
                    <a:pt x="11342" y="1041"/>
                  </a:lnTo>
                  <a:lnTo>
                    <a:pt x="16823" y="1165"/>
                  </a:lnTo>
                  <a:lnTo>
                    <a:pt x="22303" y="1289"/>
                  </a:lnTo>
                  <a:lnTo>
                    <a:pt x="67411" y="1681"/>
                  </a:lnTo>
                  <a:lnTo>
                    <a:pt x="109217" y="1815"/>
                  </a:lnTo>
                  <a:lnTo>
                    <a:pt x="145086" y="1878"/>
                  </a:lnTo>
                  <a:lnTo>
                    <a:pt x="165561" y="1873"/>
                  </a:lnTo>
                  <a:lnTo>
                    <a:pt x="187676" y="1844"/>
                  </a:lnTo>
                  <a:lnTo>
                    <a:pt x="211580" y="1851"/>
                  </a:lnTo>
                  <a:lnTo>
                    <a:pt x="237421" y="1956"/>
                  </a:lnTo>
                  <a:lnTo>
                    <a:pt x="265064" y="2008"/>
                  </a:lnTo>
                  <a:lnTo>
                    <a:pt x="294489" y="2030"/>
                  </a:lnTo>
                  <a:lnTo>
                    <a:pt x="326014" y="2347"/>
                  </a:lnTo>
                  <a:lnTo>
                    <a:pt x="396294" y="4902"/>
                  </a:lnTo>
                  <a:lnTo>
                    <a:pt x="434886" y="7041"/>
                  </a:lnTo>
                  <a:lnTo>
                    <a:pt x="475904" y="9675"/>
                  </a:lnTo>
                  <a:lnTo>
                    <a:pt x="519517" y="12778"/>
                  </a:lnTo>
                  <a:lnTo>
                    <a:pt x="565719" y="16324"/>
                  </a:lnTo>
                  <a:lnTo>
                    <a:pt x="614438" y="20332"/>
                  </a:lnTo>
                  <a:lnTo>
                    <a:pt x="665738" y="24850"/>
                  </a:lnTo>
                  <a:lnTo>
                    <a:pt x="719683" y="29928"/>
                  </a:lnTo>
                  <a:lnTo>
                    <a:pt x="764858" y="34353"/>
                  </a:lnTo>
                  <a:lnTo>
                    <a:pt x="811814" y="39078"/>
                  </a:lnTo>
                  <a:lnTo>
                    <a:pt x="860398" y="44174"/>
                  </a:lnTo>
                  <a:lnTo>
                    <a:pt x="910454" y="49712"/>
                  </a:lnTo>
                  <a:lnTo>
                    <a:pt x="961829" y="55760"/>
                  </a:lnTo>
                  <a:lnTo>
                    <a:pt x="1005853" y="61245"/>
                  </a:lnTo>
                  <a:lnTo>
                    <a:pt x="1051118" y="67113"/>
                  </a:lnTo>
                  <a:lnTo>
                    <a:pt x="1097370" y="73304"/>
                  </a:lnTo>
                  <a:lnTo>
                    <a:pt x="1144355" y="79757"/>
                  </a:lnTo>
                  <a:lnTo>
                    <a:pt x="1191817" y="86409"/>
                  </a:lnTo>
                  <a:lnTo>
                    <a:pt x="1239501" y="93201"/>
                  </a:lnTo>
                  <a:lnTo>
                    <a:pt x="1287532" y="100182"/>
                  </a:lnTo>
                  <a:lnTo>
                    <a:pt x="1336136" y="107411"/>
                  </a:lnTo>
                  <a:lnTo>
                    <a:pt x="1385217" y="114840"/>
                  </a:lnTo>
                  <a:lnTo>
                    <a:pt x="1434680" y="122422"/>
                  </a:lnTo>
                  <a:lnTo>
                    <a:pt x="1484429" y="130109"/>
                  </a:lnTo>
                  <a:lnTo>
                    <a:pt x="1534367" y="137854"/>
                  </a:lnTo>
                  <a:lnTo>
                    <a:pt x="1584677" y="145692"/>
                  </a:lnTo>
                  <a:lnTo>
                    <a:pt x="1635470" y="153667"/>
                  </a:lnTo>
                  <a:lnTo>
                    <a:pt x="1686549" y="161748"/>
                  </a:lnTo>
                  <a:lnTo>
                    <a:pt x="1737716" y="169901"/>
                  </a:lnTo>
                  <a:lnTo>
                    <a:pt x="1788772" y="178094"/>
                  </a:lnTo>
                  <a:lnTo>
                    <a:pt x="1839519" y="186294"/>
                  </a:lnTo>
                  <a:lnTo>
                    <a:pt x="1890185" y="194568"/>
                  </a:lnTo>
                  <a:lnTo>
                    <a:pt x="1940973" y="202956"/>
                  </a:lnTo>
                  <a:lnTo>
                    <a:pt x="1991651" y="211383"/>
                  </a:lnTo>
                  <a:lnTo>
                    <a:pt x="2041985" y="219776"/>
                  </a:lnTo>
                  <a:lnTo>
                    <a:pt x="2091741" y="228062"/>
                  </a:lnTo>
                  <a:lnTo>
                    <a:pt x="2140685" y="236166"/>
                  </a:lnTo>
                  <a:lnTo>
                    <a:pt x="2189018" y="244154"/>
                  </a:lnTo>
                  <a:lnTo>
                    <a:pt x="2236967" y="252098"/>
                  </a:lnTo>
                  <a:lnTo>
                    <a:pt x="2284338" y="259935"/>
                  </a:lnTo>
                  <a:lnTo>
                    <a:pt x="2330937" y="267600"/>
                  </a:lnTo>
                  <a:lnTo>
                    <a:pt x="2376571" y="275030"/>
                  </a:lnTo>
                  <a:lnTo>
                    <a:pt x="2421046" y="282161"/>
                  </a:lnTo>
                  <a:lnTo>
                    <a:pt x="2473007" y="290337"/>
                  </a:lnTo>
                  <a:lnTo>
                    <a:pt x="2523637" y="298168"/>
                  </a:lnTo>
                  <a:lnTo>
                    <a:pt x="2572848" y="305664"/>
                  </a:lnTo>
                  <a:lnTo>
                    <a:pt x="2620551" y="312836"/>
                  </a:lnTo>
                  <a:lnTo>
                    <a:pt x="2666661" y="319694"/>
                  </a:lnTo>
                  <a:lnTo>
                    <a:pt x="2722136" y="327848"/>
                  </a:lnTo>
                  <a:lnTo>
                    <a:pt x="2775259" y="335516"/>
                  </a:lnTo>
                  <a:lnTo>
                    <a:pt x="2825886" y="342651"/>
                  </a:lnTo>
                  <a:lnTo>
                    <a:pt x="2873873" y="349206"/>
                  </a:lnTo>
                  <a:lnTo>
                    <a:pt x="2919127" y="355150"/>
                  </a:lnTo>
                  <a:lnTo>
                    <a:pt x="2961744" y="360513"/>
                  </a:lnTo>
                  <a:lnTo>
                    <a:pt x="3001860" y="365344"/>
                  </a:lnTo>
                  <a:lnTo>
                    <a:pt x="3074927" y="373519"/>
                  </a:lnTo>
                  <a:lnTo>
                    <a:pt x="3138329" y="379676"/>
                  </a:lnTo>
                  <a:lnTo>
                    <a:pt x="3193037" y="384299"/>
                  </a:lnTo>
                  <a:lnTo>
                    <a:pt x="3239051" y="387390"/>
                  </a:lnTo>
                  <a:lnTo>
                    <a:pt x="3278427" y="389452"/>
                  </a:lnTo>
                  <a:lnTo>
                    <a:pt x="3325841" y="390772"/>
                  </a:lnTo>
                  <a:lnTo>
                    <a:pt x="3339448" y="390916"/>
                  </a:lnTo>
                  <a:lnTo>
                    <a:pt x="3351833" y="390887"/>
                  </a:lnTo>
                  <a:lnTo>
                    <a:pt x="3393351" y="389937"/>
                  </a:lnTo>
                  <a:lnTo>
                    <a:pt x="3432642" y="387811"/>
                  </a:lnTo>
                  <a:lnTo>
                    <a:pt x="3439457" y="387370"/>
                  </a:lnTo>
                  <a:lnTo>
                    <a:pt x="3448428" y="386802"/>
                  </a:lnTo>
                  <a:lnTo>
                    <a:pt x="3456954" y="386219"/>
                  </a:lnTo>
                  <a:lnTo>
                    <a:pt x="3464085" y="385728"/>
                  </a:lnTo>
                  <a:lnTo>
                    <a:pt x="3471216" y="385238"/>
                  </a:lnTo>
                  <a:lnTo>
                    <a:pt x="3479214" y="384644"/>
                  </a:lnTo>
                  <a:lnTo>
                    <a:pt x="3482240" y="384427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6425" y="2519426"/>
            <a:ext cx="7410450" cy="12192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4700" b="1" spc="-30" dirty="0">
                <a:solidFill>
                  <a:srgbClr val="000000"/>
                </a:solidFill>
                <a:latin typeface="Calibri"/>
                <a:cs typeface="Calibri"/>
              </a:rPr>
              <a:t>Segmentation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247586"/>
            <a:ext cx="7986776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57" y="395605"/>
            <a:ext cx="733742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29" dirty="0">
                <a:solidFill>
                  <a:srgbClr val="001F5F"/>
                </a:solidFill>
              </a:rPr>
              <a:t>Management</a:t>
            </a:r>
            <a:r>
              <a:rPr spc="-70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00465" y="6550677"/>
            <a:ext cx="102235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-50" dirty="0">
                <a:solidFill>
                  <a:srgbClr val="B5A787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207" y="1140462"/>
            <a:ext cx="7929880" cy="47580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910" indent="-285750" algn="just">
              <a:lnSpc>
                <a:spcPct val="100000"/>
              </a:lnSpc>
              <a:spcBef>
                <a:spcPts val="860"/>
              </a:spcBef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50" dirty="0">
                <a:solidFill>
                  <a:srgbClr val="C00000"/>
                </a:solidFill>
                <a:latin typeface="Trebuchet MS"/>
                <a:cs typeface="Trebuchet MS"/>
              </a:rPr>
              <a:t>Relocation</a:t>
            </a:r>
            <a:endParaRPr sz="3200">
              <a:latin typeface="Trebuchet MS"/>
              <a:cs typeface="Trebuchet MS"/>
            </a:endParaRPr>
          </a:p>
          <a:p>
            <a:pPr marL="569595" marR="14604" lvl="1" indent="-236854" algn="just">
              <a:lnSpc>
                <a:spcPct val="102400"/>
              </a:lnSpc>
              <a:spcBef>
                <a:spcPts val="585"/>
              </a:spcBef>
              <a:buClr>
                <a:srgbClr val="C00000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90" dirty="0">
                <a:latin typeface="Trebuchet MS"/>
                <a:cs typeface="Trebuchet MS"/>
              </a:rPr>
              <a:t>programmer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cannot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know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80" dirty="0">
                <a:solidFill>
                  <a:srgbClr val="C00000"/>
                </a:solidFill>
                <a:latin typeface="Trebuchet MS"/>
                <a:cs typeface="Trebuchet MS"/>
              </a:rPr>
              <a:t>where</a:t>
            </a:r>
            <a:r>
              <a:rPr sz="2750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the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program </a:t>
            </a:r>
            <a:r>
              <a:rPr sz="2750" spc="-60" dirty="0">
                <a:latin typeface="Trebuchet MS"/>
                <a:cs typeface="Trebuchet MS"/>
              </a:rPr>
              <a:t>will 	</a:t>
            </a:r>
            <a:r>
              <a:rPr sz="2750" spc="-150" dirty="0">
                <a:latin typeface="Trebuchet MS"/>
                <a:cs typeface="Trebuchet MS"/>
              </a:rPr>
              <a:t>be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placed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in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memory,</a:t>
            </a:r>
            <a:r>
              <a:rPr sz="2750" spc="-285" dirty="0">
                <a:latin typeface="Trebuchet MS"/>
                <a:cs typeface="Trebuchet MS"/>
              </a:rPr>
              <a:t> </a:t>
            </a:r>
            <a:r>
              <a:rPr sz="2750" spc="-100" dirty="0">
                <a:solidFill>
                  <a:srgbClr val="C00000"/>
                </a:solidFill>
                <a:latin typeface="Trebuchet MS"/>
                <a:cs typeface="Trebuchet MS"/>
              </a:rPr>
              <a:t>when</a:t>
            </a:r>
            <a:r>
              <a:rPr sz="275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90" dirty="0">
                <a:latin typeface="Trebuchet MS"/>
                <a:cs typeface="Trebuchet MS"/>
              </a:rPr>
              <a:t>it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is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executed.</a:t>
            </a:r>
            <a:endParaRPr sz="2750">
              <a:latin typeface="Trebuchet MS"/>
              <a:cs typeface="Trebuchet MS"/>
            </a:endParaRPr>
          </a:p>
          <a:p>
            <a:pPr marL="569595" marR="13335" lvl="1" indent="-236854" algn="just">
              <a:lnSpc>
                <a:spcPct val="100000"/>
              </a:lnSpc>
              <a:spcBef>
                <a:spcPts val="685"/>
              </a:spcBef>
              <a:buClr>
                <a:srgbClr val="C00000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6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process</a:t>
            </a:r>
            <a:r>
              <a:rPr sz="2750" spc="6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may</a:t>
            </a:r>
            <a:r>
              <a:rPr sz="2750" spc="-7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be</a:t>
            </a:r>
            <a:r>
              <a:rPr sz="2750" spc="6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(often)</a:t>
            </a:r>
            <a:r>
              <a:rPr sz="2750" spc="670" dirty="0"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rgbClr val="C00000"/>
                </a:solidFill>
                <a:latin typeface="Trebuchet MS"/>
                <a:cs typeface="Trebuchet MS"/>
              </a:rPr>
              <a:t>relocated</a:t>
            </a:r>
            <a:r>
              <a:rPr sz="2750" b="1" spc="-70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70" dirty="0">
                <a:latin typeface="Trebuchet MS"/>
                <a:cs typeface="Trebuchet MS"/>
              </a:rPr>
              <a:t>  </a:t>
            </a:r>
            <a:r>
              <a:rPr sz="2750" spc="-100" dirty="0">
                <a:latin typeface="Trebuchet MS"/>
                <a:cs typeface="Trebuchet MS"/>
              </a:rPr>
              <a:t>main 	</a:t>
            </a:r>
            <a:r>
              <a:rPr sz="2750" spc="-60" dirty="0">
                <a:latin typeface="Trebuchet MS"/>
                <a:cs typeface="Trebuchet MS"/>
              </a:rPr>
              <a:t>memory</a:t>
            </a:r>
            <a:r>
              <a:rPr sz="2750" spc="-125" dirty="0">
                <a:latin typeface="Trebuchet MS"/>
                <a:cs typeface="Trebuchet MS"/>
              </a:rPr>
              <a:t> due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swapping.</a:t>
            </a:r>
            <a:endParaRPr sz="2750">
              <a:latin typeface="Trebuchet MS"/>
              <a:cs typeface="Trebuchet MS"/>
            </a:endParaRPr>
          </a:p>
          <a:p>
            <a:pPr marL="569595" marR="5080" lvl="1" indent="-236854" algn="just">
              <a:lnSpc>
                <a:spcPct val="102400"/>
              </a:lnSpc>
              <a:spcBef>
                <a:spcPts val="605"/>
              </a:spcBef>
              <a:buFont typeface="Verdana"/>
              <a:buChar char="◦"/>
              <a:tabLst>
                <a:tab pos="570865" algn="l"/>
              </a:tabLst>
            </a:pPr>
            <a:r>
              <a:rPr sz="2750" spc="-114" dirty="0">
                <a:solidFill>
                  <a:srgbClr val="C00000"/>
                </a:solidFill>
                <a:latin typeface="Trebuchet MS"/>
                <a:cs typeface="Trebuchet MS"/>
              </a:rPr>
              <a:t>swapping</a:t>
            </a:r>
            <a:r>
              <a:rPr sz="275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enables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the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210" dirty="0">
                <a:latin typeface="Trebuchet MS"/>
                <a:cs typeface="Trebuchet MS"/>
              </a:rPr>
              <a:t>OS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have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larger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pool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of 	</a:t>
            </a:r>
            <a:r>
              <a:rPr sz="2750" spc="-145" dirty="0">
                <a:latin typeface="Trebuchet MS"/>
                <a:cs typeface="Trebuchet MS"/>
              </a:rPr>
              <a:t>ready-</a:t>
            </a:r>
            <a:r>
              <a:rPr sz="2750" spc="-80" dirty="0">
                <a:latin typeface="Trebuchet MS"/>
                <a:cs typeface="Trebuchet MS"/>
              </a:rPr>
              <a:t>to-</a:t>
            </a:r>
            <a:r>
              <a:rPr sz="2750" spc="-145" dirty="0">
                <a:latin typeface="Trebuchet MS"/>
                <a:cs typeface="Trebuchet MS"/>
              </a:rPr>
              <a:t>execute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processes.</a:t>
            </a:r>
            <a:endParaRPr sz="2750">
              <a:latin typeface="Trebuchet MS"/>
              <a:cs typeface="Trebuchet MS"/>
            </a:endParaRPr>
          </a:p>
          <a:p>
            <a:pPr marL="569595" marR="10160" lvl="1" indent="-236854" algn="just">
              <a:lnSpc>
                <a:spcPct val="101200"/>
              </a:lnSpc>
              <a:spcBef>
                <a:spcPts val="645"/>
              </a:spcBef>
              <a:buClr>
                <a:srgbClr val="C00000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20" dirty="0">
                <a:latin typeface="Trebuchet MS"/>
                <a:cs typeface="Trebuchet MS"/>
              </a:rPr>
              <a:t>memory</a:t>
            </a:r>
            <a:r>
              <a:rPr sz="2750" spc="-17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references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code</a:t>
            </a:r>
            <a:r>
              <a:rPr sz="2750" spc="-15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(for</a:t>
            </a:r>
            <a:r>
              <a:rPr sz="2750" spc="-1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both</a:t>
            </a:r>
            <a:r>
              <a:rPr sz="2750" spc="-15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instructions 	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data)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must</a:t>
            </a:r>
            <a:r>
              <a:rPr sz="2750" spc="1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be</a:t>
            </a:r>
            <a:r>
              <a:rPr sz="2750" spc="130" dirty="0">
                <a:latin typeface="Trebuchet MS"/>
                <a:cs typeface="Trebuchet MS"/>
              </a:rPr>
              <a:t> </a:t>
            </a:r>
            <a:r>
              <a:rPr sz="2750" spc="-60" dirty="0">
                <a:solidFill>
                  <a:srgbClr val="C00000"/>
                </a:solidFill>
                <a:latin typeface="Trebuchet MS"/>
                <a:cs typeface="Trebuchet MS"/>
              </a:rPr>
              <a:t>translated</a:t>
            </a:r>
            <a:r>
              <a:rPr sz="2750" spc="1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to</a:t>
            </a:r>
            <a:r>
              <a:rPr sz="2750" spc="1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actual</a:t>
            </a:r>
            <a:r>
              <a:rPr sz="2750" spc="1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20" dirty="0">
                <a:solidFill>
                  <a:srgbClr val="C00000"/>
                </a:solidFill>
                <a:latin typeface="Trebuchet MS"/>
                <a:cs typeface="Trebuchet MS"/>
              </a:rPr>
              <a:t>physical 	</a:t>
            </a:r>
            <a:r>
              <a:rPr sz="2750" spc="-60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75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C00000"/>
                </a:solidFill>
                <a:latin typeface="Trebuchet MS"/>
                <a:cs typeface="Trebuchet MS"/>
              </a:rPr>
              <a:t>address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18986"/>
            <a:ext cx="33862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166624"/>
            <a:ext cx="274256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Segmentation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5560" y="891286"/>
            <a:ext cx="7117080" cy="58286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93370" marR="6985" indent="-281305">
              <a:lnSpc>
                <a:spcPts val="3080"/>
              </a:lnSpc>
              <a:spcBef>
                <a:spcPts val="41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  <a:tab pos="3700145" algn="l"/>
                <a:tab pos="5024755" algn="l"/>
                <a:tab pos="5832475" algn="l"/>
              </a:tabLst>
            </a:pPr>
            <a:r>
              <a:rPr sz="2750" spc="-30" dirty="0">
                <a:latin typeface="Trebuchet MS"/>
                <a:cs typeface="Trebuchet MS"/>
              </a:rPr>
              <a:t>Memory-</a:t>
            </a:r>
            <a:r>
              <a:rPr sz="2750" spc="-10" dirty="0">
                <a:latin typeface="Trebuchet MS"/>
                <a:cs typeface="Trebuchet MS"/>
              </a:rPr>
              <a:t>management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scheme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that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65" dirty="0">
                <a:latin typeface="Trebuchet MS"/>
                <a:cs typeface="Trebuchet MS"/>
              </a:rPr>
              <a:t>supports 	</a:t>
            </a:r>
            <a:r>
              <a:rPr sz="2750" spc="-55" dirty="0">
                <a:latin typeface="Trebuchet MS"/>
                <a:cs typeface="Trebuchet MS"/>
              </a:rPr>
              <a:t>user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view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of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memory</a:t>
            </a:r>
            <a:endParaRPr sz="2750">
              <a:latin typeface="Trebuchet MS"/>
              <a:cs typeface="Trebuchet MS"/>
            </a:endParaRPr>
          </a:p>
          <a:p>
            <a:pPr marL="294005" marR="5080" indent="-281940">
              <a:lnSpc>
                <a:spcPts val="3000"/>
              </a:lnSpc>
              <a:spcBef>
                <a:spcPts val="59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  <a:tab pos="741045" algn="l"/>
                <a:tab pos="2178050" algn="l"/>
                <a:tab pos="2600960" algn="l"/>
                <a:tab pos="2962275" algn="l"/>
                <a:tab pos="4576445" algn="l"/>
                <a:tab pos="5071110" algn="l"/>
                <a:tab pos="6868159" algn="l"/>
              </a:tabLst>
            </a:pPr>
            <a:r>
              <a:rPr sz="2750" spc="175" dirty="0">
                <a:latin typeface="Trebuchet MS"/>
                <a:cs typeface="Trebuchet MS"/>
              </a:rPr>
              <a:t>A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program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is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330" dirty="0">
                <a:latin typeface="Trebuchet MS"/>
                <a:cs typeface="Trebuchet MS"/>
              </a:rPr>
              <a:t>a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collection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of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segments.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175" dirty="0">
                <a:latin typeface="Trebuchet MS"/>
                <a:cs typeface="Trebuchet MS"/>
              </a:rPr>
              <a:t>A 	</a:t>
            </a:r>
            <a:r>
              <a:rPr sz="2750" spc="-140" dirty="0">
                <a:latin typeface="Trebuchet MS"/>
                <a:cs typeface="Trebuchet MS"/>
              </a:rPr>
              <a:t>segment</a:t>
            </a:r>
            <a:r>
              <a:rPr sz="2750" spc="-75" dirty="0">
                <a:latin typeface="Trebuchet MS"/>
                <a:cs typeface="Trebuchet MS"/>
              </a:rPr>
              <a:t> is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unit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such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as:</a:t>
            </a:r>
            <a:endParaRPr sz="2750">
              <a:latin typeface="Trebuchet MS"/>
              <a:cs typeface="Trebuchet MS"/>
            </a:endParaRPr>
          </a:p>
          <a:p>
            <a:pPr marL="1765935" marR="3256915">
              <a:lnSpc>
                <a:spcPct val="109800"/>
              </a:lnSpc>
              <a:spcBef>
                <a:spcPts val="10"/>
              </a:spcBef>
            </a:pPr>
            <a:r>
              <a:rPr sz="2750" spc="-175" dirty="0">
                <a:solidFill>
                  <a:srgbClr val="601617"/>
                </a:solidFill>
                <a:latin typeface="Trebuchet MS"/>
                <a:cs typeface="Trebuchet MS"/>
              </a:rPr>
              <a:t>main</a:t>
            </a:r>
            <a:r>
              <a:rPr sz="2750" spc="-4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135" dirty="0">
                <a:solidFill>
                  <a:srgbClr val="601617"/>
                </a:solidFill>
                <a:latin typeface="Trebuchet MS"/>
                <a:cs typeface="Trebuchet MS"/>
              </a:rPr>
              <a:t>program, </a:t>
            </a:r>
            <a:r>
              <a:rPr sz="2750" spc="-25" dirty="0">
                <a:solidFill>
                  <a:srgbClr val="601617"/>
                </a:solidFill>
                <a:latin typeface="Trebuchet MS"/>
                <a:cs typeface="Trebuchet MS"/>
              </a:rPr>
              <a:t>procedure, </a:t>
            </a:r>
            <a:r>
              <a:rPr sz="2750" spc="-60" dirty="0">
                <a:solidFill>
                  <a:srgbClr val="601617"/>
                </a:solidFill>
                <a:latin typeface="Trebuchet MS"/>
                <a:cs typeface="Trebuchet MS"/>
              </a:rPr>
              <a:t>function, </a:t>
            </a:r>
            <a:r>
              <a:rPr sz="2750" spc="-10" dirty="0">
                <a:solidFill>
                  <a:srgbClr val="601617"/>
                </a:solidFill>
                <a:latin typeface="Trebuchet MS"/>
                <a:cs typeface="Trebuchet MS"/>
              </a:rPr>
              <a:t>method, </a:t>
            </a:r>
            <a:r>
              <a:rPr sz="2750" spc="-65" dirty="0">
                <a:solidFill>
                  <a:srgbClr val="601617"/>
                </a:solidFill>
                <a:latin typeface="Trebuchet MS"/>
                <a:cs typeface="Trebuchet MS"/>
              </a:rPr>
              <a:t>object,</a:t>
            </a:r>
            <a:endParaRPr sz="2750">
              <a:latin typeface="Trebuchet MS"/>
              <a:cs typeface="Trebuchet MS"/>
            </a:endParaRPr>
          </a:p>
          <a:p>
            <a:pPr marL="1765935" marR="951230">
              <a:lnSpc>
                <a:spcPts val="3679"/>
              </a:lnSpc>
              <a:spcBef>
                <a:spcPts val="110"/>
              </a:spcBef>
            </a:pPr>
            <a:r>
              <a:rPr sz="2750" spc="-155" dirty="0">
                <a:solidFill>
                  <a:srgbClr val="601617"/>
                </a:solidFill>
                <a:latin typeface="Trebuchet MS"/>
                <a:cs typeface="Trebuchet MS"/>
              </a:rPr>
              <a:t>local</a:t>
            </a:r>
            <a:r>
              <a:rPr sz="2750" spc="5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185" dirty="0">
                <a:solidFill>
                  <a:srgbClr val="601617"/>
                </a:solidFill>
                <a:latin typeface="Trebuchet MS"/>
                <a:cs typeface="Trebuchet MS"/>
              </a:rPr>
              <a:t>variables,</a:t>
            </a:r>
            <a:r>
              <a:rPr sz="2750" spc="-28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160" dirty="0">
                <a:solidFill>
                  <a:srgbClr val="601617"/>
                </a:solidFill>
                <a:latin typeface="Trebuchet MS"/>
                <a:cs typeface="Trebuchet MS"/>
              </a:rPr>
              <a:t>global</a:t>
            </a:r>
            <a:r>
              <a:rPr sz="2750" spc="-3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165" dirty="0">
                <a:solidFill>
                  <a:srgbClr val="601617"/>
                </a:solidFill>
                <a:latin typeface="Trebuchet MS"/>
                <a:cs typeface="Trebuchet MS"/>
              </a:rPr>
              <a:t>variables, </a:t>
            </a:r>
            <a:r>
              <a:rPr sz="2750" spc="-60" dirty="0">
                <a:solidFill>
                  <a:srgbClr val="601617"/>
                </a:solidFill>
                <a:latin typeface="Trebuchet MS"/>
                <a:cs typeface="Trebuchet MS"/>
              </a:rPr>
              <a:t>common</a:t>
            </a:r>
            <a:r>
              <a:rPr sz="2750" spc="-10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601617"/>
                </a:solidFill>
                <a:latin typeface="Trebuchet MS"/>
                <a:cs typeface="Trebuchet MS"/>
              </a:rPr>
              <a:t>block,</a:t>
            </a:r>
            <a:endParaRPr sz="2750">
              <a:latin typeface="Trebuchet MS"/>
              <a:cs typeface="Trebuchet MS"/>
            </a:endParaRPr>
          </a:p>
          <a:p>
            <a:pPr marL="1765935">
              <a:lnSpc>
                <a:spcPct val="100000"/>
              </a:lnSpc>
              <a:spcBef>
                <a:spcPts val="120"/>
              </a:spcBef>
            </a:pPr>
            <a:r>
              <a:rPr sz="2750" spc="-25" dirty="0">
                <a:solidFill>
                  <a:srgbClr val="601617"/>
                </a:solidFill>
                <a:latin typeface="Trebuchet MS"/>
                <a:cs typeface="Trebuchet MS"/>
              </a:rPr>
              <a:t>stack,</a:t>
            </a:r>
            <a:endParaRPr sz="2750">
              <a:latin typeface="Trebuchet MS"/>
              <a:cs typeface="Trebuchet MS"/>
            </a:endParaRPr>
          </a:p>
          <a:p>
            <a:pPr marL="1765935">
              <a:lnSpc>
                <a:spcPct val="100000"/>
              </a:lnSpc>
              <a:spcBef>
                <a:spcPts val="305"/>
              </a:spcBef>
            </a:pPr>
            <a:r>
              <a:rPr sz="2750" spc="-95" dirty="0">
                <a:solidFill>
                  <a:srgbClr val="601617"/>
                </a:solidFill>
                <a:latin typeface="Trebuchet MS"/>
                <a:cs typeface="Trebuchet MS"/>
              </a:rPr>
              <a:t>symbol</a:t>
            </a:r>
            <a:r>
              <a:rPr sz="2750" spc="-35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225" dirty="0">
                <a:solidFill>
                  <a:srgbClr val="601617"/>
                </a:solidFill>
                <a:latin typeface="Trebuchet MS"/>
                <a:cs typeface="Trebuchet MS"/>
              </a:rPr>
              <a:t>table,</a:t>
            </a:r>
            <a:r>
              <a:rPr sz="2750" spc="-3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601617"/>
                </a:solidFill>
                <a:latin typeface="Trebuchet MS"/>
                <a:cs typeface="Trebuchet MS"/>
              </a:rPr>
              <a:t>arrays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09486"/>
            <a:ext cx="6291326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9210" y="365124"/>
            <a:ext cx="556387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50" dirty="0"/>
              <a:t>U</a:t>
            </a:r>
            <a:r>
              <a:rPr sz="4250" spc="-95" dirty="0"/>
              <a:t>s</a:t>
            </a:r>
            <a:r>
              <a:rPr sz="4250" spc="-120" dirty="0"/>
              <a:t>e</a:t>
            </a:r>
            <a:r>
              <a:rPr sz="4250" spc="-65" dirty="0"/>
              <a:t>r</a:t>
            </a:r>
            <a:r>
              <a:rPr sz="4250" spc="-655" dirty="0"/>
              <a:t>’</a:t>
            </a:r>
            <a:r>
              <a:rPr sz="4250" spc="-95" dirty="0"/>
              <a:t>s</a:t>
            </a:r>
            <a:r>
              <a:rPr sz="4250" spc="-750" dirty="0"/>
              <a:t> </a:t>
            </a:r>
            <a:r>
              <a:rPr sz="4250" spc="-130" dirty="0"/>
              <a:t>View</a:t>
            </a:r>
            <a:r>
              <a:rPr sz="4250" spc="-125" dirty="0"/>
              <a:t> </a:t>
            </a:r>
            <a:r>
              <a:rPr sz="4250" spc="-210" dirty="0"/>
              <a:t>of</a:t>
            </a:r>
            <a:r>
              <a:rPr sz="4250" spc="-110" dirty="0"/>
              <a:t> </a:t>
            </a:r>
            <a:r>
              <a:rPr sz="4250" spc="-430" dirty="0"/>
              <a:t>a</a:t>
            </a:r>
            <a:r>
              <a:rPr sz="4250" spc="-30" dirty="0"/>
              <a:t> </a:t>
            </a:r>
            <a:r>
              <a:rPr sz="4250" spc="-125" dirty="0"/>
              <a:t>Program</a:t>
            </a:r>
            <a:endParaRPr sz="4250"/>
          </a:p>
        </p:txBody>
      </p:sp>
      <p:grpSp>
        <p:nvGrpSpPr>
          <p:cNvPr id="4" name="object 4"/>
          <p:cNvGrpSpPr/>
          <p:nvPr/>
        </p:nvGrpSpPr>
        <p:grpSpPr>
          <a:xfrm>
            <a:off x="2095500" y="1333500"/>
            <a:ext cx="5562600" cy="5181600"/>
            <a:chOff x="2095500" y="1333500"/>
            <a:chExt cx="5562600" cy="5181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600" y="1371600"/>
              <a:ext cx="5486400" cy="510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95500" y="1333499"/>
              <a:ext cx="5562600" cy="5181600"/>
            </a:xfrm>
            <a:custGeom>
              <a:avLst/>
              <a:gdLst/>
              <a:ahLst/>
              <a:cxnLst/>
              <a:rect l="l" t="t" r="r" b="b"/>
              <a:pathLst>
                <a:path w="5562600" h="5181600">
                  <a:moveTo>
                    <a:pt x="5537200" y="25400"/>
                  </a:moveTo>
                  <a:lnTo>
                    <a:pt x="5524500" y="25400"/>
                  </a:lnTo>
                  <a:lnTo>
                    <a:pt x="5524500" y="38100"/>
                  </a:lnTo>
                  <a:lnTo>
                    <a:pt x="5524500" y="5143500"/>
                  </a:lnTo>
                  <a:lnTo>
                    <a:pt x="38100" y="5143500"/>
                  </a:lnTo>
                  <a:lnTo>
                    <a:pt x="38100" y="38100"/>
                  </a:lnTo>
                  <a:lnTo>
                    <a:pt x="5524500" y="38100"/>
                  </a:lnTo>
                  <a:lnTo>
                    <a:pt x="5524500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5143500"/>
                  </a:lnTo>
                  <a:lnTo>
                    <a:pt x="25400" y="5156200"/>
                  </a:lnTo>
                  <a:lnTo>
                    <a:pt x="5537200" y="5156200"/>
                  </a:lnTo>
                  <a:lnTo>
                    <a:pt x="5537200" y="5143512"/>
                  </a:lnTo>
                  <a:lnTo>
                    <a:pt x="5537200" y="38100"/>
                  </a:lnTo>
                  <a:lnTo>
                    <a:pt x="5537200" y="25400"/>
                  </a:lnTo>
                  <a:close/>
                </a:path>
                <a:path w="5562600" h="5181600">
                  <a:moveTo>
                    <a:pt x="5562600" y="0"/>
                  </a:moveTo>
                  <a:lnTo>
                    <a:pt x="5549900" y="0"/>
                  </a:lnTo>
                  <a:lnTo>
                    <a:pt x="5549900" y="12700"/>
                  </a:lnTo>
                  <a:lnTo>
                    <a:pt x="5549900" y="5168900"/>
                  </a:lnTo>
                  <a:lnTo>
                    <a:pt x="12700" y="5168900"/>
                  </a:lnTo>
                  <a:lnTo>
                    <a:pt x="12700" y="12700"/>
                  </a:lnTo>
                  <a:lnTo>
                    <a:pt x="5549900" y="12700"/>
                  </a:lnTo>
                  <a:lnTo>
                    <a:pt x="554990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5168900"/>
                  </a:lnTo>
                  <a:lnTo>
                    <a:pt x="0" y="5181600"/>
                  </a:lnTo>
                  <a:lnTo>
                    <a:pt x="5562600" y="5181600"/>
                  </a:lnTo>
                  <a:lnTo>
                    <a:pt x="5562600" y="5168900"/>
                  </a:lnTo>
                  <a:lnTo>
                    <a:pt x="5562600" y="12700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18986"/>
            <a:ext cx="3386201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166624"/>
            <a:ext cx="274256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Segmentation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5560" y="857313"/>
            <a:ext cx="7769225" cy="5185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4640" indent="-281940" algn="just">
              <a:lnSpc>
                <a:spcPct val="100000"/>
              </a:lnSpc>
              <a:spcBef>
                <a:spcPts val="77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spc="225" dirty="0">
                <a:latin typeface="Trebuchet MS"/>
                <a:cs typeface="Trebuchet MS"/>
              </a:rPr>
              <a:t>A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space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collection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of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segments.</a:t>
            </a:r>
            <a:endParaRPr sz="2750">
              <a:latin typeface="Trebuchet MS"/>
              <a:cs typeface="Trebuchet MS"/>
            </a:endParaRPr>
          </a:p>
          <a:p>
            <a:pPr marL="294005" marR="8890" indent="-281940" algn="just">
              <a:lnSpc>
                <a:spcPct val="101299"/>
              </a:lnSpc>
              <a:spcBef>
                <a:spcPts val="63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Each</a:t>
            </a:r>
            <a:r>
              <a:rPr sz="2750" spc="6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segment</a:t>
            </a:r>
            <a:r>
              <a:rPr sz="2750" spc="6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has</a:t>
            </a:r>
            <a:r>
              <a:rPr sz="2750" spc="64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6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name</a:t>
            </a:r>
            <a:r>
              <a:rPr sz="2750" spc="6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65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67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length.</a:t>
            </a:r>
            <a:r>
              <a:rPr sz="2750" spc="45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The 	</a:t>
            </a:r>
            <a:r>
              <a:rPr sz="2750" spc="-65" dirty="0">
                <a:latin typeface="Trebuchet MS"/>
                <a:cs typeface="Trebuchet MS"/>
              </a:rPr>
              <a:t>addresses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specify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both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segment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name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the 	</a:t>
            </a:r>
            <a:r>
              <a:rPr sz="2750" spc="-160" dirty="0">
                <a:latin typeface="Trebuchet MS"/>
                <a:cs typeface="Trebuchet MS"/>
              </a:rPr>
              <a:t>offset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within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segment.</a:t>
            </a:r>
            <a:endParaRPr sz="2750">
              <a:latin typeface="Trebuchet MS"/>
              <a:cs typeface="Trebuchet MS"/>
            </a:endParaRPr>
          </a:p>
          <a:p>
            <a:pPr marL="294005" marR="7620" indent="-281940" algn="just">
              <a:lnSpc>
                <a:spcPct val="102400"/>
              </a:lnSpc>
              <a:spcBef>
                <a:spcPts val="60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60" dirty="0">
                <a:latin typeface="Trebuchet MS"/>
                <a:cs typeface="Trebuchet MS"/>
              </a:rPr>
              <a:t>segments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are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numbered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are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referred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by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330" dirty="0">
                <a:latin typeface="Trebuchet MS"/>
                <a:cs typeface="Trebuchet MS"/>
              </a:rPr>
              <a:t>a 	</a:t>
            </a:r>
            <a:r>
              <a:rPr sz="2750" spc="-140" dirty="0">
                <a:latin typeface="Trebuchet MS"/>
                <a:cs typeface="Trebuchet MS"/>
              </a:rPr>
              <a:t>segment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204" dirty="0">
                <a:latin typeface="Trebuchet MS"/>
                <a:cs typeface="Trebuchet MS"/>
              </a:rPr>
              <a:t>number,</a:t>
            </a:r>
            <a:r>
              <a:rPr sz="2750" spc="-300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rather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than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by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segment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name.</a:t>
            </a:r>
            <a:endParaRPr sz="2750">
              <a:latin typeface="Trebuchet MS"/>
              <a:cs typeface="Trebuchet MS"/>
            </a:endParaRPr>
          </a:p>
          <a:p>
            <a:pPr marL="294640" indent="-281940" algn="just">
              <a:lnSpc>
                <a:spcPct val="100000"/>
              </a:lnSpc>
              <a:spcBef>
                <a:spcPts val="68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spc="-130" dirty="0">
                <a:latin typeface="Trebuchet MS"/>
                <a:cs typeface="Trebuchet MS"/>
              </a:rPr>
              <a:t>Thus,</a:t>
            </a:r>
            <a:r>
              <a:rPr sz="2750" spc="-32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consists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of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i="1" spc="-305" dirty="0">
                <a:latin typeface="Trebuchet MS"/>
                <a:cs typeface="Trebuchet MS"/>
              </a:rPr>
              <a:t>two</a:t>
            </a:r>
            <a:r>
              <a:rPr sz="2750" i="1" spc="-85" dirty="0">
                <a:latin typeface="Trebuchet MS"/>
                <a:cs typeface="Trebuchet MS"/>
              </a:rPr>
              <a:t> </a:t>
            </a:r>
            <a:r>
              <a:rPr sz="2750" i="1" spc="-320" dirty="0">
                <a:latin typeface="Trebuchet MS"/>
                <a:cs typeface="Trebuchet MS"/>
              </a:rPr>
              <a:t>tuple:</a:t>
            </a:r>
            <a:endParaRPr sz="275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2750" b="1" dirty="0">
                <a:solidFill>
                  <a:srgbClr val="601617"/>
                </a:solidFill>
                <a:latin typeface="Trebuchet MS"/>
                <a:cs typeface="Trebuchet MS"/>
              </a:rPr>
              <a:t>&lt;segment-</a:t>
            </a:r>
            <a:r>
              <a:rPr sz="2750" b="1" spc="-30" dirty="0">
                <a:solidFill>
                  <a:srgbClr val="601617"/>
                </a:solidFill>
                <a:latin typeface="Trebuchet MS"/>
                <a:cs typeface="Trebuchet MS"/>
              </a:rPr>
              <a:t>number,</a:t>
            </a:r>
            <a:r>
              <a:rPr sz="2750" b="1" spc="4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rgbClr val="601617"/>
                </a:solidFill>
                <a:latin typeface="Trebuchet MS"/>
                <a:cs typeface="Trebuchet MS"/>
              </a:rPr>
              <a:t>offset&gt;.</a:t>
            </a:r>
            <a:endParaRPr sz="2750">
              <a:latin typeface="Trebuchet MS"/>
              <a:cs typeface="Trebuchet MS"/>
            </a:endParaRPr>
          </a:p>
          <a:p>
            <a:pPr marL="294005" marR="5080" indent="-281940" algn="just">
              <a:lnSpc>
                <a:spcPct val="102400"/>
              </a:lnSpc>
              <a:spcBef>
                <a:spcPts val="60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2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user</a:t>
            </a:r>
            <a:r>
              <a:rPr sz="2750" spc="20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program</a:t>
            </a:r>
            <a:r>
              <a:rPr sz="2750" spc="2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21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compiled,</a:t>
            </a:r>
            <a:r>
              <a:rPr sz="2750" dirty="0">
                <a:latin typeface="Trebuchet MS"/>
                <a:cs typeface="Trebuchet MS"/>
              </a:rPr>
              <a:t> and</a:t>
            </a:r>
            <a:r>
              <a:rPr sz="2750" spc="2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215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compiler 	</a:t>
            </a:r>
            <a:r>
              <a:rPr sz="2750" spc="-85" dirty="0">
                <a:latin typeface="Trebuchet MS"/>
                <a:cs typeface="Trebuchet MS"/>
              </a:rPr>
              <a:t>automatically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constructs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segments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reflecting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the 	</a:t>
            </a:r>
            <a:r>
              <a:rPr sz="2750" spc="-135" dirty="0">
                <a:latin typeface="Trebuchet MS"/>
                <a:cs typeface="Trebuchet MS"/>
              </a:rPr>
              <a:t>input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program.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18986"/>
            <a:ext cx="5529326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166624"/>
            <a:ext cx="488632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Segmentation</a:t>
            </a:r>
            <a:r>
              <a:rPr spc="-25" dirty="0"/>
              <a:t> </a:t>
            </a:r>
            <a:r>
              <a:rPr spc="-114" dirty="0"/>
              <a:t>Hardware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5560" y="939482"/>
            <a:ext cx="7769225" cy="40925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4005" marR="12700" indent="-281940" algn="just">
              <a:lnSpc>
                <a:spcPct val="102400"/>
              </a:lnSpc>
              <a:spcBef>
                <a:spcPts val="4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map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two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dimensional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user-</a:t>
            </a:r>
            <a:r>
              <a:rPr sz="2750" spc="-80" dirty="0">
                <a:latin typeface="Trebuchet MS"/>
                <a:cs typeface="Trebuchet MS"/>
              </a:rPr>
              <a:t>defined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addresses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into 	</a:t>
            </a:r>
            <a:r>
              <a:rPr sz="2750" spc="-95" dirty="0">
                <a:latin typeface="Trebuchet MS"/>
                <a:cs typeface="Trebuchet MS"/>
              </a:rPr>
              <a:t>one-</a:t>
            </a:r>
            <a:r>
              <a:rPr sz="2750" spc="-135" dirty="0">
                <a:latin typeface="Trebuchet MS"/>
                <a:cs typeface="Trebuchet MS"/>
              </a:rPr>
              <a:t>dimensional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physical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addresses.</a:t>
            </a:r>
            <a:endParaRPr sz="2750">
              <a:latin typeface="Trebuchet MS"/>
              <a:cs typeface="Trebuchet MS"/>
            </a:endParaRPr>
          </a:p>
          <a:p>
            <a:pPr marL="294640" indent="-281940" algn="just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spc="-35" dirty="0">
                <a:latin typeface="Trebuchet MS"/>
                <a:cs typeface="Trebuchet MS"/>
              </a:rPr>
              <a:t>This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mapping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04" dirty="0">
                <a:latin typeface="Trebuchet MS"/>
                <a:cs typeface="Trebuchet MS"/>
              </a:rPr>
              <a:t>effected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by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Segment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table.</a:t>
            </a:r>
            <a:endParaRPr sz="2750">
              <a:latin typeface="Trebuchet MS"/>
              <a:cs typeface="Trebuchet MS"/>
            </a:endParaRPr>
          </a:p>
          <a:p>
            <a:pPr marL="294005" marR="8255" indent="-281940" algn="just">
              <a:lnSpc>
                <a:spcPct val="102400"/>
              </a:lnSpc>
              <a:spcBef>
                <a:spcPts val="60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110" dirty="0">
                <a:latin typeface="Trebuchet MS"/>
                <a:cs typeface="Trebuchet MS"/>
              </a:rPr>
              <a:t>Each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entry</a:t>
            </a:r>
            <a:r>
              <a:rPr sz="2750" spc="-1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150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the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segment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table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has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i="1" spc="-225" dirty="0">
                <a:latin typeface="Trebuchet MS"/>
                <a:cs typeface="Trebuchet MS"/>
              </a:rPr>
              <a:t>segment</a:t>
            </a:r>
            <a:r>
              <a:rPr sz="2750" i="1" spc="20" dirty="0">
                <a:latin typeface="Trebuchet MS"/>
                <a:cs typeface="Trebuchet MS"/>
              </a:rPr>
              <a:t> </a:t>
            </a:r>
            <a:r>
              <a:rPr sz="2750" i="1" spc="-110" dirty="0">
                <a:latin typeface="Trebuchet MS"/>
                <a:cs typeface="Trebuchet MS"/>
              </a:rPr>
              <a:t>base 	</a:t>
            </a:r>
            <a:r>
              <a:rPr sz="2750" i="1" spc="-210" dirty="0">
                <a:latin typeface="Trebuchet MS"/>
                <a:cs typeface="Trebuchet MS"/>
              </a:rPr>
              <a:t>and</a:t>
            </a:r>
            <a:r>
              <a:rPr sz="2750" i="1" spc="-55" dirty="0">
                <a:latin typeface="Trebuchet MS"/>
                <a:cs typeface="Trebuchet MS"/>
              </a:rPr>
              <a:t> </a:t>
            </a:r>
            <a:r>
              <a:rPr sz="2750" i="1" dirty="0">
                <a:latin typeface="Trebuchet MS"/>
                <a:cs typeface="Trebuchet MS"/>
              </a:rPr>
              <a:t>a</a:t>
            </a:r>
            <a:r>
              <a:rPr sz="2750" i="1" spc="-130" dirty="0">
                <a:latin typeface="Trebuchet MS"/>
                <a:cs typeface="Trebuchet MS"/>
              </a:rPr>
              <a:t> </a:t>
            </a:r>
            <a:r>
              <a:rPr sz="2750" i="1" spc="-240" dirty="0">
                <a:latin typeface="Trebuchet MS"/>
                <a:cs typeface="Trebuchet MS"/>
              </a:rPr>
              <a:t>segment</a:t>
            </a:r>
            <a:r>
              <a:rPr sz="2750" i="1" spc="-40" dirty="0">
                <a:latin typeface="Trebuchet MS"/>
                <a:cs typeface="Trebuchet MS"/>
              </a:rPr>
              <a:t> </a:t>
            </a:r>
            <a:r>
              <a:rPr sz="2750" i="1" spc="-355" dirty="0">
                <a:latin typeface="Trebuchet MS"/>
                <a:cs typeface="Trebuchet MS"/>
              </a:rPr>
              <a:t>limit.</a:t>
            </a:r>
            <a:endParaRPr sz="2750">
              <a:latin typeface="Trebuchet MS"/>
              <a:cs typeface="Trebuchet MS"/>
            </a:endParaRPr>
          </a:p>
          <a:p>
            <a:pPr marL="294005" marR="5080" indent="-281940" algn="just">
              <a:lnSpc>
                <a:spcPct val="101699"/>
              </a:lnSpc>
              <a:spcBef>
                <a:spcPts val="62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i="1" dirty="0">
                <a:latin typeface="Trebuchet MS"/>
                <a:cs typeface="Trebuchet MS"/>
              </a:rPr>
              <a:t>The</a:t>
            </a:r>
            <a:r>
              <a:rPr sz="2750" i="1" spc="315" dirty="0">
                <a:latin typeface="Trebuchet MS"/>
                <a:cs typeface="Trebuchet MS"/>
              </a:rPr>
              <a:t> </a:t>
            </a:r>
            <a:r>
              <a:rPr sz="2750" i="1" spc="-30" dirty="0">
                <a:latin typeface="Trebuchet MS"/>
                <a:cs typeface="Trebuchet MS"/>
              </a:rPr>
              <a:t>segment</a:t>
            </a:r>
            <a:r>
              <a:rPr sz="2750" i="1" spc="335" dirty="0">
                <a:latin typeface="Trebuchet MS"/>
                <a:cs typeface="Trebuchet MS"/>
              </a:rPr>
              <a:t> </a:t>
            </a:r>
            <a:r>
              <a:rPr sz="2750" i="1" dirty="0">
                <a:latin typeface="Trebuchet MS"/>
                <a:cs typeface="Trebuchet MS"/>
              </a:rPr>
              <a:t>base</a:t>
            </a:r>
            <a:r>
              <a:rPr sz="2750" i="1" spc="340" dirty="0">
                <a:latin typeface="Trebuchet MS"/>
                <a:cs typeface="Trebuchet MS"/>
              </a:rPr>
              <a:t> </a:t>
            </a:r>
            <a:r>
              <a:rPr sz="2750" i="1" spc="-50" dirty="0">
                <a:latin typeface="Trebuchet MS"/>
                <a:cs typeface="Trebuchet MS"/>
              </a:rPr>
              <a:t>contains</a:t>
            </a:r>
            <a:r>
              <a:rPr sz="2750" i="1" spc="335" dirty="0">
                <a:latin typeface="Trebuchet MS"/>
                <a:cs typeface="Trebuchet MS"/>
              </a:rPr>
              <a:t> </a:t>
            </a:r>
            <a:r>
              <a:rPr sz="2750" i="1" spc="-295" dirty="0">
                <a:latin typeface="Trebuchet MS"/>
                <a:cs typeface="Trebuchet MS"/>
              </a:rPr>
              <a:t>the</a:t>
            </a:r>
            <a:r>
              <a:rPr sz="2750" i="1" spc="335" dirty="0">
                <a:latin typeface="Trebuchet MS"/>
                <a:cs typeface="Trebuchet MS"/>
              </a:rPr>
              <a:t> </a:t>
            </a:r>
            <a:r>
              <a:rPr sz="2750" i="1" spc="-70" dirty="0">
                <a:latin typeface="Trebuchet MS"/>
                <a:cs typeface="Trebuchet MS"/>
              </a:rPr>
              <a:t>starting</a:t>
            </a:r>
            <a:r>
              <a:rPr sz="2750" i="1" spc="35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physical 	</a:t>
            </a:r>
            <a:r>
              <a:rPr sz="2750" spc="-95" dirty="0">
                <a:latin typeface="Trebuchet MS"/>
                <a:cs typeface="Trebuchet MS"/>
              </a:rPr>
              <a:t>address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where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the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segment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resides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in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memory,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and 	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5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segment</a:t>
            </a:r>
            <a:r>
              <a:rPr sz="2750" spc="5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limit</a:t>
            </a:r>
            <a:r>
              <a:rPr sz="2750" spc="5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specifies</a:t>
            </a:r>
            <a:r>
              <a:rPr sz="2750" spc="5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5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length</a:t>
            </a:r>
            <a:r>
              <a:rPr sz="2750" spc="5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50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the 	</a:t>
            </a:r>
            <a:r>
              <a:rPr sz="2750" spc="-55" dirty="0">
                <a:latin typeface="Trebuchet MS"/>
                <a:cs typeface="Trebuchet MS"/>
              </a:rPr>
              <a:t>segment.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323786"/>
            <a:ext cx="6100826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999" y="487299"/>
            <a:ext cx="5379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9" dirty="0"/>
              <a:t>Segmentation</a:t>
            </a:r>
            <a:r>
              <a:rPr sz="4250" spc="-65" dirty="0"/>
              <a:t> </a:t>
            </a:r>
            <a:r>
              <a:rPr sz="4250" spc="-100" dirty="0"/>
              <a:t>Hardware</a:t>
            </a:r>
            <a:endParaRPr sz="4250"/>
          </a:p>
        </p:txBody>
      </p:sp>
      <p:grpSp>
        <p:nvGrpSpPr>
          <p:cNvPr id="4" name="object 4"/>
          <p:cNvGrpSpPr/>
          <p:nvPr/>
        </p:nvGrpSpPr>
        <p:grpSpPr>
          <a:xfrm>
            <a:off x="1533525" y="1686560"/>
            <a:ext cx="6019800" cy="4229100"/>
            <a:chOff x="1533525" y="1686560"/>
            <a:chExt cx="6019800" cy="42291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625" y="1724025"/>
              <a:ext cx="5943600" cy="4152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3525" y="1686559"/>
              <a:ext cx="6019800" cy="4229100"/>
            </a:xfrm>
            <a:custGeom>
              <a:avLst/>
              <a:gdLst/>
              <a:ahLst/>
              <a:cxnLst/>
              <a:rect l="l" t="t" r="r" b="b"/>
              <a:pathLst>
                <a:path w="6019800" h="4229100">
                  <a:moveTo>
                    <a:pt x="59944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4191000"/>
                  </a:lnTo>
                  <a:lnTo>
                    <a:pt x="25400" y="4203700"/>
                  </a:lnTo>
                  <a:lnTo>
                    <a:pt x="5994400" y="4203700"/>
                  </a:lnTo>
                  <a:lnTo>
                    <a:pt x="5994400" y="4191000"/>
                  </a:lnTo>
                  <a:lnTo>
                    <a:pt x="38100" y="4191000"/>
                  </a:lnTo>
                  <a:lnTo>
                    <a:pt x="38100" y="38100"/>
                  </a:lnTo>
                  <a:lnTo>
                    <a:pt x="5981700" y="38100"/>
                  </a:lnTo>
                  <a:lnTo>
                    <a:pt x="5981700" y="4190365"/>
                  </a:lnTo>
                  <a:lnTo>
                    <a:pt x="5994400" y="4190365"/>
                  </a:lnTo>
                  <a:lnTo>
                    <a:pt x="5994400" y="38100"/>
                  </a:lnTo>
                  <a:lnTo>
                    <a:pt x="5994400" y="37465"/>
                  </a:lnTo>
                  <a:lnTo>
                    <a:pt x="5994400" y="25400"/>
                  </a:lnTo>
                  <a:close/>
                </a:path>
                <a:path w="6019800" h="4229100">
                  <a:moveTo>
                    <a:pt x="6019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215130"/>
                  </a:lnTo>
                  <a:lnTo>
                    <a:pt x="0" y="4216400"/>
                  </a:lnTo>
                  <a:lnTo>
                    <a:pt x="0" y="4229100"/>
                  </a:lnTo>
                  <a:lnTo>
                    <a:pt x="6019800" y="4229100"/>
                  </a:lnTo>
                  <a:lnTo>
                    <a:pt x="6019800" y="4216400"/>
                  </a:lnTo>
                  <a:lnTo>
                    <a:pt x="12700" y="4216400"/>
                  </a:lnTo>
                  <a:lnTo>
                    <a:pt x="12700" y="4215130"/>
                  </a:lnTo>
                  <a:lnTo>
                    <a:pt x="12700" y="12700"/>
                  </a:lnTo>
                  <a:lnTo>
                    <a:pt x="6007100" y="12700"/>
                  </a:lnTo>
                  <a:lnTo>
                    <a:pt x="6007100" y="4215765"/>
                  </a:lnTo>
                  <a:lnTo>
                    <a:pt x="6019800" y="4215765"/>
                  </a:lnTo>
                  <a:lnTo>
                    <a:pt x="6019800" y="12700"/>
                  </a:lnTo>
                  <a:lnTo>
                    <a:pt x="6019800" y="12065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18986"/>
            <a:ext cx="5529326" cy="1128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166624"/>
            <a:ext cx="488632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Segmentation</a:t>
            </a:r>
            <a:r>
              <a:rPr spc="-25" dirty="0"/>
              <a:t> </a:t>
            </a:r>
            <a:r>
              <a:rPr spc="-114" dirty="0"/>
              <a:t>Hardware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5560" y="939482"/>
            <a:ext cx="7719059" cy="31673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4005" marR="624840" indent="-281940">
              <a:lnSpc>
                <a:spcPct val="102400"/>
              </a:lnSpc>
              <a:spcBef>
                <a:spcPts val="4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address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consists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of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two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parts:</a:t>
            </a:r>
            <a:r>
              <a:rPr sz="2750" spc="-31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segment 	</a:t>
            </a:r>
            <a:r>
              <a:rPr sz="2750" spc="-204" dirty="0">
                <a:latin typeface="Trebuchet MS"/>
                <a:cs typeface="Trebuchet MS"/>
              </a:rPr>
              <a:t>number,</a:t>
            </a:r>
            <a:r>
              <a:rPr sz="2750" spc="-305" dirty="0">
                <a:latin typeface="Trebuchet MS"/>
                <a:cs typeface="Trebuchet MS"/>
              </a:rPr>
              <a:t> </a:t>
            </a:r>
            <a:r>
              <a:rPr sz="2750" spc="-240" dirty="0">
                <a:latin typeface="Trebuchet MS"/>
                <a:cs typeface="Trebuchet MS"/>
              </a:rPr>
              <a:t>s,</a:t>
            </a:r>
            <a:r>
              <a:rPr sz="2750" spc="-30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an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offset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into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that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segment,</a:t>
            </a:r>
            <a:r>
              <a:rPr sz="2750" spc="-330" dirty="0">
                <a:latin typeface="Trebuchet MS"/>
                <a:cs typeface="Trebuchet MS"/>
              </a:rPr>
              <a:t> </a:t>
            </a:r>
            <a:r>
              <a:rPr sz="2750" i="1" spc="-340" dirty="0">
                <a:latin typeface="Trebuchet MS"/>
                <a:cs typeface="Trebuchet MS"/>
              </a:rPr>
              <a:t>d.</a:t>
            </a:r>
            <a:endParaRPr sz="2750">
              <a:latin typeface="Trebuchet MS"/>
              <a:cs typeface="Trebuchet MS"/>
            </a:endParaRPr>
          </a:p>
          <a:p>
            <a:pPr marL="294005" marR="582295" indent="-281940">
              <a:lnSpc>
                <a:spcPct val="102400"/>
              </a:lnSpc>
              <a:spcBef>
                <a:spcPts val="53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45" dirty="0">
                <a:latin typeface="Trebuchet MS"/>
                <a:cs typeface="Trebuchet MS"/>
              </a:rPr>
              <a:t>The</a:t>
            </a:r>
            <a:r>
              <a:rPr sz="2750" spc="-16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segment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number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used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as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an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index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the 	</a:t>
            </a:r>
            <a:r>
              <a:rPr sz="2750" spc="-145" dirty="0">
                <a:latin typeface="Trebuchet MS"/>
                <a:cs typeface="Trebuchet MS"/>
              </a:rPr>
              <a:t>segment</a:t>
            </a:r>
            <a:r>
              <a:rPr sz="2750" spc="-50" dirty="0">
                <a:latin typeface="Trebuchet MS"/>
                <a:cs typeface="Trebuchet MS"/>
              </a:rPr>
              <a:t> table.</a:t>
            </a:r>
            <a:endParaRPr sz="2750">
              <a:latin typeface="Trebuchet MS"/>
              <a:cs typeface="Trebuchet MS"/>
            </a:endParaRPr>
          </a:p>
          <a:p>
            <a:pPr marL="294005" marR="5080" indent="-281940">
              <a:lnSpc>
                <a:spcPct val="102400"/>
              </a:lnSpc>
              <a:spcBef>
                <a:spcPts val="60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45" dirty="0">
                <a:latin typeface="Trebuchet MS"/>
                <a:cs typeface="Trebuchet MS"/>
              </a:rPr>
              <a:t>The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offset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i="1" spc="-254" dirty="0">
                <a:latin typeface="Trebuchet MS"/>
                <a:cs typeface="Trebuchet MS"/>
              </a:rPr>
              <a:t>d</a:t>
            </a:r>
            <a:r>
              <a:rPr sz="2750" i="1" spc="-30" dirty="0">
                <a:latin typeface="Trebuchet MS"/>
                <a:cs typeface="Trebuchet MS"/>
              </a:rPr>
              <a:t> </a:t>
            </a:r>
            <a:r>
              <a:rPr sz="2750" i="1" spc="-285" dirty="0">
                <a:latin typeface="Trebuchet MS"/>
                <a:cs typeface="Trebuchet MS"/>
              </a:rPr>
              <a:t>of</a:t>
            </a:r>
            <a:r>
              <a:rPr sz="2750" i="1" spc="-8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the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must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be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between 	</a:t>
            </a:r>
            <a:r>
              <a:rPr sz="2750" dirty="0">
                <a:latin typeface="Trebuchet MS"/>
                <a:cs typeface="Trebuchet MS"/>
              </a:rPr>
              <a:t>0</a:t>
            </a:r>
            <a:r>
              <a:rPr sz="2750" spc="-15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the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segment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20" dirty="0">
                <a:latin typeface="Trebuchet MS"/>
                <a:cs typeface="Trebuchet MS"/>
              </a:rPr>
              <a:t>limit.</a:t>
            </a:r>
            <a:r>
              <a:rPr sz="2750" spc="-39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If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it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not,</a:t>
            </a:r>
            <a:r>
              <a:rPr sz="2750" spc="-32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we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trap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the 	</a:t>
            </a:r>
            <a:r>
              <a:rPr sz="2750" spc="-120" dirty="0">
                <a:latin typeface="Trebuchet MS"/>
                <a:cs typeface="Trebuchet MS"/>
              </a:rPr>
              <a:t>operating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system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323786"/>
            <a:ext cx="6338951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999" y="487299"/>
            <a:ext cx="56095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5" dirty="0"/>
              <a:t>Example</a:t>
            </a:r>
            <a:r>
              <a:rPr sz="4250" spc="-95" dirty="0"/>
              <a:t> </a:t>
            </a:r>
            <a:r>
              <a:rPr sz="4250" spc="-200" dirty="0"/>
              <a:t>of</a:t>
            </a:r>
            <a:r>
              <a:rPr sz="4250" spc="-95" dirty="0"/>
              <a:t> </a:t>
            </a:r>
            <a:r>
              <a:rPr sz="4250" spc="-204" dirty="0"/>
              <a:t>Segmentation</a:t>
            </a:r>
            <a:endParaRPr sz="4250"/>
          </a:p>
        </p:txBody>
      </p:sp>
      <p:grpSp>
        <p:nvGrpSpPr>
          <p:cNvPr id="4" name="object 4"/>
          <p:cNvGrpSpPr/>
          <p:nvPr/>
        </p:nvGrpSpPr>
        <p:grpSpPr>
          <a:xfrm>
            <a:off x="1028700" y="1409700"/>
            <a:ext cx="7162800" cy="4620260"/>
            <a:chOff x="1028700" y="1409700"/>
            <a:chExt cx="7162800" cy="46202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1447800"/>
              <a:ext cx="7086600" cy="45434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8700" y="1409699"/>
              <a:ext cx="7162800" cy="4620260"/>
            </a:xfrm>
            <a:custGeom>
              <a:avLst/>
              <a:gdLst/>
              <a:ahLst/>
              <a:cxnLst/>
              <a:rect l="l" t="t" r="r" b="b"/>
              <a:pathLst>
                <a:path w="7162800" h="4620260">
                  <a:moveTo>
                    <a:pt x="71374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4582160"/>
                  </a:lnTo>
                  <a:lnTo>
                    <a:pt x="25400" y="4594860"/>
                  </a:lnTo>
                  <a:lnTo>
                    <a:pt x="7137400" y="4594860"/>
                  </a:lnTo>
                  <a:lnTo>
                    <a:pt x="7137400" y="4582160"/>
                  </a:lnTo>
                  <a:lnTo>
                    <a:pt x="38100" y="4582160"/>
                  </a:lnTo>
                  <a:lnTo>
                    <a:pt x="38100" y="38100"/>
                  </a:lnTo>
                  <a:lnTo>
                    <a:pt x="7124700" y="38100"/>
                  </a:lnTo>
                  <a:lnTo>
                    <a:pt x="7124700" y="4581525"/>
                  </a:lnTo>
                  <a:lnTo>
                    <a:pt x="7137400" y="4581525"/>
                  </a:lnTo>
                  <a:lnTo>
                    <a:pt x="7137400" y="38100"/>
                  </a:lnTo>
                  <a:lnTo>
                    <a:pt x="7137400" y="25400"/>
                  </a:lnTo>
                  <a:close/>
                </a:path>
                <a:path w="7162800" h="4620260">
                  <a:moveTo>
                    <a:pt x="7162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607560"/>
                  </a:lnTo>
                  <a:lnTo>
                    <a:pt x="0" y="4620260"/>
                  </a:lnTo>
                  <a:lnTo>
                    <a:pt x="7162800" y="4620260"/>
                  </a:lnTo>
                  <a:lnTo>
                    <a:pt x="7162800" y="4607560"/>
                  </a:lnTo>
                  <a:lnTo>
                    <a:pt x="12700" y="4607560"/>
                  </a:lnTo>
                  <a:lnTo>
                    <a:pt x="12700" y="12700"/>
                  </a:lnTo>
                  <a:lnTo>
                    <a:pt x="7150100" y="12700"/>
                  </a:lnTo>
                  <a:lnTo>
                    <a:pt x="7150100" y="4606925"/>
                  </a:lnTo>
                  <a:lnTo>
                    <a:pt x="7162800" y="4606925"/>
                  </a:lnTo>
                  <a:lnTo>
                    <a:pt x="7162800" y="12700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" y="57086"/>
            <a:ext cx="2605151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212026"/>
            <a:ext cx="18764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15" dirty="0"/>
              <a:t>Example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223010" y="1015364"/>
            <a:ext cx="7508240" cy="4293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0" dirty="0">
                <a:solidFill>
                  <a:srgbClr val="601617"/>
                </a:solidFill>
                <a:latin typeface="Trebuchet MS"/>
                <a:cs typeface="Trebuchet MS"/>
              </a:rPr>
              <a:t>Example:</a:t>
            </a:r>
            <a:endParaRPr sz="2750">
              <a:latin typeface="Trebuchet MS"/>
              <a:cs typeface="Trebuchet MS"/>
            </a:endParaRPr>
          </a:p>
          <a:p>
            <a:pPr marL="12700" marR="186055">
              <a:lnSpc>
                <a:spcPct val="100000"/>
              </a:lnSpc>
              <a:spcBef>
                <a:spcPts val="80"/>
              </a:spcBef>
            </a:pPr>
            <a:r>
              <a:rPr sz="2750" spc="-145" dirty="0">
                <a:latin typeface="Trebuchet MS"/>
                <a:cs typeface="Trebuchet MS"/>
              </a:rPr>
              <a:t>segment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114" dirty="0">
                <a:latin typeface="Trebuchet MS"/>
                <a:cs typeface="Trebuchet MS"/>
              </a:rPr>
              <a:t>2=&gt;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400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bytes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long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and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begins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20" dirty="0">
                <a:latin typeface="Trebuchet MS"/>
                <a:cs typeface="Trebuchet MS"/>
              </a:rPr>
              <a:t>at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location </a:t>
            </a:r>
            <a:r>
              <a:rPr sz="2750" spc="-10" dirty="0">
                <a:latin typeface="Trebuchet MS"/>
                <a:cs typeface="Trebuchet MS"/>
              </a:rPr>
              <a:t>4300.</a:t>
            </a: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750" spc="-95" dirty="0">
                <a:latin typeface="Trebuchet MS"/>
                <a:cs typeface="Trebuchet MS"/>
              </a:rPr>
              <a:t>Offset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=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53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=&gt;mapped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=&gt;4300+53=4353bytes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50" b="1" spc="-10" dirty="0">
                <a:solidFill>
                  <a:srgbClr val="601617"/>
                </a:solidFill>
                <a:latin typeface="Trebuchet MS"/>
                <a:cs typeface="Trebuchet MS"/>
              </a:rPr>
              <a:t>Example:</a:t>
            </a:r>
            <a:endParaRPr sz="27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2750" spc="-145" dirty="0">
                <a:latin typeface="Trebuchet MS"/>
                <a:cs typeface="Trebuchet MS"/>
              </a:rPr>
              <a:t>segment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110" dirty="0">
                <a:latin typeface="Trebuchet MS"/>
                <a:cs typeface="Trebuchet MS"/>
              </a:rPr>
              <a:t>0=&gt;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1000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bytes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long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and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begins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220" dirty="0">
                <a:latin typeface="Trebuchet MS"/>
                <a:cs typeface="Trebuchet MS"/>
              </a:rPr>
              <a:t>at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location </a:t>
            </a:r>
            <a:r>
              <a:rPr sz="2750" spc="-10" dirty="0">
                <a:latin typeface="Trebuchet MS"/>
                <a:cs typeface="Trebuchet MS"/>
              </a:rPr>
              <a:t>1400.</a:t>
            </a:r>
            <a:endParaRPr sz="2750">
              <a:latin typeface="Trebuchet MS"/>
              <a:cs typeface="Trebuchet MS"/>
            </a:endParaRPr>
          </a:p>
          <a:p>
            <a:pPr marL="12700" marR="266065">
              <a:lnSpc>
                <a:spcPct val="102499"/>
              </a:lnSpc>
              <a:spcBef>
                <a:spcPts val="5"/>
              </a:spcBef>
            </a:pPr>
            <a:r>
              <a:rPr sz="2750" spc="-95" dirty="0">
                <a:latin typeface="Trebuchet MS"/>
                <a:cs typeface="Trebuchet MS"/>
              </a:rPr>
              <a:t>Offset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=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1222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150" dirty="0">
                <a:latin typeface="Trebuchet MS"/>
                <a:cs typeface="Trebuchet MS"/>
              </a:rPr>
              <a:t>=&gt;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results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in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trap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as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this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segment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is </a:t>
            </a:r>
            <a:r>
              <a:rPr sz="2750" spc="-100" dirty="0">
                <a:latin typeface="Trebuchet MS"/>
                <a:cs typeface="Trebuchet MS"/>
              </a:rPr>
              <a:t>1000bytes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long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only.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6425" y="2519426"/>
            <a:ext cx="7410450" cy="12192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4700" b="1" spc="-130" dirty="0">
                <a:solidFill>
                  <a:srgbClr val="000000"/>
                </a:solidFill>
                <a:latin typeface="Calibri"/>
                <a:cs typeface="Calibri"/>
              </a:rPr>
              <a:t>Segmented</a:t>
            </a:r>
            <a:r>
              <a:rPr sz="4700" b="1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700" b="1" spc="-10" dirty="0">
                <a:solidFill>
                  <a:srgbClr val="000000"/>
                </a:solidFill>
                <a:latin typeface="Calibri"/>
                <a:cs typeface="Calibri"/>
              </a:rPr>
              <a:t>Paging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0"/>
            <a:ext cx="4691126" cy="1214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810" y="136143"/>
            <a:ext cx="39731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9" dirty="0"/>
              <a:t>Segmented</a:t>
            </a:r>
            <a:r>
              <a:rPr sz="4250" spc="-80" dirty="0"/>
              <a:t> </a:t>
            </a:r>
            <a:r>
              <a:rPr sz="4250" spc="-305" dirty="0"/>
              <a:t>Paging</a:t>
            </a:r>
            <a:endParaRPr sz="42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1219200"/>
            <a:ext cx="830580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1221-F2CB-A3DA-B79D-C1AA467D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ADA3F-725F-FD1E-D3C3-0380131AF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10305-1381-10B6-45AC-CDDBE531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28737"/>
            <a:ext cx="7880209" cy="52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30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0"/>
            <a:ext cx="4691126" cy="1214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810" y="136143"/>
            <a:ext cx="39731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9" dirty="0"/>
              <a:t>Segmented</a:t>
            </a:r>
            <a:r>
              <a:rPr sz="4250" spc="-80" dirty="0"/>
              <a:t> </a:t>
            </a:r>
            <a:r>
              <a:rPr sz="4250" spc="-305" dirty="0"/>
              <a:t>Paging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153160" y="1091564"/>
            <a:ext cx="7023734" cy="2233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3370" marR="5080" indent="-281305" algn="just">
              <a:lnSpc>
                <a:spcPct val="102400"/>
              </a:lnSpc>
              <a:spcBef>
                <a:spcPts val="5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95" dirty="0">
                <a:latin typeface="Trebuchet MS"/>
                <a:cs typeface="Trebuchet MS"/>
              </a:rPr>
              <a:t>Pure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segmentation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not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very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popular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and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not 	</a:t>
            </a:r>
            <a:r>
              <a:rPr sz="2750" spc="-165" dirty="0">
                <a:latin typeface="Trebuchet MS"/>
                <a:cs typeface="Trebuchet MS"/>
              </a:rPr>
              <a:t>being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used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in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many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of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the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operating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systems.</a:t>
            </a:r>
            <a:endParaRPr sz="2750">
              <a:latin typeface="Trebuchet MS"/>
              <a:cs typeface="Trebuchet MS"/>
            </a:endParaRPr>
          </a:p>
          <a:p>
            <a:pPr marL="293370" marR="57785" indent="-281305" algn="just">
              <a:lnSpc>
                <a:spcPct val="102400"/>
              </a:lnSpc>
              <a:spcBef>
                <a:spcPts val="52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180" dirty="0">
                <a:latin typeface="Trebuchet MS"/>
                <a:cs typeface="Trebuchet MS"/>
              </a:rPr>
              <a:t>However,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Segmentation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can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35" dirty="0">
                <a:latin typeface="Trebuchet MS"/>
                <a:cs typeface="Trebuchet MS"/>
              </a:rPr>
              <a:t>be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combined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with 	</a:t>
            </a:r>
            <a:r>
              <a:rPr sz="2750" spc="-180" dirty="0">
                <a:latin typeface="Trebuchet MS"/>
                <a:cs typeface="Trebuchet MS"/>
              </a:rPr>
              <a:t>Paging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204" dirty="0">
                <a:latin typeface="Trebuchet MS"/>
                <a:cs typeface="Trebuchet MS"/>
              </a:rPr>
              <a:t> get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the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best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features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out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of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both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the 	</a:t>
            </a:r>
            <a:r>
              <a:rPr sz="2750" spc="-75" dirty="0">
                <a:latin typeface="Trebuchet MS"/>
                <a:cs typeface="Trebuchet MS"/>
              </a:rPr>
              <a:t>techniques.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160" y="1015364"/>
            <a:ext cx="7771130" cy="40932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5910" marR="5715" indent="12065" algn="just">
              <a:lnSpc>
                <a:spcPct val="101299"/>
              </a:lnSpc>
              <a:spcBef>
                <a:spcPts val="85"/>
              </a:spcBef>
            </a:pP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Segmented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Paging,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main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divided </a:t>
            </a:r>
            <a:r>
              <a:rPr sz="2750" dirty="0">
                <a:latin typeface="Trebuchet MS"/>
                <a:cs typeface="Trebuchet MS"/>
              </a:rPr>
              <a:t>into</a:t>
            </a:r>
            <a:r>
              <a:rPr sz="2750" spc="5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variable</a:t>
            </a:r>
            <a:r>
              <a:rPr sz="2750" spc="5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size</a:t>
            </a:r>
            <a:r>
              <a:rPr sz="2750" spc="5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segments</a:t>
            </a:r>
            <a:r>
              <a:rPr sz="2750" spc="5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which</a:t>
            </a:r>
            <a:r>
              <a:rPr sz="2750" spc="5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are</a:t>
            </a:r>
            <a:r>
              <a:rPr sz="2750" spc="52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further </a:t>
            </a:r>
            <a:r>
              <a:rPr sz="2750" spc="-145" dirty="0">
                <a:latin typeface="Trebuchet MS"/>
                <a:cs typeface="Trebuchet MS"/>
              </a:rPr>
              <a:t>divided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into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fixed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size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pages.</a:t>
            </a:r>
            <a:endParaRPr sz="2750">
              <a:latin typeface="Trebuchet MS"/>
              <a:cs typeface="Trebuchet MS"/>
            </a:endParaRPr>
          </a:p>
          <a:p>
            <a:pPr marL="294640" indent="-281940" algn="just">
              <a:lnSpc>
                <a:spcPct val="100000"/>
              </a:lnSpc>
              <a:spcBef>
                <a:spcPts val="68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spc="-155" dirty="0">
                <a:latin typeface="Trebuchet MS"/>
                <a:cs typeface="Trebuchet MS"/>
              </a:rPr>
              <a:t>Pages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are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smaller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than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segments.</a:t>
            </a:r>
            <a:endParaRPr sz="2750">
              <a:latin typeface="Trebuchet MS"/>
              <a:cs typeface="Trebuchet MS"/>
            </a:endParaRPr>
          </a:p>
          <a:p>
            <a:pPr marL="294005" marR="5080" indent="-281940" algn="just">
              <a:lnSpc>
                <a:spcPct val="102400"/>
              </a:lnSpc>
              <a:spcBef>
                <a:spcPts val="60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65" dirty="0">
                <a:latin typeface="Trebuchet MS"/>
                <a:cs typeface="Trebuchet MS"/>
              </a:rPr>
              <a:t>Each</a:t>
            </a:r>
            <a:r>
              <a:rPr sz="2750" spc="-14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Segment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has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page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table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which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means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every 	</a:t>
            </a:r>
            <a:r>
              <a:rPr sz="2750" spc="-90" dirty="0">
                <a:latin typeface="Trebuchet MS"/>
                <a:cs typeface="Trebuchet MS"/>
              </a:rPr>
              <a:t>program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has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multiple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tables.</a:t>
            </a:r>
            <a:endParaRPr sz="2750">
              <a:latin typeface="Trebuchet MS"/>
              <a:cs typeface="Trebuchet MS"/>
            </a:endParaRPr>
          </a:p>
          <a:p>
            <a:pPr marL="294005" marR="6350" indent="-281940" algn="just">
              <a:lnSpc>
                <a:spcPct val="101299"/>
              </a:lnSpc>
              <a:spcBef>
                <a:spcPts val="64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4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logical</a:t>
            </a:r>
            <a:r>
              <a:rPr sz="2750" spc="43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address</a:t>
            </a:r>
            <a:r>
              <a:rPr sz="2750" spc="4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42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represented</a:t>
            </a:r>
            <a:r>
              <a:rPr sz="2750" spc="409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as</a:t>
            </a:r>
            <a:r>
              <a:rPr sz="2750" spc="41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Segment 	</a:t>
            </a:r>
            <a:r>
              <a:rPr sz="2750" dirty="0">
                <a:latin typeface="Trebuchet MS"/>
                <a:cs typeface="Trebuchet MS"/>
              </a:rPr>
              <a:t>Number</a:t>
            </a:r>
            <a:r>
              <a:rPr sz="2750" spc="3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(base</a:t>
            </a:r>
            <a:r>
              <a:rPr sz="2750" spc="29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address),</a:t>
            </a:r>
            <a:r>
              <a:rPr sz="2750" spc="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Page</a:t>
            </a:r>
            <a:r>
              <a:rPr sz="2750" spc="2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number</a:t>
            </a:r>
            <a:r>
              <a:rPr sz="2750" spc="3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270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page 	</a:t>
            </a:r>
            <a:r>
              <a:rPr sz="2750" spc="-60" dirty="0">
                <a:latin typeface="Trebuchet MS"/>
                <a:cs typeface="Trebuchet MS"/>
              </a:rPr>
              <a:t>offset.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0"/>
            <a:ext cx="4691126" cy="1214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6810" y="136143"/>
            <a:ext cx="39731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9" dirty="0"/>
              <a:t>Segmented</a:t>
            </a:r>
            <a:r>
              <a:rPr sz="4250" spc="-80" dirty="0"/>
              <a:t> </a:t>
            </a:r>
            <a:r>
              <a:rPr sz="4250" spc="-305" dirty="0"/>
              <a:t>Paging</a:t>
            </a:r>
            <a:endParaRPr sz="425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6425" y="2519426"/>
            <a:ext cx="7410450" cy="12192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266065" rIns="0" bIns="0" rtlCol="0">
            <a:spAutoFit/>
          </a:bodyPr>
          <a:lstStyle/>
          <a:p>
            <a:pPr marL="671830">
              <a:lnSpc>
                <a:spcPct val="100000"/>
              </a:lnSpc>
              <a:spcBef>
                <a:spcPts val="2095"/>
              </a:spcBef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57086"/>
            <a:ext cx="4262501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810" y="212026"/>
            <a:ext cx="35401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75" dirty="0"/>
              <a:t>Virtual</a:t>
            </a:r>
            <a:r>
              <a:rPr sz="4250" spc="-125" dirty="0"/>
              <a:t> </a:t>
            </a:r>
            <a:r>
              <a:rPr sz="4250" spc="-75" dirty="0"/>
              <a:t>memory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229360" y="1120711"/>
            <a:ext cx="7550150" cy="4470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5910" marR="16510" indent="-283845">
              <a:lnSpc>
                <a:spcPts val="3229"/>
              </a:lnSpc>
              <a:spcBef>
                <a:spcPts val="51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1654175" algn="l"/>
                <a:tab pos="3284854" algn="l"/>
                <a:tab pos="4563745" algn="l"/>
                <a:tab pos="5385435" algn="l"/>
                <a:tab pos="7220584" algn="l"/>
              </a:tabLst>
            </a:pPr>
            <a:r>
              <a:rPr sz="3000" spc="-10" dirty="0">
                <a:latin typeface="Trebuchet MS"/>
                <a:cs typeface="Trebuchet MS"/>
              </a:rPr>
              <a:t>Virtual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" dirty="0">
                <a:latin typeface="Trebuchet MS"/>
                <a:cs typeface="Trebuchet MS"/>
              </a:rPr>
              <a:t>memory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" dirty="0">
                <a:latin typeface="Trebuchet MS"/>
                <a:cs typeface="Trebuchet MS"/>
              </a:rPr>
              <a:t>allows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5" dirty="0">
                <a:latin typeface="Trebuchet MS"/>
                <a:cs typeface="Trebuchet MS"/>
              </a:rPr>
              <a:t>the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" dirty="0">
                <a:latin typeface="Trebuchet MS"/>
                <a:cs typeface="Trebuchet MS"/>
              </a:rPr>
              <a:t>execution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80" dirty="0">
                <a:latin typeface="Trebuchet MS"/>
                <a:cs typeface="Trebuchet MS"/>
              </a:rPr>
              <a:t>of </a:t>
            </a:r>
            <a:r>
              <a:rPr sz="3000" spc="-114" dirty="0">
                <a:latin typeface="Trebuchet MS"/>
                <a:cs typeface="Trebuchet MS"/>
              </a:rPr>
              <a:t>processes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that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are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not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completely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in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memory.</a:t>
            </a:r>
            <a:endParaRPr sz="3000">
              <a:latin typeface="Trebuchet MS"/>
              <a:cs typeface="Trebuchet MS"/>
            </a:endParaRPr>
          </a:p>
          <a:p>
            <a:pPr marL="294640" marR="5080" indent="-282575">
              <a:lnSpc>
                <a:spcPts val="3150"/>
              </a:lnSpc>
              <a:spcBef>
                <a:spcPts val="590"/>
              </a:spcBef>
              <a:buClr>
                <a:srgbClr val="3891A7"/>
              </a:buClr>
              <a:buSzPct val="79310"/>
              <a:buFont typeface="Segoe UI Symbol"/>
              <a:buChar char="⚫"/>
              <a:tabLst>
                <a:tab pos="295910" algn="l"/>
                <a:tab pos="1275715" algn="l"/>
                <a:tab pos="2145030" algn="l"/>
                <a:tab pos="2693035" algn="l"/>
                <a:tab pos="3428365" algn="l"/>
                <a:tab pos="4951095" algn="l"/>
                <a:tab pos="6069330" algn="l"/>
                <a:tab pos="6647180" algn="l"/>
                <a:tab pos="7260590" algn="l"/>
              </a:tabLst>
            </a:pPr>
            <a:r>
              <a:rPr sz="2900" spc="-20" dirty="0">
                <a:latin typeface="Trebuchet MS"/>
                <a:cs typeface="Trebuchet MS"/>
              </a:rPr>
              <a:t>Only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20" dirty="0">
                <a:latin typeface="Trebuchet MS"/>
                <a:cs typeface="Trebuchet MS"/>
              </a:rPr>
              <a:t>part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25" dirty="0">
                <a:latin typeface="Trebuchet MS"/>
                <a:cs typeface="Trebuchet MS"/>
              </a:rPr>
              <a:t>of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25" dirty="0">
                <a:latin typeface="Trebuchet MS"/>
                <a:cs typeface="Trebuchet MS"/>
              </a:rPr>
              <a:t>the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10" dirty="0">
                <a:latin typeface="Trebuchet MS"/>
                <a:cs typeface="Trebuchet MS"/>
              </a:rPr>
              <a:t>program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10" dirty="0">
                <a:latin typeface="Trebuchet MS"/>
                <a:cs typeface="Trebuchet MS"/>
              </a:rPr>
              <a:t>needs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25" dirty="0">
                <a:latin typeface="Trebuchet MS"/>
                <a:cs typeface="Trebuchet MS"/>
              </a:rPr>
              <a:t>to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25" dirty="0">
                <a:latin typeface="Trebuchet MS"/>
                <a:cs typeface="Trebuchet MS"/>
              </a:rPr>
              <a:t>be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145" dirty="0">
                <a:latin typeface="Trebuchet MS"/>
                <a:cs typeface="Trebuchet MS"/>
              </a:rPr>
              <a:t>in 	</a:t>
            </a:r>
            <a:r>
              <a:rPr sz="2900" spc="-95" dirty="0">
                <a:latin typeface="Trebuchet MS"/>
                <a:cs typeface="Trebuchet MS"/>
              </a:rPr>
              <a:t>memory </a:t>
            </a:r>
            <a:r>
              <a:rPr sz="2900" spc="-90" dirty="0">
                <a:latin typeface="Trebuchet MS"/>
                <a:cs typeface="Trebuchet MS"/>
              </a:rPr>
              <a:t>for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75" dirty="0">
                <a:latin typeface="Trebuchet MS"/>
                <a:cs typeface="Trebuchet MS"/>
              </a:rPr>
              <a:t>execution.</a:t>
            </a:r>
            <a:endParaRPr sz="2900">
              <a:latin typeface="Trebuchet MS"/>
              <a:cs typeface="Trebuchet MS"/>
            </a:endParaRPr>
          </a:p>
          <a:p>
            <a:pPr marL="295910" marR="17780" indent="-283845">
              <a:lnSpc>
                <a:spcPts val="3229"/>
              </a:lnSpc>
              <a:spcBef>
                <a:spcPts val="62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277110" algn="l"/>
                <a:tab pos="4067810" algn="l"/>
                <a:tab pos="4921250" algn="l"/>
                <a:tab pos="5628640" algn="l"/>
                <a:tab pos="6854825" algn="l"/>
              </a:tabLst>
            </a:pPr>
            <a:r>
              <a:rPr sz="3000" spc="-10" dirty="0">
                <a:latin typeface="Trebuchet MS"/>
                <a:cs typeface="Trebuchet MS"/>
              </a:rPr>
              <a:t>Advantage: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" dirty="0">
                <a:latin typeface="Trebuchet MS"/>
                <a:cs typeface="Trebuchet MS"/>
              </a:rPr>
              <a:t>programs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5" dirty="0">
                <a:latin typeface="Trebuchet MS"/>
                <a:cs typeface="Trebuchet MS"/>
              </a:rPr>
              <a:t>can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5" dirty="0">
                <a:latin typeface="Trebuchet MS"/>
                <a:cs typeface="Trebuchet MS"/>
              </a:rPr>
              <a:t>be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" dirty="0">
                <a:latin typeface="Trebuchet MS"/>
                <a:cs typeface="Trebuchet MS"/>
              </a:rPr>
              <a:t>larger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10" dirty="0">
                <a:latin typeface="Trebuchet MS"/>
                <a:cs typeface="Trebuchet MS"/>
              </a:rPr>
              <a:t>than </a:t>
            </a:r>
            <a:r>
              <a:rPr sz="3000" spc="-204" dirty="0">
                <a:latin typeface="Trebuchet MS"/>
                <a:cs typeface="Trebuchet MS"/>
              </a:rPr>
              <a:t>physical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memory.</a:t>
            </a:r>
            <a:endParaRPr sz="3000">
              <a:latin typeface="Trebuchet MS"/>
              <a:cs typeface="Trebuchet MS"/>
            </a:endParaRPr>
          </a:p>
          <a:p>
            <a:pPr marL="295910" marR="14604" indent="-283845">
              <a:lnSpc>
                <a:spcPts val="3229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135" dirty="0">
                <a:latin typeface="Trebuchet MS"/>
                <a:cs typeface="Trebuchet MS"/>
              </a:rPr>
              <a:t>Virtual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memory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allows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processes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share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files </a:t>
            </a:r>
            <a:r>
              <a:rPr sz="3000" spc="-204" dirty="0">
                <a:latin typeface="Trebuchet MS"/>
                <a:cs typeface="Trebuchet MS"/>
              </a:rPr>
              <a:t>easily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204" dirty="0">
                <a:latin typeface="Trebuchet MS"/>
                <a:cs typeface="Trebuchet MS"/>
              </a:rPr>
              <a:t>and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implement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shared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memory.</a:t>
            </a:r>
            <a:endParaRPr sz="3000">
              <a:latin typeface="Trebuchet MS"/>
              <a:cs typeface="Trebuchet MS"/>
            </a:endParaRPr>
          </a:p>
          <a:p>
            <a:pPr marL="295910" marR="13335" indent="-283845">
              <a:lnSpc>
                <a:spcPts val="3310"/>
              </a:lnSpc>
              <a:spcBef>
                <a:spcPts val="53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1812289" algn="l"/>
                <a:tab pos="2366010" algn="l"/>
                <a:tab pos="3776345" algn="l"/>
                <a:tab pos="5688330" algn="l"/>
                <a:tab pos="6341745" algn="l"/>
              </a:tabLst>
            </a:pPr>
            <a:r>
              <a:rPr sz="3000" spc="-10" dirty="0">
                <a:latin typeface="Trebuchet MS"/>
                <a:cs typeface="Trebuchet MS"/>
              </a:rPr>
              <a:t>Provides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5" dirty="0">
                <a:latin typeface="Trebuchet MS"/>
                <a:cs typeface="Trebuchet MS"/>
              </a:rPr>
              <a:t>an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60" dirty="0">
                <a:latin typeface="Trebuchet MS"/>
                <a:cs typeface="Trebuchet MS"/>
              </a:rPr>
              <a:t>efficient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" dirty="0">
                <a:latin typeface="Trebuchet MS"/>
                <a:cs typeface="Trebuchet MS"/>
              </a:rPr>
              <a:t>mechanism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5" dirty="0">
                <a:latin typeface="Trebuchet MS"/>
                <a:cs typeface="Trebuchet MS"/>
              </a:rPr>
              <a:t>for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5" dirty="0">
                <a:latin typeface="Trebuchet MS"/>
                <a:cs typeface="Trebuchet MS"/>
              </a:rPr>
              <a:t>process </a:t>
            </a:r>
            <a:r>
              <a:rPr sz="3000" spc="-85" dirty="0">
                <a:latin typeface="Trebuchet MS"/>
                <a:cs typeface="Trebuchet MS"/>
              </a:rPr>
              <a:t>creation.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323786"/>
            <a:ext cx="4262501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9210" y="487680"/>
            <a:ext cx="35413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75" dirty="0"/>
              <a:t>Virtual</a:t>
            </a:r>
            <a:r>
              <a:rPr sz="4250" spc="-135" dirty="0"/>
              <a:t> </a:t>
            </a:r>
            <a:r>
              <a:rPr sz="4250" spc="-80" dirty="0"/>
              <a:t>memory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229360" y="1387792"/>
            <a:ext cx="7669530" cy="46247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5910" marR="42545" indent="2540" algn="just">
              <a:lnSpc>
                <a:spcPts val="2630"/>
              </a:lnSpc>
              <a:spcBef>
                <a:spcPts val="695"/>
              </a:spcBef>
            </a:pPr>
            <a:r>
              <a:rPr sz="2700" spc="-30" dirty="0">
                <a:latin typeface="Trebuchet MS"/>
                <a:cs typeface="Trebuchet MS"/>
              </a:rPr>
              <a:t>In</a:t>
            </a:r>
            <a:r>
              <a:rPr sz="2700" spc="-175" dirty="0">
                <a:latin typeface="Trebuchet MS"/>
                <a:cs typeface="Trebuchet MS"/>
              </a:rPr>
              <a:t> </a:t>
            </a:r>
            <a:r>
              <a:rPr sz="2700" spc="-200" dirty="0">
                <a:latin typeface="Trebuchet MS"/>
                <a:cs typeface="Trebuchet MS"/>
              </a:rPr>
              <a:t>many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spc="-260" dirty="0">
                <a:latin typeface="Trebuchet MS"/>
                <a:cs typeface="Trebuchet MS"/>
              </a:rPr>
              <a:t>cases,</a:t>
            </a:r>
            <a:r>
              <a:rPr sz="2700" spc="6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the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entire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program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is</a:t>
            </a:r>
            <a:r>
              <a:rPr sz="2700" spc="-130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not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spc="-254" dirty="0">
                <a:latin typeface="Trebuchet MS"/>
                <a:cs typeface="Trebuchet MS"/>
              </a:rPr>
              <a:t>needed.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For </a:t>
            </a:r>
            <a:r>
              <a:rPr sz="2700" spc="-190" dirty="0">
                <a:latin typeface="Trebuchet MS"/>
                <a:cs typeface="Trebuchet MS"/>
              </a:rPr>
              <a:t>instance,</a:t>
            </a:r>
            <a:r>
              <a:rPr sz="2700" spc="-34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consider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spc="-165" dirty="0">
                <a:latin typeface="Trebuchet MS"/>
                <a:cs typeface="Trebuchet MS"/>
              </a:rPr>
              <a:t>the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following:</a:t>
            </a:r>
            <a:endParaRPr sz="2700">
              <a:latin typeface="Trebuchet MS"/>
              <a:cs typeface="Trebuchet MS"/>
            </a:endParaRPr>
          </a:p>
          <a:p>
            <a:pPr marL="294640" marR="36195" indent="-282575" algn="just">
              <a:lnSpc>
                <a:spcPct val="80000"/>
              </a:lnSpc>
              <a:spcBef>
                <a:spcPts val="575"/>
              </a:spcBef>
              <a:buClr>
                <a:srgbClr val="3891A7"/>
              </a:buClr>
              <a:buSzPct val="79629"/>
              <a:buFont typeface="Segoe UI Symbol"/>
              <a:buChar char="⚫"/>
              <a:tabLst>
                <a:tab pos="295910" algn="l"/>
              </a:tabLst>
            </a:pPr>
            <a:r>
              <a:rPr sz="2700" spc="-50" dirty="0">
                <a:latin typeface="Trebuchet MS"/>
                <a:cs typeface="Trebuchet MS"/>
              </a:rPr>
              <a:t>Programs </a:t>
            </a:r>
            <a:r>
              <a:rPr sz="2700" spc="-85" dirty="0">
                <a:latin typeface="Trebuchet MS"/>
                <a:cs typeface="Trebuchet MS"/>
              </a:rPr>
              <a:t>often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have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code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handle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unusual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error 	</a:t>
            </a:r>
            <a:r>
              <a:rPr sz="2700" spc="-150" dirty="0">
                <a:latin typeface="Trebuchet MS"/>
                <a:cs typeface="Trebuchet MS"/>
              </a:rPr>
              <a:t>conditions.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Since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these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errors</a:t>
            </a:r>
            <a:r>
              <a:rPr sz="2700" spc="110" dirty="0">
                <a:latin typeface="Trebuchet MS"/>
                <a:cs typeface="Trebuchet MS"/>
              </a:rPr>
              <a:t> </a:t>
            </a:r>
            <a:r>
              <a:rPr sz="2700" spc="-175" dirty="0">
                <a:latin typeface="Trebuchet MS"/>
                <a:cs typeface="Trebuchet MS"/>
              </a:rPr>
              <a:t>seldom,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spc="-254" dirty="0">
                <a:latin typeface="Trebuchet MS"/>
                <a:cs typeface="Trebuchet MS"/>
              </a:rPr>
              <a:t>if</a:t>
            </a:r>
            <a:r>
              <a:rPr sz="2700" spc="110" dirty="0">
                <a:latin typeface="Trebuchet MS"/>
                <a:cs typeface="Trebuchet MS"/>
              </a:rPr>
              <a:t> </a:t>
            </a:r>
            <a:r>
              <a:rPr sz="2700" spc="-300" dirty="0">
                <a:latin typeface="Trebuchet MS"/>
                <a:cs typeface="Trebuchet MS"/>
              </a:rPr>
              <a:t>ever,</a:t>
            </a:r>
            <a:r>
              <a:rPr sz="2700" spc="9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occur 	</a:t>
            </a:r>
            <a:r>
              <a:rPr sz="2700" spc="-155" dirty="0">
                <a:latin typeface="Trebuchet MS"/>
                <a:cs typeface="Trebuchet MS"/>
              </a:rPr>
              <a:t>in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95" dirty="0">
                <a:latin typeface="Trebuchet MS"/>
                <a:cs typeface="Trebuchet MS"/>
              </a:rPr>
              <a:t>practice,</a:t>
            </a:r>
            <a:r>
              <a:rPr sz="2700" spc="-31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this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code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is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almost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never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executed.</a:t>
            </a:r>
            <a:endParaRPr sz="2700">
              <a:latin typeface="Trebuchet MS"/>
              <a:cs typeface="Trebuchet MS"/>
            </a:endParaRPr>
          </a:p>
          <a:p>
            <a:pPr marL="294640" marR="36830" indent="-282575" algn="just">
              <a:lnSpc>
                <a:spcPct val="79600"/>
              </a:lnSpc>
              <a:spcBef>
                <a:spcPts val="650"/>
              </a:spcBef>
              <a:buClr>
                <a:srgbClr val="3891A7"/>
              </a:buClr>
              <a:buSzPct val="79629"/>
              <a:buFont typeface="Segoe UI Symbol"/>
              <a:buChar char="⚫"/>
              <a:tabLst>
                <a:tab pos="295910" algn="l"/>
              </a:tabLst>
            </a:pPr>
            <a:r>
              <a:rPr sz="2700" spc="-25" dirty="0">
                <a:latin typeface="Trebuchet MS"/>
                <a:cs typeface="Trebuchet MS"/>
              </a:rPr>
              <a:t>Arrays,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lists,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35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tables</a:t>
            </a:r>
            <a:r>
              <a:rPr sz="2700" spc="3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are</a:t>
            </a:r>
            <a:r>
              <a:rPr sz="2700" spc="1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often</a:t>
            </a:r>
            <a:r>
              <a:rPr sz="2700" spc="25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allocated</a:t>
            </a:r>
            <a:r>
              <a:rPr sz="2700" spc="3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more 	</a:t>
            </a:r>
            <a:r>
              <a:rPr sz="2700" dirty="0">
                <a:latin typeface="Trebuchet MS"/>
                <a:cs typeface="Trebuchet MS"/>
              </a:rPr>
              <a:t>memory</a:t>
            </a:r>
            <a:r>
              <a:rPr sz="2700" spc="-175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than</a:t>
            </a:r>
            <a:r>
              <a:rPr sz="2700" spc="15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they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actually</a:t>
            </a:r>
            <a:r>
              <a:rPr sz="2700" dirty="0">
                <a:latin typeface="Trebuchet MS"/>
                <a:cs typeface="Trebuchet MS"/>
              </a:rPr>
              <a:t> </a:t>
            </a:r>
            <a:r>
              <a:rPr sz="2700" spc="-200" dirty="0">
                <a:latin typeface="Trebuchet MS"/>
                <a:cs typeface="Trebuchet MS"/>
              </a:rPr>
              <a:t>need.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 </a:t>
            </a:r>
            <a:r>
              <a:rPr sz="2700" spc="-60" dirty="0">
                <a:latin typeface="Trebuchet MS"/>
                <a:cs typeface="Trebuchet MS"/>
              </a:rPr>
              <a:t>array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may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be 	</a:t>
            </a:r>
            <a:r>
              <a:rPr sz="2700" spc="-80" dirty="0">
                <a:latin typeface="Trebuchet MS"/>
                <a:cs typeface="Trebuchet MS"/>
              </a:rPr>
              <a:t>declared</a:t>
            </a:r>
            <a:r>
              <a:rPr sz="2700" spc="20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100</a:t>
            </a:r>
            <a:r>
              <a:rPr sz="2700" spc="18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by</a:t>
            </a:r>
            <a:r>
              <a:rPr sz="2700" spc="17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100</a:t>
            </a:r>
            <a:r>
              <a:rPr sz="2700" spc="180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elements,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even</a:t>
            </a:r>
            <a:r>
              <a:rPr sz="2700" spc="17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though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it</a:t>
            </a:r>
            <a:r>
              <a:rPr sz="2700" spc="17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 	</a:t>
            </a:r>
            <a:r>
              <a:rPr sz="2700" spc="-125" dirty="0">
                <a:latin typeface="Trebuchet MS"/>
                <a:cs typeface="Trebuchet MS"/>
              </a:rPr>
              <a:t>seldom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larger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90" dirty="0">
                <a:latin typeface="Trebuchet MS"/>
                <a:cs typeface="Trebuchet MS"/>
              </a:rPr>
              <a:t>than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10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-165" dirty="0">
                <a:latin typeface="Trebuchet MS"/>
                <a:cs typeface="Trebuchet MS"/>
              </a:rPr>
              <a:t>by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10</a:t>
            </a:r>
            <a:r>
              <a:rPr sz="2700" spc="-114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elements.</a:t>
            </a:r>
            <a:endParaRPr sz="2700">
              <a:latin typeface="Trebuchet MS"/>
              <a:cs typeface="Trebuchet MS"/>
            </a:endParaRPr>
          </a:p>
          <a:p>
            <a:pPr marL="294640" marR="5080" indent="-282575" algn="just">
              <a:lnSpc>
                <a:spcPct val="80400"/>
              </a:lnSpc>
              <a:spcBef>
                <a:spcPts val="620"/>
              </a:spcBef>
              <a:buClr>
                <a:srgbClr val="3891A7"/>
              </a:buClr>
              <a:buSzPct val="79629"/>
              <a:buFont typeface="Segoe UI Symbol"/>
              <a:buChar char="⚫"/>
              <a:tabLst>
                <a:tab pos="295910" algn="l"/>
              </a:tabLst>
            </a:pPr>
            <a:r>
              <a:rPr sz="2700" spc="-20" dirty="0">
                <a:latin typeface="Trebuchet MS"/>
                <a:cs typeface="Trebuchet MS"/>
              </a:rPr>
              <a:t>Certain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options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and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features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270" dirty="0">
                <a:latin typeface="Trebuchet MS"/>
                <a:cs typeface="Trebuchet MS"/>
              </a:rPr>
              <a:t>a</a:t>
            </a:r>
            <a:r>
              <a:rPr sz="2700" spc="65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program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may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be 	</a:t>
            </a:r>
            <a:r>
              <a:rPr sz="2700" dirty="0">
                <a:latin typeface="Trebuchet MS"/>
                <a:cs typeface="Trebuchet MS"/>
              </a:rPr>
              <a:t>used</a:t>
            </a:r>
            <a:r>
              <a:rPr sz="2700" spc="54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rarely.</a:t>
            </a:r>
            <a:r>
              <a:rPr sz="2700" spc="3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For</a:t>
            </a:r>
            <a:r>
              <a:rPr sz="2700" spc="56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instance,</a:t>
            </a:r>
            <a:r>
              <a:rPr sz="2700" spc="3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</a:t>
            </a:r>
            <a:r>
              <a:rPr sz="2700" spc="5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routines</a:t>
            </a:r>
            <a:r>
              <a:rPr sz="2700" spc="5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on</a:t>
            </a:r>
            <a:r>
              <a:rPr sz="2700" spc="54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U.S. 	</a:t>
            </a:r>
            <a:r>
              <a:rPr sz="2700" spc="-145" dirty="0">
                <a:latin typeface="Trebuchet MS"/>
                <a:cs typeface="Trebuchet MS"/>
              </a:rPr>
              <a:t>government</a:t>
            </a:r>
            <a:r>
              <a:rPr sz="270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computers</a:t>
            </a:r>
            <a:r>
              <a:rPr sz="2700" dirty="0">
                <a:latin typeface="Trebuchet MS"/>
                <a:cs typeface="Trebuchet MS"/>
              </a:rPr>
              <a:t> </a:t>
            </a:r>
            <a:r>
              <a:rPr sz="2700" spc="-210" dirty="0">
                <a:latin typeface="Trebuchet MS"/>
                <a:cs typeface="Trebuchet MS"/>
              </a:rPr>
              <a:t>that</a:t>
            </a:r>
            <a:r>
              <a:rPr sz="2700" spc="10" dirty="0">
                <a:latin typeface="Trebuchet MS"/>
                <a:cs typeface="Trebuchet MS"/>
              </a:rPr>
              <a:t> </a:t>
            </a:r>
            <a:r>
              <a:rPr sz="2700" spc="-210" dirty="0">
                <a:latin typeface="Trebuchet MS"/>
                <a:cs typeface="Trebuchet MS"/>
              </a:rPr>
              <a:t>balance</a:t>
            </a:r>
            <a:r>
              <a:rPr sz="2700" spc="10" dirty="0">
                <a:latin typeface="Trebuchet MS"/>
                <a:cs typeface="Trebuchet MS"/>
              </a:rPr>
              <a:t> </a:t>
            </a:r>
            <a:r>
              <a:rPr sz="2700" spc="-165" dirty="0">
                <a:latin typeface="Trebuchet MS"/>
                <a:cs typeface="Trebuchet MS"/>
              </a:rPr>
              <a:t>the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spc="-170" dirty="0">
                <a:latin typeface="Trebuchet MS"/>
                <a:cs typeface="Trebuchet MS"/>
              </a:rPr>
              <a:t>budget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have 	</a:t>
            </a:r>
            <a:r>
              <a:rPr sz="2700" spc="-70" dirty="0">
                <a:latin typeface="Trebuchet MS"/>
                <a:cs typeface="Trebuchet MS"/>
              </a:rPr>
              <a:t>not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190" dirty="0">
                <a:latin typeface="Trebuchet MS"/>
                <a:cs typeface="Trebuchet MS"/>
              </a:rPr>
              <a:t>been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used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in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204" dirty="0">
                <a:latin typeface="Trebuchet MS"/>
                <a:cs typeface="Trebuchet MS"/>
              </a:rPr>
              <a:t>many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years.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323786"/>
            <a:ext cx="4262501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999" y="487680"/>
            <a:ext cx="353885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75" dirty="0"/>
              <a:t>Virtual</a:t>
            </a:r>
            <a:r>
              <a:rPr sz="4250" spc="-125" dirty="0"/>
              <a:t> </a:t>
            </a:r>
            <a:r>
              <a:rPr sz="4250" spc="-85" dirty="0"/>
              <a:t>memory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229360" y="1378267"/>
            <a:ext cx="7635875" cy="445135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5910" marR="6350" indent="-12065" algn="just">
              <a:lnSpc>
                <a:spcPct val="80300"/>
              </a:lnSpc>
              <a:spcBef>
                <a:spcPts val="810"/>
              </a:spcBef>
            </a:pP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3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ability</a:t>
            </a:r>
            <a:r>
              <a:rPr sz="3000" spc="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6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execute</a:t>
            </a:r>
            <a:r>
              <a:rPr sz="3000" spc="5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7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program</a:t>
            </a:r>
            <a:r>
              <a:rPr sz="3000" spc="35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that</a:t>
            </a:r>
            <a:r>
              <a:rPr sz="3000" spc="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only </a:t>
            </a:r>
            <a:r>
              <a:rPr sz="3000" dirty="0">
                <a:latin typeface="Trebuchet MS"/>
                <a:cs typeface="Trebuchet MS"/>
              </a:rPr>
              <a:t>partially</a:t>
            </a:r>
            <a:r>
              <a:rPr sz="3000" spc="7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6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memory</a:t>
            </a:r>
            <a:r>
              <a:rPr sz="3000" spc="7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would</a:t>
            </a:r>
            <a:r>
              <a:rPr sz="3000" spc="6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confer</a:t>
            </a:r>
            <a:r>
              <a:rPr sz="3000" spc="80" dirty="0">
                <a:latin typeface="Trebuchet MS"/>
                <a:cs typeface="Trebuchet MS"/>
              </a:rPr>
              <a:t>  </a:t>
            </a:r>
            <a:r>
              <a:rPr sz="3000" spc="-145" dirty="0">
                <a:latin typeface="Trebuchet MS"/>
                <a:cs typeface="Trebuchet MS"/>
              </a:rPr>
              <a:t>many </a:t>
            </a:r>
            <a:r>
              <a:rPr sz="3000" spc="-120" dirty="0">
                <a:latin typeface="Trebuchet MS"/>
                <a:cs typeface="Trebuchet MS"/>
              </a:rPr>
              <a:t>benefits:</a:t>
            </a:r>
            <a:endParaRPr sz="3000">
              <a:latin typeface="Trebuchet MS"/>
              <a:cs typeface="Trebuchet MS"/>
            </a:endParaRPr>
          </a:p>
          <a:p>
            <a:pPr marL="295910" marR="7620" indent="-283845" algn="just">
              <a:lnSpc>
                <a:spcPct val="7920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Users</a:t>
            </a:r>
            <a:r>
              <a:rPr sz="3000" spc="-17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would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be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able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write</a:t>
            </a:r>
            <a:r>
              <a:rPr sz="3000" spc="-95" dirty="0">
                <a:latin typeface="Trebuchet MS"/>
                <a:cs typeface="Trebuchet MS"/>
              </a:rPr>
              <a:t> programs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for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an </a:t>
            </a:r>
            <a:r>
              <a:rPr sz="3000" spc="-170" dirty="0">
                <a:latin typeface="Trebuchet MS"/>
                <a:cs typeface="Trebuchet MS"/>
              </a:rPr>
              <a:t>extremely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large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i="1" spc="-320" dirty="0">
                <a:latin typeface="Trebuchet MS"/>
                <a:cs typeface="Trebuchet MS"/>
              </a:rPr>
              <a:t>virtual</a:t>
            </a:r>
            <a:r>
              <a:rPr sz="3000" i="1" spc="-5" dirty="0">
                <a:latin typeface="Trebuchet MS"/>
                <a:cs typeface="Trebuchet MS"/>
              </a:rPr>
              <a:t> </a:t>
            </a:r>
            <a:r>
              <a:rPr sz="3000" i="1" spc="-250" dirty="0">
                <a:latin typeface="Trebuchet MS"/>
                <a:cs typeface="Trebuchet MS"/>
              </a:rPr>
              <a:t>address</a:t>
            </a:r>
            <a:r>
              <a:rPr sz="3000" i="1" dirty="0">
                <a:latin typeface="Trebuchet MS"/>
                <a:cs typeface="Trebuchet MS"/>
              </a:rPr>
              <a:t> </a:t>
            </a:r>
            <a:r>
              <a:rPr sz="3000" i="1" spc="-265" dirty="0">
                <a:latin typeface="Trebuchet MS"/>
                <a:cs typeface="Trebuchet MS"/>
              </a:rPr>
              <a:t>space.</a:t>
            </a:r>
            <a:endParaRPr sz="300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ct val="80300"/>
              </a:lnSpc>
              <a:spcBef>
                <a:spcPts val="64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10" dirty="0">
                <a:latin typeface="Trebuchet MS"/>
                <a:cs typeface="Trebuchet MS"/>
              </a:rPr>
              <a:t>Because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each</a:t>
            </a:r>
            <a:r>
              <a:rPr sz="3000" spc="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user</a:t>
            </a:r>
            <a:r>
              <a:rPr sz="3000" spc="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program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could</a:t>
            </a:r>
            <a:r>
              <a:rPr sz="3000" spc="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take</a:t>
            </a:r>
            <a:r>
              <a:rPr sz="3000" spc="8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less </a:t>
            </a:r>
            <a:r>
              <a:rPr sz="3000" spc="-185" dirty="0">
                <a:latin typeface="Trebuchet MS"/>
                <a:cs typeface="Trebuchet MS"/>
              </a:rPr>
              <a:t>physical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memory,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more</a:t>
            </a:r>
            <a:r>
              <a:rPr sz="3000" spc="-20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programs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could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be </a:t>
            </a:r>
            <a:r>
              <a:rPr sz="3000" spc="-25" dirty="0">
                <a:latin typeface="Trebuchet MS"/>
                <a:cs typeface="Trebuchet MS"/>
              </a:rPr>
              <a:t>run </a:t>
            </a:r>
            <a:r>
              <a:rPr sz="3000" spc="-254" dirty="0">
                <a:latin typeface="Trebuchet MS"/>
                <a:cs typeface="Trebuchet MS"/>
              </a:rPr>
              <a:t>at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the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same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time.</a:t>
            </a:r>
            <a:endParaRPr sz="3000">
              <a:latin typeface="Trebuchet MS"/>
              <a:cs typeface="Trebuchet MS"/>
            </a:endParaRPr>
          </a:p>
          <a:p>
            <a:pPr marL="295910" marR="10795" indent="-283845" algn="just">
              <a:lnSpc>
                <a:spcPct val="79300"/>
              </a:lnSpc>
              <a:spcBef>
                <a:spcPts val="59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Less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I/O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would</a:t>
            </a:r>
            <a:r>
              <a:rPr sz="3000" spc="2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225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needed</a:t>
            </a:r>
            <a:r>
              <a:rPr sz="3000" spc="2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load</a:t>
            </a:r>
            <a:r>
              <a:rPr sz="3000" spc="2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or</a:t>
            </a:r>
            <a:r>
              <a:rPr sz="3000" spc="22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swap </a:t>
            </a:r>
            <a:r>
              <a:rPr sz="3000" spc="-80" dirty="0">
                <a:latin typeface="Trebuchet MS"/>
                <a:cs typeface="Trebuchet MS"/>
              </a:rPr>
              <a:t>user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programs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into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memory,</a:t>
            </a:r>
            <a:r>
              <a:rPr sz="3000" spc="-35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so</a:t>
            </a:r>
            <a:endParaRPr sz="3000">
              <a:latin typeface="Trebuchet MS"/>
              <a:cs typeface="Trebuchet MS"/>
            </a:endParaRPr>
          </a:p>
          <a:p>
            <a:pPr marL="295910" indent="-283210" algn="just">
              <a:lnSpc>
                <a:spcPts val="3529"/>
              </a:lnSpc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220" dirty="0">
                <a:latin typeface="Trebuchet MS"/>
                <a:cs typeface="Trebuchet MS"/>
              </a:rPr>
              <a:t>each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user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program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would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run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285" dirty="0">
                <a:latin typeface="Trebuchet MS"/>
                <a:cs typeface="Trebuchet MS"/>
              </a:rPr>
              <a:t>faster.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323786"/>
            <a:ext cx="4262501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999" y="487680"/>
            <a:ext cx="353885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75" dirty="0"/>
              <a:t>Virtual</a:t>
            </a:r>
            <a:r>
              <a:rPr sz="4250" spc="-125" dirty="0"/>
              <a:t> </a:t>
            </a:r>
            <a:r>
              <a:rPr sz="4250" spc="-85" dirty="0"/>
              <a:t>memory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076960" y="1463674"/>
            <a:ext cx="8004809" cy="35223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5275" marR="5080" indent="-285750" algn="just">
              <a:lnSpc>
                <a:spcPts val="3829"/>
              </a:lnSpc>
              <a:spcBef>
                <a:spcPts val="26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dirty="0">
                <a:latin typeface="Trebuchet MS"/>
                <a:cs typeface="Trebuchet MS"/>
              </a:rPr>
              <a:t>Virtual</a:t>
            </a:r>
            <a:r>
              <a:rPr sz="3200" spc="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memory</a:t>
            </a:r>
            <a:r>
              <a:rPr sz="3200" spc="12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involves</a:t>
            </a:r>
            <a:r>
              <a:rPr sz="3200" spc="1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114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separation</a:t>
            </a:r>
            <a:r>
              <a:rPr sz="3200" spc="114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of </a:t>
            </a:r>
            <a:r>
              <a:rPr sz="3200" spc="-85" dirty="0">
                <a:latin typeface="Trebuchet MS"/>
                <a:cs typeface="Trebuchet MS"/>
              </a:rPr>
              <a:t>logical</a:t>
            </a:r>
            <a:r>
              <a:rPr sz="3200" spc="1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memory</a:t>
            </a:r>
            <a:r>
              <a:rPr sz="3200" spc="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as</a:t>
            </a:r>
            <a:r>
              <a:rPr sz="3200" spc="14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perceived</a:t>
            </a:r>
            <a:r>
              <a:rPr sz="3200" spc="1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by</a:t>
            </a:r>
            <a:r>
              <a:rPr sz="3200" spc="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users</a:t>
            </a:r>
            <a:r>
              <a:rPr sz="3200" spc="14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from </a:t>
            </a:r>
            <a:r>
              <a:rPr sz="3200" spc="-220" dirty="0">
                <a:latin typeface="Trebuchet MS"/>
                <a:cs typeface="Trebuchet MS"/>
              </a:rPr>
              <a:t>physical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memory.</a:t>
            </a:r>
            <a:endParaRPr sz="3200">
              <a:latin typeface="Trebuchet MS"/>
              <a:cs typeface="Trebuchet MS"/>
            </a:endParaRPr>
          </a:p>
          <a:p>
            <a:pPr marL="295275" marR="7620" indent="-286385" algn="just">
              <a:lnSpc>
                <a:spcPts val="3829"/>
              </a:lnSpc>
              <a:spcBef>
                <a:spcPts val="65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dirty="0">
                <a:latin typeface="Trebuchet MS"/>
                <a:cs typeface="Trebuchet MS"/>
              </a:rPr>
              <a:t>This</a:t>
            </a:r>
            <a:r>
              <a:rPr sz="3200" spc="32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separation</a:t>
            </a:r>
            <a:r>
              <a:rPr sz="3200" spc="3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allows</a:t>
            </a:r>
            <a:r>
              <a:rPr sz="3200" spc="3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</a:t>
            </a:r>
            <a:r>
              <a:rPr sz="3200" spc="35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extremely</a:t>
            </a:r>
            <a:r>
              <a:rPr sz="3200" spc="33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large </a:t>
            </a:r>
            <a:r>
              <a:rPr sz="3200" dirty="0">
                <a:latin typeface="Trebuchet MS"/>
                <a:cs typeface="Trebuchet MS"/>
              </a:rPr>
              <a:t>virtual</a:t>
            </a:r>
            <a:r>
              <a:rPr sz="3200" spc="68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memory</a:t>
            </a:r>
            <a:r>
              <a:rPr sz="3200" spc="67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68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be</a:t>
            </a:r>
            <a:r>
              <a:rPr sz="3200" spc="68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provided</a:t>
            </a:r>
            <a:r>
              <a:rPr sz="3200" spc="660" dirty="0">
                <a:latin typeface="Trebuchet MS"/>
                <a:cs typeface="Trebuchet MS"/>
              </a:rPr>
              <a:t>  </a:t>
            </a:r>
            <a:r>
              <a:rPr sz="3200" spc="-30" dirty="0">
                <a:latin typeface="Trebuchet MS"/>
                <a:cs typeface="Trebuchet MS"/>
              </a:rPr>
              <a:t>for programmers</a:t>
            </a:r>
            <a:r>
              <a:rPr sz="3200" spc="3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when</a:t>
            </a:r>
            <a:r>
              <a:rPr sz="3200" spc="3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only</a:t>
            </a:r>
            <a:r>
              <a:rPr sz="3200" spc="315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32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smaller</a:t>
            </a:r>
            <a:r>
              <a:rPr sz="3200" spc="30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physical </a:t>
            </a:r>
            <a:r>
              <a:rPr sz="3200" spc="-110" dirty="0">
                <a:latin typeface="Trebuchet MS"/>
                <a:cs typeface="Trebuchet MS"/>
              </a:rPr>
              <a:t>memory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is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95" dirty="0">
                <a:latin typeface="Trebuchet MS"/>
                <a:cs typeface="Trebuchet MS"/>
              </a:rPr>
              <a:t>available.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2229" y="6539865"/>
            <a:ext cx="17691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425" y="123761"/>
            <a:ext cx="6986651" cy="7191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785">
              <a:lnSpc>
                <a:spcPct val="100000"/>
              </a:lnSpc>
              <a:spcBef>
                <a:spcPts val="105"/>
              </a:spcBef>
            </a:pPr>
            <a:r>
              <a:rPr sz="2400" spc="-114" dirty="0"/>
              <a:t>Virtual</a:t>
            </a:r>
            <a:r>
              <a:rPr sz="2400" spc="-55" dirty="0"/>
              <a:t> </a:t>
            </a:r>
            <a:r>
              <a:rPr sz="2400" spc="-40" dirty="0"/>
              <a:t>Memory</a:t>
            </a:r>
            <a:r>
              <a:rPr sz="2400" spc="-345" dirty="0"/>
              <a:t> </a:t>
            </a:r>
            <a:r>
              <a:rPr sz="2400" spc="-125" dirty="0"/>
              <a:t>That</a:t>
            </a:r>
            <a:r>
              <a:rPr sz="2400" spc="-95" dirty="0"/>
              <a:t> </a:t>
            </a:r>
            <a:r>
              <a:rPr sz="2400" spc="-35" dirty="0"/>
              <a:t>is</a:t>
            </a:r>
            <a:r>
              <a:rPr sz="2400" spc="5" dirty="0"/>
              <a:t> </a:t>
            </a:r>
            <a:r>
              <a:rPr sz="2400" spc="-110" dirty="0"/>
              <a:t>Larger</a:t>
            </a:r>
            <a:r>
              <a:rPr sz="2400" spc="-400" dirty="0"/>
              <a:t> </a:t>
            </a:r>
            <a:r>
              <a:rPr sz="2400" spc="-100" dirty="0"/>
              <a:t>Than</a:t>
            </a:r>
            <a:r>
              <a:rPr sz="2400" spc="-45" dirty="0"/>
              <a:t> </a:t>
            </a:r>
            <a:r>
              <a:rPr sz="2400" spc="-165" dirty="0"/>
              <a:t>Physical</a:t>
            </a:r>
            <a:r>
              <a:rPr sz="2400" spc="-50" dirty="0"/>
              <a:t> </a:t>
            </a:r>
            <a:r>
              <a:rPr sz="2400" spc="-10" dirty="0"/>
              <a:t>Memory</a:t>
            </a:r>
            <a:endParaRPr sz="2400"/>
          </a:p>
        </p:txBody>
      </p:sp>
      <p:grpSp>
        <p:nvGrpSpPr>
          <p:cNvPr id="5" name="object 5"/>
          <p:cNvGrpSpPr/>
          <p:nvPr/>
        </p:nvGrpSpPr>
        <p:grpSpPr>
          <a:xfrm>
            <a:off x="1314450" y="895350"/>
            <a:ext cx="7581900" cy="5181600"/>
            <a:chOff x="1314450" y="895350"/>
            <a:chExt cx="7581900" cy="51816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952500"/>
              <a:ext cx="7467600" cy="5067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4450" y="895349"/>
              <a:ext cx="7581900" cy="5181600"/>
            </a:xfrm>
            <a:custGeom>
              <a:avLst/>
              <a:gdLst/>
              <a:ahLst/>
              <a:cxnLst/>
              <a:rect l="l" t="t" r="r" b="b"/>
              <a:pathLst>
                <a:path w="7581900" h="5181600">
                  <a:moveTo>
                    <a:pt x="7536180" y="45720"/>
                  </a:moveTo>
                  <a:lnTo>
                    <a:pt x="7524750" y="45720"/>
                  </a:lnTo>
                  <a:lnTo>
                    <a:pt x="7524750" y="57150"/>
                  </a:lnTo>
                  <a:lnTo>
                    <a:pt x="7524750" y="5124450"/>
                  </a:lnTo>
                  <a:lnTo>
                    <a:pt x="57150" y="5124450"/>
                  </a:lnTo>
                  <a:lnTo>
                    <a:pt x="57150" y="57150"/>
                  </a:lnTo>
                  <a:lnTo>
                    <a:pt x="7524750" y="57150"/>
                  </a:lnTo>
                  <a:lnTo>
                    <a:pt x="75247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5124450"/>
                  </a:lnTo>
                  <a:lnTo>
                    <a:pt x="45720" y="5135880"/>
                  </a:lnTo>
                  <a:lnTo>
                    <a:pt x="7536180" y="5135880"/>
                  </a:lnTo>
                  <a:lnTo>
                    <a:pt x="7536180" y="5124450"/>
                  </a:lnTo>
                  <a:lnTo>
                    <a:pt x="7536180" y="57150"/>
                  </a:lnTo>
                  <a:lnTo>
                    <a:pt x="7536180" y="45720"/>
                  </a:lnTo>
                  <a:close/>
                </a:path>
                <a:path w="7581900" h="5181600">
                  <a:moveTo>
                    <a:pt x="7581900" y="0"/>
                  </a:moveTo>
                  <a:lnTo>
                    <a:pt x="7547610" y="0"/>
                  </a:lnTo>
                  <a:lnTo>
                    <a:pt x="7547610" y="34290"/>
                  </a:lnTo>
                  <a:lnTo>
                    <a:pt x="7547610" y="5147310"/>
                  </a:lnTo>
                  <a:lnTo>
                    <a:pt x="34290" y="5147310"/>
                  </a:lnTo>
                  <a:lnTo>
                    <a:pt x="34290" y="34290"/>
                  </a:lnTo>
                  <a:lnTo>
                    <a:pt x="7547610" y="34290"/>
                  </a:lnTo>
                  <a:lnTo>
                    <a:pt x="75476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147310"/>
                  </a:lnTo>
                  <a:lnTo>
                    <a:pt x="0" y="5181600"/>
                  </a:lnTo>
                  <a:lnTo>
                    <a:pt x="7581900" y="5181600"/>
                  </a:lnTo>
                  <a:lnTo>
                    <a:pt x="7581900" y="5147322"/>
                  </a:lnTo>
                  <a:lnTo>
                    <a:pt x="7581900" y="34290"/>
                  </a:lnTo>
                  <a:lnTo>
                    <a:pt x="7581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5900" y="1765300"/>
              <a:ext cx="3749040" cy="1009650"/>
            </a:xfrm>
            <a:custGeom>
              <a:avLst/>
              <a:gdLst/>
              <a:ahLst/>
              <a:cxnLst/>
              <a:rect l="l" t="t" r="r" b="b"/>
              <a:pathLst>
                <a:path w="3749040" h="1009650">
                  <a:moveTo>
                    <a:pt x="17525" y="702183"/>
                  </a:moveTo>
                  <a:lnTo>
                    <a:pt x="11684" y="699135"/>
                  </a:lnTo>
                  <a:lnTo>
                    <a:pt x="635" y="693420"/>
                  </a:lnTo>
                  <a:lnTo>
                    <a:pt x="0" y="693165"/>
                  </a:lnTo>
                  <a:lnTo>
                    <a:pt x="21383" y="707229"/>
                  </a:lnTo>
                  <a:lnTo>
                    <a:pt x="37718" y="721566"/>
                  </a:lnTo>
                  <a:lnTo>
                    <a:pt x="71247" y="755396"/>
                  </a:lnTo>
                  <a:lnTo>
                    <a:pt x="105239" y="786774"/>
                  </a:lnTo>
                  <a:lnTo>
                    <a:pt x="141922" y="819451"/>
                  </a:lnTo>
                  <a:lnTo>
                    <a:pt x="179081" y="851247"/>
                  </a:lnTo>
                  <a:lnTo>
                    <a:pt x="214503" y="879983"/>
                  </a:lnTo>
                  <a:lnTo>
                    <a:pt x="231386" y="895099"/>
                  </a:lnTo>
                  <a:lnTo>
                    <a:pt x="251460" y="914526"/>
                  </a:lnTo>
                  <a:lnTo>
                    <a:pt x="270867" y="932239"/>
                  </a:lnTo>
                  <a:lnTo>
                    <a:pt x="285750" y="942213"/>
                  </a:lnTo>
                  <a:lnTo>
                    <a:pt x="309125" y="942518"/>
                  </a:lnTo>
                  <a:lnTo>
                    <a:pt x="324929" y="928370"/>
                  </a:lnTo>
                  <a:lnTo>
                    <a:pt x="336827" y="907744"/>
                  </a:lnTo>
                  <a:lnTo>
                    <a:pt x="348488" y="888619"/>
                  </a:lnTo>
                  <a:lnTo>
                    <a:pt x="378708" y="850959"/>
                  </a:lnTo>
                  <a:lnTo>
                    <a:pt x="408602" y="813005"/>
                  </a:lnTo>
                  <a:lnTo>
                    <a:pt x="438235" y="774817"/>
                  </a:lnTo>
                  <a:lnTo>
                    <a:pt x="467668" y="736458"/>
                  </a:lnTo>
                  <a:lnTo>
                    <a:pt x="496966" y="697992"/>
                  </a:lnTo>
                  <a:lnTo>
                    <a:pt x="526192" y="659479"/>
                  </a:lnTo>
                  <a:lnTo>
                    <a:pt x="555408" y="620983"/>
                  </a:lnTo>
                  <a:lnTo>
                    <a:pt x="584679" y="582567"/>
                  </a:lnTo>
                  <a:lnTo>
                    <a:pt x="614067" y="544292"/>
                  </a:lnTo>
                  <a:lnTo>
                    <a:pt x="643636" y="506222"/>
                  </a:lnTo>
                  <a:lnTo>
                    <a:pt x="672248" y="469456"/>
                  </a:lnTo>
                  <a:lnTo>
                    <a:pt x="700701" y="432482"/>
                  </a:lnTo>
                  <a:lnTo>
                    <a:pt x="729027" y="395366"/>
                  </a:lnTo>
                  <a:lnTo>
                    <a:pt x="757258" y="358177"/>
                  </a:lnTo>
                  <a:lnTo>
                    <a:pt x="785426" y="320981"/>
                  </a:lnTo>
                  <a:lnTo>
                    <a:pt x="813562" y="283845"/>
                  </a:lnTo>
                  <a:lnTo>
                    <a:pt x="827133" y="264003"/>
                  </a:lnTo>
                  <a:lnTo>
                    <a:pt x="840692" y="242077"/>
                  </a:lnTo>
                  <a:lnTo>
                    <a:pt x="854084" y="221033"/>
                  </a:lnTo>
                  <a:lnTo>
                    <a:pt x="867156" y="203835"/>
                  </a:lnTo>
                  <a:lnTo>
                    <a:pt x="870076" y="203835"/>
                  </a:lnTo>
                  <a:lnTo>
                    <a:pt x="872998" y="203835"/>
                  </a:lnTo>
                  <a:lnTo>
                    <a:pt x="875792" y="203835"/>
                  </a:lnTo>
                </a:path>
                <a:path w="3749040" h="1009650">
                  <a:moveTo>
                    <a:pt x="2285619" y="607949"/>
                  </a:moveTo>
                  <a:lnTo>
                    <a:pt x="2345118" y="642715"/>
                  </a:lnTo>
                  <a:lnTo>
                    <a:pt x="2401570" y="688339"/>
                  </a:lnTo>
                  <a:lnTo>
                    <a:pt x="2436601" y="721725"/>
                  </a:lnTo>
                  <a:lnTo>
                    <a:pt x="2469469" y="756422"/>
                  </a:lnTo>
                  <a:lnTo>
                    <a:pt x="2500873" y="792307"/>
                  </a:lnTo>
                  <a:lnTo>
                    <a:pt x="2531516" y="829259"/>
                  </a:lnTo>
                  <a:lnTo>
                    <a:pt x="2562098" y="867155"/>
                  </a:lnTo>
                  <a:lnTo>
                    <a:pt x="2592710" y="905771"/>
                  </a:lnTo>
                  <a:lnTo>
                    <a:pt x="2626693" y="945292"/>
                  </a:lnTo>
                  <a:lnTo>
                    <a:pt x="2664128" y="979241"/>
                  </a:lnTo>
                  <a:lnTo>
                    <a:pt x="2705100" y="1001140"/>
                  </a:lnTo>
                  <a:lnTo>
                    <a:pt x="2731809" y="1007864"/>
                  </a:lnTo>
                  <a:lnTo>
                    <a:pt x="2757042" y="1009300"/>
                  </a:lnTo>
                  <a:lnTo>
                    <a:pt x="2783038" y="1004498"/>
                  </a:lnTo>
                  <a:lnTo>
                    <a:pt x="2856780" y="966316"/>
                  </a:lnTo>
                  <a:lnTo>
                    <a:pt x="2898699" y="935735"/>
                  </a:lnTo>
                  <a:lnTo>
                    <a:pt x="2938243" y="901620"/>
                  </a:lnTo>
                  <a:lnTo>
                    <a:pt x="2975869" y="864826"/>
                  </a:lnTo>
                  <a:lnTo>
                    <a:pt x="3012030" y="826211"/>
                  </a:lnTo>
                  <a:lnTo>
                    <a:pt x="3047181" y="786633"/>
                  </a:lnTo>
                  <a:lnTo>
                    <a:pt x="3081777" y="746948"/>
                  </a:lnTo>
                  <a:lnTo>
                    <a:pt x="3116273" y="708013"/>
                  </a:lnTo>
                  <a:lnTo>
                    <a:pt x="3151124" y="670687"/>
                  </a:lnTo>
                  <a:lnTo>
                    <a:pt x="3185355" y="635268"/>
                  </a:lnTo>
                  <a:lnTo>
                    <a:pt x="3219430" y="599727"/>
                  </a:lnTo>
                  <a:lnTo>
                    <a:pt x="3253370" y="564080"/>
                  </a:lnTo>
                  <a:lnTo>
                    <a:pt x="3287199" y="528345"/>
                  </a:lnTo>
                  <a:lnTo>
                    <a:pt x="3320937" y="492539"/>
                  </a:lnTo>
                  <a:lnTo>
                    <a:pt x="3354607" y="456679"/>
                  </a:lnTo>
                  <a:lnTo>
                    <a:pt x="3388233" y="420782"/>
                  </a:lnTo>
                  <a:lnTo>
                    <a:pt x="3421834" y="384866"/>
                  </a:lnTo>
                  <a:lnTo>
                    <a:pt x="3455435" y="348948"/>
                  </a:lnTo>
                  <a:lnTo>
                    <a:pt x="3489056" y="313045"/>
                  </a:lnTo>
                  <a:lnTo>
                    <a:pt x="3522721" y="277173"/>
                  </a:lnTo>
                  <a:lnTo>
                    <a:pt x="3556452" y="241352"/>
                  </a:lnTo>
                  <a:lnTo>
                    <a:pt x="3590270" y="205597"/>
                  </a:lnTo>
                  <a:lnTo>
                    <a:pt x="3624199" y="169925"/>
                  </a:lnTo>
                  <a:lnTo>
                    <a:pt x="3652339" y="137981"/>
                  </a:lnTo>
                  <a:lnTo>
                    <a:pt x="3676348" y="106965"/>
                  </a:lnTo>
                  <a:lnTo>
                    <a:pt x="3698761" y="76092"/>
                  </a:lnTo>
                  <a:lnTo>
                    <a:pt x="3722116" y="44576"/>
                  </a:lnTo>
                  <a:lnTo>
                    <a:pt x="3729787" y="33325"/>
                  </a:lnTo>
                  <a:lnTo>
                    <a:pt x="3736625" y="21526"/>
                  </a:lnTo>
                  <a:lnTo>
                    <a:pt x="3742940" y="10108"/>
                  </a:lnTo>
                  <a:lnTo>
                    <a:pt x="3749040" y="0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950" y="1809623"/>
            <a:ext cx="7910576" cy="21765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6425" y="2062098"/>
            <a:ext cx="7410450" cy="16764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259079" rIns="0" bIns="0" rtlCol="0">
            <a:spAutoFit/>
          </a:bodyPr>
          <a:lstStyle/>
          <a:p>
            <a:pPr marL="1474470" marR="194310" indent="-1283970">
              <a:lnSpc>
                <a:spcPct val="101099"/>
              </a:lnSpc>
              <a:spcBef>
                <a:spcPts val="2039"/>
              </a:spcBef>
            </a:pP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Implementation</a:t>
            </a:r>
            <a:r>
              <a:rPr b="1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40" dirty="0">
                <a:solidFill>
                  <a:srgbClr val="000000"/>
                </a:solidFill>
                <a:latin typeface="Calibri"/>
                <a:cs typeface="Calibri"/>
              </a:rPr>
              <a:t>memory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b="1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Demand</a:t>
            </a:r>
            <a:r>
              <a:rPr b="1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Paging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57086"/>
            <a:ext cx="4148201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33040">
              <a:lnSpc>
                <a:spcPct val="100000"/>
              </a:lnSpc>
              <a:spcBef>
                <a:spcPts val="130"/>
              </a:spcBef>
            </a:pPr>
            <a:r>
              <a:rPr sz="4250" spc="-90" dirty="0"/>
              <a:t>Demand</a:t>
            </a:r>
            <a:r>
              <a:rPr sz="4250" spc="-210" dirty="0"/>
              <a:t> </a:t>
            </a:r>
            <a:r>
              <a:rPr sz="4250" spc="-305" dirty="0"/>
              <a:t>Paging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229360" y="1019238"/>
            <a:ext cx="7461884" cy="48139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67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95" dirty="0">
                <a:latin typeface="Trebuchet MS"/>
                <a:cs typeface="Trebuchet MS"/>
              </a:rPr>
              <a:t>Bring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Trebuchet MS"/>
                <a:cs typeface="Trebuchet MS"/>
              </a:rPr>
              <a:t>page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into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memory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only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when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it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needed.</a:t>
            </a:r>
            <a:endParaRPr sz="2400">
              <a:latin typeface="Trebuchet MS"/>
              <a:cs typeface="Trebuchet MS"/>
            </a:endParaRPr>
          </a:p>
          <a:p>
            <a:pPr marL="570865" lvl="1" indent="-238125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65" dirty="0">
                <a:latin typeface="Trebuchet MS"/>
                <a:cs typeface="Trebuchet MS"/>
              </a:rPr>
              <a:t>Less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I/O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needed</a:t>
            </a:r>
            <a:endParaRPr sz="2400">
              <a:latin typeface="Trebuchet MS"/>
              <a:cs typeface="Trebuchet MS"/>
            </a:endParaRPr>
          </a:p>
          <a:p>
            <a:pPr marL="570865" lvl="1" indent="-238125">
              <a:lnSpc>
                <a:spcPct val="100000"/>
              </a:lnSpc>
              <a:spcBef>
                <a:spcPts val="65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65" dirty="0">
                <a:latin typeface="Trebuchet MS"/>
                <a:cs typeface="Trebuchet MS"/>
              </a:rPr>
              <a:t>Less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memory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needed</a:t>
            </a:r>
            <a:endParaRPr sz="2400">
              <a:latin typeface="Trebuchet MS"/>
              <a:cs typeface="Trebuchet MS"/>
            </a:endParaRPr>
          </a:p>
          <a:p>
            <a:pPr marL="570865" lvl="1" indent="-238125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130" dirty="0">
                <a:latin typeface="Trebuchet MS"/>
                <a:cs typeface="Trebuchet MS"/>
              </a:rPr>
              <a:t>Faster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response</a:t>
            </a:r>
            <a:endParaRPr sz="2400">
              <a:latin typeface="Trebuchet MS"/>
              <a:cs typeface="Trebuchet MS"/>
            </a:endParaRPr>
          </a:p>
          <a:p>
            <a:pPr marL="570865" lvl="1" indent="-238125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dirty="0">
                <a:latin typeface="Trebuchet MS"/>
                <a:cs typeface="Trebuchet MS"/>
              </a:rPr>
              <a:t>More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users</a:t>
            </a:r>
            <a:endParaRPr sz="2400">
              <a:latin typeface="Trebuchet MS"/>
              <a:cs typeface="Trebuchet MS"/>
            </a:endParaRPr>
          </a:p>
          <a:p>
            <a:pPr marL="295910" indent="-283210">
              <a:lnSpc>
                <a:spcPts val="2865"/>
              </a:lnSpc>
              <a:spcBef>
                <a:spcPts val="65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b="1" dirty="0">
                <a:latin typeface="Trebuchet MS"/>
                <a:cs typeface="Trebuchet MS"/>
              </a:rPr>
              <a:t>Lazy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swapper</a:t>
            </a:r>
            <a:r>
              <a:rPr sz="2400" b="1" spc="-85" dirty="0">
                <a:latin typeface="Trebuchet MS"/>
                <a:cs typeface="Trebuchet MS"/>
              </a:rPr>
              <a:t> </a:t>
            </a:r>
            <a:r>
              <a:rPr sz="2400" b="1" spc="310" dirty="0">
                <a:latin typeface="Trebuchet MS"/>
                <a:cs typeface="Trebuchet MS"/>
              </a:rPr>
              <a:t>–</a:t>
            </a:r>
            <a:r>
              <a:rPr sz="2400" b="1" spc="-7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never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swaps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Trebuchet MS"/>
                <a:cs typeface="Trebuchet MS"/>
              </a:rPr>
              <a:t>page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into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memory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unless</a:t>
            </a:r>
            <a:endParaRPr sz="2400">
              <a:latin typeface="Trebuchet MS"/>
              <a:cs typeface="Trebuchet MS"/>
            </a:endParaRPr>
          </a:p>
          <a:p>
            <a:pPr marL="295910">
              <a:lnSpc>
                <a:spcPts val="2865"/>
              </a:lnSpc>
            </a:pPr>
            <a:r>
              <a:rPr sz="2400" spc="-204" dirty="0">
                <a:latin typeface="Trebuchet MS"/>
                <a:cs typeface="Trebuchet MS"/>
              </a:rPr>
              <a:t>page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will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be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needed.</a:t>
            </a:r>
            <a:endParaRPr sz="2400">
              <a:latin typeface="Trebuchet MS"/>
              <a:cs typeface="Trebuchet MS"/>
            </a:endParaRPr>
          </a:p>
          <a:p>
            <a:pPr marL="295910" indent="-283210">
              <a:lnSpc>
                <a:spcPct val="100000"/>
              </a:lnSpc>
              <a:spcBef>
                <a:spcPts val="65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25" dirty="0">
                <a:latin typeface="Trebuchet MS"/>
                <a:cs typeface="Trebuchet MS"/>
              </a:rPr>
              <a:t>Swapper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that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deals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with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pages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pager.</a:t>
            </a:r>
            <a:endParaRPr sz="2400">
              <a:latin typeface="Trebuchet MS"/>
              <a:cs typeface="Trebuchet MS"/>
            </a:endParaRPr>
          </a:p>
          <a:p>
            <a:pPr marL="295910" indent="-283210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85" dirty="0">
                <a:latin typeface="Trebuchet MS"/>
                <a:cs typeface="Trebuchet MS"/>
              </a:rPr>
              <a:t>Page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needed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reference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to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it</a:t>
            </a:r>
            <a:endParaRPr sz="2400">
              <a:latin typeface="Trebuchet MS"/>
              <a:cs typeface="Trebuchet MS"/>
            </a:endParaRPr>
          </a:p>
          <a:p>
            <a:pPr marL="570865" lvl="1" indent="-238125">
              <a:lnSpc>
                <a:spcPct val="100000"/>
              </a:lnSpc>
              <a:spcBef>
                <a:spcPts val="65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175" dirty="0">
                <a:latin typeface="Trebuchet MS"/>
                <a:cs typeface="Trebuchet MS"/>
              </a:rPr>
              <a:t>invalid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reference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abort</a:t>
            </a:r>
            <a:endParaRPr sz="2400">
              <a:latin typeface="Trebuchet MS"/>
              <a:cs typeface="Trebuchet MS"/>
            </a:endParaRPr>
          </a:p>
          <a:p>
            <a:pPr marL="570865" lvl="1" indent="-238125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95" dirty="0">
                <a:latin typeface="Trebuchet MS"/>
                <a:cs typeface="Trebuchet MS"/>
              </a:rPr>
              <a:t>not-</a:t>
            </a:r>
            <a:r>
              <a:rPr sz="2400" spc="-145" dirty="0">
                <a:latin typeface="Trebuchet MS"/>
                <a:cs typeface="Trebuchet MS"/>
              </a:rPr>
              <a:t>in-</a:t>
            </a:r>
            <a:r>
              <a:rPr sz="2400" spc="-80" dirty="0">
                <a:latin typeface="Trebuchet MS"/>
                <a:cs typeface="Trebuchet MS"/>
              </a:rPr>
              <a:t>memory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bring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to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memory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171386"/>
            <a:ext cx="7987030" cy="6468110"/>
            <a:chOff x="895350" y="171386"/>
            <a:chExt cx="7987030" cy="6468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1142999"/>
              <a:ext cx="6858000" cy="54959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350" y="171386"/>
              <a:ext cx="7986776" cy="11287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57" y="319405"/>
            <a:ext cx="733742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29" dirty="0">
                <a:solidFill>
                  <a:srgbClr val="001F5F"/>
                </a:solidFill>
              </a:rPr>
              <a:t>Management</a:t>
            </a:r>
            <a:r>
              <a:rPr spc="-70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5" y="123761"/>
            <a:ext cx="7205726" cy="7191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8703" y="217169"/>
            <a:ext cx="67976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50" dirty="0"/>
              <a:t>Transfer</a:t>
            </a:r>
            <a:r>
              <a:rPr sz="2400" spc="-40" dirty="0"/>
              <a:t> </a:t>
            </a:r>
            <a:r>
              <a:rPr sz="2400" spc="-160" dirty="0"/>
              <a:t>of</a:t>
            </a:r>
            <a:r>
              <a:rPr sz="2400" spc="-55" dirty="0"/>
              <a:t> </a:t>
            </a:r>
            <a:r>
              <a:rPr sz="2400" spc="-245" dirty="0"/>
              <a:t>a</a:t>
            </a:r>
            <a:r>
              <a:rPr sz="2400" spc="-30" dirty="0"/>
              <a:t> </a:t>
            </a:r>
            <a:r>
              <a:rPr sz="2400" spc="-175" dirty="0"/>
              <a:t>Paged</a:t>
            </a:r>
            <a:r>
              <a:rPr sz="2400" spc="-85" dirty="0"/>
              <a:t> </a:t>
            </a:r>
            <a:r>
              <a:rPr sz="2400" spc="-20" dirty="0"/>
              <a:t>Memory</a:t>
            </a:r>
            <a:r>
              <a:rPr sz="2400" spc="-75" dirty="0"/>
              <a:t> </a:t>
            </a:r>
            <a:r>
              <a:rPr sz="2400" spc="-20" dirty="0"/>
              <a:t>to</a:t>
            </a:r>
            <a:r>
              <a:rPr sz="2400" spc="-40" dirty="0"/>
              <a:t> </a:t>
            </a:r>
            <a:r>
              <a:rPr sz="2400" spc="-60" dirty="0"/>
              <a:t>Contiguous</a:t>
            </a:r>
            <a:r>
              <a:rPr sz="2400" spc="-90" dirty="0"/>
              <a:t> </a:t>
            </a:r>
            <a:r>
              <a:rPr sz="2400" dirty="0"/>
              <a:t>Disk</a:t>
            </a:r>
            <a:r>
              <a:rPr sz="2400" spc="-85" dirty="0"/>
              <a:t> </a:t>
            </a:r>
            <a:r>
              <a:rPr sz="2400" spc="-95" dirty="0"/>
              <a:t>Space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543050" y="952500"/>
            <a:ext cx="6667500" cy="5429250"/>
            <a:chOff x="1543050" y="952500"/>
            <a:chExt cx="6667500" cy="54292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009650"/>
              <a:ext cx="6553200" cy="5314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3050" y="952499"/>
              <a:ext cx="6667500" cy="5429250"/>
            </a:xfrm>
            <a:custGeom>
              <a:avLst/>
              <a:gdLst/>
              <a:ahLst/>
              <a:cxnLst/>
              <a:rect l="l" t="t" r="r" b="b"/>
              <a:pathLst>
                <a:path w="6667500" h="5429250">
                  <a:moveTo>
                    <a:pt x="6621780" y="45720"/>
                  </a:moveTo>
                  <a:lnTo>
                    <a:pt x="6610350" y="45720"/>
                  </a:lnTo>
                  <a:lnTo>
                    <a:pt x="6610350" y="57150"/>
                  </a:lnTo>
                  <a:lnTo>
                    <a:pt x="6610350" y="5372100"/>
                  </a:lnTo>
                  <a:lnTo>
                    <a:pt x="57150" y="5372100"/>
                  </a:lnTo>
                  <a:lnTo>
                    <a:pt x="57150" y="57150"/>
                  </a:lnTo>
                  <a:lnTo>
                    <a:pt x="6610350" y="57150"/>
                  </a:lnTo>
                  <a:lnTo>
                    <a:pt x="66103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5372100"/>
                  </a:lnTo>
                  <a:lnTo>
                    <a:pt x="45720" y="5383530"/>
                  </a:lnTo>
                  <a:lnTo>
                    <a:pt x="6621780" y="5383530"/>
                  </a:lnTo>
                  <a:lnTo>
                    <a:pt x="6621780" y="5372100"/>
                  </a:lnTo>
                  <a:lnTo>
                    <a:pt x="6621780" y="57150"/>
                  </a:lnTo>
                  <a:lnTo>
                    <a:pt x="6621780" y="45720"/>
                  </a:lnTo>
                  <a:close/>
                </a:path>
                <a:path w="6667500" h="5429250">
                  <a:moveTo>
                    <a:pt x="6667500" y="0"/>
                  </a:moveTo>
                  <a:lnTo>
                    <a:pt x="6633210" y="0"/>
                  </a:lnTo>
                  <a:lnTo>
                    <a:pt x="6633210" y="34290"/>
                  </a:lnTo>
                  <a:lnTo>
                    <a:pt x="6633210" y="5394960"/>
                  </a:lnTo>
                  <a:lnTo>
                    <a:pt x="34290" y="5394960"/>
                  </a:lnTo>
                  <a:lnTo>
                    <a:pt x="34290" y="34290"/>
                  </a:lnTo>
                  <a:lnTo>
                    <a:pt x="6633210" y="34290"/>
                  </a:lnTo>
                  <a:lnTo>
                    <a:pt x="66332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394960"/>
                  </a:lnTo>
                  <a:lnTo>
                    <a:pt x="0" y="5429250"/>
                  </a:lnTo>
                  <a:lnTo>
                    <a:pt x="6667500" y="5429250"/>
                  </a:lnTo>
                  <a:lnTo>
                    <a:pt x="6667500" y="5394972"/>
                  </a:lnTo>
                  <a:lnTo>
                    <a:pt x="6667500" y="34290"/>
                  </a:lnTo>
                  <a:lnTo>
                    <a:pt x="6667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50384" y="1778698"/>
            <a:ext cx="780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/>
                <a:cs typeface="Trebuchet MS"/>
              </a:rPr>
              <a:t>Roll-</a:t>
            </a:r>
            <a:r>
              <a:rPr sz="1800" spc="-40" dirty="0">
                <a:latin typeface="Trebuchet MS"/>
                <a:cs typeface="Trebuchet MS"/>
              </a:rPr>
              <a:t>out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6584" y="3686111"/>
            <a:ext cx="625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/>
                <a:cs typeface="Trebuchet MS"/>
              </a:rPr>
              <a:t>Roll-</a:t>
            </a:r>
            <a:r>
              <a:rPr sz="1800" spc="-85" dirty="0">
                <a:latin typeface="Trebuchet MS"/>
                <a:cs typeface="Trebuchet MS"/>
              </a:rPr>
              <a:t>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70987" y="1651698"/>
            <a:ext cx="1169670" cy="633095"/>
          </a:xfrm>
          <a:custGeom>
            <a:avLst/>
            <a:gdLst/>
            <a:ahLst/>
            <a:cxnLst/>
            <a:rect l="l" t="t" r="r" b="b"/>
            <a:pathLst>
              <a:path w="1169670" h="633094">
                <a:moveTo>
                  <a:pt x="1158567" y="133033"/>
                </a:moveTo>
                <a:lnTo>
                  <a:pt x="1125743" y="119209"/>
                </a:lnTo>
                <a:lnTo>
                  <a:pt x="1092479" y="104648"/>
                </a:lnTo>
                <a:lnTo>
                  <a:pt x="1058858" y="91134"/>
                </a:lnTo>
                <a:lnTo>
                  <a:pt x="978913" y="69245"/>
                </a:lnTo>
                <a:lnTo>
                  <a:pt x="932588" y="58718"/>
                </a:lnTo>
                <a:lnTo>
                  <a:pt x="886111" y="48551"/>
                </a:lnTo>
                <a:lnTo>
                  <a:pt x="839604" y="38421"/>
                </a:lnTo>
                <a:lnTo>
                  <a:pt x="793188" y="28004"/>
                </a:lnTo>
                <a:lnTo>
                  <a:pt x="741517" y="16984"/>
                </a:lnTo>
                <a:lnTo>
                  <a:pt x="691286" y="8715"/>
                </a:lnTo>
                <a:lnTo>
                  <a:pt x="640794" y="3518"/>
                </a:lnTo>
                <a:lnTo>
                  <a:pt x="588337" y="1715"/>
                </a:lnTo>
                <a:lnTo>
                  <a:pt x="538488" y="1028"/>
                </a:lnTo>
                <a:lnTo>
                  <a:pt x="488157" y="0"/>
                </a:lnTo>
                <a:lnTo>
                  <a:pt x="437808" y="178"/>
                </a:lnTo>
                <a:lnTo>
                  <a:pt x="387905" y="3113"/>
                </a:lnTo>
                <a:lnTo>
                  <a:pt x="338909" y="10351"/>
                </a:lnTo>
                <a:lnTo>
                  <a:pt x="265836" y="28654"/>
                </a:lnTo>
                <a:lnTo>
                  <a:pt x="195907" y="54293"/>
                </a:lnTo>
                <a:lnTo>
                  <a:pt x="145091" y="78423"/>
                </a:lnTo>
                <a:lnTo>
                  <a:pt x="97990" y="106744"/>
                </a:lnTo>
                <a:lnTo>
                  <a:pt x="62430" y="141669"/>
                </a:lnTo>
                <a:lnTo>
                  <a:pt x="32855" y="190167"/>
                </a:lnTo>
                <a:lnTo>
                  <a:pt x="9090" y="238189"/>
                </a:lnTo>
                <a:lnTo>
                  <a:pt x="581" y="277193"/>
                </a:lnTo>
                <a:lnTo>
                  <a:pt x="73" y="317056"/>
                </a:lnTo>
                <a:lnTo>
                  <a:pt x="0" y="333752"/>
                </a:lnTo>
                <a:lnTo>
                  <a:pt x="1010" y="348615"/>
                </a:lnTo>
                <a:lnTo>
                  <a:pt x="18569" y="395573"/>
                </a:lnTo>
                <a:lnTo>
                  <a:pt x="39433" y="406654"/>
                </a:lnTo>
                <a:lnTo>
                  <a:pt x="53413" y="413576"/>
                </a:lnTo>
                <a:lnTo>
                  <a:pt x="82045" y="429841"/>
                </a:lnTo>
                <a:lnTo>
                  <a:pt x="113595" y="444357"/>
                </a:lnTo>
                <a:lnTo>
                  <a:pt x="146264" y="458849"/>
                </a:lnTo>
                <a:lnTo>
                  <a:pt x="178254" y="475044"/>
                </a:lnTo>
                <a:lnTo>
                  <a:pt x="221990" y="498355"/>
                </a:lnTo>
                <a:lnTo>
                  <a:pt x="266434" y="519211"/>
                </a:lnTo>
                <a:lnTo>
                  <a:pt x="311747" y="537718"/>
                </a:lnTo>
                <a:lnTo>
                  <a:pt x="358086" y="553981"/>
                </a:lnTo>
                <a:lnTo>
                  <a:pt x="405610" y="568106"/>
                </a:lnTo>
                <a:lnTo>
                  <a:pt x="454479" y="580200"/>
                </a:lnTo>
                <a:lnTo>
                  <a:pt x="488485" y="590078"/>
                </a:lnTo>
                <a:lnTo>
                  <a:pt x="554831" y="614597"/>
                </a:lnTo>
                <a:lnTo>
                  <a:pt x="634975" y="630189"/>
                </a:lnTo>
                <a:lnTo>
                  <a:pt x="687759" y="632688"/>
                </a:lnTo>
                <a:lnTo>
                  <a:pt x="743245" y="631412"/>
                </a:lnTo>
                <a:lnTo>
                  <a:pt x="797990" y="626517"/>
                </a:lnTo>
                <a:lnTo>
                  <a:pt x="848552" y="618157"/>
                </a:lnTo>
                <a:lnTo>
                  <a:pt x="891486" y="606489"/>
                </a:lnTo>
                <a:lnTo>
                  <a:pt x="915358" y="598525"/>
                </a:lnTo>
                <a:lnTo>
                  <a:pt x="939873" y="590502"/>
                </a:lnTo>
                <a:lnTo>
                  <a:pt x="989403" y="571183"/>
                </a:lnTo>
                <a:lnTo>
                  <a:pt x="1026243" y="551160"/>
                </a:lnTo>
                <a:lnTo>
                  <a:pt x="1059618" y="528161"/>
                </a:lnTo>
                <a:lnTo>
                  <a:pt x="1091255" y="502638"/>
                </a:lnTo>
                <a:lnTo>
                  <a:pt x="1122880" y="475044"/>
                </a:lnTo>
                <a:lnTo>
                  <a:pt x="1153669" y="426609"/>
                </a:lnTo>
                <a:lnTo>
                  <a:pt x="1161226" y="387483"/>
                </a:lnTo>
                <a:lnTo>
                  <a:pt x="1167584" y="334709"/>
                </a:lnTo>
                <a:lnTo>
                  <a:pt x="1169410" y="284258"/>
                </a:lnTo>
                <a:lnTo>
                  <a:pt x="1166280" y="259735"/>
                </a:lnTo>
                <a:lnTo>
                  <a:pt x="1146966" y="219357"/>
                </a:lnTo>
                <a:lnTo>
                  <a:pt x="1119669" y="184932"/>
                </a:lnTo>
                <a:lnTo>
                  <a:pt x="1102306" y="165164"/>
                </a:lnTo>
                <a:lnTo>
                  <a:pt x="1099258" y="162243"/>
                </a:lnTo>
                <a:lnTo>
                  <a:pt x="1096337" y="159322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28925" y="0"/>
            <a:ext cx="4119879" cy="1176655"/>
            <a:chOff x="2828925" y="0"/>
            <a:chExt cx="4119879" cy="1176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8925" y="0"/>
              <a:ext cx="1795526" cy="11762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6675" y="0"/>
              <a:ext cx="919162" cy="11762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8125" y="0"/>
              <a:ext cx="2900426" cy="11762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95066" y="98043"/>
            <a:ext cx="3401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60" dirty="0"/>
              <a:t>Valid-</a:t>
            </a:r>
            <a:r>
              <a:rPr sz="4250" spc="-254" dirty="0"/>
              <a:t>Invalid</a:t>
            </a:r>
            <a:r>
              <a:rPr sz="4250" spc="-65" dirty="0"/>
              <a:t> </a:t>
            </a:r>
            <a:r>
              <a:rPr sz="4250" spc="-114" dirty="0"/>
              <a:t>Bit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1153160" y="786828"/>
            <a:ext cx="7466330" cy="14217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95910" marR="5080" indent="-283845">
              <a:lnSpc>
                <a:spcPts val="2330"/>
              </a:lnSpc>
              <a:spcBef>
                <a:spcPts val="63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each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Trebuchet MS"/>
                <a:cs typeface="Trebuchet MS"/>
              </a:rPr>
              <a:t>page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table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entry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valid–invalid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bit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associated </a:t>
            </a:r>
            <a:r>
              <a:rPr sz="2400" spc="-90" dirty="0">
                <a:latin typeface="Trebuchet MS"/>
                <a:cs typeface="Trebuchet MS"/>
              </a:rPr>
              <a:t>(1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95" dirty="0">
                <a:latin typeface="Trebuchet MS"/>
                <a:cs typeface="Trebuchet MS"/>
              </a:rPr>
              <a:t>/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in-</a:t>
            </a:r>
            <a:r>
              <a:rPr sz="2400" spc="-165" dirty="0">
                <a:latin typeface="Trebuchet MS"/>
                <a:cs typeface="Trebuchet MS"/>
              </a:rPr>
              <a:t>memory,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275" dirty="0">
                <a:latin typeface="Trebuchet MS"/>
                <a:cs typeface="Trebuchet MS"/>
              </a:rPr>
              <a:t>0/i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not-</a:t>
            </a:r>
            <a:r>
              <a:rPr sz="2400" spc="-145" dirty="0">
                <a:latin typeface="Trebuchet MS"/>
                <a:cs typeface="Trebuchet MS"/>
              </a:rPr>
              <a:t>in-</a:t>
            </a:r>
            <a:r>
              <a:rPr sz="2400" spc="-10" dirty="0">
                <a:latin typeface="Trebuchet MS"/>
                <a:cs typeface="Trebuchet MS"/>
              </a:rPr>
              <a:t>memory)</a:t>
            </a:r>
            <a:endParaRPr sz="2400">
              <a:latin typeface="Trebuchet MS"/>
              <a:cs typeface="Trebuchet MS"/>
            </a:endParaRPr>
          </a:p>
          <a:p>
            <a:pPr marL="295910" indent="-283210">
              <a:lnSpc>
                <a:spcPts val="2865"/>
              </a:lnSpc>
              <a:spcBef>
                <a:spcPts val="6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70" dirty="0">
                <a:latin typeface="Trebuchet MS"/>
                <a:cs typeface="Trebuchet MS"/>
              </a:rPr>
              <a:t>Initially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valid–invalid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but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set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to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0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35" dirty="0">
                <a:latin typeface="Trebuchet MS"/>
                <a:cs typeface="Trebuchet MS"/>
              </a:rPr>
              <a:t>all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entries.</a:t>
            </a:r>
            <a:endParaRPr sz="2400">
              <a:latin typeface="Trebuchet MS"/>
              <a:cs typeface="Trebuchet MS"/>
            </a:endParaRPr>
          </a:p>
          <a:p>
            <a:pPr marL="295910" indent="-283210">
              <a:lnSpc>
                <a:spcPts val="2865"/>
              </a:lnSpc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50" dirty="0">
                <a:latin typeface="Trebuchet MS"/>
                <a:cs typeface="Trebuchet MS"/>
              </a:rPr>
              <a:t>Example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of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Trebuchet MS"/>
                <a:cs typeface="Trebuchet MS"/>
              </a:rPr>
              <a:t>page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table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snapshot.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30854" y="2726689"/>
          <a:ext cx="3006090" cy="2971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410"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80" dirty="0">
                          <a:latin typeface="Trebuchet MS"/>
                          <a:cs typeface="Trebuchet MS"/>
                        </a:rPr>
                        <a:t>Frame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5" dirty="0">
                          <a:latin typeface="Trebuchet MS"/>
                          <a:cs typeface="Trebuchet MS"/>
                        </a:rPr>
                        <a:t>#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0" dirty="0">
                          <a:latin typeface="Trebuchet MS"/>
                          <a:cs typeface="Trebuchet MS"/>
                        </a:rPr>
                        <a:t>valid-</a:t>
                      </a:r>
                      <a:r>
                        <a:rPr sz="1400" spc="-95" dirty="0">
                          <a:latin typeface="Trebuchet MS"/>
                          <a:cs typeface="Trebuchet MS"/>
                        </a:rPr>
                        <a:t>invalid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bit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spcBef>
                          <a:spcPts val="1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29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50" dirty="0">
                          <a:latin typeface="Microsoft Sans Serif"/>
                          <a:cs typeface="Microsoft Sans Serif"/>
                        </a:rPr>
                        <a:t>⁝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  <a:spcBef>
                          <a:spcPts val="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31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53160" y="5746432"/>
            <a:ext cx="7788909" cy="796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635">
              <a:lnSpc>
                <a:spcPts val="1515"/>
              </a:lnSpc>
              <a:spcBef>
                <a:spcPts val="125"/>
              </a:spcBef>
            </a:pPr>
            <a:r>
              <a:rPr sz="1400" spc="-105" dirty="0">
                <a:latin typeface="Trebuchet MS"/>
                <a:cs typeface="Trebuchet MS"/>
              </a:rPr>
              <a:t>page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table</a:t>
            </a:r>
            <a:endParaRPr sz="1400">
              <a:latin typeface="Trebuchet MS"/>
              <a:cs typeface="Trebuchet MS"/>
            </a:endParaRPr>
          </a:p>
          <a:p>
            <a:pPr marL="295910" marR="5080" indent="-283845">
              <a:lnSpc>
                <a:spcPts val="2100"/>
              </a:lnSpc>
              <a:spcBef>
                <a:spcPts val="305"/>
              </a:spcBef>
              <a:buClr>
                <a:srgbClr val="3891A7"/>
              </a:buClr>
              <a:buSzPct val="79069"/>
              <a:buFont typeface="Segoe UI Symbol"/>
              <a:buChar char="⚫"/>
              <a:tabLst>
                <a:tab pos="295910" algn="l"/>
              </a:tabLst>
            </a:pPr>
            <a:r>
              <a:rPr sz="2150" dirty="0">
                <a:latin typeface="Trebuchet MS"/>
                <a:cs typeface="Trebuchet MS"/>
              </a:rPr>
              <a:t>During</a:t>
            </a:r>
            <a:r>
              <a:rPr sz="2150" spc="-85" dirty="0">
                <a:latin typeface="Trebuchet MS"/>
                <a:cs typeface="Trebuchet MS"/>
              </a:rPr>
              <a:t> </a:t>
            </a:r>
            <a:r>
              <a:rPr sz="2150" spc="-90" dirty="0">
                <a:latin typeface="Trebuchet MS"/>
                <a:cs typeface="Trebuchet MS"/>
              </a:rPr>
              <a:t>address</a:t>
            </a:r>
            <a:r>
              <a:rPr sz="2150" spc="-45" dirty="0">
                <a:latin typeface="Trebuchet MS"/>
                <a:cs typeface="Trebuchet MS"/>
              </a:rPr>
              <a:t> </a:t>
            </a:r>
            <a:r>
              <a:rPr sz="2150" spc="-125" dirty="0">
                <a:latin typeface="Trebuchet MS"/>
                <a:cs typeface="Trebuchet MS"/>
              </a:rPr>
              <a:t>translation,</a:t>
            </a:r>
            <a:r>
              <a:rPr sz="2150" spc="-220" dirty="0">
                <a:latin typeface="Trebuchet MS"/>
                <a:cs typeface="Trebuchet MS"/>
              </a:rPr>
              <a:t> </a:t>
            </a:r>
            <a:r>
              <a:rPr sz="2150" spc="-185" dirty="0">
                <a:latin typeface="Trebuchet MS"/>
                <a:cs typeface="Trebuchet MS"/>
              </a:rPr>
              <a:t>if</a:t>
            </a:r>
            <a:r>
              <a:rPr sz="2150" spc="-60" dirty="0">
                <a:latin typeface="Trebuchet MS"/>
                <a:cs typeface="Trebuchet MS"/>
              </a:rPr>
              <a:t> </a:t>
            </a:r>
            <a:r>
              <a:rPr sz="2150" spc="-100" dirty="0">
                <a:latin typeface="Trebuchet MS"/>
                <a:cs typeface="Trebuchet MS"/>
              </a:rPr>
              <a:t>valid–invalid</a:t>
            </a:r>
            <a:r>
              <a:rPr sz="2150" spc="-25" dirty="0">
                <a:latin typeface="Trebuchet MS"/>
                <a:cs typeface="Trebuchet MS"/>
              </a:rPr>
              <a:t> </a:t>
            </a:r>
            <a:r>
              <a:rPr sz="2150" spc="-125" dirty="0">
                <a:latin typeface="Trebuchet MS"/>
                <a:cs typeface="Trebuchet MS"/>
              </a:rPr>
              <a:t>bit</a:t>
            </a:r>
            <a:r>
              <a:rPr sz="2150" spc="-15" dirty="0">
                <a:latin typeface="Trebuchet MS"/>
                <a:cs typeface="Trebuchet MS"/>
              </a:rPr>
              <a:t> </a:t>
            </a:r>
            <a:r>
              <a:rPr sz="2150" spc="-45" dirty="0">
                <a:latin typeface="Trebuchet MS"/>
                <a:cs typeface="Trebuchet MS"/>
              </a:rPr>
              <a:t>in</a:t>
            </a:r>
            <a:r>
              <a:rPr sz="2150" spc="-5" dirty="0">
                <a:latin typeface="Trebuchet MS"/>
                <a:cs typeface="Trebuchet MS"/>
              </a:rPr>
              <a:t> </a:t>
            </a:r>
            <a:r>
              <a:rPr sz="2150" spc="-155" dirty="0">
                <a:latin typeface="Trebuchet MS"/>
                <a:cs typeface="Trebuchet MS"/>
              </a:rPr>
              <a:t>page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-160" dirty="0">
                <a:latin typeface="Trebuchet MS"/>
                <a:cs typeface="Trebuchet MS"/>
              </a:rPr>
              <a:t>table</a:t>
            </a:r>
            <a:r>
              <a:rPr sz="2150" spc="-35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entry</a:t>
            </a:r>
            <a:r>
              <a:rPr sz="2150" spc="-20" dirty="0">
                <a:latin typeface="Trebuchet MS"/>
                <a:cs typeface="Trebuchet MS"/>
              </a:rPr>
              <a:t> </a:t>
            </a:r>
            <a:r>
              <a:rPr sz="2150" spc="-25" dirty="0">
                <a:latin typeface="Trebuchet MS"/>
                <a:cs typeface="Trebuchet MS"/>
              </a:rPr>
              <a:t>is </a:t>
            </a:r>
            <a:r>
              <a:rPr sz="2150" dirty="0">
                <a:latin typeface="Trebuchet MS"/>
                <a:cs typeface="Trebuchet MS"/>
              </a:rPr>
              <a:t>0</a:t>
            </a:r>
            <a:r>
              <a:rPr sz="2150" spc="-25" dirty="0">
                <a:latin typeface="Trebuchet MS"/>
                <a:cs typeface="Trebuchet MS"/>
              </a:rPr>
              <a:t> </a:t>
            </a:r>
            <a:r>
              <a:rPr sz="2150" dirty="0">
                <a:latin typeface="Symbol"/>
                <a:cs typeface="Symbol"/>
              </a:rPr>
              <a:t>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-150" dirty="0">
                <a:latin typeface="Trebuchet MS"/>
                <a:cs typeface="Trebuchet MS"/>
              </a:rPr>
              <a:t>page</a:t>
            </a:r>
            <a:r>
              <a:rPr sz="2150" spc="-40" dirty="0">
                <a:latin typeface="Trebuchet MS"/>
                <a:cs typeface="Trebuchet MS"/>
              </a:rPr>
              <a:t> </a:t>
            </a:r>
            <a:r>
              <a:rPr sz="2150" spc="-25" dirty="0">
                <a:latin typeface="Trebuchet MS"/>
                <a:cs typeface="Trebuchet MS"/>
              </a:rPr>
              <a:t>fault.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123761"/>
            <a:ext cx="7253351" cy="7191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8400">
              <a:lnSpc>
                <a:spcPct val="100000"/>
              </a:lnSpc>
              <a:spcBef>
                <a:spcPts val="105"/>
              </a:spcBef>
            </a:pPr>
            <a:r>
              <a:rPr sz="2400" spc="-180" dirty="0"/>
              <a:t>Page</a:t>
            </a:r>
            <a:r>
              <a:rPr sz="2400" spc="-370" dirty="0"/>
              <a:t> </a:t>
            </a:r>
            <a:r>
              <a:rPr sz="2400" spc="-204" dirty="0"/>
              <a:t>Table</a:t>
            </a:r>
            <a:r>
              <a:rPr sz="2400" spc="-365" dirty="0"/>
              <a:t> </a:t>
            </a:r>
            <a:r>
              <a:rPr sz="2400" dirty="0"/>
              <a:t>When</a:t>
            </a:r>
            <a:r>
              <a:rPr sz="2400" spc="-45" dirty="0"/>
              <a:t> </a:t>
            </a:r>
            <a:r>
              <a:rPr sz="2400" spc="-80" dirty="0"/>
              <a:t>Some</a:t>
            </a:r>
            <a:r>
              <a:rPr sz="2400" spc="-70" dirty="0"/>
              <a:t> </a:t>
            </a:r>
            <a:r>
              <a:rPr sz="2400" spc="-165" dirty="0"/>
              <a:t>Pages</a:t>
            </a:r>
            <a:r>
              <a:rPr sz="2400" spc="-295" dirty="0"/>
              <a:t> </a:t>
            </a:r>
            <a:r>
              <a:rPr sz="2400" dirty="0"/>
              <a:t>Are</a:t>
            </a:r>
            <a:r>
              <a:rPr sz="2400" spc="-70" dirty="0"/>
              <a:t> </a:t>
            </a:r>
            <a:r>
              <a:rPr sz="2400" spc="75" dirty="0"/>
              <a:t>Not</a:t>
            </a:r>
            <a:r>
              <a:rPr sz="2400" spc="-95" dirty="0"/>
              <a:t> </a:t>
            </a:r>
            <a:r>
              <a:rPr sz="2400" spc="-145" dirty="0"/>
              <a:t>in</a:t>
            </a:r>
            <a:r>
              <a:rPr sz="2400" spc="-45" dirty="0"/>
              <a:t> </a:t>
            </a:r>
            <a:r>
              <a:rPr sz="2400" spc="-65" dirty="0"/>
              <a:t>Main</a:t>
            </a:r>
            <a:r>
              <a:rPr sz="2400" spc="-45" dirty="0"/>
              <a:t> </a:t>
            </a:r>
            <a:r>
              <a:rPr sz="2400" spc="-10" dirty="0"/>
              <a:t>Memory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314450" y="1104900"/>
            <a:ext cx="7353300" cy="5048250"/>
            <a:chOff x="1314450" y="1104900"/>
            <a:chExt cx="7353300" cy="50482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1162050"/>
              <a:ext cx="7239000" cy="4933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14450" y="1104899"/>
              <a:ext cx="7353300" cy="5048250"/>
            </a:xfrm>
            <a:custGeom>
              <a:avLst/>
              <a:gdLst/>
              <a:ahLst/>
              <a:cxnLst/>
              <a:rect l="l" t="t" r="r" b="b"/>
              <a:pathLst>
                <a:path w="7353300" h="5048250">
                  <a:moveTo>
                    <a:pt x="7307580" y="45720"/>
                  </a:moveTo>
                  <a:lnTo>
                    <a:pt x="7296150" y="45720"/>
                  </a:lnTo>
                  <a:lnTo>
                    <a:pt x="7296150" y="57150"/>
                  </a:lnTo>
                  <a:lnTo>
                    <a:pt x="7296150" y="4991100"/>
                  </a:lnTo>
                  <a:lnTo>
                    <a:pt x="57150" y="4991100"/>
                  </a:lnTo>
                  <a:lnTo>
                    <a:pt x="57150" y="57150"/>
                  </a:lnTo>
                  <a:lnTo>
                    <a:pt x="7296150" y="57150"/>
                  </a:lnTo>
                  <a:lnTo>
                    <a:pt x="72961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991100"/>
                  </a:lnTo>
                  <a:lnTo>
                    <a:pt x="45720" y="5002530"/>
                  </a:lnTo>
                  <a:lnTo>
                    <a:pt x="7307580" y="5002530"/>
                  </a:lnTo>
                  <a:lnTo>
                    <a:pt x="7307580" y="4991100"/>
                  </a:lnTo>
                  <a:lnTo>
                    <a:pt x="7307580" y="57150"/>
                  </a:lnTo>
                  <a:lnTo>
                    <a:pt x="7307580" y="45720"/>
                  </a:lnTo>
                  <a:close/>
                </a:path>
                <a:path w="7353300" h="5048250">
                  <a:moveTo>
                    <a:pt x="7353300" y="0"/>
                  </a:moveTo>
                  <a:lnTo>
                    <a:pt x="7319010" y="0"/>
                  </a:lnTo>
                  <a:lnTo>
                    <a:pt x="7319010" y="34290"/>
                  </a:lnTo>
                  <a:lnTo>
                    <a:pt x="7319010" y="5013960"/>
                  </a:lnTo>
                  <a:lnTo>
                    <a:pt x="34290" y="5013960"/>
                  </a:lnTo>
                  <a:lnTo>
                    <a:pt x="34290" y="34290"/>
                  </a:lnTo>
                  <a:lnTo>
                    <a:pt x="7319010" y="34290"/>
                  </a:lnTo>
                  <a:lnTo>
                    <a:pt x="73190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013960"/>
                  </a:lnTo>
                  <a:lnTo>
                    <a:pt x="0" y="5048250"/>
                  </a:lnTo>
                  <a:lnTo>
                    <a:pt x="7353300" y="5048250"/>
                  </a:lnTo>
                  <a:lnTo>
                    <a:pt x="7353300" y="5013972"/>
                  </a:lnTo>
                  <a:lnTo>
                    <a:pt x="7353300" y="34290"/>
                  </a:lnTo>
                  <a:lnTo>
                    <a:pt x="7353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25359" y="4983543"/>
            <a:ext cx="449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Disk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560" y="853757"/>
            <a:ext cx="7562215" cy="25488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95910" marR="11430" indent="-283845" algn="just">
              <a:lnSpc>
                <a:spcPts val="3829"/>
              </a:lnSpc>
              <a:spcBef>
                <a:spcPts val="260"/>
              </a:spcBef>
            </a:pPr>
            <a:r>
              <a:rPr sz="3200" dirty="0">
                <a:latin typeface="Trebuchet MS"/>
                <a:cs typeface="Trebuchet MS"/>
              </a:rPr>
              <a:t>What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315" dirty="0">
                <a:latin typeface="Trebuchet MS"/>
                <a:cs typeface="Trebuchet MS"/>
              </a:rPr>
              <a:t>if</a:t>
            </a:r>
            <a:r>
              <a:rPr sz="3200" spc="1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1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process</a:t>
            </a:r>
            <a:r>
              <a:rPr sz="3200" spc="17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refers</a:t>
            </a:r>
            <a:r>
              <a:rPr sz="3200" spc="1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155" dirty="0">
                <a:latin typeface="Trebuchet MS"/>
                <a:cs typeface="Trebuchet MS"/>
              </a:rPr>
              <a:t> </a:t>
            </a:r>
            <a:r>
              <a:rPr sz="3200" spc="-330" dirty="0">
                <a:latin typeface="Trebuchet MS"/>
                <a:cs typeface="Trebuchet MS"/>
              </a:rPr>
              <a:t>(i.e.,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tries</a:t>
            </a:r>
            <a:r>
              <a:rPr sz="3200" spc="15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to </a:t>
            </a:r>
            <a:r>
              <a:rPr sz="3200" spc="-185" dirty="0">
                <a:latin typeface="Trebuchet MS"/>
                <a:cs typeface="Trebuchet MS"/>
              </a:rPr>
              <a:t>access)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250" dirty="0">
                <a:latin typeface="Trebuchet MS"/>
                <a:cs typeface="Trebuchet MS"/>
              </a:rPr>
              <a:t>page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not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in-</a:t>
            </a:r>
            <a:r>
              <a:rPr sz="3200" spc="-110" dirty="0">
                <a:latin typeface="Trebuchet MS"/>
                <a:cs typeface="Trebuchet MS"/>
              </a:rPr>
              <a:t>memory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?</a:t>
            </a:r>
            <a:endParaRPr sz="3200">
              <a:latin typeface="Trebuchet MS"/>
              <a:cs typeface="Trebuchet MS"/>
            </a:endParaRPr>
          </a:p>
          <a:p>
            <a:pPr marL="295910" marR="5080" indent="-286385" algn="just">
              <a:lnSpc>
                <a:spcPct val="100699"/>
              </a:lnSpc>
              <a:spcBef>
                <a:spcPts val="44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1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first</a:t>
            </a:r>
            <a:r>
              <a:rPr sz="3200" spc="254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reference</a:t>
            </a:r>
            <a:r>
              <a:rPr sz="3200" spc="235" dirty="0">
                <a:latin typeface="Trebuchet MS"/>
                <a:cs typeface="Trebuchet MS"/>
              </a:rPr>
              <a:t> </a:t>
            </a:r>
            <a:r>
              <a:rPr sz="3200" spc="-330" dirty="0">
                <a:latin typeface="Trebuchet MS"/>
                <a:cs typeface="Trebuchet MS"/>
              </a:rPr>
              <a:t>(i.e.,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address)</a:t>
            </a:r>
            <a:r>
              <a:rPr sz="3200" spc="2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24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that </a:t>
            </a:r>
            <a:r>
              <a:rPr sz="3200" spc="-125" dirty="0">
                <a:latin typeface="Trebuchet MS"/>
                <a:cs typeface="Trebuchet MS"/>
              </a:rPr>
              <a:t>invalid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page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will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trap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operating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system </a:t>
            </a:r>
            <a:r>
              <a:rPr sz="3200" spc="-204" dirty="0">
                <a:latin typeface="Trebuchet MS"/>
                <a:cs typeface="Trebuchet MS"/>
              </a:rPr>
              <a:t>and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causes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50" dirty="0">
                <a:latin typeface="Trebuchet MS"/>
                <a:cs typeface="Trebuchet MS"/>
              </a:rPr>
              <a:t>page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75" dirty="0">
                <a:latin typeface="Trebuchet MS"/>
                <a:cs typeface="Trebuchet MS"/>
              </a:rPr>
              <a:t>fault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2825" y="0"/>
            <a:ext cx="2976626" cy="11381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4680" y="59943"/>
            <a:ext cx="22447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10" dirty="0"/>
              <a:t>Page</a:t>
            </a:r>
            <a:r>
              <a:rPr sz="4250" spc="-40" dirty="0"/>
              <a:t> </a:t>
            </a:r>
            <a:r>
              <a:rPr sz="4250" spc="-310" dirty="0"/>
              <a:t>Fault</a:t>
            </a:r>
            <a:endParaRPr sz="4250"/>
          </a:p>
        </p:txBody>
      </p:sp>
      <p:sp>
        <p:nvSpPr>
          <p:cNvPr id="5" name="object 5"/>
          <p:cNvSpPr/>
          <p:nvPr/>
        </p:nvSpPr>
        <p:spPr>
          <a:xfrm>
            <a:off x="1196339" y="1349662"/>
            <a:ext cx="4925695" cy="31750"/>
          </a:xfrm>
          <a:custGeom>
            <a:avLst/>
            <a:gdLst/>
            <a:ahLst/>
            <a:cxnLst/>
            <a:rect l="l" t="t" r="r" b="b"/>
            <a:pathLst>
              <a:path w="4925695" h="31750">
                <a:moveTo>
                  <a:pt x="0" y="29557"/>
                </a:moveTo>
                <a:lnTo>
                  <a:pt x="431" y="29611"/>
                </a:lnTo>
                <a:lnTo>
                  <a:pt x="1152" y="29755"/>
                </a:lnTo>
                <a:lnTo>
                  <a:pt x="2590" y="29881"/>
                </a:lnTo>
                <a:lnTo>
                  <a:pt x="4028" y="30007"/>
                </a:lnTo>
                <a:lnTo>
                  <a:pt x="5635" y="30171"/>
                </a:lnTo>
                <a:lnTo>
                  <a:pt x="8627" y="30312"/>
                </a:lnTo>
                <a:lnTo>
                  <a:pt x="11619" y="30452"/>
                </a:lnTo>
                <a:lnTo>
                  <a:pt x="15338" y="30599"/>
                </a:lnTo>
                <a:lnTo>
                  <a:pt x="20542" y="30722"/>
                </a:lnTo>
                <a:lnTo>
                  <a:pt x="25745" y="30846"/>
                </a:lnTo>
                <a:lnTo>
                  <a:pt x="32048" y="31175"/>
                </a:lnTo>
                <a:lnTo>
                  <a:pt x="39847" y="31053"/>
                </a:lnTo>
                <a:lnTo>
                  <a:pt x="46097" y="30898"/>
                </a:lnTo>
                <a:lnTo>
                  <a:pt x="89244" y="28823"/>
                </a:lnTo>
                <a:lnTo>
                  <a:pt x="96840" y="28418"/>
                </a:lnTo>
                <a:lnTo>
                  <a:pt x="137521" y="26501"/>
                </a:lnTo>
                <a:lnTo>
                  <a:pt x="175818" y="25290"/>
                </a:lnTo>
                <a:lnTo>
                  <a:pt x="221185" y="24438"/>
                </a:lnTo>
                <a:lnTo>
                  <a:pt x="261230" y="24017"/>
                </a:lnTo>
                <a:lnTo>
                  <a:pt x="307636" y="23749"/>
                </a:lnTo>
                <a:lnTo>
                  <a:pt x="360580" y="23598"/>
                </a:lnTo>
                <a:lnTo>
                  <a:pt x="399474" y="23548"/>
                </a:lnTo>
                <a:lnTo>
                  <a:pt x="441114" y="23527"/>
                </a:lnTo>
                <a:lnTo>
                  <a:pt x="462996" y="23526"/>
                </a:lnTo>
                <a:lnTo>
                  <a:pt x="485616" y="23529"/>
                </a:lnTo>
                <a:lnTo>
                  <a:pt x="533098" y="23545"/>
                </a:lnTo>
                <a:lnTo>
                  <a:pt x="583445" y="23572"/>
                </a:lnTo>
                <a:lnTo>
                  <a:pt x="636624" y="23766"/>
                </a:lnTo>
                <a:lnTo>
                  <a:pt x="664248" y="23805"/>
                </a:lnTo>
                <a:lnTo>
                  <a:pt x="721479" y="23242"/>
                </a:lnTo>
                <a:lnTo>
                  <a:pt x="781370" y="21961"/>
                </a:lnTo>
                <a:lnTo>
                  <a:pt x="842946" y="20105"/>
                </a:lnTo>
                <a:lnTo>
                  <a:pt x="906206" y="17675"/>
                </a:lnTo>
                <a:lnTo>
                  <a:pt x="938332" y="16433"/>
                </a:lnTo>
                <a:lnTo>
                  <a:pt x="970851" y="15194"/>
                </a:lnTo>
                <a:lnTo>
                  <a:pt x="1003768" y="13922"/>
                </a:lnTo>
                <a:lnTo>
                  <a:pt x="1036881" y="12664"/>
                </a:lnTo>
                <a:lnTo>
                  <a:pt x="1103143" y="10323"/>
                </a:lnTo>
                <a:lnTo>
                  <a:pt x="1169636" y="8172"/>
                </a:lnTo>
                <a:lnTo>
                  <a:pt x="1235420" y="6299"/>
                </a:lnTo>
                <a:lnTo>
                  <a:pt x="1300496" y="4704"/>
                </a:lnTo>
                <a:lnTo>
                  <a:pt x="1364543" y="3383"/>
                </a:lnTo>
                <a:lnTo>
                  <a:pt x="1427562" y="2337"/>
                </a:lnTo>
                <a:lnTo>
                  <a:pt x="1489629" y="1517"/>
                </a:lnTo>
                <a:lnTo>
                  <a:pt x="1550744" y="924"/>
                </a:lnTo>
                <a:lnTo>
                  <a:pt x="1610307" y="493"/>
                </a:lnTo>
                <a:lnTo>
                  <a:pt x="1668318" y="227"/>
                </a:lnTo>
                <a:lnTo>
                  <a:pt x="1725217" y="64"/>
                </a:lnTo>
                <a:lnTo>
                  <a:pt x="1781003" y="6"/>
                </a:lnTo>
                <a:lnTo>
                  <a:pt x="1808483" y="0"/>
                </a:lnTo>
                <a:lnTo>
                  <a:pt x="1835611" y="6"/>
                </a:lnTo>
                <a:lnTo>
                  <a:pt x="1889039" y="62"/>
                </a:lnTo>
                <a:lnTo>
                  <a:pt x="1942316" y="142"/>
                </a:lnTo>
                <a:lnTo>
                  <a:pt x="1995441" y="246"/>
                </a:lnTo>
                <a:lnTo>
                  <a:pt x="2021844" y="300"/>
                </a:lnTo>
                <a:lnTo>
                  <a:pt x="2048063" y="353"/>
                </a:lnTo>
                <a:lnTo>
                  <a:pt x="2074137" y="409"/>
                </a:lnTo>
                <a:lnTo>
                  <a:pt x="2100183" y="464"/>
                </a:lnTo>
                <a:lnTo>
                  <a:pt x="2152599" y="566"/>
                </a:lnTo>
                <a:lnTo>
                  <a:pt x="2205314" y="660"/>
                </a:lnTo>
                <a:lnTo>
                  <a:pt x="2257785" y="743"/>
                </a:lnTo>
                <a:lnTo>
                  <a:pt x="2310013" y="813"/>
                </a:lnTo>
                <a:lnTo>
                  <a:pt x="2362659" y="872"/>
                </a:lnTo>
                <a:lnTo>
                  <a:pt x="2415723" y="919"/>
                </a:lnTo>
                <a:lnTo>
                  <a:pt x="2468665" y="955"/>
                </a:lnTo>
                <a:lnTo>
                  <a:pt x="2521486" y="982"/>
                </a:lnTo>
                <a:lnTo>
                  <a:pt x="2573673" y="1001"/>
                </a:lnTo>
                <a:lnTo>
                  <a:pt x="2625226" y="1014"/>
                </a:lnTo>
                <a:lnTo>
                  <a:pt x="2675257" y="1021"/>
                </a:lnTo>
                <a:lnTo>
                  <a:pt x="2723767" y="1024"/>
                </a:lnTo>
                <a:lnTo>
                  <a:pt x="2747418" y="1025"/>
                </a:lnTo>
                <a:lnTo>
                  <a:pt x="2770632" y="1024"/>
                </a:lnTo>
                <a:lnTo>
                  <a:pt x="2815851" y="1022"/>
                </a:lnTo>
                <a:lnTo>
                  <a:pt x="2859643" y="1019"/>
                </a:lnTo>
                <a:lnTo>
                  <a:pt x="2902006" y="1014"/>
                </a:lnTo>
                <a:lnTo>
                  <a:pt x="2922785" y="1012"/>
                </a:lnTo>
                <a:lnTo>
                  <a:pt x="2943293" y="1010"/>
                </a:lnTo>
                <a:lnTo>
                  <a:pt x="2963511" y="1007"/>
                </a:lnTo>
                <a:lnTo>
                  <a:pt x="2983504" y="1005"/>
                </a:lnTo>
                <a:lnTo>
                  <a:pt x="3003339" y="1003"/>
                </a:lnTo>
                <a:lnTo>
                  <a:pt x="3023028" y="1000"/>
                </a:lnTo>
                <a:lnTo>
                  <a:pt x="3042538" y="998"/>
                </a:lnTo>
                <a:lnTo>
                  <a:pt x="3061864" y="996"/>
                </a:lnTo>
                <a:lnTo>
                  <a:pt x="3099971" y="993"/>
                </a:lnTo>
                <a:lnTo>
                  <a:pt x="3155676" y="988"/>
                </a:lnTo>
                <a:lnTo>
                  <a:pt x="3208973" y="985"/>
                </a:lnTo>
                <a:lnTo>
                  <a:pt x="3261635" y="982"/>
                </a:lnTo>
                <a:lnTo>
                  <a:pt x="3296369" y="982"/>
                </a:lnTo>
                <a:lnTo>
                  <a:pt x="3313399" y="981"/>
                </a:lnTo>
                <a:lnTo>
                  <a:pt x="3330224" y="981"/>
                </a:lnTo>
                <a:lnTo>
                  <a:pt x="3347080" y="981"/>
                </a:lnTo>
                <a:lnTo>
                  <a:pt x="3364202" y="980"/>
                </a:lnTo>
                <a:lnTo>
                  <a:pt x="3381583" y="980"/>
                </a:lnTo>
                <a:lnTo>
                  <a:pt x="3399121" y="980"/>
                </a:lnTo>
                <a:lnTo>
                  <a:pt x="3416910" y="980"/>
                </a:lnTo>
                <a:lnTo>
                  <a:pt x="3435042" y="980"/>
                </a:lnTo>
                <a:lnTo>
                  <a:pt x="3453592" y="980"/>
                </a:lnTo>
                <a:lnTo>
                  <a:pt x="3472492" y="980"/>
                </a:lnTo>
                <a:lnTo>
                  <a:pt x="3491629" y="980"/>
                </a:lnTo>
                <a:lnTo>
                  <a:pt x="3510888" y="980"/>
                </a:lnTo>
                <a:lnTo>
                  <a:pt x="3530289" y="980"/>
                </a:lnTo>
                <a:lnTo>
                  <a:pt x="3549875" y="980"/>
                </a:lnTo>
                <a:lnTo>
                  <a:pt x="3569571" y="980"/>
                </a:lnTo>
                <a:lnTo>
                  <a:pt x="3589296" y="980"/>
                </a:lnTo>
                <a:lnTo>
                  <a:pt x="3609124" y="981"/>
                </a:lnTo>
                <a:lnTo>
                  <a:pt x="3629064" y="981"/>
                </a:lnTo>
                <a:lnTo>
                  <a:pt x="3648949" y="981"/>
                </a:lnTo>
                <a:lnTo>
                  <a:pt x="3668611" y="981"/>
                </a:lnTo>
                <a:lnTo>
                  <a:pt x="3688024" y="981"/>
                </a:lnTo>
                <a:lnTo>
                  <a:pt x="3707271" y="981"/>
                </a:lnTo>
                <a:lnTo>
                  <a:pt x="3726349" y="981"/>
                </a:lnTo>
                <a:lnTo>
                  <a:pt x="3745259" y="981"/>
                </a:lnTo>
                <a:lnTo>
                  <a:pt x="3764018" y="981"/>
                </a:lnTo>
                <a:lnTo>
                  <a:pt x="3782621" y="982"/>
                </a:lnTo>
                <a:lnTo>
                  <a:pt x="3801029" y="982"/>
                </a:lnTo>
                <a:lnTo>
                  <a:pt x="3819201" y="982"/>
                </a:lnTo>
                <a:lnTo>
                  <a:pt x="3837126" y="982"/>
                </a:lnTo>
                <a:lnTo>
                  <a:pt x="3854826" y="982"/>
                </a:lnTo>
                <a:lnTo>
                  <a:pt x="3872309" y="982"/>
                </a:lnTo>
                <a:lnTo>
                  <a:pt x="3889584" y="982"/>
                </a:lnTo>
                <a:lnTo>
                  <a:pt x="3906605" y="982"/>
                </a:lnTo>
                <a:lnTo>
                  <a:pt x="4924115" y="982"/>
                </a:lnTo>
                <a:lnTo>
                  <a:pt x="4925613" y="982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95160" y="1356360"/>
            <a:ext cx="1615440" cy="73025"/>
          </a:xfrm>
          <a:custGeom>
            <a:avLst/>
            <a:gdLst/>
            <a:ahLst/>
            <a:cxnLst/>
            <a:rect l="l" t="t" r="r" b="b"/>
            <a:pathLst>
              <a:path w="1615440" h="73025">
                <a:moveTo>
                  <a:pt x="0" y="0"/>
                </a:moveTo>
                <a:lnTo>
                  <a:pt x="647" y="53"/>
                </a:lnTo>
                <a:lnTo>
                  <a:pt x="2161" y="198"/>
                </a:lnTo>
                <a:lnTo>
                  <a:pt x="3885" y="323"/>
                </a:lnTo>
                <a:lnTo>
                  <a:pt x="5610" y="449"/>
                </a:lnTo>
                <a:lnTo>
                  <a:pt x="6652" y="614"/>
                </a:lnTo>
                <a:lnTo>
                  <a:pt x="10349" y="754"/>
                </a:lnTo>
                <a:lnTo>
                  <a:pt x="14047" y="894"/>
                </a:lnTo>
                <a:lnTo>
                  <a:pt x="20073" y="1041"/>
                </a:lnTo>
                <a:lnTo>
                  <a:pt x="26072" y="1165"/>
                </a:lnTo>
                <a:lnTo>
                  <a:pt x="32070" y="1289"/>
                </a:lnTo>
                <a:lnTo>
                  <a:pt x="71914" y="1731"/>
                </a:lnTo>
                <a:lnTo>
                  <a:pt x="118188" y="1903"/>
                </a:lnTo>
                <a:lnTo>
                  <a:pt x="168560" y="1967"/>
                </a:lnTo>
                <a:lnTo>
                  <a:pt x="214447" y="1986"/>
                </a:lnTo>
                <a:lnTo>
                  <a:pt x="250056" y="1989"/>
                </a:lnTo>
                <a:lnTo>
                  <a:pt x="269278" y="1989"/>
                </a:lnTo>
                <a:lnTo>
                  <a:pt x="310433" y="1985"/>
                </a:lnTo>
                <a:lnTo>
                  <a:pt x="355228" y="1978"/>
                </a:lnTo>
                <a:lnTo>
                  <a:pt x="402832" y="1969"/>
                </a:lnTo>
                <a:lnTo>
                  <a:pt x="453246" y="1960"/>
                </a:lnTo>
                <a:lnTo>
                  <a:pt x="479448" y="1955"/>
                </a:lnTo>
                <a:lnTo>
                  <a:pt x="506406" y="1920"/>
                </a:lnTo>
                <a:lnTo>
                  <a:pt x="534103" y="1865"/>
                </a:lnTo>
                <a:lnTo>
                  <a:pt x="562313" y="1850"/>
                </a:lnTo>
                <a:lnTo>
                  <a:pt x="619699" y="2156"/>
                </a:lnTo>
                <a:lnTo>
                  <a:pt x="678564" y="2837"/>
                </a:lnTo>
                <a:lnTo>
                  <a:pt x="707980" y="3218"/>
                </a:lnTo>
                <a:lnTo>
                  <a:pt x="737313" y="3557"/>
                </a:lnTo>
                <a:lnTo>
                  <a:pt x="795949" y="4315"/>
                </a:lnTo>
                <a:lnTo>
                  <a:pt x="853783" y="5768"/>
                </a:lnTo>
                <a:lnTo>
                  <a:pt x="910816" y="7914"/>
                </a:lnTo>
                <a:lnTo>
                  <a:pt x="966548" y="10517"/>
                </a:lnTo>
                <a:lnTo>
                  <a:pt x="1020979" y="13579"/>
                </a:lnTo>
                <a:lnTo>
                  <a:pt x="1072925" y="16903"/>
                </a:lnTo>
                <a:lnTo>
                  <a:pt x="1122387" y="20489"/>
                </a:lnTo>
                <a:lnTo>
                  <a:pt x="1169763" y="24610"/>
                </a:lnTo>
                <a:lnTo>
                  <a:pt x="1215053" y="29266"/>
                </a:lnTo>
                <a:lnTo>
                  <a:pt x="1257656" y="34087"/>
                </a:lnTo>
                <a:lnTo>
                  <a:pt x="1297572" y="39072"/>
                </a:lnTo>
                <a:lnTo>
                  <a:pt x="1352364" y="46604"/>
                </a:lnTo>
                <a:lnTo>
                  <a:pt x="1369208" y="49083"/>
                </a:lnTo>
                <a:lnTo>
                  <a:pt x="1385184" y="51430"/>
                </a:lnTo>
                <a:lnTo>
                  <a:pt x="1400246" y="53645"/>
                </a:lnTo>
                <a:lnTo>
                  <a:pt x="1414456" y="55762"/>
                </a:lnTo>
                <a:lnTo>
                  <a:pt x="1427869" y="57757"/>
                </a:lnTo>
                <a:lnTo>
                  <a:pt x="1473957" y="64257"/>
                </a:lnTo>
                <a:lnTo>
                  <a:pt x="1516017" y="69348"/>
                </a:lnTo>
                <a:lnTo>
                  <a:pt x="1555334" y="72331"/>
                </a:lnTo>
                <a:lnTo>
                  <a:pt x="1560328" y="72500"/>
                </a:lnTo>
                <a:lnTo>
                  <a:pt x="1564666" y="72483"/>
                </a:lnTo>
                <a:lnTo>
                  <a:pt x="1568680" y="72460"/>
                </a:lnTo>
                <a:lnTo>
                  <a:pt x="1572693" y="72436"/>
                </a:lnTo>
                <a:lnTo>
                  <a:pt x="1575927" y="72304"/>
                </a:lnTo>
                <a:lnTo>
                  <a:pt x="1579416" y="72189"/>
                </a:lnTo>
                <a:lnTo>
                  <a:pt x="1582904" y="72072"/>
                </a:lnTo>
                <a:lnTo>
                  <a:pt x="1586331" y="71906"/>
                </a:lnTo>
                <a:lnTo>
                  <a:pt x="1589613" y="71763"/>
                </a:lnTo>
                <a:lnTo>
                  <a:pt x="1592894" y="71620"/>
                </a:lnTo>
                <a:lnTo>
                  <a:pt x="1613737" y="70754"/>
                </a:lnTo>
                <a:lnTo>
                  <a:pt x="1614901" y="70711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3560" y="1913201"/>
            <a:ext cx="4309110" cy="33020"/>
          </a:xfrm>
          <a:custGeom>
            <a:avLst/>
            <a:gdLst/>
            <a:ahLst/>
            <a:cxnLst/>
            <a:rect l="l" t="t" r="r" b="b"/>
            <a:pathLst>
              <a:path w="4309110" h="33019">
                <a:moveTo>
                  <a:pt x="0" y="29898"/>
                </a:moveTo>
                <a:lnTo>
                  <a:pt x="431" y="29952"/>
                </a:lnTo>
                <a:lnTo>
                  <a:pt x="721" y="30096"/>
                </a:lnTo>
                <a:lnTo>
                  <a:pt x="2590" y="30222"/>
                </a:lnTo>
                <a:lnTo>
                  <a:pt x="48744" y="31394"/>
                </a:lnTo>
                <a:lnTo>
                  <a:pt x="98181" y="31674"/>
                </a:lnTo>
                <a:lnTo>
                  <a:pt x="142944" y="31777"/>
                </a:lnTo>
                <a:lnTo>
                  <a:pt x="201022" y="31840"/>
                </a:lnTo>
                <a:lnTo>
                  <a:pt x="247818" y="31866"/>
                </a:lnTo>
                <a:lnTo>
                  <a:pt x="301219" y="31880"/>
                </a:lnTo>
                <a:lnTo>
                  <a:pt x="362542" y="31887"/>
                </a:lnTo>
                <a:lnTo>
                  <a:pt x="396170" y="31888"/>
                </a:lnTo>
                <a:lnTo>
                  <a:pt x="431786" y="31887"/>
                </a:lnTo>
                <a:lnTo>
                  <a:pt x="469433" y="31886"/>
                </a:lnTo>
                <a:lnTo>
                  <a:pt x="509054" y="31884"/>
                </a:lnTo>
                <a:lnTo>
                  <a:pt x="550648" y="31880"/>
                </a:lnTo>
                <a:lnTo>
                  <a:pt x="594345" y="31876"/>
                </a:lnTo>
                <a:lnTo>
                  <a:pt x="640273" y="31872"/>
                </a:lnTo>
                <a:lnTo>
                  <a:pt x="688654" y="31868"/>
                </a:lnTo>
                <a:lnTo>
                  <a:pt x="739355" y="31863"/>
                </a:lnTo>
                <a:lnTo>
                  <a:pt x="791980" y="31858"/>
                </a:lnTo>
                <a:lnTo>
                  <a:pt x="846133" y="31854"/>
                </a:lnTo>
                <a:lnTo>
                  <a:pt x="890632" y="31850"/>
                </a:lnTo>
                <a:lnTo>
                  <a:pt x="936332" y="31847"/>
                </a:lnTo>
                <a:lnTo>
                  <a:pt x="983026" y="31843"/>
                </a:lnTo>
                <a:lnTo>
                  <a:pt x="1030501" y="31839"/>
                </a:lnTo>
                <a:lnTo>
                  <a:pt x="1078549" y="31836"/>
                </a:lnTo>
                <a:lnTo>
                  <a:pt x="1127268" y="31874"/>
                </a:lnTo>
                <a:lnTo>
                  <a:pt x="1176796" y="31954"/>
                </a:lnTo>
                <a:lnTo>
                  <a:pt x="1226988" y="32013"/>
                </a:lnTo>
                <a:lnTo>
                  <a:pt x="1277697" y="31990"/>
                </a:lnTo>
                <a:lnTo>
                  <a:pt x="1328777" y="31821"/>
                </a:lnTo>
                <a:lnTo>
                  <a:pt x="1380246" y="31522"/>
                </a:lnTo>
                <a:lnTo>
                  <a:pt x="1432201" y="31132"/>
                </a:lnTo>
                <a:lnTo>
                  <a:pt x="1484616" y="30632"/>
                </a:lnTo>
                <a:lnTo>
                  <a:pt x="1537462" y="30002"/>
                </a:lnTo>
                <a:lnTo>
                  <a:pt x="1590711" y="29220"/>
                </a:lnTo>
                <a:lnTo>
                  <a:pt x="1644546" y="28243"/>
                </a:lnTo>
                <a:lnTo>
                  <a:pt x="1698987" y="27084"/>
                </a:lnTo>
                <a:lnTo>
                  <a:pt x="1753758" y="25809"/>
                </a:lnTo>
                <a:lnTo>
                  <a:pt x="1808585" y="24485"/>
                </a:lnTo>
                <a:lnTo>
                  <a:pt x="1863194" y="23177"/>
                </a:lnTo>
                <a:lnTo>
                  <a:pt x="1917694" y="21861"/>
                </a:lnTo>
                <a:lnTo>
                  <a:pt x="1972268" y="20494"/>
                </a:lnTo>
                <a:lnTo>
                  <a:pt x="2026751" y="19111"/>
                </a:lnTo>
                <a:lnTo>
                  <a:pt x="2080979" y="17747"/>
                </a:lnTo>
                <a:lnTo>
                  <a:pt x="2134787" y="16440"/>
                </a:lnTo>
                <a:lnTo>
                  <a:pt x="2188334" y="15179"/>
                </a:lnTo>
                <a:lnTo>
                  <a:pt x="2241728" y="13940"/>
                </a:lnTo>
                <a:lnTo>
                  <a:pt x="2294733" y="12737"/>
                </a:lnTo>
                <a:lnTo>
                  <a:pt x="2347112" y="11586"/>
                </a:lnTo>
                <a:lnTo>
                  <a:pt x="2398627" y="10502"/>
                </a:lnTo>
                <a:lnTo>
                  <a:pt x="2449309" y="9482"/>
                </a:lnTo>
                <a:lnTo>
                  <a:pt x="2499316" y="8518"/>
                </a:lnTo>
                <a:lnTo>
                  <a:pt x="2548603" y="7610"/>
                </a:lnTo>
                <a:lnTo>
                  <a:pt x="2597122" y="6761"/>
                </a:lnTo>
                <a:lnTo>
                  <a:pt x="2644826" y="5972"/>
                </a:lnTo>
                <a:lnTo>
                  <a:pt x="2703473" y="5075"/>
                </a:lnTo>
                <a:lnTo>
                  <a:pt x="2761001" y="4274"/>
                </a:lnTo>
                <a:lnTo>
                  <a:pt x="2817095" y="3558"/>
                </a:lnTo>
                <a:lnTo>
                  <a:pt x="2871441" y="2917"/>
                </a:lnTo>
                <a:lnTo>
                  <a:pt x="2924021" y="2357"/>
                </a:lnTo>
                <a:lnTo>
                  <a:pt x="2974980" y="1881"/>
                </a:lnTo>
                <a:lnTo>
                  <a:pt x="3024250" y="1473"/>
                </a:lnTo>
                <a:lnTo>
                  <a:pt x="3071761" y="1118"/>
                </a:lnTo>
                <a:lnTo>
                  <a:pt x="3117530" y="822"/>
                </a:lnTo>
                <a:lnTo>
                  <a:pt x="3161582" y="589"/>
                </a:lnTo>
                <a:lnTo>
                  <a:pt x="3203861" y="405"/>
                </a:lnTo>
                <a:lnTo>
                  <a:pt x="3244310" y="254"/>
                </a:lnTo>
                <a:lnTo>
                  <a:pt x="3282850" y="140"/>
                </a:lnTo>
                <a:lnTo>
                  <a:pt x="3354498" y="27"/>
                </a:lnTo>
                <a:lnTo>
                  <a:pt x="3419684" y="0"/>
                </a:lnTo>
                <a:lnTo>
                  <a:pt x="3449825" y="21"/>
                </a:lnTo>
                <a:lnTo>
                  <a:pt x="3505531" y="102"/>
                </a:lnTo>
                <a:lnTo>
                  <a:pt x="3555475" y="219"/>
                </a:lnTo>
                <a:lnTo>
                  <a:pt x="3599270" y="359"/>
                </a:lnTo>
                <a:lnTo>
                  <a:pt x="3652631" y="580"/>
                </a:lnTo>
                <a:lnTo>
                  <a:pt x="3694080" y="787"/>
                </a:lnTo>
                <a:lnTo>
                  <a:pt x="3733018" y="1020"/>
                </a:lnTo>
                <a:lnTo>
                  <a:pt x="3746738" y="1112"/>
                </a:lnTo>
                <a:lnTo>
                  <a:pt x="3755195" y="1168"/>
                </a:lnTo>
                <a:lnTo>
                  <a:pt x="3779895" y="1328"/>
                </a:lnTo>
                <a:lnTo>
                  <a:pt x="3783880" y="1348"/>
                </a:lnTo>
                <a:lnTo>
                  <a:pt x="3802887" y="1380"/>
                </a:lnTo>
                <a:lnTo>
                  <a:pt x="3807287" y="1381"/>
                </a:lnTo>
                <a:lnTo>
                  <a:pt x="3811796" y="1378"/>
                </a:lnTo>
                <a:lnTo>
                  <a:pt x="3816811" y="1376"/>
                </a:lnTo>
                <a:lnTo>
                  <a:pt x="3821826" y="1373"/>
                </a:lnTo>
                <a:lnTo>
                  <a:pt x="3826996" y="1369"/>
                </a:lnTo>
                <a:lnTo>
                  <a:pt x="3832978" y="1365"/>
                </a:lnTo>
                <a:lnTo>
                  <a:pt x="3838960" y="1361"/>
                </a:lnTo>
                <a:lnTo>
                  <a:pt x="3884092" y="1338"/>
                </a:lnTo>
                <a:lnTo>
                  <a:pt x="3901080" y="1332"/>
                </a:lnTo>
                <a:lnTo>
                  <a:pt x="3907912" y="1330"/>
                </a:lnTo>
                <a:lnTo>
                  <a:pt x="3914994" y="1329"/>
                </a:lnTo>
                <a:lnTo>
                  <a:pt x="3922153" y="1327"/>
                </a:lnTo>
                <a:lnTo>
                  <a:pt x="3929212" y="1326"/>
                </a:lnTo>
                <a:lnTo>
                  <a:pt x="3936124" y="1295"/>
                </a:lnTo>
                <a:lnTo>
                  <a:pt x="3942981" y="1243"/>
                </a:lnTo>
                <a:lnTo>
                  <a:pt x="3949824" y="1232"/>
                </a:lnTo>
                <a:lnTo>
                  <a:pt x="3956692" y="1323"/>
                </a:lnTo>
                <a:lnTo>
                  <a:pt x="4000476" y="3778"/>
                </a:lnTo>
                <a:lnTo>
                  <a:pt x="4008705" y="4338"/>
                </a:lnTo>
                <a:lnTo>
                  <a:pt x="4016935" y="4900"/>
                </a:lnTo>
                <a:lnTo>
                  <a:pt x="4025180" y="5488"/>
                </a:lnTo>
                <a:lnTo>
                  <a:pt x="4033734" y="5982"/>
                </a:lnTo>
                <a:lnTo>
                  <a:pt x="4040188" y="6315"/>
                </a:lnTo>
                <a:lnTo>
                  <a:pt x="4046719" y="6608"/>
                </a:lnTo>
                <a:lnTo>
                  <a:pt x="4053332" y="6920"/>
                </a:lnTo>
                <a:lnTo>
                  <a:pt x="4095243" y="10570"/>
                </a:lnTo>
                <a:lnTo>
                  <a:pt x="4134855" y="17157"/>
                </a:lnTo>
                <a:lnTo>
                  <a:pt x="4142813" y="18532"/>
                </a:lnTo>
                <a:lnTo>
                  <a:pt x="4183957" y="24581"/>
                </a:lnTo>
                <a:lnTo>
                  <a:pt x="4223460" y="28885"/>
                </a:lnTo>
                <a:lnTo>
                  <a:pt x="4267874" y="32003"/>
                </a:lnTo>
                <a:lnTo>
                  <a:pt x="4285902" y="32675"/>
                </a:lnTo>
                <a:lnTo>
                  <a:pt x="4291174" y="32819"/>
                </a:lnTo>
                <a:lnTo>
                  <a:pt x="4295727" y="32846"/>
                </a:lnTo>
                <a:lnTo>
                  <a:pt x="4299509" y="32863"/>
                </a:lnTo>
                <a:lnTo>
                  <a:pt x="4303290" y="32880"/>
                </a:lnTo>
                <a:lnTo>
                  <a:pt x="4307078" y="32791"/>
                </a:lnTo>
                <a:lnTo>
                  <a:pt x="4308592" y="32777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237" y="2354579"/>
            <a:ext cx="7141845" cy="10160"/>
          </a:xfrm>
          <a:custGeom>
            <a:avLst/>
            <a:gdLst/>
            <a:ahLst/>
            <a:cxnLst/>
            <a:rect l="l" t="t" r="r" b="b"/>
            <a:pathLst>
              <a:path w="7141845" h="10160">
                <a:moveTo>
                  <a:pt x="503" y="0"/>
                </a:moveTo>
                <a:lnTo>
                  <a:pt x="718" y="53"/>
                </a:lnTo>
                <a:lnTo>
                  <a:pt x="0" y="198"/>
                </a:lnTo>
                <a:lnTo>
                  <a:pt x="1798" y="324"/>
                </a:lnTo>
                <a:lnTo>
                  <a:pt x="45222" y="1342"/>
                </a:lnTo>
                <a:lnTo>
                  <a:pt x="91516" y="1731"/>
                </a:lnTo>
                <a:lnTo>
                  <a:pt x="133516" y="1878"/>
                </a:lnTo>
                <a:lnTo>
                  <a:pt x="171745" y="1942"/>
                </a:lnTo>
                <a:lnTo>
                  <a:pt x="218583" y="1976"/>
                </a:lnTo>
                <a:lnTo>
                  <a:pt x="274798" y="1989"/>
                </a:lnTo>
                <a:lnTo>
                  <a:pt x="295715" y="1990"/>
                </a:lnTo>
                <a:lnTo>
                  <a:pt x="317662" y="1989"/>
                </a:lnTo>
                <a:lnTo>
                  <a:pt x="364475" y="1986"/>
                </a:lnTo>
                <a:lnTo>
                  <a:pt x="415237" y="1978"/>
                </a:lnTo>
                <a:lnTo>
                  <a:pt x="470197" y="1970"/>
                </a:lnTo>
                <a:lnTo>
                  <a:pt x="499275" y="1965"/>
                </a:lnTo>
                <a:lnTo>
                  <a:pt x="529354" y="1960"/>
                </a:lnTo>
                <a:lnTo>
                  <a:pt x="592444" y="1951"/>
                </a:lnTo>
                <a:lnTo>
                  <a:pt x="659466" y="1942"/>
                </a:lnTo>
                <a:lnTo>
                  <a:pt x="729173" y="1934"/>
                </a:lnTo>
                <a:lnTo>
                  <a:pt x="801565" y="1926"/>
                </a:lnTo>
                <a:lnTo>
                  <a:pt x="875978" y="1920"/>
                </a:lnTo>
                <a:lnTo>
                  <a:pt x="952412" y="1915"/>
                </a:lnTo>
                <a:lnTo>
                  <a:pt x="991126" y="1913"/>
                </a:lnTo>
                <a:lnTo>
                  <a:pt x="1030251" y="1911"/>
                </a:lnTo>
                <a:lnTo>
                  <a:pt x="1069804" y="1909"/>
                </a:lnTo>
                <a:lnTo>
                  <a:pt x="1109495" y="1907"/>
                </a:lnTo>
                <a:lnTo>
                  <a:pt x="1149035" y="1906"/>
                </a:lnTo>
                <a:lnTo>
                  <a:pt x="1188384" y="1905"/>
                </a:lnTo>
                <a:lnTo>
                  <a:pt x="1227683" y="1904"/>
                </a:lnTo>
                <a:lnTo>
                  <a:pt x="1266917" y="1903"/>
                </a:lnTo>
                <a:lnTo>
                  <a:pt x="1306069" y="1902"/>
                </a:lnTo>
                <a:lnTo>
                  <a:pt x="1345196" y="1902"/>
                </a:lnTo>
                <a:lnTo>
                  <a:pt x="1384286" y="1902"/>
                </a:lnTo>
                <a:lnTo>
                  <a:pt x="1423219" y="1901"/>
                </a:lnTo>
                <a:lnTo>
                  <a:pt x="1461877" y="1901"/>
                </a:lnTo>
                <a:lnTo>
                  <a:pt x="1500252" y="1901"/>
                </a:lnTo>
                <a:lnTo>
                  <a:pt x="1538402" y="1901"/>
                </a:lnTo>
                <a:lnTo>
                  <a:pt x="1576295" y="1901"/>
                </a:lnTo>
                <a:lnTo>
                  <a:pt x="1613902" y="1901"/>
                </a:lnTo>
                <a:lnTo>
                  <a:pt x="1651177" y="1901"/>
                </a:lnTo>
                <a:lnTo>
                  <a:pt x="1688149" y="1901"/>
                </a:lnTo>
                <a:lnTo>
                  <a:pt x="1724899" y="1901"/>
                </a:lnTo>
                <a:lnTo>
                  <a:pt x="1761508" y="1902"/>
                </a:lnTo>
                <a:lnTo>
                  <a:pt x="1798049" y="1902"/>
                </a:lnTo>
                <a:lnTo>
                  <a:pt x="1834463" y="1902"/>
                </a:lnTo>
                <a:lnTo>
                  <a:pt x="1870628" y="1902"/>
                </a:lnTo>
                <a:lnTo>
                  <a:pt x="1906425" y="1902"/>
                </a:lnTo>
                <a:lnTo>
                  <a:pt x="1941872" y="1903"/>
                </a:lnTo>
                <a:lnTo>
                  <a:pt x="1977018" y="1903"/>
                </a:lnTo>
                <a:lnTo>
                  <a:pt x="2011782" y="1903"/>
                </a:lnTo>
                <a:lnTo>
                  <a:pt x="2046087" y="1903"/>
                </a:lnTo>
                <a:lnTo>
                  <a:pt x="2079971" y="1903"/>
                </a:lnTo>
                <a:lnTo>
                  <a:pt x="2113457" y="1903"/>
                </a:lnTo>
                <a:lnTo>
                  <a:pt x="2146439" y="1904"/>
                </a:lnTo>
                <a:lnTo>
                  <a:pt x="2178811" y="1904"/>
                </a:lnTo>
                <a:lnTo>
                  <a:pt x="2210575" y="1904"/>
                </a:lnTo>
                <a:lnTo>
                  <a:pt x="2241779" y="1904"/>
                </a:lnTo>
                <a:lnTo>
                  <a:pt x="2272382" y="1904"/>
                </a:lnTo>
                <a:lnTo>
                  <a:pt x="2302342" y="1904"/>
                </a:lnTo>
                <a:lnTo>
                  <a:pt x="2331685" y="1904"/>
                </a:lnTo>
                <a:lnTo>
                  <a:pt x="2360420" y="1904"/>
                </a:lnTo>
                <a:lnTo>
                  <a:pt x="2388486" y="1904"/>
                </a:lnTo>
                <a:lnTo>
                  <a:pt x="2415822" y="1904"/>
                </a:lnTo>
                <a:lnTo>
                  <a:pt x="2442386" y="1905"/>
                </a:lnTo>
                <a:lnTo>
                  <a:pt x="2468221" y="1905"/>
                </a:lnTo>
                <a:lnTo>
                  <a:pt x="2493385" y="1905"/>
                </a:lnTo>
                <a:lnTo>
                  <a:pt x="2517938" y="1905"/>
                </a:lnTo>
                <a:lnTo>
                  <a:pt x="2541836" y="1905"/>
                </a:lnTo>
                <a:lnTo>
                  <a:pt x="2565067" y="1905"/>
                </a:lnTo>
                <a:lnTo>
                  <a:pt x="6559536" y="1905"/>
                </a:lnTo>
                <a:lnTo>
                  <a:pt x="6580206" y="1874"/>
                </a:lnTo>
                <a:lnTo>
                  <a:pt x="6601083" y="1824"/>
                </a:lnTo>
                <a:lnTo>
                  <a:pt x="6622046" y="1814"/>
                </a:lnTo>
                <a:lnTo>
                  <a:pt x="6642975" y="1905"/>
                </a:lnTo>
                <a:lnTo>
                  <a:pt x="6684976" y="2445"/>
                </a:lnTo>
                <a:lnTo>
                  <a:pt x="6726516" y="3200"/>
                </a:lnTo>
                <a:lnTo>
                  <a:pt x="6767433" y="4040"/>
                </a:lnTo>
                <a:lnTo>
                  <a:pt x="6806269" y="4923"/>
                </a:lnTo>
                <a:lnTo>
                  <a:pt x="6857809" y="6180"/>
                </a:lnTo>
                <a:lnTo>
                  <a:pt x="6900814" y="7273"/>
                </a:lnTo>
                <a:lnTo>
                  <a:pt x="6913248" y="7595"/>
                </a:lnTo>
                <a:lnTo>
                  <a:pt x="6924841" y="7892"/>
                </a:lnTo>
                <a:lnTo>
                  <a:pt x="6970342" y="9010"/>
                </a:lnTo>
                <a:lnTo>
                  <a:pt x="7013473" y="9731"/>
                </a:lnTo>
                <a:lnTo>
                  <a:pt x="7020817" y="9804"/>
                </a:lnTo>
                <a:lnTo>
                  <a:pt x="7026865" y="9831"/>
                </a:lnTo>
                <a:lnTo>
                  <a:pt x="7033914" y="9852"/>
                </a:lnTo>
                <a:lnTo>
                  <a:pt x="7040964" y="9873"/>
                </a:lnTo>
                <a:lnTo>
                  <a:pt x="7048337" y="9866"/>
                </a:lnTo>
                <a:lnTo>
                  <a:pt x="7055768" y="9857"/>
                </a:lnTo>
                <a:lnTo>
                  <a:pt x="7063199" y="9849"/>
                </a:lnTo>
                <a:lnTo>
                  <a:pt x="7070845" y="9824"/>
                </a:lnTo>
                <a:lnTo>
                  <a:pt x="7078499" y="9803"/>
                </a:lnTo>
                <a:lnTo>
                  <a:pt x="7086152" y="9782"/>
                </a:lnTo>
                <a:lnTo>
                  <a:pt x="7094146" y="9753"/>
                </a:lnTo>
                <a:lnTo>
                  <a:pt x="7138558" y="9609"/>
                </a:lnTo>
                <a:lnTo>
                  <a:pt x="7141517" y="9599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3324" y="2872740"/>
            <a:ext cx="6243955" cy="201295"/>
          </a:xfrm>
          <a:custGeom>
            <a:avLst/>
            <a:gdLst/>
            <a:ahLst/>
            <a:cxnLst/>
            <a:rect l="l" t="t" r="r" b="b"/>
            <a:pathLst>
              <a:path w="6243955" h="201294">
                <a:moveTo>
                  <a:pt x="216" y="0"/>
                </a:moveTo>
                <a:lnTo>
                  <a:pt x="216" y="269"/>
                </a:lnTo>
                <a:lnTo>
                  <a:pt x="0" y="990"/>
                </a:lnTo>
                <a:lnTo>
                  <a:pt x="216" y="1619"/>
                </a:lnTo>
                <a:lnTo>
                  <a:pt x="431" y="2247"/>
                </a:lnTo>
                <a:lnTo>
                  <a:pt x="792" y="2855"/>
                </a:lnTo>
                <a:lnTo>
                  <a:pt x="1511" y="3772"/>
                </a:lnTo>
                <a:lnTo>
                  <a:pt x="2230" y="4690"/>
                </a:lnTo>
                <a:lnTo>
                  <a:pt x="22510" y="13320"/>
                </a:lnTo>
                <a:lnTo>
                  <a:pt x="27151" y="14133"/>
                </a:lnTo>
                <a:lnTo>
                  <a:pt x="32579" y="14814"/>
                </a:lnTo>
                <a:lnTo>
                  <a:pt x="39628" y="15379"/>
                </a:lnTo>
                <a:lnTo>
                  <a:pt x="46678" y="15944"/>
                </a:lnTo>
                <a:lnTo>
                  <a:pt x="88003" y="17307"/>
                </a:lnTo>
                <a:lnTo>
                  <a:pt x="130565" y="17766"/>
                </a:lnTo>
                <a:lnTo>
                  <a:pt x="157685" y="17822"/>
                </a:lnTo>
                <a:lnTo>
                  <a:pt x="167038" y="17819"/>
                </a:lnTo>
                <a:lnTo>
                  <a:pt x="206139" y="17731"/>
                </a:lnTo>
                <a:lnTo>
                  <a:pt x="228311" y="17582"/>
                </a:lnTo>
                <a:lnTo>
                  <a:pt x="240201" y="17534"/>
                </a:lnTo>
                <a:lnTo>
                  <a:pt x="280506" y="17890"/>
                </a:lnTo>
                <a:lnTo>
                  <a:pt x="327323" y="19550"/>
                </a:lnTo>
                <a:lnTo>
                  <a:pt x="362106" y="21750"/>
                </a:lnTo>
                <a:lnTo>
                  <a:pt x="380501" y="22925"/>
                </a:lnTo>
                <a:lnTo>
                  <a:pt x="399571" y="24098"/>
                </a:lnTo>
                <a:lnTo>
                  <a:pt x="419322" y="25321"/>
                </a:lnTo>
                <a:lnTo>
                  <a:pt x="439717" y="26596"/>
                </a:lnTo>
                <a:lnTo>
                  <a:pt x="460714" y="27924"/>
                </a:lnTo>
                <a:lnTo>
                  <a:pt x="482295" y="29248"/>
                </a:lnTo>
                <a:lnTo>
                  <a:pt x="527305" y="32057"/>
                </a:lnTo>
                <a:lnTo>
                  <a:pt x="574917" y="35798"/>
                </a:lnTo>
                <a:lnTo>
                  <a:pt x="625132" y="40470"/>
                </a:lnTo>
                <a:lnTo>
                  <a:pt x="651188" y="42937"/>
                </a:lnTo>
                <a:lnTo>
                  <a:pt x="705465" y="48037"/>
                </a:lnTo>
                <a:lnTo>
                  <a:pt x="761719" y="53498"/>
                </a:lnTo>
                <a:lnTo>
                  <a:pt x="819484" y="59514"/>
                </a:lnTo>
                <a:lnTo>
                  <a:pt x="848766" y="62596"/>
                </a:lnTo>
                <a:lnTo>
                  <a:pt x="907038" y="68390"/>
                </a:lnTo>
                <a:lnTo>
                  <a:pt x="965195" y="73821"/>
                </a:lnTo>
                <a:lnTo>
                  <a:pt x="1023097" y="78609"/>
                </a:lnTo>
                <a:lnTo>
                  <a:pt x="1080745" y="82753"/>
                </a:lnTo>
                <a:lnTo>
                  <a:pt x="1135804" y="86223"/>
                </a:lnTo>
                <a:lnTo>
                  <a:pt x="1188275" y="89019"/>
                </a:lnTo>
                <a:lnTo>
                  <a:pt x="1237289" y="91241"/>
                </a:lnTo>
                <a:lnTo>
                  <a:pt x="1282846" y="92888"/>
                </a:lnTo>
                <a:lnTo>
                  <a:pt x="1324300" y="94107"/>
                </a:lnTo>
                <a:lnTo>
                  <a:pt x="1379239" y="95189"/>
                </a:lnTo>
                <a:lnTo>
                  <a:pt x="1427658" y="95641"/>
                </a:lnTo>
                <a:lnTo>
                  <a:pt x="1457317" y="95711"/>
                </a:lnTo>
                <a:lnTo>
                  <a:pt x="1471362" y="95681"/>
                </a:lnTo>
                <a:lnTo>
                  <a:pt x="1485081" y="95622"/>
                </a:lnTo>
                <a:lnTo>
                  <a:pt x="1498690" y="95548"/>
                </a:lnTo>
                <a:lnTo>
                  <a:pt x="1512128" y="95429"/>
                </a:lnTo>
                <a:lnTo>
                  <a:pt x="1525321" y="95267"/>
                </a:lnTo>
                <a:lnTo>
                  <a:pt x="1538459" y="95133"/>
                </a:lnTo>
                <a:lnTo>
                  <a:pt x="1578506" y="95380"/>
                </a:lnTo>
                <a:lnTo>
                  <a:pt x="1605966" y="95873"/>
                </a:lnTo>
                <a:lnTo>
                  <a:pt x="1620240" y="96121"/>
                </a:lnTo>
                <a:lnTo>
                  <a:pt x="1664522" y="97125"/>
                </a:lnTo>
                <a:lnTo>
                  <a:pt x="1710128" y="99009"/>
                </a:lnTo>
                <a:lnTo>
                  <a:pt x="1725650" y="99699"/>
                </a:lnTo>
                <a:lnTo>
                  <a:pt x="1741402" y="100361"/>
                </a:lnTo>
                <a:lnTo>
                  <a:pt x="1757362" y="101026"/>
                </a:lnTo>
                <a:lnTo>
                  <a:pt x="1773385" y="101727"/>
                </a:lnTo>
                <a:lnTo>
                  <a:pt x="1821081" y="104233"/>
                </a:lnTo>
                <a:lnTo>
                  <a:pt x="1868101" y="107367"/>
                </a:lnTo>
                <a:lnTo>
                  <a:pt x="1898882" y="109860"/>
                </a:lnTo>
                <a:lnTo>
                  <a:pt x="1913813" y="111082"/>
                </a:lnTo>
                <a:lnTo>
                  <a:pt x="1928323" y="112271"/>
                </a:lnTo>
                <a:lnTo>
                  <a:pt x="1942496" y="113453"/>
                </a:lnTo>
                <a:lnTo>
                  <a:pt x="1956424" y="114598"/>
                </a:lnTo>
                <a:lnTo>
                  <a:pt x="1970196" y="115677"/>
                </a:lnTo>
                <a:lnTo>
                  <a:pt x="1983794" y="116626"/>
                </a:lnTo>
                <a:lnTo>
                  <a:pt x="1997183" y="117480"/>
                </a:lnTo>
                <a:lnTo>
                  <a:pt x="2010433" y="118354"/>
                </a:lnTo>
                <a:lnTo>
                  <a:pt x="2049697" y="121787"/>
                </a:lnTo>
                <a:lnTo>
                  <a:pt x="2088389" y="126039"/>
                </a:lnTo>
                <a:lnTo>
                  <a:pt x="2126945" y="130909"/>
                </a:lnTo>
                <a:lnTo>
                  <a:pt x="2153040" y="134488"/>
                </a:lnTo>
                <a:lnTo>
                  <a:pt x="2166262" y="136315"/>
                </a:lnTo>
                <a:lnTo>
                  <a:pt x="2207275" y="141298"/>
                </a:lnTo>
                <a:lnTo>
                  <a:pt x="2250714" y="145920"/>
                </a:lnTo>
                <a:lnTo>
                  <a:pt x="2265867" y="147399"/>
                </a:lnTo>
                <a:lnTo>
                  <a:pt x="2281337" y="148917"/>
                </a:lnTo>
                <a:lnTo>
                  <a:pt x="2297126" y="150552"/>
                </a:lnTo>
                <a:lnTo>
                  <a:pt x="2313314" y="152363"/>
                </a:lnTo>
                <a:lnTo>
                  <a:pt x="2329874" y="154296"/>
                </a:lnTo>
                <a:lnTo>
                  <a:pt x="2346643" y="156256"/>
                </a:lnTo>
                <a:lnTo>
                  <a:pt x="2363461" y="158150"/>
                </a:lnTo>
                <a:lnTo>
                  <a:pt x="2414241" y="163541"/>
                </a:lnTo>
                <a:lnTo>
                  <a:pt x="2466245" y="168156"/>
                </a:lnTo>
                <a:lnTo>
                  <a:pt x="2519525" y="171825"/>
                </a:lnTo>
                <a:lnTo>
                  <a:pt x="2555760" y="173691"/>
                </a:lnTo>
                <a:lnTo>
                  <a:pt x="2573919" y="174604"/>
                </a:lnTo>
                <a:lnTo>
                  <a:pt x="2628591" y="177409"/>
                </a:lnTo>
                <a:lnTo>
                  <a:pt x="2682332" y="179839"/>
                </a:lnTo>
                <a:lnTo>
                  <a:pt x="2735202" y="181808"/>
                </a:lnTo>
                <a:lnTo>
                  <a:pt x="2787274" y="183288"/>
                </a:lnTo>
                <a:lnTo>
                  <a:pt x="2837396" y="184319"/>
                </a:lnTo>
                <a:lnTo>
                  <a:pt x="2884434" y="184986"/>
                </a:lnTo>
                <a:lnTo>
                  <a:pt x="2929578" y="185363"/>
                </a:lnTo>
                <a:lnTo>
                  <a:pt x="2974264" y="185522"/>
                </a:lnTo>
                <a:lnTo>
                  <a:pt x="3004005" y="185548"/>
                </a:lnTo>
                <a:lnTo>
                  <a:pt x="3018815" y="185540"/>
                </a:lnTo>
                <a:lnTo>
                  <a:pt x="3062640" y="185475"/>
                </a:lnTo>
                <a:lnTo>
                  <a:pt x="3106083" y="185363"/>
                </a:lnTo>
                <a:lnTo>
                  <a:pt x="3135077" y="185277"/>
                </a:lnTo>
                <a:lnTo>
                  <a:pt x="3149495" y="185235"/>
                </a:lnTo>
                <a:lnTo>
                  <a:pt x="3163788" y="185194"/>
                </a:lnTo>
                <a:lnTo>
                  <a:pt x="3177992" y="185153"/>
                </a:lnTo>
                <a:lnTo>
                  <a:pt x="3192217" y="185113"/>
                </a:lnTo>
                <a:lnTo>
                  <a:pt x="3235878" y="185006"/>
                </a:lnTo>
                <a:lnTo>
                  <a:pt x="3265193" y="184946"/>
                </a:lnTo>
                <a:lnTo>
                  <a:pt x="3279623" y="184889"/>
                </a:lnTo>
                <a:lnTo>
                  <a:pt x="3293964" y="184814"/>
                </a:lnTo>
                <a:lnTo>
                  <a:pt x="3308217" y="184782"/>
                </a:lnTo>
                <a:lnTo>
                  <a:pt x="3322386" y="184853"/>
                </a:lnTo>
                <a:lnTo>
                  <a:pt x="3364364" y="185627"/>
                </a:lnTo>
                <a:lnTo>
                  <a:pt x="3405688" y="187452"/>
                </a:lnTo>
                <a:lnTo>
                  <a:pt x="3446479" y="189900"/>
                </a:lnTo>
                <a:lnTo>
                  <a:pt x="3473431" y="191613"/>
                </a:lnTo>
                <a:lnTo>
                  <a:pt x="3486861" y="192433"/>
                </a:lnTo>
                <a:lnTo>
                  <a:pt x="3526969" y="194717"/>
                </a:lnTo>
                <a:lnTo>
                  <a:pt x="3567070" y="196625"/>
                </a:lnTo>
                <a:lnTo>
                  <a:pt x="3606301" y="198121"/>
                </a:lnTo>
                <a:lnTo>
                  <a:pt x="3656411" y="199488"/>
                </a:lnTo>
                <a:lnTo>
                  <a:pt x="3706024" y="200262"/>
                </a:lnTo>
                <a:lnTo>
                  <a:pt x="3755729" y="200609"/>
                </a:lnTo>
                <a:lnTo>
                  <a:pt x="3804974" y="200683"/>
                </a:lnTo>
                <a:lnTo>
                  <a:pt x="3817351" y="200673"/>
                </a:lnTo>
                <a:lnTo>
                  <a:pt x="3867362" y="200577"/>
                </a:lnTo>
                <a:lnTo>
                  <a:pt x="3905489" y="200471"/>
                </a:lnTo>
                <a:lnTo>
                  <a:pt x="3931237" y="200397"/>
                </a:lnTo>
                <a:lnTo>
                  <a:pt x="3944064" y="200361"/>
                </a:lnTo>
                <a:lnTo>
                  <a:pt x="3982207" y="200262"/>
                </a:lnTo>
                <a:lnTo>
                  <a:pt x="4020556" y="200177"/>
                </a:lnTo>
                <a:lnTo>
                  <a:pt x="4070637" y="200093"/>
                </a:lnTo>
                <a:lnTo>
                  <a:pt x="4118766" y="200039"/>
                </a:lnTo>
                <a:lnTo>
                  <a:pt x="4165105" y="200010"/>
                </a:lnTo>
                <a:lnTo>
                  <a:pt x="4207692" y="199998"/>
                </a:lnTo>
                <a:lnTo>
                  <a:pt x="4236440" y="199996"/>
                </a:lnTo>
                <a:lnTo>
                  <a:pt x="4245453" y="199996"/>
                </a:lnTo>
                <a:lnTo>
                  <a:pt x="4288882" y="200002"/>
                </a:lnTo>
                <a:lnTo>
                  <a:pt x="4321991" y="200008"/>
                </a:lnTo>
                <a:lnTo>
                  <a:pt x="4330070" y="200009"/>
                </a:lnTo>
                <a:lnTo>
                  <a:pt x="4338108" y="200011"/>
                </a:lnTo>
                <a:lnTo>
                  <a:pt x="4346090" y="200012"/>
                </a:lnTo>
                <a:lnTo>
                  <a:pt x="4353972" y="200014"/>
                </a:lnTo>
                <a:lnTo>
                  <a:pt x="4398507" y="200020"/>
                </a:lnTo>
                <a:lnTo>
                  <a:pt x="4442238" y="200024"/>
                </a:lnTo>
                <a:lnTo>
                  <a:pt x="4481717" y="200025"/>
                </a:lnTo>
                <a:lnTo>
                  <a:pt x="4490867" y="200026"/>
                </a:lnTo>
                <a:lnTo>
                  <a:pt x="4500508" y="200026"/>
                </a:lnTo>
                <a:lnTo>
                  <a:pt x="4510524" y="200026"/>
                </a:lnTo>
                <a:lnTo>
                  <a:pt x="4520797" y="200026"/>
                </a:lnTo>
                <a:lnTo>
                  <a:pt x="4531326" y="200026"/>
                </a:lnTo>
                <a:lnTo>
                  <a:pt x="4542164" y="200026"/>
                </a:lnTo>
                <a:lnTo>
                  <a:pt x="4553275" y="200026"/>
                </a:lnTo>
                <a:lnTo>
                  <a:pt x="4564623" y="200026"/>
                </a:lnTo>
                <a:lnTo>
                  <a:pt x="4576228" y="200026"/>
                </a:lnTo>
                <a:lnTo>
                  <a:pt x="4588098" y="200025"/>
                </a:lnTo>
                <a:lnTo>
                  <a:pt x="4600185" y="200025"/>
                </a:lnTo>
                <a:lnTo>
                  <a:pt x="4612439" y="200025"/>
                </a:lnTo>
                <a:lnTo>
                  <a:pt x="4624876" y="200025"/>
                </a:lnTo>
                <a:lnTo>
                  <a:pt x="4637512" y="200025"/>
                </a:lnTo>
                <a:lnTo>
                  <a:pt x="4650299" y="200025"/>
                </a:lnTo>
                <a:lnTo>
                  <a:pt x="4663190" y="200025"/>
                </a:lnTo>
                <a:lnTo>
                  <a:pt x="4676195" y="200025"/>
                </a:lnTo>
                <a:lnTo>
                  <a:pt x="4689333" y="200025"/>
                </a:lnTo>
                <a:lnTo>
                  <a:pt x="4702563" y="200025"/>
                </a:lnTo>
                <a:lnTo>
                  <a:pt x="4715847" y="200025"/>
                </a:lnTo>
                <a:lnTo>
                  <a:pt x="4729224" y="200025"/>
                </a:lnTo>
                <a:lnTo>
                  <a:pt x="4742696" y="200025"/>
                </a:lnTo>
                <a:lnTo>
                  <a:pt x="4756176" y="200025"/>
                </a:lnTo>
                <a:lnTo>
                  <a:pt x="4769575" y="200025"/>
                </a:lnTo>
                <a:lnTo>
                  <a:pt x="4782927" y="200025"/>
                </a:lnTo>
                <a:lnTo>
                  <a:pt x="4796260" y="200025"/>
                </a:lnTo>
                <a:lnTo>
                  <a:pt x="6237043" y="200025"/>
                </a:lnTo>
                <a:lnTo>
                  <a:pt x="6243827" y="200025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179" y="3505200"/>
            <a:ext cx="3828415" cy="27940"/>
          </a:xfrm>
          <a:custGeom>
            <a:avLst/>
            <a:gdLst/>
            <a:ahLst/>
            <a:cxnLst/>
            <a:rect l="l" t="t" r="r" b="b"/>
            <a:pathLst>
              <a:path w="3828415" h="27939">
                <a:moveTo>
                  <a:pt x="0" y="0"/>
                </a:moveTo>
                <a:lnTo>
                  <a:pt x="215" y="53"/>
                </a:lnTo>
                <a:lnTo>
                  <a:pt x="576" y="198"/>
                </a:lnTo>
                <a:lnTo>
                  <a:pt x="1295" y="323"/>
                </a:lnTo>
                <a:lnTo>
                  <a:pt x="2014" y="449"/>
                </a:lnTo>
                <a:lnTo>
                  <a:pt x="2170" y="613"/>
                </a:lnTo>
                <a:lnTo>
                  <a:pt x="4313" y="754"/>
                </a:lnTo>
                <a:lnTo>
                  <a:pt x="6457" y="894"/>
                </a:lnTo>
                <a:lnTo>
                  <a:pt x="9075" y="1041"/>
                </a:lnTo>
                <a:lnTo>
                  <a:pt x="14157" y="1165"/>
                </a:lnTo>
                <a:lnTo>
                  <a:pt x="19239" y="1289"/>
                </a:lnTo>
                <a:lnTo>
                  <a:pt x="62533" y="1731"/>
                </a:lnTo>
                <a:lnTo>
                  <a:pt x="102036" y="1878"/>
                </a:lnTo>
                <a:lnTo>
                  <a:pt x="145404" y="1941"/>
                </a:lnTo>
                <a:lnTo>
                  <a:pt x="162734" y="1956"/>
                </a:lnTo>
                <a:lnTo>
                  <a:pt x="181510" y="1907"/>
                </a:lnTo>
                <a:lnTo>
                  <a:pt x="201703" y="1814"/>
                </a:lnTo>
                <a:lnTo>
                  <a:pt x="223485" y="1799"/>
                </a:lnTo>
                <a:lnTo>
                  <a:pt x="247029" y="1986"/>
                </a:lnTo>
                <a:lnTo>
                  <a:pt x="272185" y="2434"/>
                </a:lnTo>
                <a:lnTo>
                  <a:pt x="298927" y="3069"/>
                </a:lnTo>
                <a:lnTo>
                  <a:pt x="327609" y="3811"/>
                </a:lnTo>
                <a:lnTo>
                  <a:pt x="358586" y="4578"/>
                </a:lnTo>
                <a:lnTo>
                  <a:pt x="391996" y="5381"/>
                </a:lnTo>
                <a:lnTo>
                  <a:pt x="427637" y="6252"/>
                </a:lnTo>
                <a:lnTo>
                  <a:pt x="465348" y="7144"/>
                </a:lnTo>
                <a:lnTo>
                  <a:pt x="504966" y="8010"/>
                </a:lnTo>
                <a:lnTo>
                  <a:pt x="546692" y="8854"/>
                </a:lnTo>
                <a:lnTo>
                  <a:pt x="590530" y="9694"/>
                </a:lnTo>
                <a:lnTo>
                  <a:pt x="636029" y="10510"/>
                </a:lnTo>
                <a:lnTo>
                  <a:pt x="682736" y="11279"/>
                </a:lnTo>
                <a:lnTo>
                  <a:pt x="730593" y="12000"/>
                </a:lnTo>
                <a:lnTo>
                  <a:pt x="779822" y="12682"/>
                </a:lnTo>
                <a:lnTo>
                  <a:pt x="830386" y="13321"/>
                </a:lnTo>
                <a:lnTo>
                  <a:pt x="882251" y="13910"/>
                </a:lnTo>
                <a:lnTo>
                  <a:pt x="935503" y="14447"/>
                </a:lnTo>
                <a:lnTo>
                  <a:pt x="990129" y="14935"/>
                </a:lnTo>
                <a:lnTo>
                  <a:pt x="1045944" y="15377"/>
                </a:lnTo>
                <a:lnTo>
                  <a:pt x="1102764" y="15776"/>
                </a:lnTo>
                <a:lnTo>
                  <a:pt x="1148991" y="16062"/>
                </a:lnTo>
                <a:lnTo>
                  <a:pt x="1195979" y="16319"/>
                </a:lnTo>
                <a:lnTo>
                  <a:pt x="1243609" y="16548"/>
                </a:lnTo>
                <a:lnTo>
                  <a:pt x="1291766" y="16754"/>
                </a:lnTo>
                <a:lnTo>
                  <a:pt x="1340333" y="16941"/>
                </a:lnTo>
                <a:lnTo>
                  <a:pt x="1389112" y="17106"/>
                </a:lnTo>
                <a:lnTo>
                  <a:pt x="1438180" y="17246"/>
                </a:lnTo>
                <a:lnTo>
                  <a:pt x="1487835" y="17365"/>
                </a:lnTo>
                <a:lnTo>
                  <a:pt x="1538372" y="17468"/>
                </a:lnTo>
                <a:lnTo>
                  <a:pt x="1590087" y="17558"/>
                </a:lnTo>
                <a:lnTo>
                  <a:pt x="1642989" y="17634"/>
                </a:lnTo>
                <a:lnTo>
                  <a:pt x="1696881" y="17692"/>
                </a:lnTo>
                <a:lnTo>
                  <a:pt x="1751750" y="17736"/>
                </a:lnTo>
                <a:lnTo>
                  <a:pt x="1807580" y="17770"/>
                </a:lnTo>
                <a:lnTo>
                  <a:pt x="1864358" y="17796"/>
                </a:lnTo>
                <a:lnTo>
                  <a:pt x="1912567" y="17813"/>
                </a:lnTo>
                <a:lnTo>
                  <a:pt x="1961644" y="17821"/>
                </a:lnTo>
                <a:lnTo>
                  <a:pt x="2011387" y="17822"/>
                </a:lnTo>
                <a:lnTo>
                  <a:pt x="2061589" y="17819"/>
                </a:lnTo>
                <a:lnTo>
                  <a:pt x="2112047" y="17813"/>
                </a:lnTo>
                <a:lnTo>
                  <a:pt x="2162555" y="17805"/>
                </a:lnTo>
                <a:lnTo>
                  <a:pt x="2213343" y="17794"/>
                </a:lnTo>
                <a:lnTo>
                  <a:pt x="2264618" y="17779"/>
                </a:lnTo>
                <a:lnTo>
                  <a:pt x="2316148" y="17760"/>
                </a:lnTo>
                <a:lnTo>
                  <a:pt x="2367702" y="17740"/>
                </a:lnTo>
                <a:lnTo>
                  <a:pt x="2419047" y="17718"/>
                </a:lnTo>
                <a:lnTo>
                  <a:pt x="2469952" y="17696"/>
                </a:lnTo>
                <a:lnTo>
                  <a:pt x="2520628" y="17659"/>
                </a:lnTo>
                <a:lnTo>
                  <a:pt x="2571301" y="17602"/>
                </a:lnTo>
                <a:lnTo>
                  <a:pt x="2621766" y="17543"/>
                </a:lnTo>
                <a:lnTo>
                  <a:pt x="2671816" y="17503"/>
                </a:lnTo>
                <a:lnTo>
                  <a:pt x="2721246" y="17498"/>
                </a:lnTo>
                <a:lnTo>
                  <a:pt x="2769848" y="17548"/>
                </a:lnTo>
                <a:lnTo>
                  <a:pt x="2827390" y="17688"/>
                </a:lnTo>
                <a:lnTo>
                  <a:pt x="2884283" y="17894"/>
                </a:lnTo>
                <a:lnTo>
                  <a:pt x="2940160" y="18145"/>
                </a:lnTo>
                <a:lnTo>
                  <a:pt x="2994653" y="18421"/>
                </a:lnTo>
                <a:lnTo>
                  <a:pt x="3047397" y="18701"/>
                </a:lnTo>
                <a:lnTo>
                  <a:pt x="3098432" y="18994"/>
                </a:lnTo>
                <a:lnTo>
                  <a:pt x="3148002" y="19313"/>
                </a:lnTo>
                <a:lnTo>
                  <a:pt x="3196046" y="19647"/>
                </a:lnTo>
                <a:lnTo>
                  <a:pt x="3242504" y="19982"/>
                </a:lnTo>
                <a:lnTo>
                  <a:pt x="3287315" y="20308"/>
                </a:lnTo>
                <a:lnTo>
                  <a:pt x="3341039" y="20708"/>
                </a:lnTo>
                <a:lnTo>
                  <a:pt x="3392267" y="21109"/>
                </a:lnTo>
                <a:lnTo>
                  <a:pt x="3440956" y="21500"/>
                </a:lnTo>
                <a:lnTo>
                  <a:pt x="3487063" y="21869"/>
                </a:lnTo>
                <a:lnTo>
                  <a:pt x="3530700" y="22185"/>
                </a:lnTo>
                <a:lnTo>
                  <a:pt x="3571849" y="22465"/>
                </a:lnTo>
                <a:lnTo>
                  <a:pt x="3610270" y="22764"/>
                </a:lnTo>
                <a:lnTo>
                  <a:pt x="3678071" y="23626"/>
                </a:lnTo>
                <a:lnTo>
                  <a:pt x="3734103" y="24769"/>
                </a:lnTo>
                <a:lnTo>
                  <a:pt x="3780328" y="25971"/>
                </a:lnTo>
                <a:lnTo>
                  <a:pt x="3816747" y="27233"/>
                </a:lnTo>
                <a:lnTo>
                  <a:pt x="3828374" y="27649"/>
                </a:lnTo>
              </a:path>
            </a:pathLst>
          </a:custGeom>
          <a:ln w="19049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560" y="684172"/>
            <a:ext cx="7451725" cy="49866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b="1" dirty="0">
                <a:latin typeface="Trebuchet MS"/>
                <a:cs typeface="Trebuchet MS"/>
              </a:rPr>
              <a:t>Procedure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for</a:t>
            </a:r>
            <a:r>
              <a:rPr sz="3200" b="1" spc="-170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handling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a</a:t>
            </a:r>
            <a:r>
              <a:rPr sz="3200" b="1" spc="-14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page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-45" dirty="0">
                <a:latin typeface="Trebuchet MS"/>
                <a:cs typeface="Trebuchet MS"/>
              </a:rPr>
              <a:t>fault</a:t>
            </a:r>
            <a:r>
              <a:rPr sz="3200" b="1" spc="-110" dirty="0">
                <a:latin typeface="Trebuchet MS"/>
                <a:cs typeface="Trebuchet MS"/>
              </a:rPr>
              <a:t> </a:t>
            </a:r>
            <a:r>
              <a:rPr sz="3200" b="1" spc="-360" dirty="0"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268605" marR="195580" indent="-266700">
              <a:lnSpc>
                <a:spcPct val="102400"/>
              </a:lnSpc>
              <a:spcBef>
                <a:spcPts val="585"/>
              </a:spcBef>
              <a:buSzPct val="81818"/>
              <a:buAutoNum type="arabicPeriod"/>
              <a:tabLst>
                <a:tab pos="295910" algn="l"/>
              </a:tabLst>
            </a:pPr>
            <a:r>
              <a:rPr sz="2750" spc="195" dirty="0">
                <a:latin typeface="Trebuchet MS"/>
                <a:cs typeface="Trebuchet MS"/>
              </a:rPr>
              <a:t>OS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checks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an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internal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200" dirty="0">
                <a:latin typeface="Trebuchet MS"/>
                <a:cs typeface="Trebuchet MS"/>
              </a:rPr>
              <a:t>table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see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54" dirty="0">
                <a:latin typeface="Trebuchet MS"/>
                <a:cs typeface="Trebuchet MS"/>
              </a:rPr>
              <a:t>if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reference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is 	</a:t>
            </a:r>
            <a:r>
              <a:rPr sz="2750" spc="-180" dirty="0">
                <a:latin typeface="Trebuchet MS"/>
                <a:cs typeface="Trebuchet MS"/>
              </a:rPr>
              <a:t>valid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50" dirty="0">
                <a:latin typeface="Trebuchet MS"/>
                <a:cs typeface="Trebuchet MS"/>
              </a:rPr>
              <a:t>or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invalid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memory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access.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  <a:buFont typeface="Trebuchet MS"/>
              <a:buAutoNum type="arabicPeriod"/>
            </a:pPr>
            <a:endParaRPr sz="2750">
              <a:latin typeface="Trebuchet MS"/>
              <a:cs typeface="Trebuchet MS"/>
            </a:endParaRPr>
          </a:p>
          <a:p>
            <a:pPr marL="270510" indent="-266700">
              <a:lnSpc>
                <a:spcPct val="100000"/>
              </a:lnSpc>
              <a:buSzPct val="81818"/>
              <a:buAutoNum type="arabicPeriod"/>
              <a:tabLst>
                <a:tab pos="270510" algn="l"/>
                <a:tab pos="642620" algn="l"/>
              </a:tabLst>
            </a:pPr>
            <a:r>
              <a:rPr sz="2750" spc="-25" dirty="0">
                <a:latin typeface="Trebuchet MS"/>
                <a:cs typeface="Trebuchet MS"/>
              </a:rPr>
              <a:t>If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55" dirty="0">
                <a:latin typeface="Trebuchet MS"/>
                <a:cs typeface="Trebuchet MS"/>
              </a:rPr>
              <a:t>Invalid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reference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405" dirty="0">
                <a:latin typeface="Trebuchet MS"/>
                <a:cs typeface="Trebuchet MS"/>
              </a:rPr>
              <a:t>:</a:t>
            </a:r>
            <a:r>
              <a:rPr sz="2750" spc="-315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abort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the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process.</a:t>
            </a: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250" spc="-95" dirty="0">
                <a:solidFill>
                  <a:srgbClr val="3891A7"/>
                </a:solidFill>
                <a:latin typeface="Symbol"/>
                <a:cs typeface="Symbol"/>
              </a:rPr>
              <a:t></a:t>
            </a:r>
            <a:r>
              <a:rPr sz="2750" spc="-95" dirty="0">
                <a:latin typeface="Trebuchet MS"/>
                <a:cs typeface="Trebuchet MS"/>
              </a:rPr>
              <a:t>address</a:t>
            </a:r>
            <a:r>
              <a:rPr sz="2750" spc="-114" dirty="0">
                <a:latin typeface="Trebuchet MS"/>
                <a:cs typeface="Trebuchet MS"/>
              </a:rPr>
              <a:t> is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not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in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address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space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of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process.</a:t>
            </a:r>
            <a:endParaRPr sz="2750">
              <a:latin typeface="Trebuchet MS"/>
              <a:cs typeface="Trebuchet MS"/>
            </a:endParaRPr>
          </a:p>
          <a:p>
            <a:pPr marL="295910" marR="5080" indent="-283845">
              <a:lnSpc>
                <a:spcPct val="102400"/>
              </a:lnSpc>
              <a:spcBef>
                <a:spcPts val="600"/>
              </a:spcBef>
            </a:pPr>
            <a:r>
              <a:rPr sz="2750" spc="-250" dirty="0">
                <a:latin typeface="Trebuchet MS"/>
                <a:cs typeface="Trebuchet MS"/>
              </a:rPr>
              <a:t>Just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not</a:t>
            </a:r>
            <a:r>
              <a:rPr sz="2750" spc="-21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in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memory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405" dirty="0">
                <a:latin typeface="Trebuchet MS"/>
                <a:cs typeface="Trebuchet MS"/>
              </a:rPr>
              <a:t>:</a:t>
            </a:r>
            <a:r>
              <a:rPr sz="2750" spc="-385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in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the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referred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from </a:t>
            </a:r>
            <a:r>
              <a:rPr sz="2750" spc="-155" dirty="0">
                <a:latin typeface="Trebuchet MS"/>
                <a:cs typeface="Trebuchet MS"/>
              </a:rPr>
              <a:t>the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disk.</a:t>
            </a:r>
            <a:endParaRPr sz="2750">
              <a:latin typeface="Trebuchet MS"/>
              <a:cs typeface="Trebuchet MS"/>
            </a:endParaRPr>
          </a:p>
          <a:p>
            <a:pPr marL="12700" marR="291465">
              <a:lnSpc>
                <a:spcPct val="118300"/>
              </a:lnSpc>
              <a:spcBef>
                <a:spcPts val="75"/>
              </a:spcBef>
            </a:pPr>
            <a:r>
              <a:rPr sz="2750" spc="-80" dirty="0">
                <a:latin typeface="Trebuchet MS"/>
                <a:cs typeface="Trebuchet MS"/>
              </a:rPr>
              <a:t>=&gt;logical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address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valid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but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simply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not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in </a:t>
            </a:r>
            <a:r>
              <a:rPr sz="2750" spc="-10" dirty="0">
                <a:latin typeface="Trebuchet MS"/>
                <a:cs typeface="Trebuchet MS"/>
              </a:rPr>
              <a:t>Memory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2825" y="0"/>
            <a:ext cx="2976626" cy="11381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4680" y="59943"/>
            <a:ext cx="22447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10" dirty="0"/>
              <a:t>Page</a:t>
            </a:r>
            <a:r>
              <a:rPr sz="4250" spc="-40" dirty="0"/>
              <a:t> </a:t>
            </a:r>
            <a:r>
              <a:rPr sz="4250" spc="-310" dirty="0"/>
              <a:t>Fault</a:t>
            </a:r>
            <a:endParaRPr sz="425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560" y="706374"/>
            <a:ext cx="7158355" cy="48806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200" b="1" dirty="0">
                <a:latin typeface="Trebuchet MS"/>
                <a:cs typeface="Trebuchet MS"/>
              </a:rPr>
              <a:t>Procedure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for</a:t>
            </a:r>
            <a:r>
              <a:rPr sz="3200" b="1" spc="-170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handling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a</a:t>
            </a:r>
            <a:r>
              <a:rPr sz="3200" b="1" spc="-14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page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-45" dirty="0">
                <a:latin typeface="Trebuchet MS"/>
                <a:cs typeface="Trebuchet MS"/>
              </a:rPr>
              <a:t>fault</a:t>
            </a:r>
            <a:r>
              <a:rPr sz="3200" b="1" spc="-110" dirty="0">
                <a:latin typeface="Trebuchet MS"/>
                <a:cs typeface="Trebuchet MS"/>
              </a:rPr>
              <a:t> </a:t>
            </a:r>
            <a:r>
              <a:rPr sz="3200" b="1" spc="-360" dirty="0"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3200" spc="50" dirty="0">
                <a:latin typeface="Trebuchet MS"/>
                <a:cs typeface="Trebuchet MS"/>
              </a:rPr>
              <a:t>Cont….</a:t>
            </a:r>
            <a:endParaRPr sz="3200">
              <a:latin typeface="Trebuchet MS"/>
              <a:cs typeface="Trebuchet MS"/>
            </a:endParaRPr>
          </a:p>
          <a:p>
            <a:pPr marL="307340" indent="-306070">
              <a:lnSpc>
                <a:spcPct val="100000"/>
              </a:lnSpc>
              <a:spcBef>
                <a:spcPts val="590"/>
              </a:spcBef>
              <a:buSzPct val="81250"/>
              <a:buAutoNum type="arabicPeriod" startAt="3"/>
              <a:tabLst>
                <a:tab pos="307340" algn="l"/>
              </a:tabLst>
            </a:pPr>
            <a:r>
              <a:rPr sz="3200" spc="-195" dirty="0">
                <a:latin typeface="Trebuchet MS"/>
                <a:cs typeface="Trebuchet MS"/>
              </a:rPr>
              <a:t>Find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free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70" dirty="0">
                <a:latin typeface="Trebuchet MS"/>
                <a:cs typeface="Trebuchet MS"/>
              </a:rPr>
              <a:t>frame.</a:t>
            </a:r>
            <a:endParaRPr sz="3200">
              <a:latin typeface="Trebuchet MS"/>
              <a:cs typeface="Trebuchet MS"/>
            </a:endParaRPr>
          </a:p>
          <a:p>
            <a:pPr marL="295910" marR="5080" indent="-295910">
              <a:lnSpc>
                <a:spcPct val="100000"/>
              </a:lnSpc>
              <a:spcBef>
                <a:spcPts val="670"/>
              </a:spcBef>
              <a:buSzPct val="81250"/>
              <a:buAutoNum type="arabicPeriod" startAt="3"/>
              <a:tabLst>
                <a:tab pos="295910" algn="l"/>
                <a:tab pos="306705" algn="l"/>
              </a:tabLst>
            </a:pP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170" dirty="0">
                <a:latin typeface="Trebuchet MS"/>
                <a:cs typeface="Trebuchet MS"/>
              </a:rPr>
              <a:t>Read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the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referred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250" dirty="0">
                <a:latin typeface="Trebuchet MS"/>
                <a:cs typeface="Trebuchet MS"/>
              </a:rPr>
              <a:t>page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into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this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allocated </a:t>
            </a:r>
            <a:r>
              <a:rPr sz="3200" spc="-229" dirty="0">
                <a:latin typeface="Trebuchet MS"/>
                <a:cs typeface="Trebuchet MS"/>
              </a:rPr>
              <a:t>frame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via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scheduled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disk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operation.</a:t>
            </a:r>
            <a:endParaRPr sz="3200">
              <a:latin typeface="Trebuchet MS"/>
              <a:cs typeface="Trebuchet MS"/>
            </a:endParaRPr>
          </a:p>
          <a:p>
            <a:pPr marL="295910" marR="8255" indent="-295275">
              <a:lnSpc>
                <a:spcPct val="100000"/>
              </a:lnSpc>
              <a:spcBef>
                <a:spcPts val="580"/>
              </a:spcBef>
              <a:buSzPct val="81250"/>
              <a:buAutoNum type="arabicPeriod" startAt="3"/>
              <a:tabLst>
                <a:tab pos="295910" algn="l"/>
                <a:tab pos="306705" algn="l"/>
              </a:tabLst>
            </a:pP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155" dirty="0">
                <a:latin typeface="Trebuchet MS"/>
                <a:cs typeface="Trebuchet MS"/>
              </a:rPr>
              <a:t>Update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both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internal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50" dirty="0">
                <a:latin typeface="Trebuchet MS"/>
                <a:cs typeface="Trebuchet MS"/>
              </a:rPr>
              <a:t>table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and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page-</a:t>
            </a:r>
            <a:r>
              <a:rPr sz="3200" spc="-195" dirty="0">
                <a:latin typeface="Trebuchet MS"/>
                <a:cs typeface="Trebuchet MS"/>
              </a:rPr>
              <a:t>table </a:t>
            </a:r>
            <a:r>
              <a:rPr sz="3200" spc="-204" dirty="0">
                <a:latin typeface="Trebuchet MS"/>
                <a:cs typeface="Trebuchet MS"/>
              </a:rPr>
              <a:t>by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setting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validation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bit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b="1" spc="-425" dirty="0">
                <a:latin typeface="Trebuchet MS"/>
                <a:cs typeface="Trebuchet MS"/>
              </a:rPr>
              <a:t>v.</a:t>
            </a:r>
            <a:endParaRPr sz="3200">
              <a:latin typeface="Trebuchet MS"/>
              <a:cs typeface="Trebuchet MS"/>
            </a:endParaRPr>
          </a:p>
          <a:p>
            <a:pPr marL="295910" marR="70485" indent="-295275">
              <a:lnSpc>
                <a:spcPct val="101699"/>
              </a:lnSpc>
              <a:spcBef>
                <a:spcPts val="515"/>
              </a:spcBef>
              <a:buSzPct val="81250"/>
              <a:buAutoNum type="arabicPeriod" startAt="3"/>
              <a:tabLst>
                <a:tab pos="295910" algn="l"/>
                <a:tab pos="306705" algn="l"/>
              </a:tabLst>
            </a:pP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130" dirty="0">
                <a:latin typeface="Trebuchet MS"/>
                <a:cs typeface="Trebuchet MS"/>
              </a:rPr>
              <a:t>Restart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the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instruction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that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caused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the </a:t>
            </a:r>
            <a:r>
              <a:rPr sz="3200" spc="-250" dirty="0">
                <a:latin typeface="Trebuchet MS"/>
                <a:cs typeface="Trebuchet MS"/>
              </a:rPr>
              <a:t>page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265" dirty="0">
                <a:latin typeface="Trebuchet MS"/>
                <a:cs typeface="Trebuchet MS"/>
              </a:rPr>
              <a:t>fault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225" dirty="0">
                <a:latin typeface="Trebuchet MS"/>
                <a:cs typeface="Trebuchet MS"/>
              </a:rPr>
              <a:t>and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resume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process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execution.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2825" y="0"/>
            <a:ext cx="2976626" cy="11381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4680" y="59943"/>
            <a:ext cx="22447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10" dirty="0"/>
              <a:t>Page</a:t>
            </a:r>
            <a:r>
              <a:rPr sz="4250" spc="-40" dirty="0"/>
              <a:t> </a:t>
            </a:r>
            <a:r>
              <a:rPr sz="4250" spc="-310" dirty="0"/>
              <a:t>Fault</a:t>
            </a:r>
            <a:endParaRPr sz="425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0" y="57086"/>
            <a:ext cx="7310501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30"/>
              </a:spcBef>
            </a:pPr>
            <a:r>
              <a:rPr sz="4250" spc="-170" dirty="0"/>
              <a:t>Steps</a:t>
            </a:r>
            <a:r>
              <a:rPr sz="4250" spc="-95" dirty="0"/>
              <a:t> </a:t>
            </a:r>
            <a:r>
              <a:rPr sz="4250" spc="-254" dirty="0"/>
              <a:t>in</a:t>
            </a:r>
            <a:r>
              <a:rPr sz="4250" spc="-60" dirty="0"/>
              <a:t> </a:t>
            </a:r>
            <a:r>
              <a:rPr sz="4250" spc="-195" dirty="0"/>
              <a:t>Handling</a:t>
            </a:r>
            <a:r>
              <a:rPr sz="4250" spc="-114" dirty="0"/>
              <a:t> </a:t>
            </a:r>
            <a:r>
              <a:rPr sz="4250" spc="-430" dirty="0"/>
              <a:t>a</a:t>
            </a:r>
            <a:r>
              <a:rPr sz="4250" spc="-35" dirty="0"/>
              <a:t> </a:t>
            </a:r>
            <a:r>
              <a:rPr sz="4250" spc="-310" dirty="0"/>
              <a:t>Page</a:t>
            </a:r>
            <a:r>
              <a:rPr sz="4250" spc="-120" dirty="0"/>
              <a:t> </a:t>
            </a:r>
            <a:r>
              <a:rPr sz="4250" spc="-285" dirty="0"/>
              <a:t>Fault</a:t>
            </a:r>
            <a:endParaRPr sz="4250"/>
          </a:p>
        </p:txBody>
      </p:sp>
      <p:grpSp>
        <p:nvGrpSpPr>
          <p:cNvPr id="4" name="object 4"/>
          <p:cNvGrpSpPr/>
          <p:nvPr/>
        </p:nvGrpSpPr>
        <p:grpSpPr>
          <a:xfrm>
            <a:off x="1314450" y="1162050"/>
            <a:ext cx="7200900" cy="5429250"/>
            <a:chOff x="1314450" y="1162050"/>
            <a:chExt cx="7200900" cy="54292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1219200"/>
              <a:ext cx="7086600" cy="5314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14450" y="1162049"/>
              <a:ext cx="7200900" cy="5429250"/>
            </a:xfrm>
            <a:custGeom>
              <a:avLst/>
              <a:gdLst/>
              <a:ahLst/>
              <a:cxnLst/>
              <a:rect l="l" t="t" r="r" b="b"/>
              <a:pathLst>
                <a:path w="7200900" h="5429250">
                  <a:moveTo>
                    <a:pt x="7155180" y="45720"/>
                  </a:moveTo>
                  <a:lnTo>
                    <a:pt x="7143750" y="45720"/>
                  </a:lnTo>
                  <a:lnTo>
                    <a:pt x="7143750" y="57150"/>
                  </a:lnTo>
                  <a:lnTo>
                    <a:pt x="7143750" y="5372100"/>
                  </a:lnTo>
                  <a:lnTo>
                    <a:pt x="57150" y="5372100"/>
                  </a:lnTo>
                  <a:lnTo>
                    <a:pt x="57150" y="57150"/>
                  </a:lnTo>
                  <a:lnTo>
                    <a:pt x="7143750" y="57150"/>
                  </a:lnTo>
                  <a:lnTo>
                    <a:pt x="71437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5372100"/>
                  </a:lnTo>
                  <a:lnTo>
                    <a:pt x="45720" y="5383530"/>
                  </a:lnTo>
                  <a:lnTo>
                    <a:pt x="7155180" y="5383530"/>
                  </a:lnTo>
                  <a:lnTo>
                    <a:pt x="7155180" y="5372100"/>
                  </a:lnTo>
                  <a:lnTo>
                    <a:pt x="7155180" y="57150"/>
                  </a:lnTo>
                  <a:lnTo>
                    <a:pt x="7155180" y="45720"/>
                  </a:lnTo>
                  <a:close/>
                </a:path>
                <a:path w="7200900" h="5429250">
                  <a:moveTo>
                    <a:pt x="7200900" y="0"/>
                  </a:moveTo>
                  <a:lnTo>
                    <a:pt x="7166610" y="0"/>
                  </a:lnTo>
                  <a:lnTo>
                    <a:pt x="7166610" y="34290"/>
                  </a:lnTo>
                  <a:lnTo>
                    <a:pt x="7166610" y="5394960"/>
                  </a:lnTo>
                  <a:lnTo>
                    <a:pt x="34290" y="5394960"/>
                  </a:lnTo>
                  <a:lnTo>
                    <a:pt x="34290" y="34290"/>
                  </a:lnTo>
                  <a:lnTo>
                    <a:pt x="7166610" y="34290"/>
                  </a:lnTo>
                  <a:lnTo>
                    <a:pt x="71666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394960"/>
                  </a:lnTo>
                  <a:lnTo>
                    <a:pt x="0" y="5429250"/>
                  </a:lnTo>
                  <a:lnTo>
                    <a:pt x="7200900" y="5429250"/>
                  </a:lnTo>
                  <a:lnTo>
                    <a:pt x="7200900" y="5394972"/>
                  </a:lnTo>
                  <a:lnTo>
                    <a:pt x="7200900" y="34290"/>
                  </a:lnTo>
                  <a:lnTo>
                    <a:pt x="7200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72229" y="6550677"/>
            <a:ext cx="176911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61886"/>
            <a:ext cx="7986776" cy="10429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494665"/>
            <a:ext cx="737615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What</a:t>
            </a:r>
            <a:r>
              <a:rPr sz="3600" spc="-165" dirty="0"/>
              <a:t> </a:t>
            </a:r>
            <a:r>
              <a:rPr sz="3600" spc="-225" dirty="0"/>
              <a:t>happens</a:t>
            </a:r>
            <a:r>
              <a:rPr sz="3600" spc="-75" dirty="0"/>
              <a:t> </a:t>
            </a:r>
            <a:r>
              <a:rPr sz="3600" spc="-355" dirty="0"/>
              <a:t>if</a:t>
            </a:r>
            <a:r>
              <a:rPr sz="3600" spc="-40" dirty="0"/>
              <a:t> </a:t>
            </a:r>
            <a:r>
              <a:rPr sz="3600" spc="-195" dirty="0"/>
              <a:t>there</a:t>
            </a:r>
            <a:r>
              <a:rPr sz="3600" spc="-110" dirty="0"/>
              <a:t> </a:t>
            </a:r>
            <a:r>
              <a:rPr sz="3600" spc="-175" dirty="0"/>
              <a:t>is</a:t>
            </a:r>
            <a:r>
              <a:rPr sz="3600" spc="-85" dirty="0"/>
              <a:t> </a:t>
            </a:r>
            <a:r>
              <a:rPr sz="3600" dirty="0"/>
              <a:t>no</a:t>
            </a:r>
            <a:r>
              <a:rPr sz="3600" spc="-90" dirty="0"/>
              <a:t> </a:t>
            </a:r>
            <a:r>
              <a:rPr sz="3600" spc="-254" dirty="0"/>
              <a:t>free</a:t>
            </a:r>
            <a:r>
              <a:rPr sz="3600" spc="-110" dirty="0"/>
              <a:t> </a:t>
            </a:r>
            <a:r>
              <a:rPr sz="3600" spc="-165" dirty="0"/>
              <a:t>frame?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872229" y="6550677"/>
            <a:ext cx="176911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0" y="1311020"/>
            <a:ext cx="7620000" cy="3440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1099"/>
              </a:lnSpc>
              <a:spcBef>
                <a:spcPts val="95"/>
              </a:spcBef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  <a:tab pos="1059815" algn="l"/>
                <a:tab pos="2867660" algn="l"/>
                <a:tab pos="3186430" algn="l"/>
                <a:tab pos="3829685" algn="l"/>
                <a:tab pos="4706620" algn="l"/>
                <a:tab pos="5467350" algn="l"/>
              </a:tabLst>
            </a:pPr>
            <a:r>
              <a:rPr sz="2600" spc="-20" dirty="0">
                <a:latin typeface="Trebuchet MS"/>
                <a:cs typeface="Trebuchet MS"/>
              </a:rPr>
              <a:t>Page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55" dirty="0">
                <a:latin typeface="Trebuchet MS"/>
                <a:cs typeface="Trebuchet MS"/>
              </a:rPr>
              <a:t>replacement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310" dirty="0">
                <a:latin typeface="Trebuchet MS"/>
                <a:cs typeface="Trebuchet MS"/>
              </a:rPr>
              <a:t>–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find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some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page</a:t>
            </a:r>
            <a:r>
              <a:rPr sz="2600" dirty="0">
                <a:latin typeface="Trebuchet MS"/>
                <a:cs typeface="Trebuchet MS"/>
              </a:rPr>
              <a:t>	in</a:t>
            </a:r>
            <a:r>
              <a:rPr sz="2600" spc="12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memory,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but </a:t>
            </a:r>
            <a:r>
              <a:rPr sz="2600" spc="-70" dirty="0">
                <a:latin typeface="Trebuchet MS"/>
                <a:cs typeface="Trebuchet MS"/>
              </a:rPr>
              <a:t>not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-185" dirty="0">
                <a:latin typeface="Trebuchet MS"/>
                <a:cs typeface="Trebuchet MS"/>
              </a:rPr>
              <a:t>really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in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180" dirty="0">
                <a:latin typeface="Trebuchet MS"/>
                <a:cs typeface="Trebuchet MS"/>
              </a:rPr>
              <a:t>use,</a:t>
            </a:r>
            <a:r>
              <a:rPr sz="2600" spc="-29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swap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it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out.</a:t>
            </a:r>
            <a:endParaRPr sz="2600">
              <a:latin typeface="Trebuchet MS"/>
              <a:cs typeface="Trebuchet MS"/>
            </a:endParaRPr>
          </a:p>
          <a:p>
            <a:pPr marL="569595" lvl="1" indent="-236854">
              <a:lnSpc>
                <a:spcPct val="100000"/>
              </a:lnSpc>
              <a:spcBef>
                <a:spcPts val="635"/>
              </a:spcBef>
              <a:buClr>
                <a:srgbClr val="3891A7"/>
              </a:buClr>
              <a:buFont typeface="Verdana"/>
              <a:buChar char="◦"/>
              <a:tabLst>
                <a:tab pos="569595" algn="l"/>
              </a:tabLst>
            </a:pPr>
            <a:r>
              <a:rPr sz="2600" b="1" spc="-10" dirty="0">
                <a:latin typeface="Trebuchet MS"/>
                <a:cs typeface="Trebuchet MS"/>
              </a:rPr>
              <a:t>algorithm</a:t>
            </a:r>
            <a:endParaRPr sz="2600">
              <a:latin typeface="Trebuchet MS"/>
              <a:cs typeface="Trebuchet MS"/>
            </a:endParaRPr>
          </a:p>
          <a:p>
            <a:pPr marL="569595" marR="8890" lvl="1" indent="-236854">
              <a:lnSpc>
                <a:spcPct val="101200"/>
              </a:lnSpc>
              <a:spcBef>
                <a:spcPts val="52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  <a:tab pos="1681480" algn="l"/>
                <a:tab pos="2272665" algn="l"/>
                <a:tab pos="2799080" algn="l"/>
                <a:tab pos="3197225" algn="l"/>
                <a:tab pos="3862070" algn="l"/>
                <a:tab pos="4084954" algn="l"/>
                <a:tab pos="4624070" algn="l"/>
                <a:tab pos="5251450" algn="l"/>
                <a:tab pos="5869940" algn="l"/>
                <a:tab pos="6125210" algn="l"/>
                <a:tab pos="6830059" algn="l"/>
                <a:tab pos="7144384" algn="l"/>
              </a:tabLst>
            </a:pPr>
            <a:r>
              <a:rPr sz="2600" b="1" spc="-10" dirty="0">
                <a:latin typeface="Trebuchet MS"/>
                <a:cs typeface="Trebuchet MS"/>
              </a:rPr>
              <a:t>performance</a:t>
            </a:r>
            <a:r>
              <a:rPr sz="2600" b="1" dirty="0">
                <a:latin typeface="Trebuchet MS"/>
                <a:cs typeface="Trebuchet MS"/>
              </a:rPr>
              <a:t>	</a:t>
            </a:r>
            <a:r>
              <a:rPr sz="2600" spc="310" dirty="0">
                <a:latin typeface="Trebuchet MS"/>
                <a:cs typeface="Trebuchet MS"/>
              </a:rPr>
              <a:t>–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want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an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algorithm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which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65" dirty="0">
                <a:latin typeface="Trebuchet MS"/>
                <a:cs typeface="Trebuchet MS"/>
              </a:rPr>
              <a:t>will 	</a:t>
            </a:r>
            <a:r>
              <a:rPr sz="2600" spc="-10" dirty="0">
                <a:latin typeface="Trebuchet MS"/>
                <a:cs typeface="Trebuchet MS"/>
              </a:rPr>
              <a:t>result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in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minimum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number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of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page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20" dirty="0">
                <a:latin typeface="Trebuchet MS"/>
                <a:cs typeface="Trebuchet MS"/>
              </a:rPr>
              <a:t>faults.</a:t>
            </a:r>
            <a:endParaRPr sz="2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665"/>
              </a:spcBef>
              <a:buClr>
                <a:srgbClr val="3891A7"/>
              </a:buClr>
              <a:buFont typeface="Verdana"/>
              <a:buChar char="◦"/>
            </a:pPr>
            <a:endParaRPr sz="2600">
              <a:latin typeface="Trebuchet MS"/>
              <a:cs typeface="Trebuchet MS"/>
            </a:endParaRPr>
          </a:p>
          <a:p>
            <a:pPr marL="295910" marR="12065" indent="-283845">
              <a:lnSpc>
                <a:spcPct val="101000"/>
              </a:lnSpc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  <a:tab pos="1216025" algn="l"/>
                <a:tab pos="2037714" algn="l"/>
                <a:tab pos="2779395" algn="l"/>
                <a:tab pos="3317875" algn="l"/>
                <a:tab pos="4584700" algn="l"/>
                <a:tab pos="5329555" algn="l"/>
                <a:tab pos="6679565" algn="l"/>
              </a:tabLst>
            </a:pPr>
            <a:r>
              <a:rPr sz="2600" spc="-20" dirty="0">
                <a:latin typeface="Trebuchet MS"/>
                <a:cs typeface="Trebuchet MS"/>
              </a:rPr>
              <a:t>Same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page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may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be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brought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into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memory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60" dirty="0">
                <a:latin typeface="Trebuchet MS"/>
                <a:cs typeface="Trebuchet MS"/>
              </a:rPr>
              <a:t>several </a:t>
            </a:r>
            <a:r>
              <a:rPr sz="2600" spc="-30" dirty="0">
                <a:latin typeface="Trebuchet MS"/>
                <a:cs typeface="Trebuchet MS"/>
              </a:rPr>
              <a:t>times.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323786"/>
            <a:ext cx="4891151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999" y="487680"/>
            <a:ext cx="416750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30" dirty="0"/>
              <a:t>Hardware</a:t>
            </a:r>
            <a:r>
              <a:rPr sz="4250" spc="-140" dirty="0"/>
              <a:t> </a:t>
            </a:r>
            <a:r>
              <a:rPr sz="4250" spc="-85" dirty="0"/>
              <a:t>Support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229360" y="1473199"/>
            <a:ext cx="7841615" cy="2738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5910" marR="5080" indent="12065">
              <a:lnSpc>
                <a:spcPct val="102400"/>
              </a:lnSpc>
              <a:spcBef>
                <a:spcPts val="50"/>
              </a:spcBef>
            </a:pPr>
            <a:r>
              <a:rPr sz="2750" spc="-70" dirty="0">
                <a:latin typeface="Trebuchet MS"/>
                <a:cs typeface="Trebuchet MS"/>
              </a:rPr>
              <a:t>Hardware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support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needed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for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demand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15" dirty="0">
                <a:latin typeface="Trebuchet MS"/>
                <a:cs typeface="Trebuchet MS"/>
              </a:rPr>
              <a:t>paging;</a:t>
            </a:r>
            <a:r>
              <a:rPr sz="2750" spc="-240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same </a:t>
            </a:r>
            <a:r>
              <a:rPr sz="2750" spc="-170" dirty="0">
                <a:latin typeface="Trebuchet MS"/>
                <a:cs typeface="Trebuchet MS"/>
              </a:rPr>
              <a:t>as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hardware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for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paging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swapping</a:t>
            </a:r>
            <a:endParaRPr sz="2750">
              <a:latin typeface="Trebuchet MS"/>
              <a:cs typeface="Trebuchet MS"/>
            </a:endParaRPr>
          </a:p>
          <a:p>
            <a:pPr marL="294005" marR="5715" indent="-281940">
              <a:lnSpc>
                <a:spcPct val="102400"/>
              </a:lnSpc>
              <a:spcBef>
                <a:spcPts val="52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  <a:tab pos="1296670" algn="l"/>
                <a:tab pos="2592070" algn="l"/>
                <a:tab pos="3433445" algn="l"/>
                <a:tab pos="4288790" algn="l"/>
                <a:tab pos="4599305" algn="l"/>
                <a:tab pos="5705475" algn="l"/>
                <a:tab pos="6333490" algn="l"/>
                <a:tab pos="6882130" algn="l"/>
              </a:tabLst>
            </a:pPr>
            <a:r>
              <a:rPr sz="2750" b="1" spc="-20" dirty="0">
                <a:latin typeface="Trebuchet MS"/>
                <a:cs typeface="Trebuchet MS"/>
              </a:rPr>
              <a:t>Page</a:t>
            </a:r>
            <a:r>
              <a:rPr sz="2750" b="1" dirty="0">
                <a:latin typeface="Trebuchet MS"/>
                <a:cs typeface="Trebuchet MS"/>
              </a:rPr>
              <a:t>	</a:t>
            </a:r>
            <a:r>
              <a:rPr sz="2750" b="1" spc="-10" dirty="0">
                <a:latin typeface="Trebuchet MS"/>
                <a:cs typeface="Trebuchet MS"/>
              </a:rPr>
              <a:t>table</a:t>
            </a:r>
            <a:r>
              <a:rPr sz="2750" spc="-10" dirty="0">
                <a:latin typeface="Trebuchet MS"/>
                <a:cs typeface="Trebuchet MS"/>
              </a:rPr>
              <a:t>: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with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valid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715" dirty="0">
                <a:latin typeface="Trebuchet MS"/>
                <a:cs typeface="Trebuchet MS"/>
              </a:rPr>
              <a:t>/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invalid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bit,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30" dirty="0">
                <a:latin typeface="Trebuchet MS"/>
                <a:cs typeface="Trebuchet MS"/>
              </a:rPr>
              <a:t>or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70" dirty="0">
                <a:latin typeface="Trebuchet MS"/>
                <a:cs typeface="Trebuchet MS"/>
              </a:rPr>
              <a:t>special 	</a:t>
            </a:r>
            <a:r>
              <a:rPr sz="2750" spc="-90" dirty="0">
                <a:latin typeface="Trebuchet MS"/>
                <a:cs typeface="Trebuchet MS"/>
              </a:rPr>
              <a:t>protection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bits</a:t>
            </a:r>
            <a:endParaRPr sz="2750">
              <a:latin typeface="Trebuchet MS"/>
              <a:cs typeface="Trebuchet MS"/>
            </a:endParaRPr>
          </a:p>
          <a:p>
            <a:pPr marL="294005" marR="7620" indent="-281940">
              <a:lnSpc>
                <a:spcPct val="102400"/>
              </a:lnSpc>
              <a:spcBef>
                <a:spcPts val="60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  <a:tab pos="2317750" algn="l"/>
                <a:tab pos="4067810" algn="l"/>
                <a:tab pos="5048885" algn="l"/>
                <a:tab pos="6218555" algn="l"/>
                <a:tab pos="7114540" algn="l"/>
              </a:tabLst>
            </a:pPr>
            <a:r>
              <a:rPr sz="2750" b="1" spc="35" dirty="0">
                <a:latin typeface="Trebuchet MS"/>
                <a:cs typeface="Trebuchet MS"/>
              </a:rPr>
              <a:t>Secondary</a:t>
            </a:r>
            <a:r>
              <a:rPr sz="2750" b="1" dirty="0">
                <a:latin typeface="Trebuchet MS"/>
                <a:cs typeface="Trebuchet MS"/>
              </a:rPr>
              <a:t>	</a:t>
            </a:r>
            <a:r>
              <a:rPr sz="2750" b="1" spc="40" dirty="0">
                <a:latin typeface="Trebuchet MS"/>
                <a:cs typeface="Trebuchet MS"/>
              </a:rPr>
              <a:t>memory</a:t>
            </a:r>
            <a:r>
              <a:rPr sz="2750" spc="40" dirty="0">
                <a:latin typeface="Trebuchet MS"/>
                <a:cs typeface="Trebuchet MS"/>
              </a:rPr>
              <a:t>: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swap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device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with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55" dirty="0">
                <a:latin typeface="Trebuchet MS"/>
                <a:cs typeface="Trebuchet MS"/>
              </a:rPr>
              <a:t>swap 	</a:t>
            </a:r>
            <a:r>
              <a:rPr sz="2750" spc="-200" dirty="0">
                <a:latin typeface="Trebuchet MS"/>
                <a:cs typeface="Trebuchet MS"/>
              </a:rPr>
              <a:t>space;</a:t>
            </a:r>
            <a:r>
              <a:rPr sz="2750" spc="-33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for</a:t>
            </a:r>
            <a:r>
              <a:rPr sz="2750" spc="-150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not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in-</a:t>
            </a:r>
            <a:r>
              <a:rPr sz="2750" spc="-60" dirty="0">
                <a:latin typeface="Trebuchet MS"/>
                <a:cs typeface="Trebuchet MS"/>
              </a:rPr>
              <a:t>memory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pages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5350" y="2266823"/>
            <a:ext cx="8139176" cy="18717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7762" y="2519426"/>
            <a:ext cx="7639050" cy="13716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266065" rIns="0" bIns="0" rtlCol="0">
            <a:spAutoFit/>
          </a:bodyPr>
          <a:lstStyle/>
          <a:p>
            <a:pPr marL="806450">
              <a:lnSpc>
                <a:spcPct val="100000"/>
              </a:lnSpc>
              <a:spcBef>
                <a:spcPts val="2095"/>
              </a:spcBef>
            </a:pP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  <a:r>
              <a:rPr b="1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85" dirty="0">
                <a:solidFill>
                  <a:srgbClr val="000000"/>
                </a:solidFill>
                <a:latin typeface="Calibri"/>
                <a:cs typeface="Calibri"/>
              </a:rPr>
              <a:t>Replacement</a:t>
            </a:r>
            <a:r>
              <a:rPr b="1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Algorithms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560" y="1311020"/>
            <a:ext cx="7567930" cy="5100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14604" indent="-283845" algn="just">
              <a:lnSpc>
                <a:spcPct val="101099"/>
              </a:lnSpc>
              <a:spcBef>
                <a:spcPts val="95"/>
              </a:spcBef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</a:tabLst>
            </a:pPr>
            <a:r>
              <a:rPr sz="2600" spc="-25" dirty="0">
                <a:latin typeface="Trebuchet MS"/>
                <a:cs typeface="Trebuchet MS"/>
              </a:rPr>
              <a:t>Process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image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occupies </a:t>
            </a:r>
            <a:r>
              <a:rPr sz="2600" dirty="0">
                <a:latin typeface="Trebuchet MS"/>
                <a:cs typeface="Trebuchet MS"/>
              </a:rPr>
              <a:t>a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C00000"/>
                </a:solidFill>
                <a:latin typeface="Trebuchet MS"/>
                <a:cs typeface="Trebuchet MS"/>
              </a:rPr>
              <a:t>contiguous</a:t>
            </a:r>
            <a:r>
              <a:rPr sz="2600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C00000"/>
                </a:solidFill>
                <a:latin typeface="Trebuchet MS"/>
                <a:cs typeface="Trebuchet MS"/>
              </a:rPr>
              <a:t>region</a:t>
            </a:r>
            <a:r>
              <a:rPr sz="26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of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main </a:t>
            </a:r>
            <a:r>
              <a:rPr sz="2600" spc="-30" dirty="0">
                <a:latin typeface="Trebuchet MS"/>
                <a:cs typeface="Trebuchet MS"/>
              </a:rPr>
              <a:t>memory.</a:t>
            </a:r>
            <a:endParaRPr sz="2600">
              <a:latin typeface="Trebuchet MS"/>
              <a:cs typeface="Trebuchet MS"/>
            </a:endParaRPr>
          </a:p>
          <a:p>
            <a:pPr marL="295910" marR="15240" indent="-283845" algn="just">
              <a:lnSpc>
                <a:spcPct val="99900"/>
              </a:lnSpc>
              <a:spcBef>
                <a:spcPts val="635"/>
              </a:spcBef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</a:tabLst>
            </a:pPr>
            <a:r>
              <a:rPr sz="2600" spc="185" dirty="0">
                <a:latin typeface="Trebuchet MS"/>
                <a:cs typeface="Trebuchet MS"/>
              </a:rPr>
              <a:t>OS</a:t>
            </a:r>
            <a:r>
              <a:rPr sz="2600" spc="2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needs</a:t>
            </a:r>
            <a:r>
              <a:rPr sz="2600" spc="8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to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know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-55" dirty="0">
                <a:solidFill>
                  <a:srgbClr val="C00000"/>
                </a:solidFill>
                <a:latin typeface="Trebuchet MS"/>
                <a:cs typeface="Trebuchet MS"/>
              </a:rPr>
              <a:t>location</a:t>
            </a:r>
            <a:r>
              <a:rPr sz="2600" spc="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600" spc="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process</a:t>
            </a:r>
            <a:r>
              <a:rPr sz="2600" spc="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C00000"/>
                </a:solidFill>
                <a:latin typeface="Trebuchet MS"/>
                <a:cs typeface="Trebuchet MS"/>
              </a:rPr>
              <a:t>control </a:t>
            </a:r>
            <a:r>
              <a:rPr sz="2600" spc="-135" dirty="0">
                <a:solidFill>
                  <a:srgbClr val="C00000"/>
                </a:solidFill>
                <a:latin typeface="Trebuchet MS"/>
                <a:cs typeface="Trebuchet MS"/>
              </a:rPr>
              <a:t>information</a:t>
            </a:r>
            <a:r>
              <a:rPr sz="260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90" dirty="0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r>
              <a:rPr sz="2600" spc="-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4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60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C00000"/>
                </a:solidFill>
                <a:latin typeface="Trebuchet MS"/>
                <a:cs typeface="Trebuchet MS"/>
              </a:rPr>
              <a:t>execution</a:t>
            </a:r>
            <a:r>
              <a:rPr sz="26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70" dirty="0">
                <a:solidFill>
                  <a:srgbClr val="C00000"/>
                </a:solidFill>
                <a:latin typeface="Trebuchet MS"/>
                <a:cs typeface="Trebuchet MS"/>
              </a:rPr>
              <a:t>task,</a:t>
            </a:r>
            <a:r>
              <a:rPr sz="2600" spc="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70" dirty="0">
                <a:solidFill>
                  <a:srgbClr val="C00000"/>
                </a:solidFill>
                <a:latin typeface="Trebuchet MS"/>
                <a:cs typeface="Trebuchet MS"/>
              </a:rPr>
              <a:t>as</a:t>
            </a:r>
            <a:r>
              <a:rPr sz="26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85" dirty="0">
                <a:solidFill>
                  <a:srgbClr val="C00000"/>
                </a:solidFill>
                <a:latin typeface="Trebuchet MS"/>
                <a:cs typeface="Trebuchet MS"/>
              </a:rPr>
              <a:t>well</a:t>
            </a:r>
            <a:r>
              <a:rPr sz="2600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70" dirty="0">
                <a:solidFill>
                  <a:srgbClr val="C00000"/>
                </a:solidFill>
                <a:latin typeface="Trebuchet MS"/>
                <a:cs typeface="Trebuchet MS"/>
              </a:rPr>
              <a:t>as</a:t>
            </a:r>
            <a:r>
              <a:rPr sz="26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7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6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C00000"/>
                </a:solidFill>
                <a:latin typeface="Trebuchet MS"/>
                <a:cs typeface="Trebuchet MS"/>
              </a:rPr>
              <a:t>entry </a:t>
            </a:r>
            <a:r>
              <a:rPr sz="2600" spc="-120" dirty="0">
                <a:solidFill>
                  <a:srgbClr val="C00000"/>
                </a:solidFill>
                <a:latin typeface="Trebuchet MS"/>
                <a:cs typeface="Trebuchet MS"/>
              </a:rPr>
              <a:t>point</a:t>
            </a:r>
            <a:r>
              <a:rPr sz="260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Trebuchet MS"/>
                <a:cs typeface="Trebuchet MS"/>
              </a:rPr>
              <a:t>to</a:t>
            </a:r>
            <a:r>
              <a:rPr sz="2600" spc="-1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C00000"/>
                </a:solidFill>
                <a:latin typeface="Trebuchet MS"/>
                <a:cs typeface="Trebuchet MS"/>
              </a:rPr>
              <a:t>begin</a:t>
            </a:r>
            <a:r>
              <a:rPr sz="260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C00000"/>
                </a:solidFill>
                <a:latin typeface="Trebuchet MS"/>
                <a:cs typeface="Trebuchet MS"/>
              </a:rPr>
              <a:t>execution</a:t>
            </a:r>
            <a:r>
              <a:rPr sz="26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6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C00000"/>
                </a:solidFill>
                <a:latin typeface="Trebuchet MS"/>
                <a:cs typeface="Trebuchet MS"/>
              </a:rPr>
              <a:t>program</a:t>
            </a:r>
            <a:r>
              <a:rPr sz="260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for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this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process.</a:t>
            </a:r>
            <a:endParaRPr sz="260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ct val="101000"/>
              </a:lnSpc>
              <a:spcBef>
                <a:spcPts val="535"/>
              </a:spcBef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</a:tabLst>
            </a:pPr>
            <a:r>
              <a:rPr sz="2600" b="1" dirty="0">
                <a:latin typeface="Trebuchet MS"/>
                <a:cs typeface="Trebuchet MS"/>
              </a:rPr>
              <a:t>Branch</a:t>
            </a:r>
            <a:r>
              <a:rPr sz="2600" b="1" spc="345" dirty="0">
                <a:latin typeface="Trebuchet MS"/>
                <a:cs typeface="Trebuchet MS"/>
              </a:rPr>
              <a:t>  </a:t>
            </a:r>
            <a:r>
              <a:rPr sz="2600" b="1" dirty="0">
                <a:latin typeface="Trebuchet MS"/>
                <a:cs typeface="Trebuchet MS"/>
              </a:rPr>
              <a:t>instructions</a:t>
            </a:r>
            <a:r>
              <a:rPr sz="2600" b="1" spc="365" dirty="0">
                <a:latin typeface="Trebuchet MS"/>
                <a:cs typeface="Trebuchet MS"/>
              </a:rPr>
              <a:t>  </a:t>
            </a:r>
            <a:r>
              <a:rPr sz="2600" dirty="0">
                <a:latin typeface="Trebuchet MS"/>
                <a:cs typeface="Trebuchet MS"/>
              </a:rPr>
              <a:t>contain</a:t>
            </a:r>
            <a:r>
              <a:rPr sz="2600" spc="360" dirty="0">
                <a:latin typeface="Trebuchet MS"/>
                <a:cs typeface="Trebuchet MS"/>
              </a:rPr>
              <a:t>  </a:t>
            </a:r>
            <a:r>
              <a:rPr sz="2600" dirty="0">
                <a:latin typeface="Trebuchet MS"/>
                <a:cs typeface="Trebuchet MS"/>
              </a:rPr>
              <a:t>an</a:t>
            </a:r>
            <a:r>
              <a:rPr sz="2600" spc="360" dirty="0">
                <a:latin typeface="Trebuchet MS"/>
                <a:cs typeface="Trebuchet MS"/>
              </a:rPr>
              <a:t>  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address</a:t>
            </a:r>
            <a:r>
              <a:rPr sz="2600" spc="365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600" spc="-25" dirty="0">
                <a:solidFill>
                  <a:srgbClr val="C00000"/>
                </a:solidFill>
                <a:latin typeface="Trebuchet MS"/>
                <a:cs typeface="Trebuchet MS"/>
              </a:rPr>
              <a:t>to </a:t>
            </a:r>
            <a:r>
              <a:rPr sz="2600" spc="-160" dirty="0">
                <a:solidFill>
                  <a:srgbClr val="C00000"/>
                </a:solidFill>
                <a:latin typeface="Trebuchet MS"/>
                <a:cs typeface="Trebuchet MS"/>
              </a:rPr>
              <a:t>reference</a:t>
            </a:r>
            <a:r>
              <a:rPr sz="2600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60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C00000"/>
                </a:solidFill>
                <a:latin typeface="Trebuchet MS"/>
                <a:cs typeface="Trebuchet MS"/>
              </a:rPr>
              <a:t>instruction</a:t>
            </a:r>
            <a:r>
              <a:rPr sz="26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to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185" dirty="0">
                <a:latin typeface="Trebuchet MS"/>
                <a:cs typeface="Trebuchet MS"/>
              </a:rPr>
              <a:t>be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executed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next.</a:t>
            </a:r>
            <a:endParaRPr sz="2600">
              <a:latin typeface="Trebuchet MS"/>
              <a:cs typeface="Trebuchet MS"/>
            </a:endParaRPr>
          </a:p>
          <a:p>
            <a:pPr marL="294640" marR="17780" indent="-282575" algn="just">
              <a:lnSpc>
                <a:spcPts val="3080"/>
              </a:lnSpc>
              <a:spcBef>
                <a:spcPts val="770"/>
              </a:spcBef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</a:tabLst>
            </a:pPr>
            <a:r>
              <a:rPr sz="2600" b="1" spc="95" dirty="0">
                <a:latin typeface="Trebuchet MS"/>
                <a:cs typeface="Trebuchet MS"/>
              </a:rPr>
              <a:t>Data</a:t>
            </a:r>
            <a:r>
              <a:rPr sz="2600" b="1" spc="-25" dirty="0">
                <a:latin typeface="Trebuchet MS"/>
                <a:cs typeface="Trebuchet MS"/>
              </a:rPr>
              <a:t> </a:t>
            </a:r>
            <a:r>
              <a:rPr sz="2600" b="1" spc="-30" dirty="0">
                <a:latin typeface="Trebuchet MS"/>
                <a:cs typeface="Trebuchet MS"/>
              </a:rPr>
              <a:t>reference</a:t>
            </a:r>
            <a:r>
              <a:rPr sz="2600" b="1" spc="-3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instructions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contain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the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80" dirty="0">
                <a:solidFill>
                  <a:srgbClr val="C00000"/>
                </a:solidFill>
                <a:latin typeface="Trebuchet MS"/>
                <a:cs typeface="Trebuchet MS"/>
              </a:rPr>
              <a:t>address</a:t>
            </a:r>
            <a:r>
              <a:rPr sz="26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Trebuchet MS"/>
                <a:cs typeface="Trebuchet MS"/>
              </a:rPr>
              <a:t>of 	</a:t>
            </a:r>
            <a:r>
              <a:rPr sz="2600" spc="-15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6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70" dirty="0">
                <a:solidFill>
                  <a:srgbClr val="C00000"/>
                </a:solidFill>
                <a:latin typeface="Trebuchet MS"/>
                <a:cs typeface="Trebuchet MS"/>
              </a:rPr>
              <a:t>byte</a:t>
            </a:r>
            <a:r>
              <a:rPr sz="260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or</a:t>
            </a:r>
            <a:r>
              <a:rPr sz="26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rgbClr val="C00000"/>
                </a:solidFill>
                <a:latin typeface="Trebuchet MS"/>
                <a:cs typeface="Trebuchet MS"/>
              </a:rPr>
              <a:t>word</a:t>
            </a:r>
            <a:r>
              <a:rPr sz="2600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of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210" dirty="0">
                <a:latin typeface="Trebuchet MS"/>
                <a:cs typeface="Trebuchet MS"/>
              </a:rPr>
              <a:t>data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referenced.</a:t>
            </a:r>
            <a:endParaRPr sz="260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ct val="99900"/>
              </a:lnSpc>
              <a:spcBef>
                <a:spcPts val="540"/>
              </a:spcBef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</a:tabLst>
            </a:pPr>
            <a:r>
              <a:rPr sz="2600" spc="-25" dirty="0">
                <a:latin typeface="Trebuchet MS"/>
                <a:cs typeface="Trebuchet MS"/>
              </a:rPr>
              <a:t>Process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hardware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and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85" dirty="0">
                <a:latin typeface="Trebuchet MS"/>
                <a:cs typeface="Trebuchet MS"/>
              </a:rPr>
              <a:t>OS</a:t>
            </a:r>
            <a:r>
              <a:rPr sz="2600" spc="-90" dirty="0">
                <a:latin typeface="Trebuchet MS"/>
                <a:cs typeface="Trebuchet MS"/>
              </a:rPr>
              <a:t> software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must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be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able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to </a:t>
            </a:r>
            <a:r>
              <a:rPr sz="2600" spc="-120" dirty="0">
                <a:latin typeface="Trebuchet MS"/>
                <a:cs typeface="Trebuchet MS"/>
              </a:rPr>
              <a:t>translate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the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30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600" spc="-1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C00000"/>
                </a:solidFill>
                <a:latin typeface="Trebuchet MS"/>
                <a:cs typeface="Trebuchet MS"/>
              </a:rPr>
              <a:t>references</a:t>
            </a:r>
            <a:r>
              <a:rPr sz="2600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into</a:t>
            </a:r>
            <a:r>
              <a:rPr sz="2600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45" dirty="0">
                <a:solidFill>
                  <a:srgbClr val="C00000"/>
                </a:solidFill>
                <a:latin typeface="Trebuchet MS"/>
                <a:cs typeface="Trebuchet MS"/>
              </a:rPr>
              <a:t>actual</a:t>
            </a:r>
            <a:r>
              <a:rPr sz="26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C00000"/>
                </a:solidFill>
                <a:latin typeface="Trebuchet MS"/>
                <a:cs typeface="Trebuchet MS"/>
              </a:rPr>
              <a:t>physical </a:t>
            </a:r>
            <a:r>
              <a:rPr sz="2600" spc="-95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6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addresses.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247586"/>
            <a:ext cx="7986776" cy="11287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057" y="395605"/>
            <a:ext cx="733742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29" dirty="0">
                <a:solidFill>
                  <a:srgbClr val="001F5F"/>
                </a:solidFill>
              </a:rPr>
              <a:t>Management</a:t>
            </a:r>
            <a:r>
              <a:rPr spc="-70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5" y="18986"/>
            <a:ext cx="4767326" cy="1233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4010" y="173926"/>
            <a:ext cx="404685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10" dirty="0"/>
              <a:t>Page</a:t>
            </a:r>
            <a:r>
              <a:rPr sz="4250" spc="-40" dirty="0"/>
              <a:t> </a:t>
            </a:r>
            <a:r>
              <a:rPr sz="4250" spc="-210" dirty="0"/>
              <a:t>Replacement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229360" y="1168336"/>
            <a:ext cx="7727950" cy="48748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4005" marR="485775" indent="-281940">
              <a:lnSpc>
                <a:spcPct val="101299"/>
              </a:lnSpc>
              <a:spcBef>
                <a:spcPts val="8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145" dirty="0">
                <a:latin typeface="Trebuchet MS"/>
                <a:cs typeface="Trebuchet MS"/>
              </a:rPr>
              <a:t>Prevent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over-</a:t>
            </a:r>
            <a:r>
              <a:rPr sz="2750" spc="-140" dirty="0">
                <a:latin typeface="Trebuchet MS"/>
                <a:cs typeface="Trebuchet MS"/>
              </a:rPr>
              <a:t>allocation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of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memory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by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modifying 	</a:t>
            </a:r>
            <a:r>
              <a:rPr sz="2750" spc="-185" dirty="0">
                <a:latin typeface="Trebuchet MS"/>
                <a:cs typeface="Trebuchet MS"/>
              </a:rPr>
              <a:t>page-</a:t>
            </a:r>
            <a:r>
              <a:rPr sz="2750" spc="-220" dirty="0">
                <a:latin typeface="Trebuchet MS"/>
                <a:cs typeface="Trebuchet MS"/>
              </a:rPr>
              <a:t>fault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service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routine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include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page 	</a:t>
            </a:r>
            <a:r>
              <a:rPr sz="2750" spc="-95" dirty="0">
                <a:latin typeface="Trebuchet MS"/>
                <a:cs typeface="Trebuchet MS"/>
              </a:rPr>
              <a:t>replacement.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85"/>
              </a:spcBef>
              <a:buClr>
                <a:srgbClr val="3891A7"/>
              </a:buClr>
              <a:buFont typeface="Segoe UI Symbol"/>
              <a:buChar char="⚫"/>
            </a:pPr>
            <a:endParaRPr sz="2750">
              <a:latin typeface="Trebuchet MS"/>
              <a:cs typeface="Trebuchet MS"/>
            </a:endParaRPr>
          </a:p>
          <a:p>
            <a:pPr marL="293370" marR="74930" indent="-281305">
              <a:lnSpc>
                <a:spcPct val="102400"/>
              </a:lnSpc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Use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i="1" spc="-280" dirty="0">
                <a:latin typeface="Trebuchet MS"/>
                <a:cs typeface="Trebuchet MS"/>
              </a:rPr>
              <a:t>modify</a:t>
            </a:r>
            <a:r>
              <a:rPr sz="2750" i="1" spc="-45" dirty="0">
                <a:latin typeface="Trebuchet MS"/>
                <a:cs typeface="Trebuchet MS"/>
              </a:rPr>
              <a:t> </a:t>
            </a:r>
            <a:r>
              <a:rPr sz="2750" spc="-240" dirty="0">
                <a:latin typeface="Trebuchet MS"/>
                <a:cs typeface="Trebuchet MS"/>
              </a:rPr>
              <a:t>(</a:t>
            </a:r>
            <a:r>
              <a:rPr sz="2750" i="1" spc="-240" dirty="0">
                <a:latin typeface="Trebuchet MS"/>
                <a:cs typeface="Trebuchet MS"/>
              </a:rPr>
              <a:t>dirty</a:t>
            </a:r>
            <a:r>
              <a:rPr sz="2750" spc="-240" dirty="0">
                <a:latin typeface="Trebuchet MS"/>
                <a:cs typeface="Trebuchet MS"/>
              </a:rPr>
              <a:t>)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i="1" spc="-300" dirty="0">
                <a:latin typeface="Trebuchet MS"/>
                <a:cs typeface="Trebuchet MS"/>
              </a:rPr>
              <a:t>bit</a:t>
            </a:r>
            <a:r>
              <a:rPr sz="2750" i="1" spc="-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reduce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overhead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of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page 	</a:t>
            </a:r>
            <a:r>
              <a:rPr sz="2750" spc="-120" dirty="0">
                <a:latin typeface="Trebuchet MS"/>
                <a:cs typeface="Trebuchet MS"/>
              </a:rPr>
              <a:t>transfers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370" dirty="0">
                <a:latin typeface="Trebuchet MS"/>
                <a:cs typeface="Trebuchet MS"/>
              </a:rPr>
              <a:t>–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only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modified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pages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are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written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disk.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  <a:buClr>
                <a:srgbClr val="3891A7"/>
              </a:buClr>
              <a:buFont typeface="Segoe UI Symbol"/>
              <a:buChar char="⚫"/>
            </a:pPr>
            <a:endParaRPr sz="2750">
              <a:latin typeface="Trebuchet MS"/>
              <a:cs typeface="Trebuchet MS"/>
            </a:endParaRPr>
          </a:p>
          <a:p>
            <a:pPr marL="293370" marR="5080" indent="-281305">
              <a:lnSpc>
                <a:spcPct val="102400"/>
              </a:lnSpc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replacement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completes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separation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between 	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memory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and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physical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memory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370" dirty="0">
                <a:latin typeface="Trebuchet MS"/>
                <a:cs typeface="Trebuchet MS"/>
              </a:rPr>
              <a:t>–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large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virtual 	</a:t>
            </a:r>
            <a:r>
              <a:rPr sz="2750" spc="-60" dirty="0">
                <a:latin typeface="Trebuchet MS"/>
                <a:cs typeface="Trebuchet MS"/>
              </a:rPr>
              <a:t>memory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can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be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provided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on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smaller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physical 	memory.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25" y="323786"/>
            <a:ext cx="7062851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6760" y="487299"/>
            <a:ext cx="634047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Need</a:t>
            </a:r>
            <a:r>
              <a:rPr sz="4250" spc="-235" dirty="0"/>
              <a:t> </a:t>
            </a:r>
            <a:r>
              <a:rPr sz="4250" dirty="0"/>
              <a:t>For</a:t>
            </a:r>
            <a:r>
              <a:rPr sz="4250" spc="-200" dirty="0"/>
              <a:t> </a:t>
            </a:r>
            <a:r>
              <a:rPr sz="4250" spc="-310" dirty="0"/>
              <a:t>Page</a:t>
            </a:r>
            <a:r>
              <a:rPr sz="4250" spc="-40" dirty="0"/>
              <a:t> </a:t>
            </a:r>
            <a:r>
              <a:rPr sz="4250" spc="-204" dirty="0"/>
              <a:t>Replacement</a:t>
            </a:r>
            <a:endParaRPr sz="4250"/>
          </a:p>
        </p:txBody>
      </p:sp>
      <p:grpSp>
        <p:nvGrpSpPr>
          <p:cNvPr id="4" name="object 4"/>
          <p:cNvGrpSpPr/>
          <p:nvPr/>
        </p:nvGrpSpPr>
        <p:grpSpPr>
          <a:xfrm>
            <a:off x="1924050" y="1238250"/>
            <a:ext cx="6667500" cy="5295900"/>
            <a:chOff x="1924050" y="1238250"/>
            <a:chExt cx="6667500" cy="52959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0" y="1295400"/>
              <a:ext cx="6553200" cy="5181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24050" y="1238249"/>
              <a:ext cx="6667500" cy="5295900"/>
            </a:xfrm>
            <a:custGeom>
              <a:avLst/>
              <a:gdLst/>
              <a:ahLst/>
              <a:cxnLst/>
              <a:rect l="l" t="t" r="r" b="b"/>
              <a:pathLst>
                <a:path w="6667500" h="5295900">
                  <a:moveTo>
                    <a:pt x="6621780" y="45720"/>
                  </a:moveTo>
                  <a:lnTo>
                    <a:pt x="6610350" y="45720"/>
                  </a:lnTo>
                  <a:lnTo>
                    <a:pt x="6610350" y="57150"/>
                  </a:lnTo>
                  <a:lnTo>
                    <a:pt x="6610350" y="5238750"/>
                  </a:lnTo>
                  <a:lnTo>
                    <a:pt x="57150" y="5238750"/>
                  </a:lnTo>
                  <a:lnTo>
                    <a:pt x="57150" y="57150"/>
                  </a:lnTo>
                  <a:lnTo>
                    <a:pt x="6610350" y="57150"/>
                  </a:lnTo>
                  <a:lnTo>
                    <a:pt x="66103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5238750"/>
                  </a:lnTo>
                  <a:lnTo>
                    <a:pt x="45720" y="5250180"/>
                  </a:lnTo>
                  <a:lnTo>
                    <a:pt x="6621780" y="5250180"/>
                  </a:lnTo>
                  <a:lnTo>
                    <a:pt x="6621780" y="5238750"/>
                  </a:lnTo>
                  <a:lnTo>
                    <a:pt x="6621780" y="57150"/>
                  </a:lnTo>
                  <a:lnTo>
                    <a:pt x="6621780" y="45720"/>
                  </a:lnTo>
                  <a:close/>
                </a:path>
                <a:path w="6667500" h="5295900">
                  <a:moveTo>
                    <a:pt x="6667500" y="0"/>
                  </a:moveTo>
                  <a:lnTo>
                    <a:pt x="6633210" y="0"/>
                  </a:lnTo>
                  <a:lnTo>
                    <a:pt x="6633210" y="34290"/>
                  </a:lnTo>
                  <a:lnTo>
                    <a:pt x="6633210" y="5261610"/>
                  </a:lnTo>
                  <a:lnTo>
                    <a:pt x="34290" y="5261610"/>
                  </a:lnTo>
                  <a:lnTo>
                    <a:pt x="34290" y="34290"/>
                  </a:lnTo>
                  <a:lnTo>
                    <a:pt x="6633210" y="34290"/>
                  </a:lnTo>
                  <a:lnTo>
                    <a:pt x="66332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261610"/>
                  </a:lnTo>
                  <a:lnTo>
                    <a:pt x="0" y="5295900"/>
                  </a:lnTo>
                  <a:lnTo>
                    <a:pt x="6667500" y="5295900"/>
                  </a:lnTo>
                  <a:lnTo>
                    <a:pt x="6667500" y="5261622"/>
                  </a:lnTo>
                  <a:lnTo>
                    <a:pt x="6667500" y="34290"/>
                  </a:lnTo>
                  <a:lnTo>
                    <a:pt x="6667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700" y="323786"/>
            <a:ext cx="6024626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5301" y="487680"/>
            <a:ext cx="53054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85" dirty="0"/>
              <a:t>Basic</a:t>
            </a:r>
            <a:r>
              <a:rPr sz="4250" spc="-100" dirty="0"/>
              <a:t> </a:t>
            </a:r>
            <a:r>
              <a:rPr sz="4250" spc="-305" dirty="0"/>
              <a:t>Page</a:t>
            </a:r>
            <a:r>
              <a:rPr sz="4250" spc="-114" dirty="0"/>
              <a:t> </a:t>
            </a:r>
            <a:r>
              <a:rPr sz="4250" spc="-210" dirty="0"/>
              <a:t>Replacement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146810" y="1378267"/>
            <a:ext cx="7362190" cy="473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80000"/>
              <a:buAutoNum type="arabicPeriod"/>
              <a:tabLst>
                <a:tab pos="393700" algn="l"/>
              </a:tabLst>
            </a:pPr>
            <a:r>
              <a:rPr sz="3000" spc="-170" dirty="0">
                <a:latin typeface="Trebuchet MS"/>
                <a:cs typeface="Trebuchet MS"/>
              </a:rPr>
              <a:t>Find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the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location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of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the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desired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229" dirty="0">
                <a:latin typeface="Trebuchet MS"/>
                <a:cs typeface="Trebuchet MS"/>
              </a:rPr>
              <a:t>page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on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disk.</a:t>
            </a:r>
            <a:endParaRPr sz="3000">
              <a:latin typeface="Trebuchet MS"/>
              <a:cs typeface="Trebuchet MS"/>
            </a:endParaRPr>
          </a:p>
          <a:p>
            <a:pPr marL="393700" indent="-381000">
              <a:lnSpc>
                <a:spcPts val="3229"/>
              </a:lnSpc>
              <a:spcBef>
                <a:spcPts val="2785"/>
              </a:spcBef>
              <a:buClr>
                <a:srgbClr val="3891A7"/>
              </a:buClr>
              <a:buSzPct val="80000"/>
              <a:buAutoNum type="arabicPeriod"/>
              <a:tabLst>
                <a:tab pos="393700" algn="l"/>
              </a:tabLst>
            </a:pPr>
            <a:r>
              <a:rPr sz="3000" spc="-170" dirty="0">
                <a:latin typeface="Trebuchet MS"/>
                <a:cs typeface="Trebuchet MS"/>
              </a:rPr>
              <a:t>Find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free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65" dirty="0">
                <a:latin typeface="Trebuchet MS"/>
                <a:cs typeface="Trebuchet MS"/>
              </a:rPr>
              <a:t>frame:</a:t>
            </a:r>
            <a:endParaRPr sz="3000">
              <a:latin typeface="Trebuchet MS"/>
              <a:cs typeface="Trebuchet MS"/>
            </a:endParaRPr>
          </a:p>
          <a:p>
            <a:pPr marL="1156970" lvl="1" indent="-229235">
              <a:lnSpc>
                <a:spcPts val="2855"/>
              </a:lnSpc>
              <a:buChar char="-"/>
              <a:tabLst>
                <a:tab pos="1156970" algn="l"/>
              </a:tabLst>
            </a:pPr>
            <a:r>
              <a:rPr sz="3000" spc="-229" dirty="0">
                <a:latin typeface="Trebuchet MS"/>
                <a:cs typeface="Trebuchet MS"/>
              </a:rPr>
              <a:t>If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there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is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free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245" dirty="0">
                <a:latin typeface="Trebuchet MS"/>
                <a:cs typeface="Trebuchet MS"/>
              </a:rPr>
              <a:t>frame,</a:t>
            </a:r>
            <a:r>
              <a:rPr sz="3000" spc="-35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use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290" dirty="0">
                <a:latin typeface="Trebuchet MS"/>
                <a:cs typeface="Trebuchet MS"/>
              </a:rPr>
              <a:t>it.</a:t>
            </a:r>
            <a:endParaRPr sz="3000">
              <a:latin typeface="Trebuchet MS"/>
              <a:cs typeface="Trebuchet MS"/>
            </a:endParaRPr>
          </a:p>
          <a:p>
            <a:pPr marL="393700" marR="494030" lvl="1" indent="763270">
              <a:lnSpc>
                <a:spcPct val="80300"/>
              </a:lnSpc>
              <a:spcBef>
                <a:spcPts val="335"/>
              </a:spcBef>
              <a:buChar char="-"/>
              <a:tabLst>
                <a:tab pos="1156970" algn="l"/>
                <a:tab pos="2758440" algn="l"/>
              </a:tabLst>
            </a:pPr>
            <a:r>
              <a:rPr sz="3000" spc="-229" dirty="0">
                <a:latin typeface="Trebuchet MS"/>
                <a:cs typeface="Trebuchet MS"/>
              </a:rPr>
              <a:t>If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there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is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free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45" dirty="0">
                <a:latin typeface="Trebuchet MS"/>
                <a:cs typeface="Trebuchet MS"/>
              </a:rPr>
              <a:t>frame,</a:t>
            </a:r>
            <a:r>
              <a:rPr sz="3000" spc="-36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use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page </a:t>
            </a:r>
            <a:r>
              <a:rPr sz="3000" spc="-10" dirty="0">
                <a:latin typeface="Trebuchet MS"/>
                <a:cs typeface="Trebuchet MS"/>
              </a:rPr>
              <a:t>replacement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75" dirty="0">
                <a:latin typeface="Trebuchet MS"/>
                <a:cs typeface="Trebuchet MS"/>
              </a:rPr>
              <a:t>algorithm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select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i="1" spc="-345" dirty="0">
                <a:latin typeface="Trebuchet MS"/>
                <a:cs typeface="Trebuchet MS"/>
              </a:rPr>
              <a:t>victim </a:t>
            </a:r>
            <a:r>
              <a:rPr sz="3000" spc="-80" dirty="0">
                <a:latin typeface="Trebuchet MS"/>
                <a:cs typeface="Trebuchet MS"/>
              </a:rPr>
              <a:t>frame.</a:t>
            </a:r>
            <a:endParaRPr sz="3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rebuchet MS"/>
              <a:buChar char="-"/>
            </a:pPr>
            <a:endParaRPr sz="3000">
              <a:latin typeface="Trebuchet MS"/>
              <a:cs typeface="Trebuchet MS"/>
            </a:endParaRPr>
          </a:p>
          <a:p>
            <a:pPr marL="393700" marR="267335" indent="-381635">
              <a:lnSpc>
                <a:spcPct val="79300"/>
              </a:lnSpc>
              <a:spcBef>
                <a:spcPts val="5"/>
              </a:spcBef>
              <a:buClr>
                <a:srgbClr val="3891A7"/>
              </a:buClr>
              <a:buSzPct val="80000"/>
              <a:buAutoNum type="arabicPeriod"/>
              <a:tabLst>
                <a:tab pos="393700" algn="l"/>
              </a:tabLst>
            </a:pPr>
            <a:r>
              <a:rPr sz="3000" spc="-165" dirty="0">
                <a:latin typeface="Trebuchet MS"/>
                <a:cs typeface="Trebuchet MS"/>
              </a:rPr>
              <a:t>Read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the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desired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45" dirty="0">
                <a:latin typeface="Trebuchet MS"/>
                <a:cs typeface="Trebuchet MS"/>
              </a:rPr>
              <a:t>page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into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the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(newly)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free </a:t>
            </a:r>
            <a:r>
              <a:rPr sz="3000" spc="-240" dirty="0">
                <a:latin typeface="Trebuchet MS"/>
                <a:cs typeface="Trebuchet MS"/>
              </a:rPr>
              <a:t>frame.</a:t>
            </a:r>
            <a:r>
              <a:rPr sz="3000" spc="-34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Update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the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229" dirty="0">
                <a:latin typeface="Trebuchet MS"/>
                <a:cs typeface="Trebuchet MS"/>
              </a:rPr>
              <a:t>page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04" dirty="0">
                <a:latin typeface="Trebuchet MS"/>
                <a:cs typeface="Trebuchet MS"/>
              </a:rPr>
              <a:t>and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frame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tables.</a:t>
            </a:r>
            <a:endParaRPr sz="30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2780"/>
              </a:spcBef>
              <a:buClr>
                <a:srgbClr val="3891A7"/>
              </a:buClr>
              <a:buSzPct val="80000"/>
              <a:buAutoNum type="arabicPeriod"/>
              <a:tabLst>
                <a:tab pos="393700" algn="l"/>
              </a:tabLst>
            </a:pPr>
            <a:r>
              <a:rPr sz="3000" spc="-120" dirty="0">
                <a:latin typeface="Trebuchet MS"/>
                <a:cs typeface="Trebuchet MS"/>
              </a:rPr>
              <a:t>Restart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the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process.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0350" y="323786"/>
            <a:ext cx="4767326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7126" y="487299"/>
            <a:ext cx="40455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10" dirty="0"/>
              <a:t>Page</a:t>
            </a:r>
            <a:r>
              <a:rPr sz="4250" spc="-40" dirty="0"/>
              <a:t> </a:t>
            </a:r>
            <a:r>
              <a:rPr sz="4250" spc="-210" dirty="0"/>
              <a:t>Replacement</a:t>
            </a:r>
            <a:endParaRPr sz="4250"/>
          </a:p>
        </p:txBody>
      </p:sp>
      <p:grpSp>
        <p:nvGrpSpPr>
          <p:cNvPr id="4" name="object 4"/>
          <p:cNvGrpSpPr/>
          <p:nvPr/>
        </p:nvGrpSpPr>
        <p:grpSpPr>
          <a:xfrm>
            <a:off x="1543050" y="1466850"/>
            <a:ext cx="7353300" cy="4914900"/>
            <a:chOff x="1543050" y="1466850"/>
            <a:chExt cx="7353300" cy="49149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524000"/>
              <a:ext cx="7239000" cy="4800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3050" y="1466849"/>
              <a:ext cx="7353300" cy="4914900"/>
            </a:xfrm>
            <a:custGeom>
              <a:avLst/>
              <a:gdLst/>
              <a:ahLst/>
              <a:cxnLst/>
              <a:rect l="l" t="t" r="r" b="b"/>
              <a:pathLst>
                <a:path w="7353300" h="4914900">
                  <a:moveTo>
                    <a:pt x="7307580" y="45720"/>
                  </a:moveTo>
                  <a:lnTo>
                    <a:pt x="7296150" y="45720"/>
                  </a:lnTo>
                  <a:lnTo>
                    <a:pt x="7296150" y="57150"/>
                  </a:lnTo>
                  <a:lnTo>
                    <a:pt x="7296150" y="4857750"/>
                  </a:lnTo>
                  <a:lnTo>
                    <a:pt x="57150" y="4857750"/>
                  </a:lnTo>
                  <a:lnTo>
                    <a:pt x="57150" y="57150"/>
                  </a:lnTo>
                  <a:lnTo>
                    <a:pt x="7296150" y="57150"/>
                  </a:lnTo>
                  <a:lnTo>
                    <a:pt x="72961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857750"/>
                  </a:lnTo>
                  <a:lnTo>
                    <a:pt x="45720" y="4869180"/>
                  </a:lnTo>
                  <a:lnTo>
                    <a:pt x="7307580" y="4869180"/>
                  </a:lnTo>
                  <a:lnTo>
                    <a:pt x="7307580" y="4857750"/>
                  </a:lnTo>
                  <a:lnTo>
                    <a:pt x="7307580" y="57150"/>
                  </a:lnTo>
                  <a:lnTo>
                    <a:pt x="7307580" y="45720"/>
                  </a:lnTo>
                  <a:close/>
                </a:path>
                <a:path w="7353300" h="4914900">
                  <a:moveTo>
                    <a:pt x="7353300" y="0"/>
                  </a:moveTo>
                  <a:lnTo>
                    <a:pt x="7319010" y="0"/>
                  </a:lnTo>
                  <a:lnTo>
                    <a:pt x="7319010" y="34290"/>
                  </a:lnTo>
                  <a:lnTo>
                    <a:pt x="7319010" y="4880610"/>
                  </a:lnTo>
                  <a:lnTo>
                    <a:pt x="34290" y="4880610"/>
                  </a:lnTo>
                  <a:lnTo>
                    <a:pt x="34290" y="34290"/>
                  </a:lnTo>
                  <a:lnTo>
                    <a:pt x="7319010" y="34290"/>
                  </a:lnTo>
                  <a:lnTo>
                    <a:pt x="73190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880610"/>
                  </a:lnTo>
                  <a:lnTo>
                    <a:pt x="0" y="4914900"/>
                  </a:lnTo>
                  <a:lnTo>
                    <a:pt x="7353300" y="4914900"/>
                  </a:lnTo>
                  <a:lnTo>
                    <a:pt x="7353300" y="4880622"/>
                  </a:lnTo>
                  <a:lnTo>
                    <a:pt x="7353300" y="34290"/>
                  </a:lnTo>
                  <a:lnTo>
                    <a:pt x="7353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2229" y="6539865"/>
            <a:ext cx="17691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525" y="323786"/>
            <a:ext cx="7300976" cy="12430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0301" y="487680"/>
            <a:ext cx="657098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10" dirty="0"/>
              <a:t>Page</a:t>
            </a:r>
            <a:r>
              <a:rPr sz="4250" spc="15" dirty="0"/>
              <a:t> </a:t>
            </a:r>
            <a:r>
              <a:rPr sz="4250" spc="-240" dirty="0"/>
              <a:t>Replacement</a:t>
            </a:r>
            <a:r>
              <a:rPr sz="4250" spc="-500" dirty="0"/>
              <a:t> </a:t>
            </a:r>
            <a:r>
              <a:rPr sz="4250" spc="-95" dirty="0"/>
              <a:t>Algorithms</a:t>
            </a:r>
            <a:endParaRPr sz="4250"/>
          </a:p>
        </p:txBody>
      </p:sp>
      <p:sp>
        <p:nvSpPr>
          <p:cNvPr id="5" name="object 5"/>
          <p:cNvSpPr txBox="1"/>
          <p:nvPr/>
        </p:nvSpPr>
        <p:spPr>
          <a:xfrm>
            <a:off x="1305560" y="1391411"/>
            <a:ext cx="7560945" cy="23145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4640" indent="-281940" algn="just">
              <a:lnSpc>
                <a:spcPct val="100000"/>
              </a:lnSpc>
              <a:spcBef>
                <a:spcPts val="77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dirty="0">
                <a:latin typeface="Trebuchet MS"/>
                <a:cs typeface="Trebuchet MS"/>
              </a:rPr>
              <a:t>Want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lowest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page-</a:t>
            </a:r>
            <a:r>
              <a:rPr sz="2750" spc="-225" dirty="0">
                <a:latin typeface="Trebuchet MS"/>
                <a:cs typeface="Trebuchet MS"/>
              </a:rPr>
              <a:t>fault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rate.</a:t>
            </a:r>
            <a:endParaRPr sz="2750">
              <a:latin typeface="Trebuchet MS"/>
              <a:cs typeface="Trebuchet MS"/>
            </a:endParaRPr>
          </a:p>
          <a:p>
            <a:pPr marL="294005" marR="5080" indent="-281940" algn="just">
              <a:lnSpc>
                <a:spcPct val="101699"/>
              </a:lnSpc>
              <a:spcBef>
                <a:spcPts val="62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100" dirty="0">
                <a:latin typeface="Trebuchet MS"/>
                <a:cs typeface="Trebuchet MS"/>
              </a:rPr>
              <a:t>Evaluate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algorithm</a:t>
            </a:r>
            <a:r>
              <a:rPr sz="2750" spc="1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by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running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it</a:t>
            </a:r>
            <a:r>
              <a:rPr sz="2750" spc="1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on</a:t>
            </a:r>
            <a:r>
              <a:rPr sz="2750" spc="114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13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particular 	</a:t>
            </a:r>
            <a:r>
              <a:rPr sz="2750" dirty="0">
                <a:latin typeface="Trebuchet MS"/>
                <a:cs typeface="Trebuchet MS"/>
              </a:rPr>
              <a:t>string</a:t>
            </a:r>
            <a:r>
              <a:rPr sz="2750" spc="1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17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references</a:t>
            </a:r>
            <a:r>
              <a:rPr sz="2750" spc="18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(reference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string) 	</a:t>
            </a:r>
            <a:r>
              <a:rPr sz="2750" spc="-60" dirty="0">
                <a:latin typeface="Trebuchet MS"/>
                <a:cs typeface="Trebuchet MS"/>
              </a:rPr>
              <a:t>and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computing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the </a:t>
            </a:r>
            <a:r>
              <a:rPr sz="2750" spc="-70" dirty="0">
                <a:latin typeface="Trebuchet MS"/>
                <a:cs typeface="Trebuchet MS"/>
              </a:rPr>
              <a:t>number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page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faults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that 	</a:t>
            </a:r>
            <a:r>
              <a:rPr sz="2750" spc="-10" dirty="0">
                <a:latin typeface="Trebuchet MS"/>
                <a:cs typeface="Trebuchet MS"/>
              </a:rPr>
              <a:t>string.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687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6425" y="2519426"/>
            <a:ext cx="7410450" cy="121920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4700" b="1" spc="70" dirty="0">
                <a:solidFill>
                  <a:srgbClr val="000000"/>
                </a:solidFill>
                <a:latin typeface="Calibri"/>
                <a:cs typeface="Calibri"/>
              </a:rPr>
              <a:t>First-</a:t>
            </a:r>
            <a:r>
              <a:rPr sz="4700" b="1" spc="325" dirty="0">
                <a:solidFill>
                  <a:srgbClr val="000000"/>
                </a:solidFill>
                <a:latin typeface="Calibri"/>
                <a:cs typeface="Calibri"/>
              </a:rPr>
              <a:t>In-</a:t>
            </a:r>
            <a:r>
              <a:rPr sz="4700" b="1" spc="70" dirty="0">
                <a:solidFill>
                  <a:srgbClr val="000000"/>
                </a:solidFill>
                <a:latin typeface="Calibri"/>
                <a:cs typeface="Calibri"/>
              </a:rPr>
              <a:t>First-</a:t>
            </a:r>
            <a:r>
              <a:rPr sz="4700" b="1" spc="-25" dirty="0">
                <a:solidFill>
                  <a:srgbClr val="000000"/>
                </a:solidFill>
                <a:latin typeface="Calibri"/>
                <a:cs typeface="Calibri"/>
              </a:rPr>
              <a:t>Out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/>
          <p:nvPr/>
        </p:nvSpPr>
        <p:spPr>
          <a:xfrm>
            <a:off x="3738626" y="5186362"/>
            <a:ext cx="5405755" cy="457200"/>
          </a:xfrm>
          <a:custGeom>
            <a:avLst/>
            <a:gdLst/>
            <a:ahLst/>
            <a:cxnLst/>
            <a:rect l="l" t="t" r="r" b="b"/>
            <a:pathLst>
              <a:path w="5405755" h="457200">
                <a:moveTo>
                  <a:pt x="5405374" y="0"/>
                </a:moveTo>
                <a:lnTo>
                  <a:pt x="0" y="0"/>
                </a:lnTo>
                <a:lnTo>
                  <a:pt x="0" y="457200"/>
                </a:lnTo>
                <a:lnTo>
                  <a:pt x="5405374" y="457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78560" y="968057"/>
            <a:ext cx="8058150" cy="514159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44805" marR="375285" indent="-281940" algn="just">
              <a:lnSpc>
                <a:spcPct val="92200"/>
              </a:lnSpc>
              <a:spcBef>
                <a:spcPts val="384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346710" algn="l"/>
              </a:tabLst>
            </a:pPr>
            <a:r>
              <a:rPr sz="2750" spc="225" dirty="0">
                <a:latin typeface="Trebuchet MS"/>
                <a:cs typeface="Trebuchet MS"/>
              </a:rPr>
              <a:t>A</a:t>
            </a:r>
            <a:r>
              <a:rPr sz="2750" spc="3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FIFO</a:t>
            </a:r>
            <a:r>
              <a:rPr sz="2750" spc="35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replacement</a:t>
            </a:r>
            <a:r>
              <a:rPr sz="2750" spc="3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algorithm</a:t>
            </a:r>
            <a:r>
              <a:rPr sz="2750" spc="33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associates</a:t>
            </a:r>
            <a:r>
              <a:rPr sz="2750" spc="33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with 	</a:t>
            </a:r>
            <a:r>
              <a:rPr sz="2750" spc="-45" dirty="0">
                <a:latin typeface="Trebuchet MS"/>
                <a:cs typeface="Trebuchet MS"/>
              </a:rPr>
              <a:t>each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page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time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when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that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page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was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brought 	</a:t>
            </a:r>
            <a:r>
              <a:rPr sz="2750" spc="-80" dirty="0">
                <a:latin typeface="Trebuchet MS"/>
                <a:cs typeface="Trebuchet MS"/>
              </a:rPr>
              <a:t>into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memory.</a:t>
            </a:r>
            <a:endParaRPr sz="2750">
              <a:latin typeface="Trebuchet MS"/>
              <a:cs typeface="Trebuchet MS"/>
            </a:endParaRPr>
          </a:p>
          <a:p>
            <a:pPr marL="344805" marR="379730" indent="-281940">
              <a:lnSpc>
                <a:spcPts val="3080"/>
              </a:lnSpc>
              <a:spcBef>
                <a:spcPts val="59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346710" algn="l"/>
              </a:tabLst>
            </a:pPr>
            <a:r>
              <a:rPr sz="2750" spc="-95" dirty="0">
                <a:latin typeface="Trebuchet MS"/>
                <a:cs typeface="Trebuchet MS"/>
              </a:rPr>
              <a:t>Each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page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brought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into</a:t>
            </a:r>
            <a:r>
              <a:rPr sz="2750" spc="-15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memory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inserted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into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330" dirty="0">
                <a:latin typeface="Trebuchet MS"/>
                <a:cs typeface="Trebuchet MS"/>
              </a:rPr>
              <a:t>a 	</a:t>
            </a:r>
            <a:r>
              <a:rPr sz="2750" spc="-135" dirty="0">
                <a:latin typeface="Trebuchet MS"/>
                <a:cs typeface="Trebuchet MS"/>
              </a:rPr>
              <a:t>first-</a:t>
            </a:r>
            <a:r>
              <a:rPr sz="2750" spc="-140" dirty="0">
                <a:latin typeface="Trebuchet MS"/>
                <a:cs typeface="Trebuchet MS"/>
              </a:rPr>
              <a:t>in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first-</a:t>
            </a:r>
            <a:r>
              <a:rPr sz="2750" spc="-35" dirty="0">
                <a:latin typeface="Trebuchet MS"/>
                <a:cs typeface="Trebuchet MS"/>
              </a:rPr>
              <a:t>out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queue.</a:t>
            </a:r>
            <a:endParaRPr sz="2750">
              <a:latin typeface="Trebuchet MS"/>
              <a:cs typeface="Trebuchet MS"/>
            </a:endParaRPr>
          </a:p>
          <a:p>
            <a:pPr marL="344805" marR="377825" indent="-281940">
              <a:lnSpc>
                <a:spcPts val="3000"/>
              </a:lnSpc>
              <a:spcBef>
                <a:spcPts val="59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346710" algn="l"/>
              </a:tabLst>
            </a:pPr>
            <a:r>
              <a:rPr sz="2750" spc="-125" dirty="0">
                <a:latin typeface="Trebuchet MS"/>
                <a:cs typeface="Trebuchet MS"/>
              </a:rPr>
              <a:t>Page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20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be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replaced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the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oldest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35" dirty="0">
                <a:latin typeface="Trebuchet MS"/>
                <a:cs typeface="Trebuchet MS"/>
              </a:rPr>
              <a:t>page;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the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one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at 	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head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of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queue.</a:t>
            </a:r>
            <a:endParaRPr sz="2750">
              <a:latin typeface="Trebuchet MS"/>
              <a:cs typeface="Trebuchet MS"/>
            </a:endParaRPr>
          </a:p>
          <a:p>
            <a:pPr marL="344805" marR="382270" indent="-281940">
              <a:lnSpc>
                <a:spcPts val="3000"/>
              </a:lnSpc>
              <a:spcBef>
                <a:spcPts val="68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346710" algn="l"/>
              </a:tabLst>
            </a:pPr>
            <a:r>
              <a:rPr sz="2750" dirty="0">
                <a:latin typeface="Trebuchet MS"/>
                <a:cs typeface="Trebuchet MS"/>
              </a:rPr>
              <a:t>When</a:t>
            </a:r>
            <a:r>
              <a:rPr sz="2750" spc="-21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page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brought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into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memory,</a:t>
            </a:r>
            <a:r>
              <a:rPr sz="2750" spc="-17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we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insert </a:t>
            </a:r>
            <a:r>
              <a:rPr sz="2750" spc="-25" dirty="0">
                <a:latin typeface="Trebuchet MS"/>
                <a:cs typeface="Trebuchet MS"/>
              </a:rPr>
              <a:t>it 	</a:t>
            </a:r>
            <a:r>
              <a:rPr sz="2750" spc="-220" dirty="0">
                <a:latin typeface="Trebuchet MS"/>
                <a:cs typeface="Trebuchet MS"/>
              </a:rPr>
              <a:t>at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200" dirty="0">
                <a:latin typeface="Trebuchet MS"/>
                <a:cs typeface="Trebuchet MS"/>
              </a:rPr>
              <a:t>tail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of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the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queue.</a:t>
            </a:r>
            <a:endParaRPr sz="27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260"/>
              </a:spcBef>
            </a:pPr>
            <a:r>
              <a:rPr sz="2750" spc="-55" dirty="0">
                <a:latin typeface="Trebuchet MS"/>
                <a:cs typeface="Trebuchet MS"/>
              </a:rPr>
              <a:t>Example:</a:t>
            </a:r>
            <a:endParaRPr sz="27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80"/>
              </a:spcBef>
            </a:pPr>
            <a:r>
              <a:rPr sz="4125" spc="-217" baseline="-6060" dirty="0">
                <a:latin typeface="Trebuchet MS"/>
                <a:cs typeface="Trebuchet MS"/>
              </a:rPr>
              <a:t>Reference</a:t>
            </a:r>
            <a:r>
              <a:rPr sz="4125" spc="-89" baseline="-6060" dirty="0">
                <a:latin typeface="Trebuchet MS"/>
                <a:cs typeface="Trebuchet MS"/>
              </a:rPr>
              <a:t> </a:t>
            </a:r>
            <a:r>
              <a:rPr sz="4125" spc="-142" baseline="-6060" dirty="0">
                <a:latin typeface="Trebuchet MS"/>
                <a:cs typeface="Trebuchet MS"/>
              </a:rPr>
              <a:t>string:</a:t>
            </a:r>
            <a:r>
              <a:rPr sz="4125" spc="555" baseline="-6060" dirty="0"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400" spc="-3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400" spc="-3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400" spc="-3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400" spc="-3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400" spc="-3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400" spc="-3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400" spc="-3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605"/>
              </a:spcBef>
            </a:pPr>
            <a:r>
              <a:rPr sz="2750" spc="-140" dirty="0">
                <a:latin typeface="Trebuchet MS"/>
                <a:cs typeface="Trebuchet MS"/>
              </a:rPr>
              <a:t>Frame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size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=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3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6650" y="2355850"/>
            <a:ext cx="622300" cy="1993900"/>
            <a:chOff x="1136650" y="2355850"/>
            <a:chExt cx="622300" cy="1993900"/>
          </a:xfrm>
        </p:grpSpPr>
        <p:sp>
          <p:nvSpPr>
            <p:cNvPr id="13" name="object 13"/>
            <p:cNvSpPr/>
            <p:nvPr/>
          </p:nvSpPr>
          <p:spPr>
            <a:xfrm>
              <a:off x="1143000" y="3022600"/>
              <a:ext cx="609600" cy="660400"/>
            </a:xfrm>
            <a:custGeom>
              <a:avLst/>
              <a:gdLst/>
              <a:ahLst/>
              <a:cxnLst/>
              <a:rect l="l" t="t" r="r" b="b"/>
              <a:pathLst>
                <a:path w="609600" h="660400">
                  <a:moveTo>
                    <a:pt x="6096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09600" y="660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32C2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6650" y="3016249"/>
              <a:ext cx="622300" cy="673100"/>
            </a:xfrm>
            <a:custGeom>
              <a:avLst/>
              <a:gdLst/>
              <a:ahLst/>
              <a:cxnLst/>
              <a:rect l="l" t="t" r="r" b="b"/>
              <a:pathLst>
                <a:path w="622300" h="673100">
                  <a:moveTo>
                    <a:pt x="622300" y="660400"/>
                  </a:moveTo>
                  <a:lnTo>
                    <a:pt x="0" y="660400"/>
                  </a:lnTo>
                  <a:lnTo>
                    <a:pt x="0" y="673100"/>
                  </a:lnTo>
                  <a:lnTo>
                    <a:pt x="622300" y="673100"/>
                  </a:lnTo>
                  <a:lnTo>
                    <a:pt x="622300" y="660400"/>
                  </a:lnTo>
                  <a:close/>
                </a:path>
                <a:path w="622300" h="673100">
                  <a:moveTo>
                    <a:pt x="622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300" y="12700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650" y="2355850"/>
              <a:ext cx="622300" cy="1993900"/>
            </a:xfrm>
            <a:custGeom>
              <a:avLst/>
              <a:gdLst/>
              <a:ahLst/>
              <a:cxnLst/>
              <a:rect l="l" t="t" r="r" b="b"/>
              <a:pathLst>
                <a:path w="622300" h="1993900">
                  <a:moveTo>
                    <a:pt x="6350" y="0"/>
                  </a:moveTo>
                  <a:lnTo>
                    <a:pt x="6350" y="1993900"/>
                  </a:lnTo>
                </a:path>
                <a:path w="622300" h="1993900">
                  <a:moveTo>
                    <a:pt x="615950" y="0"/>
                  </a:moveTo>
                  <a:lnTo>
                    <a:pt x="615950" y="1993900"/>
                  </a:lnTo>
                </a:path>
                <a:path w="622300" h="1993900">
                  <a:moveTo>
                    <a:pt x="0" y="6350"/>
                  </a:moveTo>
                  <a:lnTo>
                    <a:pt x="622300" y="6350"/>
                  </a:lnTo>
                </a:path>
                <a:path w="622300" h="1993900">
                  <a:moveTo>
                    <a:pt x="0" y="1987550"/>
                  </a:moveTo>
                  <a:lnTo>
                    <a:pt x="622300" y="1987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b="1" spc="-195" dirty="0">
                <a:solidFill>
                  <a:srgbClr val="C00000"/>
                </a:solidFill>
                <a:latin typeface="Trebuchet MS"/>
                <a:cs typeface="Trebuchet MS"/>
              </a:rPr>
              <a:t>7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360" y="934728"/>
            <a:ext cx="280670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8650" y="2355850"/>
          <a:ext cx="6985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043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43426" y="1147825"/>
            <a:ext cx="4724400" cy="400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2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5607</Words>
  <Application>Microsoft Office PowerPoint</Application>
  <PresentationFormat>On-screen Show (4:3)</PresentationFormat>
  <Paragraphs>1991</Paragraphs>
  <Slides>153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153</vt:i4>
      </vt:variant>
    </vt:vector>
  </HeadingPairs>
  <TitlesOfParts>
    <vt:vector size="163" baseType="lpstr">
      <vt:lpstr>Arial MT</vt:lpstr>
      <vt:lpstr>Calibri</vt:lpstr>
      <vt:lpstr>CIDFont+F3</vt:lpstr>
      <vt:lpstr>Microsoft Sans Serif</vt:lpstr>
      <vt:lpstr>Segoe UI Symbol</vt:lpstr>
      <vt:lpstr>Symbol</vt:lpstr>
      <vt:lpstr>Times New Roman</vt:lpstr>
      <vt:lpstr>Trebuchet MS</vt:lpstr>
      <vt:lpstr>Verdana</vt:lpstr>
      <vt:lpstr>Office Theme</vt:lpstr>
      <vt:lpstr>PowerPoint Presentation</vt:lpstr>
      <vt:lpstr>Syllabus</vt:lpstr>
      <vt:lpstr>Memory Management</vt:lpstr>
      <vt:lpstr>Memory Management Requirements</vt:lpstr>
      <vt:lpstr>Memory Management Requirements</vt:lpstr>
      <vt:lpstr>Memory Management Requirements</vt:lpstr>
      <vt:lpstr>PowerPoint Presentation</vt:lpstr>
      <vt:lpstr>Memory Management Requirements</vt:lpstr>
      <vt:lpstr>Memory Management Requirements</vt:lpstr>
      <vt:lpstr>Memory Management Requirements</vt:lpstr>
      <vt:lpstr>Memory Management Requirements</vt:lpstr>
      <vt:lpstr>Memory Management Requirements</vt:lpstr>
      <vt:lpstr>Memory Management Requirements</vt:lpstr>
      <vt:lpstr>Memory Management Requirements</vt:lpstr>
      <vt:lpstr>Memory Management Requirements</vt:lpstr>
      <vt:lpstr>Memory Management Requirements</vt:lpstr>
      <vt:lpstr>Memory Partitioning</vt:lpstr>
      <vt:lpstr>Introduction</vt:lpstr>
      <vt:lpstr>Introduction</vt:lpstr>
      <vt:lpstr>PowerPoint Presentation</vt:lpstr>
      <vt:lpstr>Fixed Partitioning</vt:lpstr>
      <vt:lpstr>Fixed Partitioning</vt:lpstr>
      <vt:lpstr>Fixed Partitioning</vt:lpstr>
      <vt:lpstr>Fixed Partitioning</vt:lpstr>
      <vt:lpstr>Fixed Partitioning</vt:lpstr>
      <vt:lpstr>Placement Algorithm with Partitions</vt:lpstr>
      <vt:lpstr>Placement Algorithm with Partitions</vt:lpstr>
      <vt:lpstr>Placement Algorithm with Partitions</vt:lpstr>
      <vt:lpstr>Placement Algorithm with Partitions</vt:lpstr>
      <vt:lpstr>PowerPoint Presentation</vt:lpstr>
      <vt:lpstr>Dynamic Partitioning</vt:lpstr>
      <vt:lpstr>Dynamic Partitioning: an example</vt:lpstr>
      <vt:lpstr>Dynamic Partitioning: an example</vt:lpstr>
      <vt:lpstr>Dynamic Partitioning</vt:lpstr>
      <vt:lpstr>Dynamic Partitioning</vt:lpstr>
      <vt:lpstr>Placement Algorithm</vt:lpstr>
      <vt:lpstr>Placement Algorithm</vt:lpstr>
      <vt:lpstr>Placement Algorithm</vt:lpstr>
      <vt:lpstr>Placement Algorithm: comments</vt:lpstr>
      <vt:lpstr>Example 1</vt:lpstr>
      <vt:lpstr>Example 2</vt:lpstr>
      <vt:lpstr>Address Types</vt:lpstr>
      <vt:lpstr>Memory-Management Unit (MMU)</vt:lpstr>
      <vt:lpstr>Swapping</vt:lpstr>
      <vt:lpstr>Schematic View of Swapping</vt:lpstr>
      <vt:lpstr>Paging</vt:lpstr>
      <vt:lpstr>Paging</vt:lpstr>
      <vt:lpstr>Paging</vt:lpstr>
      <vt:lpstr>Paging Hardware</vt:lpstr>
      <vt:lpstr>Paging</vt:lpstr>
      <vt:lpstr>Address Translation Scheme</vt:lpstr>
      <vt:lpstr>Paging Model of Logical and Physical Memory</vt:lpstr>
      <vt:lpstr>Paging</vt:lpstr>
      <vt:lpstr>Paging Example</vt:lpstr>
      <vt:lpstr>Paging Example</vt:lpstr>
      <vt:lpstr>Paging Example</vt:lpstr>
      <vt:lpstr>Free Frames</vt:lpstr>
      <vt:lpstr>PowerPoint Presentation</vt:lpstr>
      <vt:lpstr>Segmentation</vt:lpstr>
      <vt:lpstr>Segmentation</vt:lpstr>
      <vt:lpstr>User’s View of a Program</vt:lpstr>
      <vt:lpstr>Segmentation</vt:lpstr>
      <vt:lpstr>Segmentation Hardware</vt:lpstr>
      <vt:lpstr>Segmentation Hardware</vt:lpstr>
      <vt:lpstr>Segmentation Hardware</vt:lpstr>
      <vt:lpstr>Example of Segmentation</vt:lpstr>
      <vt:lpstr>Example</vt:lpstr>
      <vt:lpstr>Segmented Paging</vt:lpstr>
      <vt:lpstr>Segmented Paging</vt:lpstr>
      <vt:lpstr>Segmented Paging</vt:lpstr>
      <vt:lpstr>Segmented Paging</vt:lpstr>
      <vt:lpstr>Virtual Memory Management</vt:lpstr>
      <vt:lpstr>Virtual memory</vt:lpstr>
      <vt:lpstr>Virtual memory</vt:lpstr>
      <vt:lpstr>Virtual memory</vt:lpstr>
      <vt:lpstr>Virtual memory</vt:lpstr>
      <vt:lpstr>Virtual Memory That is Larger Than Physical Memory</vt:lpstr>
      <vt:lpstr>Implementation of virtual memory using Demand Paging</vt:lpstr>
      <vt:lpstr>Demand Paging</vt:lpstr>
      <vt:lpstr>Transfer of a Paged Memory to Contiguous Disk Space</vt:lpstr>
      <vt:lpstr>Valid-Invalid Bit</vt:lpstr>
      <vt:lpstr>Page Table When Some Pages Are Not in Main Memory</vt:lpstr>
      <vt:lpstr>Page Fault</vt:lpstr>
      <vt:lpstr>Page Fault</vt:lpstr>
      <vt:lpstr>Page Fault</vt:lpstr>
      <vt:lpstr>Steps in Handling a Page Fault</vt:lpstr>
      <vt:lpstr>What happens if there is no free frame?</vt:lpstr>
      <vt:lpstr>Hardware Support</vt:lpstr>
      <vt:lpstr>Page Replacement Algorithms</vt:lpstr>
      <vt:lpstr>Page Replacement</vt:lpstr>
      <vt:lpstr>Need For Page Replacement</vt:lpstr>
      <vt:lpstr>Basic Page Replacement</vt:lpstr>
      <vt:lpstr>Page Replacement</vt:lpstr>
      <vt:lpstr>Page Replacement Algorithms</vt:lpstr>
      <vt:lpstr>First-In-First-Out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Optimal Page Replacement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</vt:lpstr>
      <vt:lpstr>Optimal Page Replacement Algorithm</vt:lpstr>
      <vt:lpstr>Optimal Page Replacement Algorithm</vt:lpstr>
      <vt:lpstr>Least Recently Used</vt:lpstr>
      <vt:lpstr>Least Recently Used</vt:lpstr>
      <vt:lpstr>Least Recently Used</vt:lpstr>
      <vt:lpstr>LRU Page Replacement</vt:lpstr>
      <vt:lpstr>Thrashing</vt:lpstr>
      <vt:lpstr>Thrashing</vt:lpstr>
      <vt:lpstr>Thrashing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7</cp:revision>
  <dcterms:created xsi:type="dcterms:W3CDTF">2025-03-17T04:52:00Z</dcterms:created>
  <dcterms:modified xsi:type="dcterms:W3CDTF">2025-03-28T07:43:49Z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2025-03-17T00:00:00Z</vt:filetime>
  </property>
</Properties>
</file>