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3BKGLEbTfOgUuoJhTHJGbxqKw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9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regular.fntdata"/><Relationship Id="rId25" Type="http://schemas.openxmlformats.org/officeDocument/2006/relationships/font" Target="fonts/Poppins-boldItalic.fntdata"/><Relationship Id="rId28" Type="http://customschemas.google.com/relationships/presentationmetadata" Target="metadata"/><Relationship Id="rId27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pexels.com?ref=SlidesAI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hyperlink" Target="https://pexels.com?ref=SlidesAI.i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hyperlink" Target="https://pexels.com?ref=SlidesAI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pexels.com?ref=SlidesAI.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B91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"/>
          <p:cNvGrpSpPr/>
          <p:nvPr/>
        </p:nvGrpSpPr>
        <p:grpSpPr>
          <a:xfrm>
            <a:off x="406350" y="1543965"/>
            <a:ext cx="8331300" cy="1652575"/>
            <a:chOff x="406350" y="1731925"/>
            <a:chExt cx="8331300" cy="1652575"/>
          </a:xfrm>
        </p:grpSpPr>
        <p:sp>
          <p:nvSpPr>
            <p:cNvPr id="56" name="Google Shape;56;p1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2D3748"/>
                  </a:solidFill>
                  <a:latin typeface="Nunito"/>
                  <a:ea typeface="Nunito"/>
                  <a:cs typeface="Nunito"/>
                  <a:sym typeface="Nunito"/>
                </a:rPr>
                <a:t>An overview of the OpenStreetMap API, its advantages over other map APIs and how to get authorization for using the API data.</a:t>
              </a:r>
              <a:endParaRPr b="0" i="0" sz="1400" u="none" cap="none" strike="noStrike">
                <a:solidFill>
                  <a:srgbClr val="2D3748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"/>
            <p:cNvSpPr txBox="1"/>
            <p:nvPr/>
          </p:nvSpPr>
          <p:spPr>
            <a:xfrm>
              <a:off x="406350" y="1731925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rgbClr val="2C1F07"/>
                  </a:solidFill>
                  <a:latin typeface="Poppins"/>
                  <a:ea typeface="Poppins"/>
                  <a:cs typeface="Poppins"/>
                  <a:sym typeface="Poppins"/>
                </a:rPr>
                <a:t>The OpenStreetMap API</a:t>
              </a:r>
              <a:endParaRPr b="1" i="0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8" name="Google Shape;58;p1"/>
          <p:cNvSpPr txBox="1"/>
          <p:nvPr/>
        </p:nvSpPr>
        <p:spPr>
          <a:xfrm>
            <a:off x="6465570" y="3629025"/>
            <a:ext cx="216027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417830" y="235585"/>
            <a:ext cx="32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/>
          </a:p>
        </p:txBody>
      </p:sp>
      <p:sp>
        <p:nvSpPr>
          <p:cNvPr id="126" name="Google Shape;126;p10"/>
          <p:cNvSpPr txBox="1"/>
          <p:nvPr/>
        </p:nvSpPr>
        <p:spPr>
          <a:xfrm>
            <a:off x="228275" y="1183200"/>
            <a:ext cx="48807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-The OpenStreetMap API is the best choice for developers who need programmatic access to map data.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-It offers a wide range of features, is highly customizable and flexible, and is free to use.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-To get authorization for using the API data, developers must agree to the ODbL and generate an API key.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-By complying with the terms of the ODbL, developers can use OSM's map data in their applications without restrictions and contribute to a collaborative effort to create a free, editable map of the world.</a:t>
            </a:r>
            <a:endParaRPr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0" y="-635"/>
            <a:ext cx="3937000" cy="514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532130" y="463550"/>
            <a:ext cx="216027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References</a:t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782955" y="1254760"/>
            <a:ext cx="7896225" cy="20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1.Overpass API; Overpass API - OpenStreetMap Wiki. Available at: https://wiki.openstreetmap.org/wiki/Overpass_API (Accessed: February 23, 2023).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2.Main page; OpenStreetMap Wiki. Available at: https://wiki.openstreetmap.org/wiki/Main_Page (Accessed: February 23, 2023).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3.Overpass API user's Manual. Available at: https://dev.overpass-api.de/overpass-doc/en/index.html (Accessed: February 23, 2023).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B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B91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406350" y="313685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Thank you for your time and attention 🙂</a:t>
            </a:r>
            <a:endParaRPr b="1" i="0" sz="2400" u="none" cap="none" strike="noStrike">
              <a:solidFill>
                <a:srgbClr val="2C1F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686435" y="1962785"/>
            <a:ext cx="777113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Iaswer Karthikeyan	                   Sonal Joshi		Kishankumar Hasmukhbhai Sachani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Student id:3736196                   Student id:3719369	Student id:3740388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686435" y="586105"/>
            <a:ext cx="327787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Our Team- Team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B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19134" r="19140" t="0"/>
          <a:stretch/>
        </p:blipFill>
        <p:spPr>
          <a:xfrm>
            <a:off x="5969000" y="0"/>
            <a:ext cx="3174903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b="0" i="0" lang="en-GB" sz="800" u="sng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b="0" i="0" sz="8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B91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697600" y="634175"/>
            <a:ext cx="468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Introduction </a:t>
            </a:r>
            <a:endParaRPr b="1" i="0" sz="2400" u="none" cap="none" strike="noStrike">
              <a:solidFill>
                <a:srgbClr val="2C1F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508000" y="1505850"/>
            <a:ext cx="50664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D3748"/>
                </a:solidFill>
                <a:latin typeface="Nunito"/>
                <a:ea typeface="Nunito"/>
                <a:cs typeface="Nunito"/>
                <a:sym typeface="Nunito"/>
              </a:rPr>
              <a:t>-  OpenStreetMap is a collaborative project to create a free, editable map of the world.</a:t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D3748"/>
                </a:solidFill>
                <a:latin typeface="Nunito"/>
                <a:ea typeface="Nunito"/>
                <a:cs typeface="Nunito"/>
                <a:sym typeface="Nunito"/>
              </a:rPr>
              <a:t>-  The OpenStreetMap API provides programmatic access to OSM's map data.</a:t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29427" r="29424" t="0"/>
          <a:stretch/>
        </p:blipFill>
        <p:spPr>
          <a:xfrm>
            <a:off x="5969000" y="0"/>
            <a:ext cx="317489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b="0" i="0" lang="en-GB" sz="800" u="sng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b="0" i="0" sz="8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B91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6625" y="634900"/>
            <a:ext cx="54621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Advantages of the</a:t>
            </a:r>
            <a:r>
              <a:rPr b="1" lang="en-GB" sz="2400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lang="en-GB" sz="2400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SM</a:t>
            </a: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 API </a:t>
            </a:r>
            <a:endParaRPr b="1" i="0" sz="2400" u="none" cap="none" strike="noStrike">
              <a:solidFill>
                <a:srgbClr val="2C1F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508000" y="1511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D3748"/>
                </a:solidFill>
                <a:latin typeface="Nunito"/>
                <a:ea typeface="Nunito"/>
                <a:cs typeface="Nunito"/>
                <a:sym typeface="Nunito"/>
              </a:rPr>
              <a:t>-  Free to use and available under an open license.</a:t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D3748"/>
                </a:solidFill>
                <a:latin typeface="Nunito"/>
                <a:ea typeface="Nunito"/>
                <a:cs typeface="Nunito"/>
                <a:sym typeface="Nunito"/>
              </a:rPr>
              <a:t>-  Highly customizable and flexible.</a:t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D3748"/>
                </a:solidFill>
                <a:latin typeface="Nunito"/>
                <a:ea typeface="Nunito"/>
                <a:cs typeface="Nunito"/>
                <a:sym typeface="Nunito"/>
              </a:rPr>
              <a:t>-  Collaborative, with a large and active community of contributors.</a:t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B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29398" r="29397" t="0"/>
          <a:stretch/>
        </p:blipFill>
        <p:spPr>
          <a:xfrm>
            <a:off x="5969000" y="0"/>
            <a:ext cx="31749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b="0" i="0" lang="en-GB" sz="800" u="sng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b="0" i="0" sz="8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B91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70150" y="643600"/>
            <a:ext cx="54453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Comparison with Other</a:t>
            </a:r>
            <a:r>
              <a:rPr b="1" lang="en-GB" sz="2400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Map APIs </a:t>
            </a:r>
            <a:endParaRPr b="1" i="0" sz="2400" u="none" cap="none" strike="noStrike">
              <a:solidFill>
                <a:srgbClr val="2C1F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20000" y="1743925"/>
            <a:ext cx="50715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D3748"/>
                </a:solidFill>
                <a:latin typeface="Nunito"/>
                <a:ea typeface="Nunito"/>
                <a:cs typeface="Nunito"/>
                <a:sym typeface="Nunito"/>
              </a:rPr>
              <a:t>-  Google Maps API and Bing Maps API are more    expensive and may not be suitable for all use cases due to their licensing restrictions.</a:t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D3748"/>
                </a:solidFill>
                <a:latin typeface="Nunito"/>
                <a:ea typeface="Nunito"/>
                <a:cs typeface="Nunito"/>
                <a:sym typeface="Nunito"/>
              </a:rPr>
              <a:t>-  OpenLayers API is more complex and may require more technical expertise to use.</a:t>
            </a:r>
            <a:endParaRPr b="0" i="0" sz="1400" u="none" cap="none" strike="noStrike"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26826" r="26826" t="0"/>
          <a:stretch/>
        </p:blipFill>
        <p:spPr>
          <a:xfrm>
            <a:off x="5969000" y="0"/>
            <a:ext cx="317489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b="0" i="0" lang="en-GB" sz="800" u="sng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b="0" i="0" sz="8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B91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327075" y="526575"/>
            <a:ext cx="5333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How to Get Authorization for Using the API Data </a:t>
            </a:r>
            <a:endParaRPr b="1" i="0" sz="2400" u="none" cap="none" strike="noStrike">
              <a:solidFill>
                <a:srgbClr val="2C1F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327075" y="1554375"/>
            <a:ext cx="53331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OpenStreetMap (OSM) is a free and open-source map of the world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The OpenStreetMap API is a web service that provides read and write access to the OSM data.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Overpass API is a read-only API that allows users to query OSM data in a more flexible and efficient way than the OSM API.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Overpass API provides a way to extract a custom selection of data from OSM based on different criteria like geographical region, tags, date/time, and much more.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Overpass API supports multiple output formats, including XML, JSON, and GeoJSON.</a:t>
            </a:r>
            <a:endParaRPr>
              <a:solidFill>
                <a:srgbClr val="2D374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470535" y="52832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Invoking API</a:t>
            </a:r>
            <a:endParaRPr b="1" i="0" sz="2400" u="none" cap="none" strike="noStrike">
              <a:solidFill>
                <a:srgbClr val="2C1F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1"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" y="1228725"/>
            <a:ext cx="7406005" cy="257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315" y="4089400"/>
            <a:ext cx="7406005" cy="58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470535" y="520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Invoking API- Output</a:t>
            </a:r>
            <a:endParaRPr b="1" i="0" sz="2400" u="none" cap="none" strike="noStrike">
              <a:solidFill>
                <a:srgbClr val="2C1F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Output (1)"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860" y="1296670"/>
            <a:ext cx="8043545" cy="3367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>
            <a:off x="470535" y="520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Retrieving</a:t>
            </a: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 data through API</a:t>
            </a:r>
            <a:endParaRPr/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10" y="1422400"/>
            <a:ext cx="7041515" cy="211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10" y="3752850"/>
            <a:ext cx="7087235" cy="77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>
            <a:off x="321310" y="346075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C1F07"/>
                </a:solidFill>
                <a:latin typeface="Poppins"/>
                <a:ea typeface="Poppins"/>
                <a:cs typeface="Poppins"/>
                <a:sym typeface="Poppins"/>
              </a:rPr>
              <a:t>Retrieved data- Output</a:t>
            </a:r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10" y="1101725"/>
            <a:ext cx="8500745" cy="3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2023-02-23T06:14:00Z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C7E1BC881DA446948FC503D36B72824E</vt:lpwstr>
  </property>
  <property fmtid="{D5CDD505-2E9C-101B-9397-08002B2CF9AE}" pid="3" name="KSOProductBuildVer">
    <vt:lpwstr>1033-11.2.0.11494</vt:lpwstr>
  </property>
</Properties>
</file>