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72" r:id="rId5"/>
    <p:sldId id="262" r:id="rId6"/>
    <p:sldId id="264" r:id="rId7"/>
    <p:sldId id="275" r:id="rId8"/>
    <p:sldId id="277" r:id="rId9"/>
    <p:sldId id="278" r:id="rId10"/>
    <p:sldId id="276" r:id="rId11"/>
    <p:sldId id="279" r:id="rId12"/>
    <p:sldId id="280" r:id="rId13"/>
    <p:sldId id="281" r:id="rId14"/>
    <p:sldId id="282" r:id="rId15"/>
    <p:sldId id="283" r:id="rId16"/>
    <p:sldId id="284" r:id="rId17"/>
    <p:sldId id="269"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A06"/>
    <a:srgbClr val="CDEC14"/>
    <a:srgbClr val="DEEE12"/>
    <a:srgbClr val="F410E4"/>
    <a:srgbClr val="D927DD"/>
    <a:srgbClr val="F40CF4"/>
    <a:srgbClr val="CBC435"/>
    <a:srgbClr val="EF1141"/>
    <a:srgbClr val="F8F6B6"/>
    <a:srgbClr val="D2F3B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2" d="100"/>
          <a:sy n="82" d="100"/>
        </p:scale>
        <p:origin x="720" y="72"/>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hdr="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hyperlink" Target="https://themewagon.github.io/insure/service.html" TargetMode="External"/><Relationship Id="rId2" Type="http://schemas.openxmlformats.org/officeDocument/2006/relationships/hyperlink" Target="https://docs.djangoproject.com/" TargetMode="External"/><Relationship Id="rId1" Type="http://schemas.openxmlformats.org/officeDocument/2006/relationships/slideLayout" Target="../slideLayouts/slideLayout8.xml"/><Relationship Id="rId5" Type="http://schemas.openxmlformats.org/officeDocument/2006/relationships/image" Target="../media/image7.jpeg"/><Relationship Id="rId4" Type="http://schemas.openxmlformats.org/officeDocument/2006/relationships/hyperlink" Target="https://www.bootstrapdash.com/product/royalu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6.jp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A3385-7A97-4B91-90E4-313A5F6486BE}"/>
              </a:ext>
            </a:extLst>
          </p:cNvPr>
          <p:cNvSpPr>
            <a:spLocks noGrp="1"/>
          </p:cNvSpPr>
          <p:nvPr>
            <p:ph type="ctrTitle"/>
          </p:nvPr>
        </p:nvSpPr>
        <p:spPr>
          <a:xfrm>
            <a:off x="343765" y="417613"/>
            <a:ext cx="3750906" cy="3751211"/>
          </a:xfrm>
        </p:spPr>
        <p:txBody>
          <a:bodyPr vert="horz" lIns="91440" tIns="45720" rIns="91440" bIns="45720" rtlCol="0" anchor="b" anchorCtr="0">
            <a:normAutofit/>
          </a:bodyPr>
          <a:lstStyle/>
          <a:p>
            <a:r>
              <a:rPr lang="en-US" dirty="0"/>
              <a:t>INSURANCE MANAGEMENT SYSTEM</a:t>
            </a:r>
          </a:p>
        </p:txBody>
      </p:sp>
      <p:sp>
        <p:nvSpPr>
          <p:cNvPr id="5" name="Subtitle 4">
            <a:extLst>
              <a:ext uri="{FF2B5EF4-FFF2-40B4-BE49-F238E27FC236}">
                <a16:creationId xmlns:a16="http://schemas.microsoft.com/office/drawing/2014/main" id="{6D600243-42CA-42D2-A56A-C6924D272A5B}"/>
              </a:ext>
            </a:extLst>
          </p:cNvPr>
          <p:cNvSpPr>
            <a:spLocks noGrp="1"/>
          </p:cNvSpPr>
          <p:nvPr>
            <p:ph type="subTitle" idx="1"/>
          </p:nvPr>
        </p:nvSpPr>
        <p:spPr>
          <a:xfrm>
            <a:off x="744876" y="5116529"/>
            <a:ext cx="2948684" cy="1610842"/>
          </a:xfrm>
        </p:spPr>
        <p:txBody>
          <a:bodyPr vert="horz" lIns="91440" tIns="45720" rIns="91440" bIns="45720" rtlCol="0" anchor="t">
            <a:normAutofit/>
          </a:bodyPr>
          <a:lstStyle/>
          <a:p>
            <a:r>
              <a:rPr lang="en-US" b="1" dirty="0">
                <a:latin typeface="Arial Black" panose="020B0A04020102020204" pitchFamily="34" charset="0"/>
              </a:rPr>
              <a:t>22PMC154</a:t>
            </a:r>
          </a:p>
          <a:p>
            <a:r>
              <a:rPr lang="en-US" sz="1800" b="1" dirty="0">
                <a:latin typeface="Arial Black" panose="020B0A04020102020204" pitchFamily="34" charset="0"/>
              </a:rPr>
              <a:t>SHONA C</a:t>
            </a:r>
          </a:p>
          <a:p>
            <a:r>
              <a:rPr lang="en-US" dirty="0"/>
              <a:t>Date:25/05/2023</a:t>
            </a:r>
          </a:p>
        </p:txBody>
      </p:sp>
      <p:pic>
        <p:nvPicPr>
          <p:cNvPr id="8" name="Picture Placeholder 7" descr="A picture containing trees, outdoor, forest, nature, mist">
            <a:extLst>
              <a:ext uri="{FF2B5EF4-FFF2-40B4-BE49-F238E27FC236}">
                <a16:creationId xmlns:a16="http://schemas.microsoft.com/office/drawing/2014/main" id="{E012FD38-BCDB-4D51-8DED-F3962AB9A4C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383024" y="0"/>
            <a:ext cx="7808976" cy="6858000"/>
          </a:xfrm>
        </p:spPr>
      </p:pic>
      <p:pic>
        <p:nvPicPr>
          <p:cNvPr id="7" name="Picture 6">
            <a:extLst>
              <a:ext uri="{FF2B5EF4-FFF2-40B4-BE49-F238E27FC236}">
                <a16:creationId xmlns:a16="http://schemas.microsoft.com/office/drawing/2014/main" id="{82227D0D-FD7C-37A5-6989-C71C21E53E13}"/>
              </a:ext>
            </a:extLst>
          </p:cNvPr>
          <p:cNvPicPr>
            <a:picLocks noChangeAspect="1"/>
          </p:cNvPicPr>
          <p:nvPr/>
        </p:nvPicPr>
        <p:blipFill rotWithShape="1">
          <a:blip r:embed="rId3"/>
          <a:srcRect t="7487" b="7447"/>
          <a:stretch/>
        </p:blipFill>
        <p:spPr>
          <a:xfrm>
            <a:off x="4383024" y="11288"/>
            <a:ext cx="7808976" cy="6857999"/>
          </a:xfrm>
          <a:prstGeom prst="rect">
            <a:avLst/>
          </a:prstGeom>
        </p:spPr>
      </p:pic>
    </p:spTree>
    <p:extLst>
      <p:ext uri="{BB962C8B-B14F-4D97-AF65-F5344CB8AC3E}">
        <p14:creationId xmlns:p14="http://schemas.microsoft.com/office/powerpoint/2010/main" val="105761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73DD-980E-0365-9A46-AF51EFE8EB33}"/>
              </a:ext>
            </a:extLst>
          </p:cNvPr>
          <p:cNvSpPr>
            <a:spLocks noGrp="1"/>
          </p:cNvSpPr>
          <p:nvPr>
            <p:ph type="title"/>
          </p:nvPr>
        </p:nvSpPr>
        <p:spPr>
          <a:xfrm>
            <a:off x="710240" y="584803"/>
            <a:ext cx="10515600" cy="819738"/>
          </a:xfrm>
        </p:spPr>
        <p:txBody>
          <a:bodyPr/>
          <a:lstStyle/>
          <a:p>
            <a:r>
              <a:rPr lang="en-GB" dirty="0">
                <a:solidFill>
                  <a:srgbClr val="FFFF00">
                    <a:alpha val="75000"/>
                  </a:srgbClr>
                </a:solidFill>
                <a:latin typeface="Arial Black" panose="020B0A04020102020204" pitchFamily="34" charset="0"/>
              </a:rPr>
              <a:t>SCREENSHOTS</a:t>
            </a:r>
            <a:endParaRPr lang="en-IN" dirty="0">
              <a:solidFill>
                <a:srgbClr val="FFFF00">
                  <a:alpha val="75000"/>
                </a:srgbClr>
              </a:solidFill>
              <a:latin typeface="Arial Black" panose="020B0A04020102020204" pitchFamily="34" charset="0"/>
            </a:endParaRPr>
          </a:p>
        </p:txBody>
      </p:sp>
      <p:sp>
        <p:nvSpPr>
          <p:cNvPr id="4" name="Date Placeholder 3">
            <a:extLst>
              <a:ext uri="{FF2B5EF4-FFF2-40B4-BE49-F238E27FC236}">
                <a16:creationId xmlns:a16="http://schemas.microsoft.com/office/drawing/2014/main" id="{81A1AEFC-FAA2-AF98-F819-D53C44F5A8FF}"/>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02BDD4D-2575-39DA-BA85-7F03AA9454A2}"/>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7EA4C5C0-541D-CD76-76CB-669222EAE667}"/>
              </a:ext>
            </a:extLst>
          </p:cNvPr>
          <p:cNvSpPr>
            <a:spLocks noGrp="1"/>
          </p:cNvSpPr>
          <p:nvPr>
            <p:ph type="sldNum" sz="quarter" idx="4"/>
          </p:nvPr>
        </p:nvSpPr>
        <p:spPr/>
        <p:txBody>
          <a:bodyPr/>
          <a:lstStyle/>
          <a:p>
            <a:fld id="{AE208ADF-3ADD-483D-A721-14E3EEE2C135}" type="slidenum">
              <a:rPr lang="en-US" smtClean="0"/>
              <a:pPr/>
              <a:t>10</a:t>
            </a:fld>
            <a:endParaRPr lang="en-US" dirty="0"/>
          </a:p>
        </p:txBody>
      </p:sp>
      <p:sp>
        <p:nvSpPr>
          <p:cNvPr id="10" name="Content Placeholder 9">
            <a:extLst>
              <a:ext uri="{FF2B5EF4-FFF2-40B4-BE49-F238E27FC236}">
                <a16:creationId xmlns:a16="http://schemas.microsoft.com/office/drawing/2014/main" id="{F3317892-D0E5-F07C-D2FA-DF25F20DD025}"/>
              </a:ext>
            </a:extLst>
          </p:cNvPr>
          <p:cNvSpPr>
            <a:spLocks noGrp="1"/>
          </p:cNvSpPr>
          <p:nvPr>
            <p:ph idx="1"/>
          </p:nvPr>
        </p:nvSpPr>
        <p:spPr>
          <a:xfrm>
            <a:off x="838200" y="1494951"/>
            <a:ext cx="10515600" cy="3545204"/>
          </a:xfrm>
        </p:spPr>
        <p:txBody>
          <a:bodyPr/>
          <a:lstStyle/>
          <a:p>
            <a:r>
              <a:rPr lang="en-US" dirty="0">
                <a:latin typeface="Times New Roman" panose="02020603050405020304" pitchFamily="18" charset="0"/>
                <a:cs typeface="Times New Roman" panose="02020603050405020304" pitchFamily="18" charset="0"/>
              </a:rPr>
              <a:t>The home page is made dynamic by displaying the details of insurances from the Django admin site for the users.</a:t>
            </a:r>
            <a:endParaRPr lang="en-IN" dirty="0">
              <a:latin typeface="Times New Roman" panose="02020603050405020304" pitchFamily="18" charset="0"/>
              <a:cs typeface="Times New Roman" panose="02020603050405020304" pitchFamily="18" charset="0"/>
            </a:endParaRPr>
          </a:p>
          <a:p>
            <a:endParaRPr lang="en-IN" dirty="0"/>
          </a:p>
        </p:txBody>
      </p:sp>
      <p:pic>
        <p:nvPicPr>
          <p:cNvPr id="14" name="Picture 13">
            <a:extLst>
              <a:ext uri="{FF2B5EF4-FFF2-40B4-BE49-F238E27FC236}">
                <a16:creationId xmlns:a16="http://schemas.microsoft.com/office/drawing/2014/main" id="{473FBD22-06C1-51D3-7AD9-D45B82D51130}"/>
              </a:ext>
            </a:extLst>
          </p:cNvPr>
          <p:cNvPicPr>
            <a:picLocks noChangeAspect="1"/>
          </p:cNvPicPr>
          <p:nvPr/>
        </p:nvPicPr>
        <p:blipFill rotWithShape="1">
          <a:blip r:embed="rId2"/>
          <a:srcRect b="4898"/>
          <a:stretch/>
        </p:blipFill>
        <p:spPr>
          <a:xfrm>
            <a:off x="838200" y="2727993"/>
            <a:ext cx="10928604" cy="3545204"/>
          </a:xfrm>
          <a:prstGeom prst="rect">
            <a:avLst/>
          </a:prstGeom>
        </p:spPr>
      </p:pic>
    </p:spTree>
    <p:extLst>
      <p:ext uri="{BB962C8B-B14F-4D97-AF65-F5344CB8AC3E}">
        <p14:creationId xmlns:p14="http://schemas.microsoft.com/office/powerpoint/2010/main" val="1369288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03167-9DEC-8FAC-4ACC-F1A51493F331}"/>
              </a:ext>
            </a:extLst>
          </p:cNvPr>
          <p:cNvSpPr>
            <a:spLocks noGrp="1"/>
          </p:cNvSpPr>
          <p:nvPr>
            <p:ph idx="1"/>
          </p:nvPr>
        </p:nvSpPr>
        <p:spPr>
          <a:xfrm>
            <a:off x="620890" y="462844"/>
            <a:ext cx="10515600" cy="4963502"/>
          </a:xfrm>
        </p:spPr>
        <p:txBody>
          <a:bodyPr>
            <a:normAutofit/>
          </a:bodyPr>
          <a:lstStyle/>
          <a:p>
            <a:r>
              <a:rPr lang="en-US" dirty="0">
                <a:solidFill>
                  <a:schemeClr val="tx1">
                    <a:alpha val="85000"/>
                  </a:schemeClr>
                </a:solidFill>
                <a:latin typeface="Times New Roman" panose="02020603050405020304" pitchFamily="18" charset="0"/>
                <a:cs typeface="Times New Roman" panose="02020603050405020304" pitchFamily="18" charset="0"/>
              </a:rPr>
              <a:t>This is the homepage of a newly logged in users. The user will able to apply for policy and know about the available policies.</a:t>
            </a:r>
          </a:p>
          <a:p>
            <a:endParaRPr lang="en-IN" dirty="0">
              <a:solidFill>
                <a:schemeClr val="tx1">
                  <a:alpha val="85000"/>
                </a:schemeClr>
              </a:solidFill>
            </a:endParaRPr>
          </a:p>
        </p:txBody>
      </p:sp>
      <p:sp>
        <p:nvSpPr>
          <p:cNvPr id="4" name="Date Placeholder 3">
            <a:extLst>
              <a:ext uri="{FF2B5EF4-FFF2-40B4-BE49-F238E27FC236}">
                <a16:creationId xmlns:a16="http://schemas.microsoft.com/office/drawing/2014/main" id="{D5A8547F-BC84-B3C0-8FC8-75148F304E60}"/>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555EE3D-AF34-DE01-E05E-78D5E5D15F31}"/>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80C2DA27-2FA2-203F-F8CD-2640CE89981A}"/>
              </a:ext>
            </a:extLst>
          </p:cNvPr>
          <p:cNvSpPr>
            <a:spLocks noGrp="1"/>
          </p:cNvSpPr>
          <p:nvPr>
            <p:ph type="sldNum" sz="quarter" idx="4"/>
          </p:nvPr>
        </p:nvSpPr>
        <p:spPr/>
        <p:txBody>
          <a:bodyPr/>
          <a:lstStyle/>
          <a:p>
            <a:fld id="{AE208ADF-3ADD-483D-A721-14E3EEE2C135}" type="slidenum">
              <a:rPr lang="en-US" smtClean="0"/>
              <a:pPr/>
              <a:t>11</a:t>
            </a:fld>
            <a:endParaRPr lang="en-US" dirty="0"/>
          </a:p>
        </p:txBody>
      </p:sp>
      <p:pic>
        <p:nvPicPr>
          <p:cNvPr id="8" name="Picture 7">
            <a:extLst>
              <a:ext uri="{FF2B5EF4-FFF2-40B4-BE49-F238E27FC236}">
                <a16:creationId xmlns:a16="http://schemas.microsoft.com/office/drawing/2014/main" id="{F16AFB7F-AD97-CBAD-A4E5-FB01A657CBBB}"/>
              </a:ext>
            </a:extLst>
          </p:cNvPr>
          <p:cNvPicPr>
            <a:picLocks noChangeAspect="1"/>
          </p:cNvPicPr>
          <p:nvPr/>
        </p:nvPicPr>
        <p:blipFill rotWithShape="1">
          <a:blip r:embed="rId2"/>
          <a:srcRect b="5977"/>
          <a:stretch/>
        </p:blipFill>
        <p:spPr>
          <a:xfrm>
            <a:off x="711200" y="1587636"/>
            <a:ext cx="10690578" cy="4508364"/>
          </a:xfrm>
          <a:prstGeom prst="rect">
            <a:avLst/>
          </a:prstGeom>
        </p:spPr>
      </p:pic>
    </p:spTree>
    <p:extLst>
      <p:ext uri="{BB962C8B-B14F-4D97-AF65-F5344CB8AC3E}">
        <p14:creationId xmlns:p14="http://schemas.microsoft.com/office/powerpoint/2010/main" val="1242568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568F-1DE4-DB4A-E391-DE8C1A5631E6}"/>
              </a:ext>
            </a:extLst>
          </p:cNvPr>
          <p:cNvSpPr>
            <a:spLocks noGrp="1"/>
          </p:cNvSpPr>
          <p:nvPr>
            <p:ph type="title"/>
          </p:nvPr>
        </p:nvSpPr>
        <p:spPr>
          <a:xfrm>
            <a:off x="838200" y="598312"/>
            <a:ext cx="10515600" cy="883854"/>
          </a:xfrm>
        </p:spPr>
        <p:txBody>
          <a:bodyPr>
            <a:noAutofit/>
          </a:bodyPr>
          <a:lstStyle/>
          <a:p>
            <a:r>
              <a:rPr lang="en-US" sz="2400" dirty="0">
                <a:solidFill>
                  <a:schemeClr val="tx1">
                    <a:alpha val="75000"/>
                  </a:schemeClr>
                </a:solidFill>
                <a:latin typeface="Times New Roman" panose="02020603050405020304" pitchFamily="18" charset="0"/>
                <a:cs typeface="Times New Roman" panose="02020603050405020304" pitchFamily="18" charset="0"/>
              </a:rPr>
              <a:t>This is the admin page where the admin can see the total registered users, listed policies, approved policy holders, total questions</a:t>
            </a:r>
            <a:br>
              <a:rPr lang="en-US" sz="2400" dirty="0">
                <a:solidFill>
                  <a:schemeClr val="tx1">
                    <a:alpha val="75000"/>
                  </a:schemeClr>
                </a:solidFill>
                <a:latin typeface="Times New Roman" panose="02020603050405020304" pitchFamily="18" charset="0"/>
                <a:cs typeface="Times New Roman" panose="02020603050405020304" pitchFamily="18" charset="0"/>
              </a:rPr>
            </a:br>
            <a:br>
              <a:rPr lang="en-IN" sz="2400" dirty="0">
                <a:solidFill>
                  <a:schemeClr val="tx1">
                    <a:alpha val="75000"/>
                  </a:schemeClr>
                </a:solidFill>
                <a:latin typeface="Times New Roman" panose="02020603050405020304" pitchFamily="18" charset="0"/>
                <a:cs typeface="Times New Roman" panose="02020603050405020304" pitchFamily="18" charset="0"/>
              </a:rPr>
            </a:br>
            <a:endParaRPr lang="en-IN" sz="2400" dirty="0">
              <a:solidFill>
                <a:schemeClr val="tx1">
                  <a:alpha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AB2009-A245-6C46-31CA-BBF6DDB3C751}"/>
              </a:ext>
            </a:extLst>
          </p:cNvPr>
          <p:cNvSpPr>
            <a:spLocks noGrp="1"/>
          </p:cNvSpPr>
          <p:nvPr>
            <p:ph idx="1"/>
          </p:nvPr>
        </p:nvSpPr>
        <p:spPr/>
        <p:txBody>
          <a:bodyPr/>
          <a:lstStyle/>
          <a:p>
            <a:endParaRPr lang="en-IN" dirty="0"/>
          </a:p>
        </p:txBody>
      </p:sp>
      <p:sp>
        <p:nvSpPr>
          <p:cNvPr id="4" name="Date Placeholder 3">
            <a:extLst>
              <a:ext uri="{FF2B5EF4-FFF2-40B4-BE49-F238E27FC236}">
                <a16:creationId xmlns:a16="http://schemas.microsoft.com/office/drawing/2014/main" id="{FDF3C97C-9FFF-391B-72D9-2F2FCC24426D}"/>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2DAA273-658C-55DA-62D8-E6FE1E514E2E}"/>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18C62788-0DA5-8D0A-9893-DE8833019E17}"/>
              </a:ext>
            </a:extLst>
          </p:cNvPr>
          <p:cNvSpPr>
            <a:spLocks noGrp="1"/>
          </p:cNvSpPr>
          <p:nvPr>
            <p:ph type="sldNum" sz="quarter" idx="4"/>
          </p:nvPr>
        </p:nvSpPr>
        <p:spPr/>
        <p:txBody>
          <a:bodyPr/>
          <a:lstStyle/>
          <a:p>
            <a:fld id="{AE208ADF-3ADD-483D-A721-14E3EEE2C135}" type="slidenum">
              <a:rPr lang="en-US" smtClean="0"/>
              <a:pPr/>
              <a:t>12</a:t>
            </a:fld>
            <a:endParaRPr lang="en-US" dirty="0"/>
          </a:p>
        </p:txBody>
      </p:sp>
      <p:pic>
        <p:nvPicPr>
          <p:cNvPr id="8" name="Picture 7">
            <a:extLst>
              <a:ext uri="{FF2B5EF4-FFF2-40B4-BE49-F238E27FC236}">
                <a16:creationId xmlns:a16="http://schemas.microsoft.com/office/drawing/2014/main" id="{E90C5C89-F3BC-67E9-5520-8B745EE0453D}"/>
              </a:ext>
            </a:extLst>
          </p:cNvPr>
          <p:cNvPicPr>
            <a:picLocks noChangeAspect="1"/>
          </p:cNvPicPr>
          <p:nvPr/>
        </p:nvPicPr>
        <p:blipFill rotWithShape="1">
          <a:blip r:embed="rId2"/>
          <a:srcRect t="487" b="12118"/>
          <a:stretch/>
        </p:blipFill>
        <p:spPr>
          <a:xfrm>
            <a:off x="643467" y="1482166"/>
            <a:ext cx="11094084" cy="4697048"/>
          </a:xfrm>
          <a:prstGeom prst="rect">
            <a:avLst/>
          </a:prstGeom>
        </p:spPr>
      </p:pic>
    </p:spTree>
    <p:extLst>
      <p:ext uri="{BB962C8B-B14F-4D97-AF65-F5344CB8AC3E}">
        <p14:creationId xmlns:p14="http://schemas.microsoft.com/office/powerpoint/2010/main" val="2149062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EDBA2-9001-47CA-F672-3A53CAEABB82}"/>
              </a:ext>
            </a:extLst>
          </p:cNvPr>
          <p:cNvSpPr>
            <a:spLocks noGrp="1"/>
          </p:cNvSpPr>
          <p:nvPr>
            <p:ph type="title"/>
          </p:nvPr>
        </p:nvSpPr>
        <p:spPr>
          <a:xfrm>
            <a:off x="838200" y="637747"/>
            <a:ext cx="10515600" cy="819738"/>
          </a:xfrm>
        </p:spPr>
        <p:txBody>
          <a:bodyPr>
            <a:normAutofit/>
          </a:bodyPr>
          <a:lstStyle/>
          <a:p>
            <a:r>
              <a:rPr lang="en-GB" sz="3600" dirty="0">
                <a:solidFill>
                  <a:srgbClr val="FFFF00">
                    <a:alpha val="75000"/>
                  </a:srgbClr>
                </a:solidFill>
                <a:latin typeface="Arial Black" panose="020B0A04020102020204" pitchFamily="34" charset="0"/>
              </a:rPr>
              <a:t>FUTURE ENHANCEMENTS</a:t>
            </a:r>
            <a:endParaRPr lang="en-IN" sz="3600" dirty="0">
              <a:solidFill>
                <a:srgbClr val="FFFF00">
                  <a:alpha val="75000"/>
                </a:srgb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C1DD0917-6E38-1790-BF88-59E2436BE6E4}"/>
              </a:ext>
            </a:extLst>
          </p:cNvPr>
          <p:cNvSpPr>
            <a:spLocks noGrp="1"/>
          </p:cNvSpPr>
          <p:nvPr>
            <p:ph idx="1"/>
          </p:nvPr>
        </p:nvSpPr>
        <p:spPr/>
        <p:txBody>
          <a:bodyPr/>
          <a:lstStyle/>
          <a:p>
            <a:r>
              <a:rPr lang="en-GB" b="0" i="0" dirty="0">
                <a:solidFill>
                  <a:schemeClr val="tx1"/>
                </a:solidFill>
                <a:effectLst/>
                <a:latin typeface="Times New Roman" panose="02020603050405020304" pitchFamily="18" charset="0"/>
                <a:cs typeface="Times New Roman" panose="02020603050405020304" pitchFamily="18" charset="0"/>
              </a:rPr>
              <a:t>Policy Renewals and Reminders: Implement a feature that reminds users when their policies are due for renewal. Users can receive notifications and have the option to renew policies directly from the system. This feature can help improve customer retention and streamline the renewal process.</a:t>
            </a:r>
          </a:p>
          <a:p>
            <a:r>
              <a:rPr lang="en-GB" b="0" i="0" dirty="0">
                <a:solidFill>
                  <a:schemeClr val="tx1"/>
                </a:solidFill>
                <a:effectLst/>
                <a:latin typeface="Times New Roman" panose="02020603050405020304" pitchFamily="18" charset="0"/>
                <a:cs typeface="Times New Roman" panose="02020603050405020304" pitchFamily="18" charset="0"/>
              </a:rPr>
              <a:t>Policy Document Management: Allow users to access and download policy documents, such as terms and conditions, coverage details, and policy certificates. Implement a secure document repository and provide a user-friendly interface for document management.</a:t>
            </a:r>
          </a:p>
          <a:p>
            <a:endParaRPr lang="en-GB" b="0" i="0" dirty="0">
              <a:solidFill>
                <a:schemeClr val="tx1"/>
              </a:solidFill>
              <a:effectLst/>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DDA79CB-064E-FC3E-788B-2AC491049180}"/>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75CD7B3-6F65-E09A-AA09-B024BA29C78A}"/>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1C860EA3-EB0F-2F27-6655-E89D1121FACB}"/>
              </a:ext>
            </a:extLst>
          </p:cNvPr>
          <p:cNvSpPr>
            <a:spLocks noGrp="1"/>
          </p:cNvSpPr>
          <p:nvPr>
            <p:ph type="sldNum" sz="quarter" idx="4"/>
          </p:nvPr>
        </p:nvSpPr>
        <p:spPr/>
        <p:txBody>
          <a:bodyPr/>
          <a:lstStyle/>
          <a:p>
            <a:fld id="{AE208ADF-3ADD-483D-A721-14E3EEE2C135}" type="slidenum">
              <a:rPr lang="en-US" smtClean="0"/>
              <a:pPr/>
              <a:t>13</a:t>
            </a:fld>
            <a:endParaRPr lang="en-US" dirty="0"/>
          </a:p>
        </p:txBody>
      </p:sp>
      <p:pic>
        <p:nvPicPr>
          <p:cNvPr id="8" name="Picture 7">
            <a:extLst>
              <a:ext uri="{FF2B5EF4-FFF2-40B4-BE49-F238E27FC236}">
                <a16:creationId xmlns:a16="http://schemas.microsoft.com/office/drawing/2014/main" id="{E5D3A7F2-ED2A-239F-EF22-341A92861753}"/>
              </a:ext>
            </a:extLst>
          </p:cNvPr>
          <p:cNvPicPr>
            <a:picLocks noChangeAspect="1"/>
          </p:cNvPicPr>
          <p:nvPr/>
        </p:nvPicPr>
        <p:blipFill>
          <a:blip r:embed="rId2"/>
          <a:stretch>
            <a:fillRect/>
          </a:stretch>
        </p:blipFill>
        <p:spPr>
          <a:xfrm>
            <a:off x="9875007" y="0"/>
            <a:ext cx="2359378" cy="1693333"/>
          </a:xfrm>
          <a:prstGeom prst="rect">
            <a:avLst/>
          </a:prstGeom>
        </p:spPr>
      </p:pic>
    </p:spTree>
    <p:extLst>
      <p:ext uri="{BB962C8B-B14F-4D97-AF65-F5344CB8AC3E}">
        <p14:creationId xmlns:p14="http://schemas.microsoft.com/office/powerpoint/2010/main" val="3478852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DAC4-BCFB-42F6-BA9A-039BB65BF0A4}"/>
              </a:ext>
            </a:extLst>
          </p:cNvPr>
          <p:cNvSpPr>
            <a:spLocks noGrp="1"/>
          </p:cNvSpPr>
          <p:nvPr>
            <p:ph type="title"/>
          </p:nvPr>
        </p:nvSpPr>
        <p:spPr>
          <a:xfrm>
            <a:off x="576292" y="720422"/>
            <a:ext cx="5448300" cy="1240966"/>
          </a:xfrm>
        </p:spPr>
        <p:txBody>
          <a:bodyPr/>
          <a:lstStyle/>
          <a:p>
            <a:r>
              <a:rPr lang="en-GB" sz="4000" dirty="0">
                <a:solidFill>
                  <a:srgbClr val="FFFF00">
                    <a:alpha val="75000"/>
                  </a:srgbClr>
                </a:solidFill>
                <a:latin typeface="Arial Black" panose="020B0A04020102020204" pitchFamily="34" charset="0"/>
              </a:rPr>
              <a:t>CONCLUSION</a:t>
            </a:r>
            <a:endParaRPr lang="en-US" dirty="0"/>
          </a:p>
        </p:txBody>
      </p:sp>
      <p:sp>
        <p:nvSpPr>
          <p:cNvPr id="3" name="Content Placeholder 2">
            <a:extLst>
              <a:ext uri="{FF2B5EF4-FFF2-40B4-BE49-F238E27FC236}">
                <a16:creationId xmlns:a16="http://schemas.microsoft.com/office/drawing/2014/main" id="{AA3941B7-49D8-4ECD-BBC8-6588DECB37CC}"/>
              </a:ext>
            </a:extLst>
          </p:cNvPr>
          <p:cNvSpPr>
            <a:spLocks noGrp="1"/>
          </p:cNvSpPr>
          <p:nvPr>
            <p:ph idx="1"/>
          </p:nvPr>
        </p:nvSpPr>
        <p:spPr>
          <a:xfrm>
            <a:off x="459513" y="1884158"/>
            <a:ext cx="6243770" cy="4549422"/>
          </a:xfrm>
        </p:spPr>
        <p:txBody>
          <a:bodyPr>
            <a:noAutofit/>
          </a:bodyPr>
          <a:lstStyle/>
          <a:p>
            <a:pPr marL="0" indent="0">
              <a:buNone/>
            </a:pPr>
            <a:r>
              <a:rPr lang="en-GB" dirty="0">
                <a:solidFill>
                  <a:schemeClr val="tx1"/>
                </a:solidFill>
                <a:latin typeface="Times New Roman" panose="02020603050405020304" pitchFamily="18" charset="0"/>
                <a:cs typeface="Times New Roman" panose="02020603050405020304" pitchFamily="18" charset="0"/>
              </a:rPr>
              <a:t>T</a:t>
            </a:r>
            <a:r>
              <a:rPr lang="en-GB" b="0" i="0" dirty="0">
                <a:solidFill>
                  <a:schemeClr val="tx1"/>
                </a:solidFill>
                <a:effectLst/>
                <a:latin typeface="Times New Roman" panose="02020603050405020304" pitchFamily="18" charset="0"/>
                <a:cs typeface="Times New Roman" panose="02020603050405020304" pitchFamily="18" charset="0"/>
              </a:rPr>
              <a:t>he insurance management system project demonstrated successful implementation and addressed the identified requirements. It showcased effectively managing insurance policies, user interactions, and administrative tasks. The project review highlights the accomplishments achieved, while also acknowledging the potential for future enhancements to further enhance the system's capabilities.</a:t>
            </a:r>
            <a:endParaRPr lang="en-IN"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7" name="Picture Placeholder 6" descr="A picture containing trees, outdoor, forest, nature, mist">
            <a:extLst>
              <a:ext uri="{FF2B5EF4-FFF2-40B4-BE49-F238E27FC236}">
                <a16:creationId xmlns:a16="http://schemas.microsoft.com/office/drawing/2014/main" id="{67622E7C-99A9-46F7-8DC6-CB21DE6130A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48272" y="658368"/>
            <a:ext cx="4809744" cy="2606040"/>
          </a:xfrm>
        </p:spPr>
      </p:pic>
      <p:pic>
        <p:nvPicPr>
          <p:cNvPr id="9" name="Picture Placeholder 8" descr="A close up of a green tree branch with a baby pine cone">
            <a:extLst>
              <a:ext uri="{FF2B5EF4-FFF2-40B4-BE49-F238E27FC236}">
                <a16:creationId xmlns:a16="http://schemas.microsoft.com/office/drawing/2014/main" id="{43702E36-1B89-4AF5-B77B-B83BE9FCC95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748272" y="3584448"/>
            <a:ext cx="4809744" cy="2606040"/>
          </a:xfrm>
        </p:spPr>
      </p:pic>
      <p:sp>
        <p:nvSpPr>
          <p:cNvPr id="42" name="Date Placeholder 41">
            <a:extLst>
              <a:ext uri="{FF2B5EF4-FFF2-40B4-BE49-F238E27FC236}">
                <a16:creationId xmlns:a16="http://schemas.microsoft.com/office/drawing/2014/main" id="{A5A3223A-374C-401B-80E4-3393BA4AA8D5}"/>
              </a:ext>
            </a:extLst>
          </p:cNvPr>
          <p:cNvSpPr>
            <a:spLocks noGrp="1"/>
          </p:cNvSpPr>
          <p:nvPr>
            <p:ph type="dt" sz="half" idx="2"/>
          </p:nvPr>
        </p:nvSpPr>
        <p:spPr>
          <a:xfrm>
            <a:off x="258792" y="6356350"/>
            <a:ext cx="3322608" cy="365125"/>
          </a:xfrm>
        </p:spPr>
        <p:txBody>
          <a:bodyPr/>
          <a:lstStyle/>
          <a:p>
            <a:r>
              <a:rPr lang="en-US" dirty="0"/>
              <a:t>20XX</a:t>
            </a:r>
          </a:p>
        </p:txBody>
      </p:sp>
      <p:sp>
        <p:nvSpPr>
          <p:cNvPr id="43" name="Footer Placeholder 42">
            <a:extLst>
              <a:ext uri="{FF2B5EF4-FFF2-40B4-BE49-F238E27FC236}">
                <a16:creationId xmlns:a16="http://schemas.microsoft.com/office/drawing/2014/main" id="{381B4F17-2538-4C37-AA9B-B8EBF5C89333}"/>
              </a:ext>
            </a:extLst>
          </p:cNvPr>
          <p:cNvSpPr>
            <a:spLocks noGrp="1"/>
          </p:cNvSpPr>
          <p:nvPr>
            <p:ph type="ftr" sz="quarter" idx="3"/>
          </p:nvPr>
        </p:nvSpPr>
        <p:spPr>
          <a:xfrm>
            <a:off x="3581399" y="6356350"/>
            <a:ext cx="5029203" cy="365125"/>
          </a:xfrm>
        </p:spPr>
        <p:txBody>
          <a:bodyPr/>
          <a:lstStyle/>
          <a:p>
            <a:r>
              <a:rPr lang="en-US" dirty="0"/>
              <a:t>Sample Text</a:t>
            </a:r>
          </a:p>
        </p:txBody>
      </p:sp>
      <p:sp>
        <p:nvSpPr>
          <p:cNvPr id="44" name="Slide Number Placeholder 43">
            <a:extLst>
              <a:ext uri="{FF2B5EF4-FFF2-40B4-BE49-F238E27FC236}">
                <a16:creationId xmlns:a16="http://schemas.microsoft.com/office/drawing/2014/main" id="{5BF29222-3F80-4F2B-90CE-3D40FFF16D70}"/>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14</a:t>
            </a:fld>
            <a:endParaRPr lang="en-US" dirty="0"/>
          </a:p>
        </p:txBody>
      </p:sp>
      <p:pic>
        <p:nvPicPr>
          <p:cNvPr id="5" name="Picture 4">
            <a:extLst>
              <a:ext uri="{FF2B5EF4-FFF2-40B4-BE49-F238E27FC236}">
                <a16:creationId xmlns:a16="http://schemas.microsoft.com/office/drawing/2014/main" id="{B677C3A7-F945-76E9-8980-3FF8712C6480}"/>
              </a:ext>
            </a:extLst>
          </p:cNvPr>
          <p:cNvPicPr>
            <a:picLocks noChangeAspect="1"/>
          </p:cNvPicPr>
          <p:nvPr/>
        </p:nvPicPr>
        <p:blipFill>
          <a:blip r:embed="rId4"/>
          <a:stretch>
            <a:fillRect/>
          </a:stretch>
        </p:blipFill>
        <p:spPr>
          <a:xfrm>
            <a:off x="6748272" y="616902"/>
            <a:ext cx="4900055" cy="5582730"/>
          </a:xfrm>
          <a:prstGeom prst="rect">
            <a:avLst/>
          </a:prstGeom>
        </p:spPr>
      </p:pic>
    </p:spTree>
    <p:extLst>
      <p:ext uri="{BB962C8B-B14F-4D97-AF65-F5344CB8AC3E}">
        <p14:creationId xmlns:p14="http://schemas.microsoft.com/office/powerpoint/2010/main" val="1903762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B1BD7-7DB2-636C-4ABF-C8B687515413}"/>
              </a:ext>
            </a:extLst>
          </p:cNvPr>
          <p:cNvSpPr>
            <a:spLocks noGrp="1"/>
          </p:cNvSpPr>
          <p:nvPr>
            <p:ph type="title"/>
          </p:nvPr>
        </p:nvSpPr>
        <p:spPr/>
        <p:txBody>
          <a:bodyPr>
            <a:normAutofit/>
          </a:bodyPr>
          <a:lstStyle/>
          <a:p>
            <a:r>
              <a:rPr lang="en-GB" sz="3600" dirty="0">
                <a:solidFill>
                  <a:srgbClr val="FFFF00">
                    <a:alpha val="75000"/>
                  </a:srgbClr>
                </a:solidFill>
                <a:latin typeface="Arial Black" panose="020B0A04020102020204" pitchFamily="34" charset="0"/>
              </a:rPr>
              <a:t>REFERENCES</a:t>
            </a:r>
            <a:endParaRPr lang="en-IN" sz="3600" dirty="0">
              <a:solidFill>
                <a:srgbClr val="FFFF00">
                  <a:alpha val="75000"/>
                </a:srgb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8EC1BCD4-B979-801B-BACE-E2A1CA8F8B76}"/>
              </a:ext>
            </a:extLst>
          </p:cNvPr>
          <p:cNvSpPr>
            <a:spLocks noGrp="1"/>
          </p:cNvSpPr>
          <p:nvPr>
            <p:ph idx="1"/>
          </p:nvPr>
        </p:nvSpPr>
        <p:spPr>
          <a:xfrm>
            <a:off x="838200" y="1827416"/>
            <a:ext cx="10515600" cy="4190323"/>
          </a:xfrm>
        </p:spPr>
        <p:txBody>
          <a:bodyPr/>
          <a:lstStyle/>
          <a:p>
            <a:r>
              <a:rPr lang="en-IN" b="0" i="0" u="sng" dirty="0">
                <a:solidFill>
                  <a:schemeClr val="accent2">
                    <a:lumMod val="60000"/>
                    <a:lumOff val="40000"/>
                    <a:alpha val="85000"/>
                  </a:schemeClr>
                </a:solidFill>
                <a:effectLst/>
                <a:latin typeface="Söhne"/>
                <a:hlinkClick r:id="rId2">
                  <a:extLst>
                    <a:ext uri="{A12FA001-AC4F-418D-AE19-62706E023703}">
                      <ahyp:hlinkClr xmlns:ahyp="http://schemas.microsoft.com/office/drawing/2018/hyperlinkcolor" val="tx"/>
                    </a:ext>
                  </a:extLst>
                </a:hlinkClick>
              </a:rPr>
              <a:t>https://docs.djangoproject.com/</a:t>
            </a:r>
            <a:endParaRPr lang="en-IN" u="sng" dirty="0">
              <a:solidFill>
                <a:srgbClr val="A8705D"/>
              </a:solidFill>
              <a:hlinkClick r:id="rId3">
                <a:extLst>
                  <a:ext uri="{A12FA001-AC4F-418D-AE19-62706E023703}">
                    <ahyp:hlinkClr xmlns:ahyp="http://schemas.microsoft.com/office/drawing/2018/hyperlinkcolor" val="tx"/>
                  </a:ext>
                </a:extLst>
              </a:hlinkClick>
            </a:endParaRPr>
          </a:p>
          <a:p>
            <a:r>
              <a:rPr lang="en-IN" u="sng" dirty="0">
                <a:solidFill>
                  <a:schemeClr val="accent2">
                    <a:lumMod val="60000"/>
                    <a:lumOff val="40000"/>
                    <a:alpha val="85000"/>
                  </a:schemeClr>
                </a:solidFill>
                <a:hlinkClick r:id="rId3">
                  <a:extLst>
                    <a:ext uri="{A12FA001-AC4F-418D-AE19-62706E023703}">
                      <ahyp:hlinkClr xmlns:ahyp="http://schemas.microsoft.com/office/drawing/2018/hyperlinkcolor" val="tx"/>
                    </a:ext>
                  </a:extLst>
                </a:hlinkClick>
              </a:rPr>
              <a:t>https://themewagon.github.io/insure/service.html</a:t>
            </a:r>
            <a:endParaRPr lang="en-IN" u="sng" dirty="0">
              <a:solidFill>
                <a:schemeClr val="accent2">
                  <a:lumMod val="60000"/>
                  <a:lumOff val="40000"/>
                  <a:alpha val="85000"/>
                </a:schemeClr>
              </a:solidFill>
            </a:endParaRPr>
          </a:p>
          <a:p>
            <a:r>
              <a:rPr lang="en-IN" u="sng" dirty="0">
                <a:solidFill>
                  <a:schemeClr val="accent2">
                    <a:lumMod val="60000"/>
                    <a:lumOff val="40000"/>
                    <a:alpha val="85000"/>
                  </a:schemeClr>
                </a:solidFill>
                <a:hlinkClick r:id="rId4">
                  <a:extLst>
                    <a:ext uri="{A12FA001-AC4F-418D-AE19-62706E023703}">
                      <ahyp:hlinkClr xmlns:ahyp="http://schemas.microsoft.com/office/drawing/2018/hyperlinkcolor" val="tx"/>
                    </a:ext>
                  </a:extLst>
                </a:hlinkClick>
              </a:rPr>
              <a:t>https://www.bootstrapdash.com/product/royalui</a:t>
            </a:r>
            <a:endParaRPr lang="en-IN" u="sng" dirty="0">
              <a:solidFill>
                <a:schemeClr val="accent2">
                  <a:lumMod val="60000"/>
                  <a:lumOff val="40000"/>
                  <a:alpha val="85000"/>
                </a:schemeClr>
              </a:solidFill>
            </a:endParaRPr>
          </a:p>
          <a:p>
            <a:r>
              <a:rPr lang="en-IN" u="sng" dirty="0">
                <a:solidFill>
                  <a:schemeClr val="accent2">
                    <a:lumMod val="60000"/>
                    <a:lumOff val="40000"/>
                    <a:alpha val="85000"/>
                  </a:schemeClr>
                </a:solidFill>
              </a:rPr>
              <a:t>https://demos.wrappixel.com/free-admin-templates/bootstrap/ample-bootstrap-free/landingpage/index.html</a:t>
            </a:r>
          </a:p>
          <a:p>
            <a:endParaRPr lang="en-IN" u="sng" dirty="0">
              <a:solidFill>
                <a:schemeClr val="accent2">
                  <a:lumMod val="60000"/>
                  <a:lumOff val="40000"/>
                  <a:alpha val="85000"/>
                </a:schemeClr>
              </a:solidFill>
            </a:endParaRPr>
          </a:p>
        </p:txBody>
      </p:sp>
      <p:sp>
        <p:nvSpPr>
          <p:cNvPr id="4" name="Date Placeholder 3">
            <a:extLst>
              <a:ext uri="{FF2B5EF4-FFF2-40B4-BE49-F238E27FC236}">
                <a16:creationId xmlns:a16="http://schemas.microsoft.com/office/drawing/2014/main" id="{3CCCE399-AA64-CA63-5658-72C9D752ACCD}"/>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3DE3CE8-F86E-E5BC-1B2F-5CC39611AD07}"/>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EC83C442-59FB-8908-49B4-C7D3236C0C02}"/>
              </a:ext>
            </a:extLst>
          </p:cNvPr>
          <p:cNvSpPr>
            <a:spLocks noGrp="1"/>
          </p:cNvSpPr>
          <p:nvPr>
            <p:ph type="sldNum" sz="quarter" idx="4"/>
          </p:nvPr>
        </p:nvSpPr>
        <p:spPr/>
        <p:txBody>
          <a:bodyPr/>
          <a:lstStyle/>
          <a:p>
            <a:fld id="{AE208ADF-3ADD-483D-A721-14E3EEE2C135}" type="slidenum">
              <a:rPr lang="en-US" smtClean="0"/>
              <a:pPr/>
              <a:t>15</a:t>
            </a:fld>
            <a:endParaRPr lang="en-US" dirty="0"/>
          </a:p>
        </p:txBody>
      </p:sp>
      <p:pic>
        <p:nvPicPr>
          <p:cNvPr id="7" name="Picture 6">
            <a:extLst>
              <a:ext uri="{FF2B5EF4-FFF2-40B4-BE49-F238E27FC236}">
                <a16:creationId xmlns:a16="http://schemas.microsoft.com/office/drawing/2014/main" id="{0D967760-9CFC-C65B-1AEA-8DA3FF6748E2}"/>
              </a:ext>
            </a:extLst>
          </p:cNvPr>
          <p:cNvPicPr>
            <a:picLocks noChangeAspect="1"/>
          </p:cNvPicPr>
          <p:nvPr/>
        </p:nvPicPr>
        <p:blipFill>
          <a:blip r:embed="rId5"/>
          <a:stretch>
            <a:fillRect/>
          </a:stretch>
        </p:blipFill>
        <p:spPr>
          <a:xfrm>
            <a:off x="9572627" y="0"/>
            <a:ext cx="2619373" cy="1659467"/>
          </a:xfrm>
          <a:prstGeom prst="rect">
            <a:avLst/>
          </a:prstGeom>
        </p:spPr>
      </p:pic>
    </p:spTree>
    <p:extLst>
      <p:ext uri="{BB962C8B-B14F-4D97-AF65-F5344CB8AC3E}">
        <p14:creationId xmlns:p14="http://schemas.microsoft.com/office/powerpoint/2010/main" val="276975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E88BB9-5E8A-474F-B7C0-BC6738C243D9}"/>
              </a:ext>
            </a:extLst>
          </p:cNvPr>
          <p:cNvSpPr>
            <a:spLocks noGrp="1"/>
          </p:cNvSpPr>
          <p:nvPr>
            <p:ph type="title"/>
          </p:nvPr>
        </p:nvSpPr>
        <p:spPr>
          <a:xfrm>
            <a:off x="969342" y="656380"/>
            <a:ext cx="10515600" cy="899783"/>
          </a:xfrm>
        </p:spPr>
        <p:txBody>
          <a:bodyPr/>
          <a:lstStyle/>
          <a:p>
            <a:r>
              <a:rPr lang="en-US" sz="3600" dirty="0">
                <a:solidFill>
                  <a:srgbClr val="00B0F0">
                    <a:alpha val="75000"/>
                  </a:srgbClr>
                </a:solidFill>
                <a:latin typeface="Arial Black" panose="020B0A04020102020204" pitchFamily="34" charset="0"/>
              </a:rPr>
              <a:t>INTRODUCTION</a:t>
            </a:r>
          </a:p>
        </p:txBody>
      </p:sp>
      <p:sp>
        <p:nvSpPr>
          <p:cNvPr id="81" name="Text Placeholder 80">
            <a:extLst>
              <a:ext uri="{FF2B5EF4-FFF2-40B4-BE49-F238E27FC236}">
                <a16:creationId xmlns:a16="http://schemas.microsoft.com/office/drawing/2014/main" id="{26331C6E-6EC6-4BCA-90FC-D61437684A3A}"/>
              </a:ext>
            </a:extLst>
          </p:cNvPr>
          <p:cNvSpPr>
            <a:spLocks noGrp="1"/>
          </p:cNvSpPr>
          <p:nvPr>
            <p:ph type="body" sz="quarter" idx="16"/>
          </p:nvPr>
        </p:nvSpPr>
        <p:spPr>
          <a:xfrm>
            <a:off x="845164" y="1692687"/>
            <a:ext cx="10112375" cy="2235846"/>
          </a:xfrm>
        </p:spPr>
        <p:txBody>
          <a:bodyPr>
            <a:noAutofit/>
          </a:bodyPr>
          <a:lstStyle/>
          <a:p>
            <a:r>
              <a:rPr lang="en-GB" b="0" i="0" dirty="0">
                <a:solidFill>
                  <a:schemeClr val="tx1"/>
                </a:solidFill>
                <a:effectLst/>
                <a:latin typeface="Times New Roman" panose="02020603050405020304" pitchFamily="18" charset="0"/>
                <a:cs typeface="Times New Roman" panose="02020603050405020304" pitchFamily="18" charset="0"/>
              </a:rPr>
              <a:t>Insurance Management System offers a user-friendly interface for managing insurance categories, policies, and user interactions. It improves the efficiency of policy management, facilitates seamless user experiences, and enhances communication between users and administrators.</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3" name="Picture Placeholder 12" descr="A picture containing tree, outdoor, forest, nature">
            <a:extLst>
              <a:ext uri="{FF2B5EF4-FFF2-40B4-BE49-F238E27FC236}">
                <a16:creationId xmlns:a16="http://schemas.microsoft.com/office/drawing/2014/main" id="{28CD82BD-20D4-4910-9A71-4B534FCE62E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4160520"/>
            <a:ext cx="4067175" cy="2697480"/>
          </a:xfrm>
        </p:spPr>
      </p:pic>
      <p:sp>
        <p:nvSpPr>
          <p:cNvPr id="182" name="Date Placeholder 181">
            <a:extLst>
              <a:ext uri="{FF2B5EF4-FFF2-40B4-BE49-F238E27FC236}">
                <a16:creationId xmlns:a16="http://schemas.microsoft.com/office/drawing/2014/main" id="{0B26E46E-EDB2-4F95-99F9-6B864973B7EF}"/>
              </a:ext>
            </a:extLst>
          </p:cNvPr>
          <p:cNvSpPr>
            <a:spLocks noGrp="1"/>
          </p:cNvSpPr>
          <p:nvPr>
            <p:ph type="dt" sz="half" idx="2"/>
          </p:nvPr>
        </p:nvSpPr>
        <p:spPr>
          <a:xfrm>
            <a:off x="258792" y="6356350"/>
            <a:ext cx="3322608" cy="365125"/>
          </a:xfrm>
        </p:spPr>
        <p:txBody>
          <a:bodyPr/>
          <a:lstStyle/>
          <a:p>
            <a:r>
              <a:rPr lang="en-US" dirty="0"/>
              <a:t>20XX</a:t>
            </a:r>
          </a:p>
        </p:txBody>
      </p:sp>
      <p:pic>
        <p:nvPicPr>
          <p:cNvPr id="15" name="Picture Placeholder 14" descr="A close up of leaves with water droplets ">
            <a:extLst>
              <a:ext uri="{FF2B5EF4-FFF2-40B4-BE49-F238E27FC236}">
                <a16:creationId xmlns:a16="http://schemas.microsoft.com/office/drawing/2014/main" id="{34C758CA-99BE-4230-9424-008948EC328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067175" y="4160520"/>
            <a:ext cx="4133088" cy="2697480"/>
          </a:xfrm>
        </p:spPr>
      </p:pic>
      <p:sp>
        <p:nvSpPr>
          <p:cNvPr id="183" name="Footer Placeholder 182">
            <a:extLst>
              <a:ext uri="{FF2B5EF4-FFF2-40B4-BE49-F238E27FC236}">
                <a16:creationId xmlns:a16="http://schemas.microsoft.com/office/drawing/2014/main" id="{32ABAB91-7623-454A-93BD-560C00AB8E8F}"/>
              </a:ext>
            </a:extLst>
          </p:cNvPr>
          <p:cNvSpPr>
            <a:spLocks noGrp="1"/>
          </p:cNvSpPr>
          <p:nvPr>
            <p:ph type="ftr" sz="quarter" idx="3"/>
          </p:nvPr>
        </p:nvSpPr>
        <p:spPr>
          <a:xfrm>
            <a:off x="3581399" y="6356350"/>
            <a:ext cx="5029203" cy="365125"/>
          </a:xfrm>
        </p:spPr>
        <p:txBody>
          <a:bodyPr/>
          <a:lstStyle/>
          <a:p>
            <a:r>
              <a:rPr lang="en-US" dirty="0"/>
              <a:t>Sample Text</a:t>
            </a:r>
          </a:p>
        </p:txBody>
      </p:sp>
      <p:pic>
        <p:nvPicPr>
          <p:cNvPr id="17" name="Picture Placeholder 16" descr="A close up of a green tree branch">
            <a:extLst>
              <a:ext uri="{FF2B5EF4-FFF2-40B4-BE49-F238E27FC236}">
                <a16:creationId xmlns:a16="http://schemas.microsoft.com/office/drawing/2014/main" id="{B0A1EFCE-676C-4616-ABD3-11F042604AA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8200262" y="4160520"/>
            <a:ext cx="3997833" cy="2697480"/>
          </a:xfrm>
        </p:spPr>
      </p:pic>
      <p:sp>
        <p:nvSpPr>
          <p:cNvPr id="184" name="Slide Number Placeholder 183">
            <a:extLst>
              <a:ext uri="{FF2B5EF4-FFF2-40B4-BE49-F238E27FC236}">
                <a16:creationId xmlns:a16="http://schemas.microsoft.com/office/drawing/2014/main" id="{F09696C5-2D5D-4774-8ED7-53F2BB60D1FD}"/>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2</a:t>
            </a:fld>
            <a:endParaRPr lang="en-US" dirty="0"/>
          </a:p>
        </p:txBody>
      </p:sp>
      <p:pic>
        <p:nvPicPr>
          <p:cNvPr id="10" name="Picture 9">
            <a:extLst>
              <a:ext uri="{FF2B5EF4-FFF2-40B4-BE49-F238E27FC236}">
                <a16:creationId xmlns:a16="http://schemas.microsoft.com/office/drawing/2014/main" id="{EA3B8DB7-D560-7099-B444-560B5063930A}"/>
              </a:ext>
            </a:extLst>
          </p:cNvPr>
          <p:cNvPicPr>
            <a:picLocks noChangeAspect="1"/>
          </p:cNvPicPr>
          <p:nvPr/>
        </p:nvPicPr>
        <p:blipFill>
          <a:blip r:embed="rId5"/>
          <a:stretch>
            <a:fillRect/>
          </a:stretch>
        </p:blipFill>
        <p:spPr>
          <a:xfrm>
            <a:off x="0" y="4160518"/>
            <a:ext cx="12192000" cy="2697481"/>
          </a:xfrm>
          <a:prstGeom prst="rect">
            <a:avLst/>
          </a:prstGeom>
        </p:spPr>
      </p:pic>
    </p:spTree>
    <p:extLst>
      <p:ext uri="{BB962C8B-B14F-4D97-AF65-F5344CB8AC3E}">
        <p14:creationId xmlns:p14="http://schemas.microsoft.com/office/powerpoint/2010/main" val="3281439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D09F-B3D9-43B0-A67F-A687A64D3DAD}"/>
              </a:ext>
            </a:extLst>
          </p:cNvPr>
          <p:cNvSpPr>
            <a:spLocks noGrp="1"/>
          </p:cNvSpPr>
          <p:nvPr>
            <p:ph type="title"/>
          </p:nvPr>
        </p:nvSpPr>
        <p:spPr>
          <a:xfrm>
            <a:off x="838200" y="662427"/>
            <a:ext cx="10515600" cy="819738"/>
          </a:xfrm>
        </p:spPr>
        <p:txBody>
          <a:bodyPr>
            <a:normAutofit/>
          </a:bodyPr>
          <a:lstStyle/>
          <a:p>
            <a:r>
              <a:rPr lang="en-US" sz="3600" dirty="0">
                <a:solidFill>
                  <a:srgbClr val="DEEE12"/>
                </a:solidFill>
                <a:latin typeface="Arial Black" panose="020B0A04020102020204" pitchFamily="34" charset="0"/>
              </a:rPr>
              <a:t>OVERVIEW</a:t>
            </a:r>
          </a:p>
        </p:txBody>
      </p:sp>
      <p:sp>
        <p:nvSpPr>
          <p:cNvPr id="20" name="Date Placeholder 19">
            <a:extLst>
              <a:ext uri="{FF2B5EF4-FFF2-40B4-BE49-F238E27FC236}">
                <a16:creationId xmlns:a16="http://schemas.microsoft.com/office/drawing/2014/main" id="{CD77A513-77D7-4293-BE19-1CC085BD36D8}"/>
              </a:ext>
            </a:extLst>
          </p:cNvPr>
          <p:cNvSpPr>
            <a:spLocks noGrp="1"/>
          </p:cNvSpPr>
          <p:nvPr>
            <p:ph type="dt" sz="half" idx="2"/>
          </p:nvPr>
        </p:nvSpPr>
        <p:spPr>
          <a:xfrm>
            <a:off x="258792" y="6356350"/>
            <a:ext cx="3322608" cy="365125"/>
          </a:xfrm>
        </p:spPr>
        <p:txBody>
          <a:bodyPr/>
          <a:lstStyle/>
          <a:p>
            <a:r>
              <a:rPr lang="en-US" dirty="0"/>
              <a:t>20XX</a:t>
            </a:r>
          </a:p>
        </p:txBody>
      </p:sp>
      <p:sp>
        <p:nvSpPr>
          <p:cNvPr id="21" name="Footer Placeholder 20">
            <a:extLst>
              <a:ext uri="{FF2B5EF4-FFF2-40B4-BE49-F238E27FC236}">
                <a16:creationId xmlns:a16="http://schemas.microsoft.com/office/drawing/2014/main" id="{17ACCFE4-6616-458B-9535-BD522C934CA3}"/>
              </a:ext>
            </a:extLst>
          </p:cNvPr>
          <p:cNvSpPr>
            <a:spLocks noGrp="1"/>
          </p:cNvSpPr>
          <p:nvPr>
            <p:ph type="ftr" sz="quarter" idx="3"/>
          </p:nvPr>
        </p:nvSpPr>
        <p:spPr>
          <a:xfrm>
            <a:off x="3581399" y="6356350"/>
            <a:ext cx="5029203" cy="365125"/>
          </a:xfrm>
        </p:spPr>
        <p:txBody>
          <a:bodyPr/>
          <a:lstStyle/>
          <a:p>
            <a:r>
              <a:rPr lang="en-US" dirty="0"/>
              <a:t>Sample Text</a:t>
            </a:r>
          </a:p>
        </p:txBody>
      </p:sp>
      <p:sp>
        <p:nvSpPr>
          <p:cNvPr id="22" name="Slide Number Placeholder 21">
            <a:extLst>
              <a:ext uri="{FF2B5EF4-FFF2-40B4-BE49-F238E27FC236}">
                <a16:creationId xmlns:a16="http://schemas.microsoft.com/office/drawing/2014/main" id="{526602CE-71BA-46A4-8EEE-854AA75206DC}"/>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3</a:t>
            </a:fld>
            <a:endParaRPr lang="en-US" dirty="0"/>
          </a:p>
        </p:txBody>
      </p:sp>
      <p:sp>
        <p:nvSpPr>
          <p:cNvPr id="4" name="Content Placeholder 3">
            <a:extLst>
              <a:ext uri="{FF2B5EF4-FFF2-40B4-BE49-F238E27FC236}">
                <a16:creationId xmlns:a16="http://schemas.microsoft.com/office/drawing/2014/main" id="{8833DBEE-CEE3-9B5B-ADF6-D37E9302ADC3}"/>
              </a:ext>
            </a:extLst>
          </p:cNvPr>
          <p:cNvSpPr>
            <a:spLocks noGrp="1"/>
          </p:cNvSpPr>
          <p:nvPr>
            <p:ph idx="1"/>
          </p:nvPr>
        </p:nvSpPr>
        <p:spPr/>
        <p:txBody>
          <a:bodyPr>
            <a:normAutofit/>
          </a:bodyPr>
          <a:lstStyle/>
          <a:p>
            <a:pPr marL="0" indent="0">
              <a:buNone/>
            </a:pPr>
            <a:r>
              <a:rPr lang="en-GB" sz="2800" b="0" i="0" dirty="0">
                <a:solidFill>
                  <a:schemeClr val="tx1"/>
                </a:solidFill>
                <a:effectLst/>
                <a:latin typeface="Times New Roman" panose="02020603050405020304" pitchFamily="18" charset="0"/>
                <a:cs typeface="Times New Roman" panose="02020603050405020304" pitchFamily="18" charset="0"/>
              </a:rPr>
              <a:t>The Insurance Management System is a web-based application designed to streamline the process of managing insurance policies and provide an efficient platform for both administrators and users. The system aims to automate various tasks related to policy management, user interactions, and query handling.</a:t>
            </a: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0D59569-BB68-31D7-2B32-E914DCD33DD8}"/>
              </a:ext>
            </a:extLst>
          </p:cNvPr>
          <p:cNvPicPr>
            <a:picLocks noChangeAspect="1"/>
          </p:cNvPicPr>
          <p:nvPr/>
        </p:nvPicPr>
        <p:blipFill>
          <a:blip r:embed="rId2"/>
          <a:stretch>
            <a:fillRect/>
          </a:stretch>
        </p:blipFill>
        <p:spPr>
          <a:xfrm>
            <a:off x="9572627" y="-15616"/>
            <a:ext cx="2619373" cy="1659467"/>
          </a:xfrm>
          <a:prstGeom prst="rect">
            <a:avLst/>
          </a:prstGeom>
        </p:spPr>
      </p:pic>
    </p:spTree>
    <p:extLst>
      <p:ext uri="{BB962C8B-B14F-4D97-AF65-F5344CB8AC3E}">
        <p14:creationId xmlns:p14="http://schemas.microsoft.com/office/powerpoint/2010/main" val="157393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0755-9A81-4C2A-9F48-7B0CF685B25F}"/>
              </a:ext>
            </a:extLst>
          </p:cNvPr>
          <p:cNvSpPr>
            <a:spLocks noGrp="1"/>
          </p:cNvSpPr>
          <p:nvPr>
            <p:ph type="title"/>
          </p:nvPr>
        </p:nvSpPr>
        <p:spPr>
          <a:xfrm>
            <a:off x="838200" y="666837"/>
            <a:ext cx="10515600" cy="819738"/>
          </a:xfrm>
        </p:spPr>
        <p:txBody>
          <a:bodyPr>
            <a:normAutofit/>
          </a:bodyPr>
          <a:lstStyle/>
          <a:p>
            <a:r>
              <a:rPr lang="en-US" sz="3600" dirty="0">
                <a:solidFill>
                  <a:srgbClr val="DEEE12"/>
                </a:solidFill>
                <a:latin typeface="Arial Black" panose="020B0A04020102020204" pitchFamily="34" charset="0"/>
              </a:rPr>
              <a:t>PROJECT REQUIREMENTS</a:t>
            </a:r>
          </a:p>
        </p:txBody>
      </p:sp>
      <p:sp>
        <p:nvSpPr>
          <p:cNvPr id="64" name="Date Placeholder 63">
            <a:extLst>
              <a:ext uri="{FF2B5EF4-FFF2-40B4-BE49-F238E27FC236}">
                <a16:creationId xmlns:a16="http://schemas.microsoft.com/office/drawing/2014/main" id="{71E4B157-4D67-4D96-AE1A-92AFDC894C21}"/>
              </a:ext>
            </a:extLst>
          </p:cNvPr>
          <p:cNvSpPr>
            <a:spLocks noGrp="1"/>
          </p:cNvSpPr>
          <p:nvPr>
            <p:ph type="dt" sz="half" idx="2"/>
          </p:nvPr>
        </p:nvSpPr>
        <p:spPr>
          <a:xfrm>
            <a:off x="258792" y="6356350"/>
            <a:ext cx="3322608" cy="365125"/>
          </a:xfrm>
        </p:spPr>
        <p:txBody>
          <a:bodyPr/>
          <a:lstStyle/>
          <a:p>
            <a:r>
              <a:rPr lang="en-US" dirty="0"/>
              <a:t>20XX</a:t>
            </a:r>
          </a:p>
        </p:txBody>
      </p:sp>
      <p:sp>
        <p:nvSpPr>
          <p:cNvPr id="65" name="Footer Placeholder 64">
            <a:extLst>
              <a:ext uri="{FF2B5EF4-FFF2-40B4-BE49-F238E27FC236}">
                <a16:creationId xmlns:a16="http://schemas.microsoft.com/office/drawing/2014/main" id="{28028286-6D89-4643-8D1B-E6F515814E1D}"/>
              </a:ext>
            </a:extLst>
          </p:cNvPr>
          <p:cNvSpPr>
            <a:spLocks noGrp="1"/>
          </p:cNvSpPr>
          <p:nvPr>
            <p:ph type="ftr" sz="quarter" idx="3"/>
          </p:nvPr>
        </p:nvSpPr>
        <p:spPr>
          <a:xfrm>
            <a:off x="3581399" y="6356350"/>
            <a:ext cx="5029203" cy="365125"/>
          </a:xfrm>
        </p:spPr>
        <p:txBody>
          <a:bodyPr/>
          <a:lstStyle/>
          <a:p>
            <a:r>
              <a:rPr lang="en-US" dirty="0"/>
              <a:t>Sample Text</a:t>
            </a:r>
          </a:p>
        </p:txBody>
      </p:sp>
      <p:sp>
        <p:nvSpPr>
          <p:cNvPr id="66" name="Slide Number Placeholder 65">
            <a:extLst>
              <a:ext uri="{FF2B5EF4-FFF2-40B4-BE49-F238E27FC236}">
                <a16:creationId xmlns:a16="http://schemas.microsoft.com/office/drawing/2014/main" id="{66335940-4EDC-4550-8115-003BDF496E63}"/>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4</a:t>
            </a:fld>
            <a:endParaRPr lang="en-US" dirty="0"/>
          </a:p>
        </p:txBody>
      </p:sp>
      <p:sp>
        <p:nvSpPr>
          <p:cNvPr id="4" name="Content Placeholder 3">
            <a:extLst>
              <a:ext uri="{FF2B5EF4-FFF2-40B4-BE49-F238E27FC236}">
                <a16:creationId xmlns:a16="http://schemas.microsoft.com/office/drawing/2014/main" id="{F0E7E6F2-06AB-0FA7-31FA-7E1B27D75EAB}"/>
              </a:ext>
            </a:extLst>
          </p:cNvPr>
          <p:cNvSpPr>
            <a:spLocks noGrp="1"/>
          </p:cNvSpPr>
          <p:nvPr>
            <p:ph idx="1"/>
          </p:nvPr>
        </p:nvSpPr>
        <p:spPr>
          <a:xfrm>
            <a:off x="710240" y="1952980"/>
            <a:ext cx="10515600" cy="4576261"/>
          </a:xfrm>
        </p:spPr>
        <p:txBody>
          <a:bodyPr>
            <a:noAutofit/>
          </a:bodyPr>
          <a:lstStyle/>
          <a:p>
            <a:pPr>
              <a:buClr>
                <a:srgbClr val="30F3F8"/>
              </a:buClr>
              <a:buFont typeface="Wingdings" panose="05000000000000000000" pitchFamily="2" charset="2"/>
              <a:buChar char="Ø"/>
            </a:pPr>
            <a:r>
              <a:rPr lang="en-GB"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Management</a:t>
            </a:r>
            <a:endParaRPr lang="en-GB" dirty="0">
              <a:solidFill>
                <a:schemeClr val="tx1"/>
              </a:solidFill>
              <a:latin typeface="Times New Roman" panose="02020603050405020304" pitchFamily="18" charset="0"/>
              <a:cs typeface="Times New Roman" panose="02020603050405020304" pitchFamily="18" charset="0"/>
            </a:endParaRPr>
          </a:p>
          <a:p>
            <a:pPr>
              <a:buClr>
                <a:srgbClr val="30F3F8"/>
              </a:buClr>
              <a:buFont typeface="Wingdings" panose="05000000000000000000" pitchFamily="2" charset="2"/>
              <a:buChar char="Ø"/>
            </a:pPr>
            <a:r>
              <a:rPr lang="en-GB"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Insurance Category Management</a:t>
            </a:r>
          </a:p>
          <a:p>
            <a:pPr>
              <a:buClr>
                <a:srgbClr val="30F3F8"/>
              </a:buClr>
              <a:buFont typeface="Wingdings" panose="05000000000000000000" pitchFamily="2" charset="2"/>
              <a:buChar char="Ø"/>
            </a:pP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Policy Management</a:t>
            </a:r>
            <a:endParaRPr lang="en-GB" dirty="0">
              <a:solidFill>
                <a:schemeClr val="tx1"/>
              </a:solidFill>
              <a:latin typeface="Times New Roman" panose="02020603050405020304" pitchFamily="18" charset="0"/>
              <a:cs typeface="Times New Roman" panose="02020603050405020304" pitchFamily="18" charset="0"/>
            </a:endParaRPr>
          </a:p>
          <a:p>
            <a:pPr>
              <a:buClr>
                <a:srgbClr val="30F3F8"/>
              </a:buClr>
              <a:buFont typeface="Wingdings" panose="05000000000000000000" pitchFamily="2" charset="2"/>
              <a:buChar char="Ø"/>
            </a:pPr>
            <a:r>
              <a:rPr lang="en-GB"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Policy Selection</a:t>
            </a:r>
            <a:endParaRPr lang="en-GB" dirty="0">
              <a:solidFill>
                <a:schemeClr val="tx1"/>
              </a:solidFill>
              <a:latin typeface="Times New Roman" panose="02020603050405020304" pitchFamily="18" charset="0"/>
              <a:cs typeface="Times New Roman" panose="02020603050405020304" pitchFamily="18" charset="0"/>
            </a:endParaRPr>
          </a:p>
          <a:p>
            <a:pPr>
              <a:buClr>
                <a:srgbClr val="30F3F8"/>
              </a:buClr>
              <a:buFont typeface="Wingdings" panose="05000000000000000000" pitchFamily="2" charset="2"/>
              <a:buChar char="Ø"/>
            </a:pPr>
            <a:r>
              <a:rPr lang="en-GB"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View Policy History</a:t>
            </a:r>
          </a:p>
          <a:p>
            <a:pPr>
              <a:buClr>
                <a:srgbClr val="30F3F8"/>
              </a:buClr>
              <a:buFont typeface="Wingdings" panose="05000000000000000000" pitchFamily="2" charset="2"/>
              <a:buChar char="Ø"/>
            </a:pP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Query Handling</a:t>
            </a:r>
            <a:endParaRPr lang="en-GB" dirty="0">
              <a:solidFill>
                <a:schemeClr val="tx1"/>
              </a:solidFill>
              <a:latin typeface="Times New Roman" panose="02020603050405020304" pitchFamily="18" charset="0"/>
              <a:cs typeface="Times New Roman" panose="02020603050405020304" pitchFamily="18" charset="0"/>
            </a:endParaRPr>
          </a:p>
          <a:p>
            <a:pPr>
              <a:buClr>
                <a:srgbClr val="30F3F8"/>
              </a:buClr>
              <a:buFont typeface="Wingdings" panose="05000000000000000000" pitchFamily="2" charset="2"/>
              <a:buChar char="Ø"/>
            </a:pPr>
            <a:r>
              <a:rPr lang="en-GB"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User-Friendly Interface</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387528C-A42D-7833-687F-8553C25AC830}"/>
              </a:ext>
            </a:extLst>
          </p:cNvPr>
          <p:cNvPicPr>
            <a:picLocks noChangeAspect="1"/>
          </p:cNvPicPr>
          <p:nvPr/>
        </p:nvPicPr>
        <p:blipFill>
          <a:blip r:embed="rId2"/>
          <a:stretch>
            <a:fillRect/>
          </a:stretch>
        </p:blipFill>
        <p:spPr>
          <a:xfrm>
            <a:off x="9572627" y="0"/>
            <a:ext cx="2619373" cy="1659467"/>
          </a:xfrm>
          <a:prstGeom prst="rect">
            <a:avLst/>
          </a:prstGeom>
        </p:spPr>
      </p:pic>
    </p:spTree>
    <p:extLst>
      <p:ext uri="{BB962C8B-B14F-4D97-AF65-F5344CB8AC3E}">
        <p14:creationId xmlns:p14="http://schemas.microsoft.com/office/powerpoint/2010/main" val="335898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DD87-8ABA-9332-170C-ABEB2AAE8DC2}"/>
              </a:ext>
            </a:extLst>
          </p:cNvPr>
          <p:cNvSpPr>
            <a:spLocks noGrp="1"/>
          </p:cNvSpPr>
          <p:nvPr>
            <p:ph type="title"/>
          </p:nvPr>
        </p:nvSpPr>
        <p:spPr>
          <a:xfrm>
            <a:off x="666044" y="561941"/>
            <a:ext cx="10515600" cy="819738"/>
          </a:xfrm>
        </p:spPr>
        <p:txBody>
          <a:bodyPr>
            <a:normAutofit/>
          </a:bodyPr>
          <a:lstStyle/>
          <a:p>
            <a:r>
              <a:rPr lang="en-GB" sz="3600" b="1" dirty="0">
                <a:solidFill>
                  <a:srgbClr val="DEEE12"/>
                </a:solidFill>
                <a:latin typeface="Arial Black" panose="020B0A04020102020204" pitchFamily="34" charset="0"/>
                <a:cs typeface="Times New Roman" panose="02020603050405020304" pitchFamily="18" charset="0"/>
              </a:rPr>
              <a:t>FEATURES AND HIGHLIGHTS </a:t>
            </a:r>
            <a:endParaRPr lang="en-IN" sz="3600" b="1" dirty="0">
              <a:solidFill>
                <a:srgbClr val="DEEE12"/>
              </a:solidFill>
              <a:latin typeface="Arial Black" panose="020B0A0402010202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9EF8EAA-5457-1CEE-F6E6-C01F8F2D9B4A}"/>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A1AAD80-D729-58EB-1316-CA1FCE6DF7E4}"/>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FEE154E6-7AC7-CC86-DD7B-C2A178540F12}"/>
              </a:ext>
            </a:extLst>
          </p:cNvPr>
          <p:cNvSpPr>
            <a:spLocks noGrp="1"/>
          </p:cNvSpPr>
          <p:nvPr>
            <p:ph type="sldNum" sz="quarter" idx="4"/>
          </p:nvPr>
        </p:nvSpPr>
        <p:spPr/>
        <p:txBody>
          <a:bodyPr/>
          <a:lstStyle/>
          <a:p>
            <a:fld id="{AE208ADF-3ADD-483D-A721-14E3EEE2C135}" type="slidenum">
              <a:rPr lang="en-US" smtClean="0"/>
              <a:pPr/>
              <a:t>5</a:t>
            </a:fld>
            <a:endParaRPr lang="en-US" dirty="0"/>
          </a:p>
        </p:txBody>
      </p:sp>
      <p:pic>
        <p:nvPicPr>
          <p:cNvPr id="7" name="Picture 6">
            <a:extLst>
              <a:ext uri="{FF2B5EF4-FFF2-40B4-BE49-F238E27FC236}">
                <a16:creationId xmlns:a16="http://schemas.microsoft.com/office/drawing/2014/main" id="{3985364E-4E6F-0432-5C23-B28BC404B825}"/>
              </a:ext>
            </a:extLst>
          </p:cNvPr>
          <p:cNvPicPr>
            <a:picLocks noChangeAspect="1"/>
          </p:cNvPicPr>
          <p:nvPr/>
        </p:nvPicPr>
        <p:blipFill>
          <a:blip r:embed="rId2"/>
          <a:stretch>
            <a:fillRect/>
          </a:stretch>
        </p:blipFill>
        <p:spPr>
          <a:xfrm>
            <a:off x="10171288" y="0"/>
            <a:ext cx="2020712" cy="1716322"/>
          </a:xfrm>
          <a:prstGeom prst="rect">
            <a:avLst/>
          </a:prstGeom>
        </p:spPr>
      </p:pic>
      <p:sp>
        <p:nvSpPr>
          <p:cNvPr id="10" name="Content Placeholder 9">
            <a:extLst>
              <a:ext uri="{FF2B5EF4-FFF2-40B4-BE49-F238E27FC236}">
                <a16:creationId xmlns:a16="http://schemas.microsoft.com/office/drawing/2014/main" id="{8F9E129B-9B01-7505-31C0-BE8E409041D5}"/>
              </a:ext>
            </a:extLst>
          </p:cNvPr>
          <p:cNvSpPr>
            <a:spLocks noGrp="1"/>
          </p:cNvSpPr>
          <p:nvPr>
            <p:ph idx="1"/>
          </p:nvPr>
        </p:nvSpPr>
        <p:spPr>
          <a:xfrm>
            <a:off x="710240" y="1866774"/>
            <a:ext cx="10515600" cy="4190323"/>
          </a:xfrm>
        </p:spPr>
        <p:txBody>
          <a:bodyPr>
            <a:normAutofit/>
          </a:bodyPr>
          <a:lstStyle/>
          <a:p>
            <a:pPr marL="342900" lvl="0" indent="-342900">
              <a:lnSpc>
                <a:spcPct val="107000"/>
              </a:lnSpc>
              <a:spcAft>
                <a:spcPts val="800"/>
              </a:spcAft>
              <a:buFont typeface="+mj-lt"/>
              <a:buAutoNum type="arabicPeriod"/>
              <a:tabLst>
                <a:tab pos="457200" algn="l"/>
              </a:tabLst>
            </a:pPr>
            <a:r>
              <a:rPr lang="en-IN"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Insurance Category Management:</a:t>
            </a:r>
            <a:endPar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Administrators can manage insurance categories, including adding new categories, updating existing ones, and deleting categories as needed.</a:t>
            </a: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Policy Management:</a:t>
            </a:r>
            <a:endPar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Administrators have the ability to add new policies to the system.</a:t>
            </a: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Policies can be added with details such as policy name, coverage, premium amount, terms, and conditions.</a:t>
            </a: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8250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167E5A-A551-DB18-F179-4DBCA26B83DB}"/>
              </a:ext>
            </a:extLst>
          </p:cNvPr>
          <p:cNvSpPr txBox="1"/>
          <p:nvPr/>
        </p:nvSpPr>
        <p:spPr>
          <a:xfrm>
            <a:off x="1196272" y="383822"/>
            <a:ext cx="8748888" cy="8117350"/>
          </a:xfrm>
          <a:prstGeom prst="rect">
            <a:avLst/>
          </a:prstGeom>
          <a:noFill/>
        </p:spPr>
        <p:txBody>
          <a:bodyPr wrap="square">
            <a:spAutoFit/>
          </a:bodyPr>
          <a:lstStyle/>
          <a:p>
            <a:pPr lvl="0">
              <a:lnSpc>
                <a:spcPct val="107000"/>
              </a:lnSpc>
              <a:spcAft>
                <a:spcPts val="800"/>
              </a:spcAft>
              <a:tabLst>
                <a:tab pos="457200" algn="l"/>
              </a:tabLst>
            </a:pPr>
            <a:r>
              <a:rPr lang="en-IN" sz="2400" kern="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3. Policy Selection:</a:t>
            </a:r>
            <a:endParaRPr lang="en-IN" sz="2400" kern="1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400" kern="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Users can select policies.</a:t>
            </a:r>
          </a:p>
          <a:p>
            <a:pPr marL="742950" lvl="1" indent="-285750">
              <a:lnSpc>
                <a:spcPct val="107000"/>
              </a:lnSpc>
              <a:spcAft>
                <a:spcPts val="800"/>
              </a:spcAft>
              <a:buSzPts val="1000"/>
              <a:buFont typeface="Symbol" panose="05050102010706020507" pitchFamily="18" charset="2"/>
              <a:buChar char=""/>
              <a:tabLst>
                <a:tab pos="914400" algn="l"/>
              </a:tabLst>
            </a:pPr>
            <a:endParaRPr lang="en-IN" sz="2400" kern="1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2400" kern="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4. Policy Users Application and Approval Process:</a:t>
            </a:r>
            <a:endParaRPr lang="en-IN" sz="2400" kern="1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400" kern="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can apply for policies through the system.</a:t>
            </a:r>
            <a:endParaRPr lang="en-IN" sz="2400" kern="1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400" kern="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Each policy application requires action from the administrator for approval or disapproval.</a:t>
            </a:r>
          </a:p>
          <a:p>
            <a:pPr lvl="0">
              <a:lnSpc>
                <a:spcPct val="107000"/>
              </a:lnSpc>
              <a:spcAft>
                <a:spcPts val="800"/>
              </a:spcAft>
              <a:tabLst>
                <a:tab pos="457200" algn="l"/>
              </a:tabLst>
            </a:pPr>
            <a:endParaRPr lang="en-IN" sz="2400" kern="0"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07000"/>
              </a:lnSpc>
              <a:spcAft>
                <a:spcPts val="800"/>
              </a:spcAft>
              <a:tabLst>
                <a:tab pos="457200" algn="l"/>
              </a:tabLst>
            </a:pPr>
            <a:r>
              <a:rPr lang="en-IN" sz="2400" kern="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5. Query Handling:</a:t>
            </a:r>
            <a:endParaRPr lang="en-IN" sz="2400" kern="1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400" kern="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Users can ask queries related to policies, claims, or any other insurance matters.</a:t>
            </a:r>
            <a:endParaRPr lang="en-IN" sz="2400" kern="1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400" kern="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Administrators can manage and respond to user queries, providing timely and accurate information.</a:t>
            </a:r>
            <a:endParaRPr lang="en-IN" sz="2400" kern="1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endParaRPr lang="en-IN" sz="2400" kern="1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endParaRPr lang="en-IN" sz="2400" kern="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endParaRPr lang="en-IN" sz="2400" kern="1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endParaRPr lang="en-IN" sz="2400" kern="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EFA868C-B2AE-94EC-42E5-B3532A832AEA}"/>
              </a:ext>
            </a:extLst>
          </p:cNvPr>
          <p:cNvPicPr>
            <a:picLocks noChangeAspect="1"/>
          </p:cNvPicPr>
          <p:nvPr/>
        </p:nvPicPr>
        <p:blipFill>
          <a:blip r:embed="rId2"/>
          <a:stretch>
            <a:fillRect/>
          </a:stretch>
        </p:blipFill>
        <p:spPr>
          <a:xfrm>
            <a:off x="9730671" y="0"/>
            <a:ext cx="2461329" cy="1659467"/>
          </a:xfrm>
          <a:prstGeom prst="rect">
            <a:avLst/>
          </a:prstGeom>
        </p:spPr>
      </p:pic>
    </p:spTree>
    <p:extLst>
      <p:ext uri="{BB962C8B-B14F-4D97-AF65-F5344CB8AC3E}">
        <p14:creationId xmlns:p14="http://schemas.microsoft.com/office/powerpoint/2010/main" val="2330049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AA78-FAB6-4776-8D07-F29C78281073}"/>
              </a:ext>
            </a:extLst>
          </p:cNvPr>
          <p:cNvSpPr>
            <a:spLocks noGrp="1"/>
          </p:cNvSpPr>
          <p:nvPr>
            <p:ph type="title"/>
          </p:nvPr>
        </p:nvSpPr>
        <p:spPr>
          <a:xfrm>
            <a:off x="838200" y="662427"/>
            <a:ext cx="10515600" cy="819738"/>
          </a:xfrm>
        </p:spPr>
        <p:txBody>
          <a:bodyPr>
            <a:normAutofit/>
          </a:bodyPr>
          <a:lstStyle/>
          <a:p>
            <a:r>
              <a:rPr lang="en-US" sz="3600" dirty="0">
                <a:solidFill>
                  <a:srgbClr val="DEEE12"/>
                </a:solidFill>
                <a:latin typeface="Arial Black" panose="020B0A04020102020204" pitchFamily="34" charset="0"/>
              </a:rPr>
              <a:t>ARCHITECTURE</a:t>
            </a:r>
          </a:p>
        </p:txBody>
      </p:sp>
      <p:sp>
        <p:nvSpPr>
          <p:cNvPr id="30" name="Date Placeholder 29">
            <a:extLst>
              <a:ext uri="{FF2B5EF4-FFF2-40B4-BE49-F238E27FC236}">
                <a16:creationId xmlns:a16="http://schemas.microsoft.com/office/drawing/2014/main" id="{94BA4ACF-F69F-476F-AD73-680EBB74F12F}"/>
              </a:ext>
            </a:extLst>
          </p:cNvPr>
          <p:cNvSpPr>
            <a:spLocks noGrp="1"/>
          </p:cNvSpPr>
          <p:nvPr>
            <p:ph type="dt" sz="half" idx="2"/>
          </p:nvPr>
        </p:nvSpPr>
        <p:spPr>
          <a:xfrm>
            <a:off x="258792" y="6356350"/>
            <a:ext cx="3322608" cy="365125"/>
          </a:xfrm>
        </p:spPr>
        <p:txBody>
          <a:bodyPr/>
          <a:lstStyle/>
          <a:p>
            <a:r>
              <a:rPr lang="en-US" dirty="0"/>
              <a:t>20XX</a:t>
            </a:r>
          </a:p>
        </p:txBody>
      </p:sp>
      <p:sp>
        <p:nvSpPr>
          <p:cNvPr id="31" name="Footer Placeholder 30">
            <a:extLst>
              <a:ext uri="{FF2B5EF4-FFF2-40B4-BE49-F238E27FC236}">
                <a16:creationId xmlns:a16="http://schemas.microsoft.com/office/drawing/2014/main" id="{53CFB42C-19C6-486D-BAD6-89A694C473DD}"/>
              </a:ext>
            </a:extLst>
          </p:cNvPr>
          <p:cNvSpPr>
            <a:spLocks noGrp="1"/>
          </p:cNvSpPr>
          <p:nvPr>
            <p:ph type="ftr" sz="quarter" idx="3"/>
          </p:nvPr>
        </p:nvSpPr>
        <p:spPr>
          <a:xfrm>
            <a:off x="3581399" y="6356350"/>
            <a:ext cx="5029203" cy="365125"/>
          </a:xfrm>
        </p:spPr>
        <p:txBody>
          <a:bodyPr/>
          <a:lstStyle/>
          <a:p>
            <a:r>
              <a:rPr lang="en-US" dirty="0"/>
              <a:t>Sample Text</a:t>
            </a:r>
          </a:p>
        </p:txBody>
      </p:sp>
      <p:sp>
        <p:nvSpPr>
          <p:cNvPr id="32" name="Slide Number Placeholder 31">
            <a:extLst>
              <a:ext uri="{FF2B5EF4-FFF2-40B4-BE49-F238E27FC236}">
                <a16:creationId xmlns:a16="http://schemas.microsoft.com/office/drawing/2014/main" id="{CC7B1733-8B85-4D01-A9F3-45031C885C1B}"/>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7</a:t>
            </a:fld>
            <a:endParaRPr lang="en-US" dirty="0"/>
          </a:p>
        </p:txBody>
      </p:sp>
      <p:sp>
        <p:nvSpPr>
          <p:cNvPr id="4" name="Content Placeholder 3">
            <a:extLst>
              <a:ext uri="{FF2B5EF4-FFF2-40B4-BE49-F238E27FC236}">
                <a16:creationId xmlns:a16="http://schemas.microsoft.com/office/drawing/2014/main" id="{C6542460-2497-54AE-A590-07DE8D783BDF}"/>
              </a:ext>
            </a:extLst>
          </p:cNvPr>
          <p:cNvSpPr>
            <a:spLocks noGrp="1"/>
          </p:cNvSpPr>
          <p:nvPr>
            <p:ph idx="1"/>
          </p:nvPr>
        </p:nvSpPr>
        <p:spPr>
          <a:xfrm>
            <a:off x="838200" y="1662788"/>
            <a:ext cx="10515600" cy="4190323"/>
          </a:xfrm>
        </p:spPr>
        <p:txBody>
          <a:bodyPr/>
          <a:lstStyle/>
          <a:p>
            <a:pPr>
              <a:buClr>
                <a:schemeClr val="bg2">
                  <a:lumMod val="50000"/>
                  <a:lumOff val="50000"/>
                </a:schemeClr>
              </a:buClr>
              <a:buFont typeface="Wingdings" panose="05000000000000000000" pitchFamily="2" charset="2"/>
              <a:buChar char="Ø"/>
            </a:pPr>
            <a:r>
              <a:rPr lang="en-IN" b="0" i="0" dirty="0">
                <a:solidFill>
                  <a:schemeClr val="tx1"/>
                </a:solidFill>
                <a:effectLst/>
                <a:latin typeface="Times New Roman" panose="02020603050405020304" pitchFamily="18" charset="0"/>
                <a:cs typeface="Times New Roman" panose="02020603050405020304" pitchFamily="18" charset="0"/>
              </a:rPr>
              <a:t> Backend Framework: Django (Python)</a:t>
            </a:r>
          </a:p>
          <a:p>
            <a:pPr>
              <a:buClr>
                <a:schemeClr val="bg2">
                  <a:lumMod val="50000"/>
                  <a:lumOff val="50000"/>
                </a:schemeClr>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 Relational </a:t>
            </a:r>
            <a:r>
              <a:rPr lang="en-IN" b="0" i="0" dirty="0">
                <a:solidFill>
                  <a:schemeClr val="tx1"/>
                </a:solidFill>
                <a:effectLst/>
                <a:latin typeface="Times New Roman" panose="02020603050405020304" pitchFamily="18" charset="0"/>
                <a:cs typeface="Times New Roman" panose="02020603050405020304" pitchFamily="18" charset="0"/>
              </a:rPr>
              <a:t>Database Management System</a:t>
            </a:r>
            <a:r>
              <a:rPr lang="en-IN" dirty="0">
                <a:solidFill>
                  <a:schemeClr val="tx1"/>
                </a:solidFill>
                <a:latin typeface="Times New Roman" panose="02020603050405020304" pitchFamily="18" charset="0"/>
                <a:cs typeface="Times New Roman" panose="02020603050405020304" pitchFamily="18" charset="0"/>
              </a:rPr>
              <a:t>: </a:t>
            </a:r>
            <a:r>
              <a:rPr lang="en-IN" b="0" i="0" dirty="0">
                <a:solidFill>
                  <a:schemeClr val="tx1"/>
                </a:solidFill>
                <a:effectLst/>
                <a:latin typeface="Times New Roman" panose="02020603050405020304" pitchFamily="18" charset="0"/>
                <a:cs typeface="Times New Roman" panose="02020603050405020304" pitchFamily="18" charset="0"/>
              </a:rPr>
              <a:t>SQLite</a:t>
            </a:r>
          </a:p>
          <a:p>
            <a:pPr>
              <a:buClr>
                <a:schemeClr val="bg2">
                  <a:lumMod val="50000"/>
                  <a:lumOff val="50000"/>
                </a:schemeClr>
              </a:buClr>
              <a:buFont typeface="Wingdings" panose="05000000000000000000" pitchFamily="2" charset="2"/>
              <a:buChar char="Ø"/>
            </a:pPr>
            <a:r>
              <a:rPr lang="en-IN" b="0" i="0" dirty="0">
                <a:solidFill>
                  <a:schemeClr val="tx1"/>
                </a:solidFill>
                <a:effectLst/>
                <a:latin typeface="Times New Roman" panose="02020603050405020304" pitchFamily="18" charset="0"/>
                <a:cs typeface="Times New Roman" panose="02020603050405020304" pitchFamily="18" charset="0"/>
              </a:rPr>
              <a:t> Frontend Technologies</a:t>
            </a:r>
            <a:r>
              <a:rPr lang="en-IN" dirty="0">
                <a:solidFill>
                  <a:schemeClr val="tx1"/>
                </a:solidFill>
                <a:latin typeface="Times New Roman" panose="02020603050405020304" pitchFamily="18" charset="0"/>
                <a:cs typeface="Times New Roman" panose="02020603050405020304" pitchFamily="18" charset="0"/>
              </a:rPr>
              <a:t>: </a:t>
            </a:r>
            <a:r>
              <a:rPr lang="en-IN" b="0" i="0" dirty="0">
                <a:solidFill>
                  <a:schemeClr val="tx1"/>
                </a:solidFill>
                <a:effectLst/>
                <a:latin typeface="Times New Roman" panose="02020603050405020304" pitchFamily="18" charset="0"/>
                <a:cs typeface="Times New Roman" panose="02020603050405020304" pitchFamily="18" charset="0"/>
              </a:rPr>
              <a:t>HTML, CSS, and JavaScript</a:t>
            </a:r>
            <a:endParaRPr lang="en-IN" dirty="0">
              <a:solidFill>
                <a:schemeClr val="tx1"/>
              </a:solidFill>
              <a:latin typeface="Times New Roman" panose="02020603050405020304" pitchFamily="18" charset="0"/>
              <a:cs typeface="Times New Roman" panose="02020603050405020304" pitchFamily="18" charset="0"/>
            </a:endParaRPr>
          </a:p>
          <a:p>
            <a:pPr algn="l">
              <a:buClr>
                <a:schemeClr val="bg2">
                  <a:lumMod val="50000"/>
                  <a:lumOff val="50000"/>
                </a:schemeClr>
              </a:buClr>
              <a:buFont typeface="Wingdings" panose="05000000000000000000" pitchFamily="2" charset="2"/>
              <a:buChar char="Ø"/>
            </a:pPr>
            <a:r>
              <a:rPr lang="en-GB" b="0" i="0" dirty="0">
                <a:solidFill>
                  <a:schemeClr val="tx1"/>
                </a:solidFill>
                <a:effectLst/>
                <a:latin typeface="Times New Roman" panose="02020603050405020304" pitchFamily="18" charset="0"/>
                <a:cs typeface="Times New Roman" panose="02020603050405020304" pitchFamily="18" charset="0"/>
              </a:rPr>
              <a:t> User Authentication and Authorization: Django's built-in authentication system can be utilized for user registration, login, and session management.</a:t>
            </a:r>
          </a:p>
          <a:p>
            <a:pPr marL="0" indent="0">
              <a:buClr>
                <a:schemeClr val="bg2">
                  <a:lumMod val="50000"/>
                  <a:lumOff val="50000"/>
                </a:schemeClr>
              </a:buClr>
              <a:buNone/>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76DBC2-21AA-D571-E87D-D0A161567BAE}"/>
              </a:ext>
            </a:extLst>
          </p:cNvPr>
          <p:cNvPicPr>
            <a:picLocks noChangeAspect="1"/>
          </p:cNvPicPr>
          <p:nvPr/>
        </p:nvPicPr>
        <p:blipFill>
          <a:blip r:embed="rId2"/>
          <a:stretch>
            <a:fillRect/>
          </a:stretch>
        </p:blipFill>
        <p:spPr>
          <a:xfrm>
            <a:off x="9572627" y="0"/>
            <a:ext cx="2619373" cy="1659467"/>
          </a:xfrm>
          <a:prstGeom prst="rect">
            <a:avLst/>
          </a:prstGeom>
        </p:spPr>
      </p:pic>
    </p:spTree>
    <p:extLst>
      <p:ext uri="{BB962C8B-B14F-4D97-AF65-F5344CB8AC3E}">
        <p14:creationId xmlns:p14="http://schemas.microsoft.com/office/powerpoint/2010/main" val="3769440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314B-AD82-83E6-6C4C-148E955CE730}"/>
              </a:ext>
            </a:extLst>
          </p:cNvPr>
          <p:cNvSpPr>
            <a:spLocks noGrp="1"/>
          </p:cNvSpPr>
          <p:nvPr>
            <p:ph type="title"/>
          </p:nvPr>
        </p:nvSpPr>
        <p:spPr>
          <a:xfrm>
            <a:off x="838200" y="414072"/>
            <a:ext cx="10515600" cy="819738"/>
          </a:xfrm>
        </p:spPr>
        <p:txBody>
          <a:bodyPr>
            <a:normAutofit/>
          </a:bodyPr>
          <a:lstStyle/>
          <a:p>
            <a:r>
              <a:rPr lang="en-GB" sz="3600" dirty="0">
                <a:solidFill>
                  <a:srgbClr val="F4FA06"/>
                </a:solidFill>
                <a:latin typeface="Arial Black" panose="020B0A04020102020204" pitchFamily="34" charset="0"/>
                <a:cs typeface="Times New Roman" panose="02020603050405020304" pitchFamily="18" charset="0"/>
              </a:rPr>
              <a:t>CLASS DIAGRAM</a:t>
            </a:r>
            <a:endParaRPr lang="en-IN" sz="3600" dirty="0">
              <a:solidFill>
                <a:srgbClr val="F4FA06"/>
              </a:solidFill>
              <a:latin typeface="Arial Black" panose="020B0A0402010202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A8FBCF0-4F29-D885-710E-EDB310AFF159}"/>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44396D5-6261-2638-D4CC-FB4E681A8380}"/>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C82A422B-AD43-DEF1-6AA4-B52EF4E68AB5}"/>
              </a:ext>
            </a:extLst>
          </p:cNvPr>
          <p:cNvSpPr>
            <a:spLocks noGrp="1"/>
          </p:cNvSpPr>
          <p:nvPr>
            <p:ph type="sldNum" sz="quarter" idx="4"/>
          </p:nvPr>
        </p:nvSpPr>
        <p:spPr/>
        <p:txBody>
          <a:bodyPr/>
          <a:lstStyle/>
          <a:p>
            <a:fld id="{AE208ADF-3ADD-483D-A721-14E3EEE2C135}" type="slidenum">
              <a:rPr lang="en-US" smtClean="0"/>
              <a:pPr/>
              <a:t>8</a:t>
            </a:fld>
            <a:endParaRPr lang="en-US" dirty="0"/>
          </a:p>
        </p:txBody>
      </p:sp>
      <p:pic>
        <p:nvPicPr>
          <p:cNvPr id="7" name="Content Placeholder 11">
            <a:extLst>
              <a:ext uri="{FF2B5EF4-FFF2-40B4-BE49-F238E27FC236}">
                <a16:creationId xmlns:a16="http://schemas.microsoft.com/office/drawing/2014/main" id="{E0C4485B-3B55-0B14-2C1B-9BF6B8B049F2}"/>
              </a:ext>
            </a:extLst>
          </p:cNvPr>
          <p:cNvPicPr>
            <a:picLocks noGrp="1" noChangeAspect="1"/>
          </p:cNvPicPr>
          <p:nvPr>
            <p:ph idx="1"/>
          </p:nvPr>
        </p:nvPicPr>
        <p:blipFill rotWithShape="1">
          <a:blip r:embed="rId2"/>
          <a:srcRect l="36207" t="17498" r="18473" b="14597"/>
          <a:stretch/>
        </p:blipFill>
        <p:spPr>
          <a:xfrm>
            <a:off x="838200" y="1267861"/>
            <a:ext cx="10515600" cy="5313561"/>
          </a:xfrm>
        </p:spPr>
      </p:pic>
    </p:spTree>
    <p:extLst>
      <p:ext uri="{BB962C8B-B14F-4D97-AF65-F5344CB8AC3E}">
        <p14:creationId xmlns:p14="http://schemas.microsoft.com/office/powerpoint/2010/main" val="3892735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9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A994-D5C2-62DF-078E-203A2334839E}"/>
              </a:ext>
            </a:extLst>
          </p:cNvPr>
          <p:cNvSpPr>
            <a:spLocks noGrp="1"/>
          </p:cNvSpPr>
          <p:nvPr>
            <p:ph type="title"/>
          </p:nvPr>
        </p:nvSpPr>
        <p:spPr/>
        <p:txBody>
          <a:bodyPr>
            <a:normAutofit/>
          </a:bodyPr>
          <a:lstStyle/>
          <a:p>
            <a:r>
              <a:rPr lang="en-GB" sz="3200" dirty="0">
                <a:solidFill>
                  <a:srgbClr val="F4FA06">
                    <a:alpha val="75000"/>
                  </a:srgbClr>
                </a:solidFill>
                <a:latin typeface="Arial Black" panose="020B0A04020102020204" pitchFamily="34" charset="0"/>
              </a:rPr>
              <a:t>CHALLENGES FACED DURING DEVELOPMENT</a:t>
            </a:r>
            <a:endParaRPr lang="en-IN" sz="3200" dirty="0">
              <a:solidFill>
                <a:srgbClr val="F4FA06">
                  <a:alpha val="75000"/>
                </a:srgb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C93D4DFD-2F78-B284-A8E5-DE89C7224667}"/>
              </a:ext>
            </a:extLst>
          </p:cNvPr>
          <p:cNvSpPr>
            <a:spLocks noGrp="1"/>
          </p:cNvSpPr>
          <p:nvPr>
            <p:ph idx="1"/>
          </p:nvPr>
        </p:nvSpPr>
        <p:spPr>
          <a:xfrm>
            <a:off x="838200" y="1659877"/>
            <a:ext cx="10515600" cy="4190323"/>
          </a:xfrm>
        </p:spPr>
        <p:txBody>
          <a:bodyPr>
            <a:normAutofit/>
          </a:bodyPr>
          <a:lstStyle/>
          <a:p>
            <a:pPr>
              <a:lnSpc>
                <a:spcPct val="107000"/>
              </a:lnSpc>
              <a:spcAft>
                <a:spcPts val="800"/>
              </a:spcAft>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Take time to thoroughly analyze the requirements of the project and create a detailed plan or flowchart that outlines the different steps and components involved. Break down the project into smaller tasks and prioritize them based on dependencies.</a:t>
            </a:r>
          </a:p>
          <a:p>
            <a:pPr>
              <a:lnSpc>
                <a:spcPct val="107000"/>
              </a:lnSpc>
              <a:spcAft>
                <a:spcPts val="800"/>
              </a:spcAft>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Refer to the Django documentation and tutorials specifically related to user authentication and registration. Understand the concepts of user models, forms, and views in Django.</a:t>
            </a: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C9C56D7-AEBB-8E96-CBFD-9FEAB65B5E9E}"/>
              </a:ext>
            </a:extLst>
          </p:cNvPr>
          <p:cNvSpPr>
            <a:spLocks noGrp="1"/>
          </p:cNvSpPr>
          <p:nvPr>
            <p:ph type="dt" sz="half" idx="2"/>
          </p:nvPr>
        </p:nvSpPr>
        <p:spPr/>
        <p:txBody>
          <a:bodyPr/>
          <a:lstStyle/>
          <a:p>
            <a:r>
              <a:rPr lang="en-US"/>
              <a:t>20XX</a:t>
            </a:r>
            <a:endParaRPr lang="en-US" dirty="0"/>
          </a:p>
        </p:txBody>
      </p:sp>
      <p:pic>
        <p:nvPicPr>
          <p:cNvPr id="9" name="Picture 8">
            <a:extLst>
              <a:ext uri="{FF2B5EF4-FFF2-40B4-BE49-F238E27FC236}">
                <a16:creationId xmlns:a16="http://schemas.microsoft.com/office/drawing/2014/main" id="{9EC68674-BF25-FA7E-CBC8-45F5F55C0B07}"/>
              </a:ext>
            </a:extLst>
          </p:cNvPr>
          <p:cNvPicPr>
            <a:picLocks noChangeAspect="1"/>
          </p:cNvPicPr>
          <p:nvPr/>
        </p:nvPicPr>
        <p:blipFill>
          <a:blip r:embed="rId2">
            <a:alphaModFix amt="93000"/>
          </a:blip>
          <a:stretch>
            <a:fillRect/>
          </a:stretch>
        </p:blipFill>
        <p:spPr>
          <a:xfrm>
            <a:off x="7787060" y="4865510"/>
            <a:ext cx="4404940" cy="1992489"/>
          </a:xfrm>
          <a:prstGeom prst="rect">
            <a:avLst/>
          </a:prstGeom>
          <a:effectLst>
            <a:glow rad="127000">
              <a:schemeClr val="accent1">
                <a:alpha val="9000"/>
              </a:schemeClr>
            </a:glow>
            <a:outerShdw blurRad="1092200" dist="50800" dir="5400000" sx="99000" sy="99000" algn="ctr" rotWithShape="0">
              <a:srgbClr val="000000"/>
            </a:outerShdw>
          </a:effectLst>
        </p:spPr>
      </p:pic>
      <p:sp>
        <p:nvSpPr>
          <p:cNvPr id="5" name="Footer Placeholder 4">
            <a:extLst>
              <a:ext uri="{FF2B5EF4-FFF2-40B4-BE49-F238E27FC236}">
                <a16:creationId xmlns:a16="http://schemas.microsoft.com/office/drawing/2014/main" id="{0650C393-066F-740F-7AAB-F621F8C5F743}"/>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2A9818BE-BE63-C79B-B442-EB6BB4A9C570}"/>
              </a:ext>
            </a:extLst>
          </p:cNvPr>
          <p:cNvSpPr>
            <a:spLocks noGrp="1"/>
          </p:cNvSpPr>
          <p:nvPr>
            <p:ph type="sldNum" sz="quarter" idx="4"/>
          </p:nvPr>
        </p:nvSpPr>
        <p:spPr/>
        <p:txBody>
          <a:bodyPr/>
          <a:lstStyle/>
          <a:p>
            <a:fld id="{AE208ADF-3ADD-483D-A721-14E3EEE2C135}" type="slidenum">
              <a:rPr lang="en-US" smtClean="0"/>
              <a:pPr/>
              <a:t>9</a:t>
            </a:fld>
            <a:endParaRPr lang="en-US" dirty="0"/>
          </a:p>
        </p:txBody>
      </p:sp>
    </p:spTree>
    <p:extLst>
      <p:ext uri="{BB962C8B-B14F-4D97-AF65-F5344CB8AC3E}">
        <p14:creationId xmlns:p14="http://schemas.microsoft.com/office/powerpoint/2010/main" val="2814766342"/>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506F55-A469-454B-8FCA-6F8BCF9DAA6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8C0CC34A-D535-41BC-8B48-A0E1EA32D7E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Pine design</Template>
  <TotalTime>440</TotalTime>
  <Words>706</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Calibri</vt:lpstr>
      <vt:lpstr>Dante</vt:lpstr>
      <vt:lpstr>Söhne</vt:lpstr>
      <vt:lpstr>Symbol</vt:lpstr>
      <vt:lpstr>Times New Roman</vt:lpstr>
      <vt:lpstr>Wingdings</vt:lpstr>
      <vt:lpstr>PineVTI</vt:lpstr>
      <vt:lpstr>INSURANCE MANAGEMENT SYSTEM</vt:lpstr>
      <vt:lpstr>INTRODUCTION</vt:lpstr>
      <vt:lpstr>OVERVIEW</vt:lpstr>
      <vt:lpstr>PROJECT REQUIREMENTS</vt:lpstr>
      <vt:lpstr>FEATURES AND HIGHLIGHTS </vt:lpstr>
      <vt:lpstr>PowerPoint Presentation</vt:lpstr>
      <vt:lpstr>ARCHITECTURE</vt:lpstr>
      <vt:lpstr>CLASS DIAGRAM</vt:lpstr>
      <vt:lpstr>CHALLENGES FACED DURING DEVELOPMENT</vt:lpstr>
      <vt:lpstr>SCREENSHOTS</vt:lpstr>
      <vt:lpstr>PowerPoint Presentation</vt:lpstr>
      <vt:lpstr>This is the admin page where the admin can see the total registered users, listed policies, approved policy holders, total questions  </vt:lpstr>
      <vt:lpstr>FUTURE ENHANCEMENTS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MANAGEMENT SYSTEM</dc:title>
  <dc:creator>SHONA C</dc:creator>
  <cp:lastModifiedBy>SHONA C</cp:lastModifiedBy>
  <cp:revision>4</cp:revision>
  <dcterms:created xsi:type="dcterms:W3CDTF">2023-05-25T06:26:32Z</dcterms:created>
  <dcterms:modified xsi:type="dcterms:W3CDTF">2023-05-26T14:25:18Z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