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</p:sldIdLst>
  <p:sldSz cy="5143500" cx="9144000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iYrKvWhg5P4gszapvsd9hglomd7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3FE25C-AEAE-4BAE-A24F-E4CEE3657C50}">
  <a:tblStyle styleId="{C33FE25C-AEAE-4BAE-A24F-E4CEE3657C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7" name="Google Shape;177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2adfd7ac43_0_233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2adfd7ac43_0_233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adfd7ac43_0_227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2adfd7ac43_0_22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adfd7ac43_0_244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2adfd7ac43_0_244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adfd7ac43_0_25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2adfd7ac43_0_25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2adfd7ac43_0_257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2adfd7ac43_0_25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2adfd7ac43_0_265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2adfd7ac43_0_265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2adfd7ac43_0_274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32adfd7ac43_0_274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2adfd7ac43_0_282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2adfd7ac43_0_282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2adfd7ac43_0_5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g32adfd7ac43_0_5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2adfd7ac43_0_126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2adfd7ac43_0_126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adfd7ac43_0_174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adfd7ac43_0_174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2adfd7ac43_0_18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2adfd7ac43_0_18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adfd7ac43_0_190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2adfd7ac43_0_190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2adfd7ac43_0_197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2adfd7ac43_0_197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adfd7ac43_0_222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2adfd7ac43_0_222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adfd7ac43_0_203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2adfd7ac43_0_203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adfd7ac43_0_214:notes"/>
          <p:cNvSpPr/>
          <p:nvPr>
            <p:ph idx="2" type="sldImg"/>
          </p:nvPr>
        </p:nvSpPr>
        <p:spPr>
          <a:xfrm>
            <a:off x="432140" y="754380"/>
            <a:ext cx="69087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2adfd7ac43_0_214:notes"/>
          <p:cNvSpPr txBox="1"/>
          <p:nvPr>
            <p:ph idx="1" type="body"/>
          </p:nvPr>
        </p:nvSpPr>
        <p:spPr>
          <a:xfrm>
            <a:off x="777240" y="4777740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43"/>
          <p:cNvSpPr txBox="1"/>
          <p:nvPr>
            <p:ph idx="1" type="subTitle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43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4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4"/>
          <p:cNvSpPr txBox="1"/>
          <p:nvPr>
            <p:ph idx="1" type="body"/>
          </p:nvPr>
        </p:nvSpPr>
        <p:spPr>
          <a:xfrm>
            <a:off x="311760" y="115236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54"/>
          <p:cNvSpPr txBox="1"/>
          <p:nvPr>
            <p:ph idx="2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54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5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5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55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4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6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6"/>
          <p:cNvSpPr txBox="1"/>
          <p:nvPr>
            <p:ph idx="1" type="body"/>
          </p:nvPr>
        </p:nvSpPr>
        <p:spPr>
          <a:xfrm>
            <a:off x="31176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56"/>
          <p:cNvSpPr txBox="1"/>
          <p:nvPr>
            <p:ph idx="2" type="body"/>
          </p:nvPr>
        </p:nvSpPr>
        <p:spPr>
          <a:xfrm>
            <a:off x="319248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6"/>
          <p:cNvSpPr txBox="1"/>
          <p:nvPr>
            <p:ph idx="3" type="body"/>
          </p:nvPr>
        </p:nvSpPr>
        <p:spPr>
          <a:xfrm>
            <a:off x="6073200" y="115236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6"/>
          <p:cNvSpPr txBox="1"/>
          <p:nvPr>
            <p:ph idx="4" type="body"/>
          </p:nvPr>
        </p:nvSpPr>
        <p:spPr>
          <a:xfrm>
            <a:off x="31176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56"/>
          <p:cNvSpPr txBox="1"/>
          <p:nvPr>
            <p:ph idx="5" type="body"/>
          </p:nvPr>
        </p:nvSpPr>
        <p:spPr>
          <a:xfrm>
            <a:off x="319248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56"/>
          <p:cNvSpPr txBox="1"/>
          <p:nvPr>
            <p:ph idx="6" type="body"/>
          </p:nvPr>
        </p:nvSpPr>
        <p:spPr>
          <a:xfrm>
            <a:off x="6073200" y="2936880"/>
            <a:ext cx="274320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56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5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5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7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8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8"/>
          <p:cNvSpPr txBox="1"/>
          <p:nvPr>
            <p:ph idx="1" type="subTitle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2" name="Google Shape;82;p58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9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9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59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59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0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0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1"/>
          <p:cNvSpPr txBox="1"/>
          <p:nvPr>
            <p:ph idx="1" type="subTitle"/>
          </p:nvPr>
        </p:nvSpPr>
        <p:spPr>
          <a:xfrm>
            <a:off x="311760" y="444960"/>
            <a:ext cx="8520000" cy="265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62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2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62"/>
          <p:cNvSpPr txBox="1"/>
          <p:nvPr>
            <p:ph idx="2" type="body"/>
          </p:nvPr>
        </p:nvSpPr>
        <p:spPr>
          <a:xfrm>
            <a:off x="467784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2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62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6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63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63"/>
          <p:cNvSpPr txBox="1"/>
          <p:nvPr>
            <p:ph idx="1" type="body"/>
          </p:nvPr>
        </p:nvSpPr>
        <p:spPr>
          <a:xfrm>
            <a:off x="311760" y="1152360"/>
            <a:ext cx="41577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63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63"/>
          <p:cNvSpPr txBox="1"/>
          <p:nvPr>
            <p:ph idx="3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63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4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64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64"/>
          <p:cNvSpPr txBox="1"/>
          <p:nvPr>
            <p:ph idx="3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64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5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1" type="body"/>
          </p:nvPr>
        </p:nvSpPr>
        <p:spPr>
          <a:xfrm>
            <a:off x="311760" y="115236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65"/>
          <p:cNvSpPr txBox="1"/>
          <p:nvPr>
            <p:ph idx="2" type="body"/>
          </p:nvPr>
        </p:nvSpPr>
        <p:spPr>
          <a:xfrm>
            <a:off x="311760" y="2936880"/>
            <a:ext cx="85200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6" name="Google Shape;116;p65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6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66"/>
          <p:cNvSpPr txBox="1"/>
          <p:nvPr>
            <p:ph idx="1" type="body"/>
          </p:nvPr>
        </p:nvSpPr>
        <p:spPr>
          <a:xfrm>
            <a:off x="31176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66"/>
          <p:cNvSpPr txBox="1"/>
          <p:nvPr>
            <p:ph idx="2" type="body"/>
          </p:nvPr>
        </p:nvSpPr>
        <p:spPr>
          <a:xfrm>
            <a:off x="4677840" y="115236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66"/>
          <p:cNvSpPr txBox="1"/>
          <p:nvPr>
            <p:ph idx="3" type="body"/>
          </p:nvPr>
        </p:nvSpPr>
        <p:spPr>
          <a:xfrm>
            <a:off x="31176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66"/>
          <p:cNvSpPr txBox="1"/>
          <p:nvPr>
            <p:ph idx="4" type="body"/>
          </p:nvPr>
        </p:nvSpPr>
        <p:spPr>
          <a:xfrm>
            <a:off x="4677840" y="2936880"/>
            <a:ext cx="41577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3" name="Google Shape;123;p66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7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7"/>
          <p:cNvSpPr txBox="1"/>
          <p:nvPr>
            <p:ph idx="1" type="body"/>
          </p:nvPr>
        </p:nvSpPr>
        <p:spPr>
          <a:xfrm>
            <a:off x="31176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67"/>
          <p:cNvSpPr txBox="1"/>
          <p:nvPr>
            <p:ph idx="2" type="body"/>
          </p:nvPr>
        </p:nvSpPr>
        <p:spPr>
          <a:xfrm>
            <a:off x="319248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67"/>
          <p:cNvSpPr txBox="1"/>
          <p:nvPr>
            <p:ph idx="3" type="body"/>
          </p:nvPr>
        </p:nvSpPr>
        <p:spPr>
          <a:xfrm>
            <a:off x="6073200" y="115236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67"/>
          <p:cNvSpPr txBox="1"/>
          <p:nvPr>
            <p:ph idx="4" type="body"/>
          </p:nvPr>
        </p:nvSpPr>
        <p:spPr>
          <a:xfrm>
            <a:off x="31176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67"/>
          <p:cNvSpPr txBox="1"/>
          <p:nvPr>
            <p:ph idx="5" type="body"/>
          </p:nvPr>
        </p:nvSpPr>
        <p:spPr>
          <a:xfrm>
            <a:off x="319248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1" name="Google Shape;131;p67"/>
          <p:cNvSpPr txBox="1"/>
          <p:nvPr>
            <p:ph idx="6" type="body"/>
          </p:nvPr>
        </p:nvSpPr>
        <p:spPr>
          <a:xfrm>
            <a:off x="6073200" y="2936880"/>
            <a:ext cx="2743200" cy="16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67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adfd7ac43_0_13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9" name="Google Shape;139;g32adfd7ac43_0_13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g32adfd7ac43_0_1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2adfd7ac43_0_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3" name="Google Shape;143;g32adfd7ac43_0_1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4" name="Google Shape;144;g32adfd7ac43_0_1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adfd7ac43_0_1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7" name="Google Shape;147;g32adfd7ac43_0_14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8" name="Google Shape;148;g32adfd7ac43_0_14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g32adfd7ac43_0_1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adfd7ac43_0_1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g32adfd7ac43_0_1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2adfd7ac43_0_15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55" name="Google Shape;155;g32adfd7ac43_0_15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g32adfd7ac43_0_1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7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47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2adfd7ac43_0_15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9" name="Google Shape;159;g32adfd7ac43_0_1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2adfd7ac43_0_15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2adfd7ac43_0_15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63" name="Google Shape;163;g32adfd7ac43_0_15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4" name="Google Shape;164;g32adfd7ac43_0_15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5" name="Google Shape;165;g32adfd7ac43_0_1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2adfd7ac43_0_16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68" name="Google Shape;168;g32adfd7ac43_0_1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adfd7ac43_0_16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1" name="Google Shape;171;g32adfd7ac43_0_16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g32adfd7ac43_0_1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adfd7ac43_0_1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8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8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48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9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9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0"/>
          <p:cNvSpPr txBox="1"/>
          <p:nvPr>
            <p:ph idx="1" type="subTitle"/>
          </p:nvPr>
        </p:nvSpPr>
        <p:spPr>
          <a:xfrm>
            <a:off x="311760" y="444960"/>
            <a:ext cx="8520120" cy="2654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0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1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1"/>
          <p:cNvSpPr txBox="1"/>
          <p:nvPr>
            <p:ph idx="2" type="body"/>
          </p:nvPr>
        </p:nvSpPr>
        <p:spPr>
          <a:xfrm>
            <a:off x="467784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1"/>
          <p:cNvSpPr txBox="1"/>
          <p:nvPr>
            <p:ph idx="3" type="body"/>
          </p:nvPr>
        </p:nvSpPr>
        <p:spPr>
          <a:xfrm>
            <a:off x="31176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51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2"/>
          <p:cNvSpPr txBox="1"/>
          <p:nvPr>
            <p:ph idx="1" type="body"/>
          </p:nvPr>
        </p:nvSpPr>
        <p:spPr>
          <a:xfrm>
            <a:off x="311760" y="1152360"/>
            <a:ext cx="415764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52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2"/>
          <p:cNvSpPr txBox="1"/>
          <p:nvPr>
            <p:ph idx="3" type="body"/>
          </p:nvPr>
        </p:nvSpPr>
        <p:spPr>
          <a:xfrm>
            <a:off x="4677840" y="293688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52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3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3"/>
          <p:cNvSpPr txBox="1"/>
          <p:nvPr>
            <p:ph idx="1" type="body"/>
          </p:nvPr>
        </p:nvSpPr>
        <p:spPr>
          <a:xfrm>
            <a:off x="31176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3"/>
          <p:cNvSpPr txBox="1"/>
          <p:nvPr>
            <p:ph idx="2" type="body"/>
          </p:nvPr>
        </p:nvSpPr>
        <p:spPr>
          <a:xfrm>
            <a:off x="4677840" y="1152360"/>
            <a:ext cx="415764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3"/>
          <p:cNvSpPr txBox="1"/>
          <p:nvPr>
            <p:ph idx="3" type="body"/>
          </p:nvPr>
        </p:nvSpPr>
        <p:spPr>
          <a:xfrm>
            <a:off x="311760" y="2936880"/>
            <a:ext cx="8520120" cy="1629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53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2"/>
          <p:cNvSpPr txBox="1"/>
          <p:nvPr>
            <p:ph idx="12" type="sldNum"/>
          </p:nvPr>
        </p:nvSpPr>
        <p:spPr>
          <a:xfrm>
            <a:off x="8684280" y="4700880"/>
            <a:ext cx="336600" cy="31788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4"/>
          <p:cNvSpPr txBox="1"/>
          <p:nvPr>
            <p:ph type="title"/>
          </p:nvPr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44"/>
          <p:cNvSpPr txBox="1"/>
          <p:nvPr>
            <p:ph idx="1" type="body"/>
          </p:nvPr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44"/>
          <p:cNvSpPr txBox="1"/>
          <p:nvPr>
            <p:ph idx="12" type="sldNum"/>
          </p:nvPr>
        </p:nvSpPr>
        <p:spPr>
          <a:xfrm>
            <a:off x="8684280" y="4700880"/>
            <a:ext cx="336600" cy="3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2adfd7ac43_0_1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g32adfd7ac43_0_1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g32adfd7ac43_0_1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"/>
          <p:cNvSpPr txBox="1"/>
          <p:nvPr>
            <p:ph type="title"/>
          </p:nvPr>
        </p:nvSpPr>
        <p:spPr>
          <a:xfrm>
            <a:off x="311760" y="423000"/>
            <a:ext cx="8520120" cy="1307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0" lang="en-US" sz="34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CSCI 3081W: Program Design and Development</a:t>
            </a:r>
            <a:endParaRPr b="0" sz="3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 txBox="1"/>
          <p:nvPr>
            <p:ph idx="1" type="subTitle"/>
          </p:nvPr>
        </p:nvSpPr>
        <p:spPr>
          <a:xfrm>
            <a:off x="311760" y="1767240"/>
            <a:ext cx="8520120" cy="7923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85858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585858"/>
                </a:solidFill>
                <a:latin typeface="Arial"/>
                <a:ea typeface="Arial"/>
                <a:cs typeface="Arial"/>
                <a:sym typeface="Arial"/>
              </a:rPr>
              <a:t>Lecture 03 – Namespaces, Design Principles, Abstract Data Types, Structs, Classes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2adfd7ac43_0_2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Principles: SOLID</a:t>
            </a:r>
            <a:endParaRPr/>
          </a:p>
        </p:txBody>
      </p:sp>
      <p:sp>
        <p:nvSpPr>
          <p:cNvPr id="236" name="Google Shape;236;g32adfd7ac43_0_23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Single Responsibility Principle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A class should only have one reason to change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Open/Closed Principle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Code should be open for extension but closed for modification.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Liskov Substitution Principle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Subclasses should be substitutable for their base classes.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Interface Segregation Principle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No client should be forced to depend on methods it does not use.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/>
              <a:t>Dependency Inversion Principle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/>
              <a:t>High-level modules should not depend on low-level modules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adfd7ac43_0_2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 Data Types</a:t>
            </a:r>
            <a:endParaRPr/>
          </a:p>
        </p:txBody>
      </p:sp>
      <p:sp>
        <p:nvSpPr>
          <p:cNvPr id="242" name="Google Shape;242;g32adfd7ac43_0_22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is an ADT?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 model for a data structure that defines behavior independently of implementation.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Common ADTs to C++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Stack, Queue, List, Set, Map.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class Stack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private: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std::vector&lt;int&gt; data;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public: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void push(int value) { data.push_back(value);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void pop() { if (!data.empty()) data.pop_back();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    int top() { return data.back();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latin typeface="Courier New"/>
                <a:ea typeface="Courier New"/>
                <a:cs typeface="Courier New"/>
                <a:sym typeface="Courier New"/>
              </a:rPr>
              <a:t>    };</a:t>
            </a:r>
            <a:endParaRPr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adfd7ac43_0_2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vs. Structs in C++</a:t>
            </a:r>
            <a:endParaRPr/>
          </a:p>
        </p:txBody>
      </p:sp>
      <p:sp>
        <p:nvSpPr>
          <p:cNvPr id="248" name="Google Shape;248;g32adfd7ac43_0_24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Key Differences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graphicFrame>
        <p:nvGraphicFramePr>
          <p:cNvPr id="249" name="Google Shape;249;g32adfd7ac43_0_244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{C33FE25C-AEAE-4BAE-A24F-E4CEE3657C50}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Feature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Struct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Class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Default</a:t>
                      </a:r>
                      <a:r>
                        <a:rPr lang="en-US"/>
                        <a:t> Access Specifier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Public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Private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Best Used For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Plain data structures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Object-oriented design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Supports Inheritance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Yes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2adfd7ac43_0_2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Classes vs. Structs in C++</a:t>
            </a:r>
            <a:endParaRPr/>
          </a:p>
        </p:txBody>
      </p:sp>
      <p:sp>
        <p:nvSpPr>
          <p:cNvPr id="255" name="Google Shape;255;g32adfd7ac43_0_25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struct Point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int x, y;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class Square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double sideLength;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Square(double s) : sideLength(s) {}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double getArea() { return sideLength * sideLength;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double getPerimeter() { return 4 * sideLength; 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2adfd7ac43_0_2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</a:t>
            </a:r>
            <a:endParaRPr/>
          </a:p>
        </p:txBody>
      </p:sp>
      <p:sp>
        <p:nvSpPr>
          <p:cNvPr id="261" name="Google Shape;261;g32adfd7ac43_0_25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is encapsulation?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Restricts direct access to object data.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Protects data integrity.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class Account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private: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double balance;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Account(double initial) : balance(initial) {}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void deposit(double amount) { balance += amount;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double getBalance() const { return balance;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 getters and setters for controlled access.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2adfd7ac43_0_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Inheritance</a:t>
            </a:r>
            <a:endParaRPr/>
          </a:p>
        </p:txBody>
      </p:sp>
      <p:sp>
        <p:nvSpPr>
          <p:cNvPr id="267" name="Google Shape;267;g32adfd7ac43_0_26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is inheritance?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Mechanism for reusing and extending existing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Establishes an "is-a" relationship between classes.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class Animal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void eat() { std::cout &lt;&lt; "Eating...";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class Dog : public Animal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void bark() { std::cout &lt;&lt; "Barking...";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Dog</a:t>
            </a:r>
            <a:r>
              <a:rPr lang="en-US"/>
              <a:t> inherits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eat()</a:t>
            </a:r>
            <a:r>
              <a:rPr lang="en-US"/>
              <a:t> from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Animal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2adfd7ac43_0_2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Polymorphism</a:t>
            </a:r>
            <a:endParaRPr/>
          </a:p>
        </p:txBody>
      </p:sp>
      <p:sp>
        <p:nvSpPr>
          <p:cNvPr id="273" name="Google Shape;273;g32adfd7ac43_0_27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What is polymorphism?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Ability of different classes to be treated as instances of the same base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Supports dynamic method overriding.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class Shape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virtual void draw() { std::cout &lt;&lt; "Drawing shape...";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class Square : public Shape {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public: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    void draw() override { std::cout &lt;&lt; "Drawing square..."; }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Square </a:t>
            </a:r>
            <a:r>
              <a:rPr lang="en-US"/>
              <a:t>overrides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draw() </a:t>
            </a:r>
            <a:r>
              <a:rPr lang="en-US"/>
              <a:t>method of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Shape.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2adfd7ac43_0_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Encapsulation, Inheritance, and Polymorphism</a:t>
            </a:r>
            <a:endParaRPr/>
          </a:p>
        </p:txBody>
      </p:sp>
      <p:sp>
        <p:nvSpPr>
          <p:cNvPr id="279" name="Google Shape;279;g32adfd7ac43_0_282"/>
          <p:cNvSpPr txBox="1"/>
          <p:nvPr>
            <p:ph idx="1" type="body"/>
          </p:nvPr>
        </p:nvSpPr>
        <p:spPr>
          <a:xfrm>
            <a:off x="311700" y="1152600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Encapsulation, Inheritance, and Polymorphism form the core of OOP.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 will revisit these topics in future labs, workshops, and lectures.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2adfd7ac43_0_5"/>
          <p:cNvSpPr txBox="1"/>
          <p:nvPr>
            <p:ph type="title"/>
          </p:nvPr>
        </p:nvSpPr>
        <p:spPr>
          <a:xfrm>
            <a:off x="311760" y="292680"/>
            <a:ext cx="85200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lang="en-US" sz="1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In-Class Exercise:</a:t>
            </a:r>
            <a:r>
              <a:rPr b="0" lang="en-US" sz="19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Create a simple circle class using C++.</a:t>
            </a:r>
            <a:endParaRPr b="0" sz="19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g32adfd7ac43_0_5"/>
          <p:cNvSpPr/>
          <p:nvPr/>
        </p:nvSpPr>
        <p:spPr>
          <a:xfrm>
            <a:off x="1632240" y="1059120"/>
            <a:ext cx="5427600" cy="8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Write a class called Circle that has methods to calculate the area of the circle, the diameter and the circumference. Also provide the necessary getters/setters that are needed.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g32adfd7ac43_0_5"/>
          <p:cNvSpPr/>
          <p:nvPr/>
        </p:nvSpPr>
        <p:spPr>
          <a:xfrm>
            <a:off x="3301560" y="2287080"/>
            <a:ext cx="1785300" cy="16881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g32adfd7ac43_0_5"/>
          <p:cNvCxnSpPr/>
          <p:nvPr/>
        </p:nvCxnSpPr>
        <p:spPr>
          <a:xfrm>
            <a:off x="4214880" y="3117960"/>
            <a:ext cx="872400" cy="12900"/>
          </a:xfrm>
          <a:prstGeom prst="straightConnector1">
            <a:avLst/>
          </a:prstGeom>
          <a:noFill/>
          <a:ln cap="flat" cmpd="sng" w="9525">
            <a:solidFill>
              <a:srgbClr val="58585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8" name="Google Shape;288;g32adfd7ac43_0_5"/>
          <p:cNvSpPr/>
          <p:nvPr/>
        </p:nvSpPr>
        <p:spPr>
          <a:xfrm>
            <a:off x="4328640" y="2835000"/>
            <a:ext cx="6660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53350" lIns="91425" spcFirstLastPara="1" rIns="91425" wrap="square" tIns="1533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radius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32adfd7ac43_0_5"/>
          <p:cNvSpPr/>
          <p:nvPr/>
        </p:nvSpPr>
        <p:spPr>
          <a:xfrm>
            <a:off x="1849320" y="4393440"/>
            <a:ext cx="4177500" cy="6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Feel free to use knowledge from previous classes.  (e.g. constructors, getters and setters, etc...).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adfd7ac43_0_1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Namespaces</a:t>
            </a:r>
            <a:endParaRPr/>
          </a:p>
        </p:txBody>
      </p:sp>
      <p:sp>
        <p:nvSpPr>
          <p:cNvPr id="186" name="Google Shape;186;g32adfd7ac43_0_1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namespace is a</a:t>
            </a:r>
            <a:r>
              <a:rPr lang="en-US"/>
              <a:t> declarative region that provides scope to identifiers (functions, variables, classes) to avoid name conflicts.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Why use a namespace?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Prevents naming collisions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Organizes code into logical groups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Helps manage large codebases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cout &lt;&lt; “Hello World &lt;&lt; </a:t>
            </a:r>
            <a:r>
              <a:rPr b="1" lang="en-US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adfd7ac43_0_1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Namespaces</a:t>
            </a:r>
            <a:endParaRPr/>
          </a:p>
        </p:txBody>
      </p:sp>
      <p:sp>
        <p:nvSpPr>
          <p:cNvPr id="192" name="Google Shape;192;g32adfd7ac43_0_174"/>
          <p:cNvSpPr txBox="1"/>
          <p:nvPr>
            <p:ph idx="1" type="body"/>
          </p:nvPr>
        </p:nvSpPr>
        <p:spPr>
          <a:xfrm>
            <a:off x="311700" y="1152475"/>
            <a:ext cx="9857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use namespaces: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namespace MyNamespace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void myFunction() {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    std::cout &lt;&lt; "Hello from MyNamespace!" &lt;&lt; std::endl; 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MyNamespace::myFunction();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2adfd7ac43_0_1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Namespaces</a:t>
            </a:r>
            <a:endParaRPr/>
          </a:p>
        </p:txBody>
      </p:sp>
      <p:sp>
        <p:nvSpPr>
          <p:cNvPr id="198" name="Google Shape;198;g32adfd7ac43_0_180"/>
          <p:cNvSpPr txBox="1"/>
          <p:nvPr>
            <p:ph idx="1" type="body"/>
          </p:nvPr>
        </p:nvSpPr>
        <p:spPr>
          <a:xfrm>
            <a:off x="311700" y="1152475"/>
            <a:ext cx="38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endParaRPr>
              <a:solidFill>
                <a:srgbClr val="674EA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cout &lt;&lt; “Hello World &lt;&lt; 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2adfd7ac43_0_180"/>
          <p:cNvSpPr txBox="1"/>
          <p:nvPr>
            <p:ph idx="1" type="body"/>
          </p:nvPr>
        </p:nvSpPr>
        <p:spPr>
          <a:xfrm>
            <a:off x="4582350" y="1152475"/>
            <a:ext cx="432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#include &lt;iostream&gt;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main() {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cout &lt;&lt; “Hello World &lt;&lt; </a:t>
            </a:r>
            <a:r>
              <a:rPr lang="en-US">
                <a:solidFill>
                  <a:srgbClr val="674EA7"/>
                </a:solidFill>
                <a:latin typeface="Courier New"/>
                <a:ea typeface="Courier New"/>
                <a:cs typeface="Courier New"/>
                <a:sym typeface="Courier New"/>
              </a:rPr>
              <a:t>std::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endl;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    return 0;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adfd7ac43_0_180"/>
          <p:cNvSpPr txBox="1"/>
          <p:nvPr>
            <p:ph idx="1" type="body"/>
          </p:nvPr>
        </p:nvSpPr>
        <p:spPr>
          <a:xfrm>
            <a:off x="382050" y="4416900"/>
            <a:ext cx="8934300" cy="6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namespace std</a:t>
            </a:r>
            <a:r>
              <a:rPr lang="en-US"/>
              <a:t> sparingly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std::cout</a:t>
            </a:r>
            <a:r>
              <a:rPr lang="en-US"/>
              <a:t> vs.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using namespace std;</a:t>
            </a:r>
            <a:r>
              <a:rPr lang="en-US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adfd7ac43_0_1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Naming Variables and Functions Properly</a:t>
            </a:r>
            <a:endParaRPr/>
          </a:p>
        </p:txBody>
      </p:sp>
      <p:sp>
        <p:nvSpPr>
          <p:cNvPr id="206" name="Google Shape;206;g32adfd7ac43_0_190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Why does good naming matter?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Improves code readability and maintainability.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Helps other developers understand intent.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Avoids confusion and errors.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Best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meaningful, descriptive names.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Follow consistent casing (camelCase, snake_case, or PascalCase).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Avoid magic numbers and single-letter variables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x = 5; //</a:t>
            </a:r>
            <a:r>
              <a:rPr lang="en-US"/>
              <a:t> Bad vs.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int numRetries = 5; // Good</a:t>
            </a:r>
            <a:r>
              <a:rPr lang="en-US"/>
              <a:t>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verbs for function names (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calculateArea()</a:t>
            </a:r>
            <a:r>
              <a:rPr lang="en-US"/>
              <a:t>,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fetchData()</a:t>
            </a:r>
            <a:r>
              <a:rPr lang="en-US"/>
              <a:t>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adfd7ac43_0_1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212" name="Google Shape;212;g32adfd7ac43_0_197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Brainstorm with your neighbors desirable characteristics of good software design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2adfd7ac43_0_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218" name="Google Shape;218;g32adfd7ac43_0_2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Minimal Complexity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Avoid unnecessary complexity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Keep code simple and readable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Ease of Maintenance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modular, well-documented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Use meaningful comments and version control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Reusability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generic, modular code that can be reused across projects.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Using function templates in C++.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2adfd7ac43_0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224" name="Google Shape;224;g32adfd7ac43_0_203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Extensibility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Design code to allow easy future modifications.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Adding new features without modifying existing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Low Coupling (aka loose coupling)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Reduces dependencies between modules.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Makes testing and maintenance easier.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High Cohesion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Ensures each module has a clear, single purpose.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adfd7ac43_0_2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Design Principles</a:t>
            </a:r>
            <a:endParaRPr/>
          </a:p>
        </p:txBody>
      </p:sp>
      <p:sp>
        <p:nvSpPr>
          <p:cNvPr id="230" name="Google Shape;230;g32adfd7ac43_0_214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Portability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 platform-independent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Avoid OS-specific dependencies.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Leanness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Remove redundant code.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Keep implementations efficient.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Stratification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Organize code into hierarchical layers.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Example: MVC architecture (Model-View-Controller).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47</vt:i4>
  </property>
</Properties>
</file>