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7" roundtripDataSignature="AMtx7mjtFz+XqFnj7nfVu2Fbc3PxlB67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84CD6B-3533-40F6-B22C-F48515DD94DB}">
  <a:tblStyle styleId="{4484CD6B-3533-40F6-B22C-F48515DD94D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962AEA8-0577-4F1D-98A4-A90B02D9257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customschemas.google.com/relationships/presentationmetadata" Target="meta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42691ec2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42691ec2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42691ec2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42691ec2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42691ec2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42691ec2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42691ec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42691ec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42691ec21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342691ec21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42691ec21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42691ec2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2691ec2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2691ec2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2691ec2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2691ec2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42691ec2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42691ec2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42691ec2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42691ec2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2691ec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2691ec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42691ec2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42691ec2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42691ec2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42691ec2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42691ec2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42691ec2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42691ec2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42691ec2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42691ec21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42691ec21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42691ec2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42691ec2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42691ec2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42691ec2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42691ec2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42691ec2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42691ec2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42691ec2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42691ec21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342691ec21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42691ec2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42691ec2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42691ec2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342691ec2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342691ec2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342691ec2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42691ec21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342691ec21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42691ec21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342691ec21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42691ec21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42691ec2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42691ec2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42691ec2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42691ec21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42691ec21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342691ec21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342691ec2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42691ec2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342691ec2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42691ec2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42691ec2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42691ec2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42691ec2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42691ec2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42691ec2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42691ec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42691ec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42691ec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42691ec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42691ec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42691ec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42691ec2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42691ec2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42691ec2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42691ec2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0" name="Google Shape;20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" name="Google Shape;21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423100"/>
            <a:ext cx="8520600" cy="13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400"/>
              <a:t>CSci 3081W: Program Design and Development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1767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Week 4 – Inheritance, Polymorphism, SOLID (and other) design principles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42691ec21_0_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</a:t>
            </a:r>
            <a:r>
              <a:rPr lang="en"/>
              <a:t> Inheritance</a:t>
            </a:r>
            <a:endParaRPr/>
          </a:p>
        </p:txBody>
      </p:sp>
      <p:sp>
        <p:nvSpPr>
          <p:cNvPr id="113" name="Google Shape;113;g3342691ec21_0_87"/>
          <p:cNvSpPr txBox="1"/>
          <p:nvPr>
            <p:ph idx="1" type="body"/>
          </p:nvPr>
        </p:nvSpPr>
        <p:spPr>
          <a:xfrm>
            <a:off x="311700" y="1162525"/>
            <a:ext cx="89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public Base1, public Base2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Pros of </a:t>
            </a:r>
            <a:r>
              <a:rPr b="1" lang="en"/>
              <a:t>multiple</a:t>
            </a:r>
            <a:r>
              <a:rPr b="1" lang="en"/>
              <a:t> inheritance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Reusability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derived class can reuse functionality from multiple base classes, reducing redundant code.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If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FlyingAnimal</a:t>
            </a:r>
            <a:r>
              <a:rPr lang="en" sz="1400"/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SwimmingAnimal</a:t>
            </a:r>
            <a:r>
              <a:rPr lang="en" sz="1400"/>
              <a:t> exist, 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Duck</a:t>
            </a:r>
            <a:r>
              <a:rPr lang="en" sz="1400"/>
              <a:t> can inherit from both.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Expressive Modeling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Models real-world relationships more accurately in some cases.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Example: A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Smartphone</a:t>
            </a:r>
            <a:r>
              <a:rPr lang="en" sz="1400"/>
              <a:t> can inherit from both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Camera</a:t>
            </a:r>
            <a:r>
              <a:rPr lang="en" sz="1400"/>
              <a:t> and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Phone</a:t>
            </a:r>
            <a:r>
              <a:rPr lang="en" sz="1400"/>
              <a:t>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Avoids Redefining Common Functionality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Instead of implementing the same methods in multiple derived classes, they can be inherited.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42691ec21_0_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119" name="Google Shape;119;g3342691ec21_0_93"/>
          <p:cNvSpPr txBox="1"/>
          <p:nvPr>
            <p:ph idx="1" type="body"/>
          </p:nvPr>
        </p:nvSpPr>
        <p:spPr>
          <a:xfrm>
            <a:off x="311700" y="1162525"/>
            <a:ext cx="89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public Base1, public Base2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</a:t>
            </a:r>
            <a:r>
              <a:rPr b="1" lang="en"/>
              <a:t> of multiple inheritance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Diamond Problem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Issue: If two base classes inherit from the same grandparent, and a derived class inherits from both, ambiguity arises over which grandparent's member should be used.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Solution: Use virtual inheritance to ensure only one copy of the grandparent exists.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A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show() { std::cout &lt;&lt; "A::show\n";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B : virtual public A {};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C : virtual public A {};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D : public B, public C {};  </a:t>
            </a:r>
            <a:endParaRPr sz="1400"/>
          </a:p>
        </p:txBody>
      </p:sp>
      <p:sp>
        <p:nvSpPr>
          <p:cNvPr id="120" name="Google Shape;120;g3342691ec21_0_93"/>
          <p:cNvSpPr txBox="1"/>
          <p:nvPr/>
        </p:nvSpPr>
        <p:spPr>
          <a:xfrm>
            <a:off x="5334900" y="3140450"/>
            <a:ext cx="38700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D obj;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obj.show(); // No ambiguity due to virtual inheritance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42691ec21_0_9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126" name="Google Shape;126;g3342691ec21_0_99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public Base1, public Base2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Cons of multiple inheritance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Complexity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Debugging and understanding code becomes harder when multiple base classes interact.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Name Conflicts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If two base classes have a function with the same name, the derived class must disambiguate which one to use.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Increased Memory Overhead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Multiple base class objects may increase memory consumption.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Harder Maintenance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Changes in one base class may have unintended effects on derived classes.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42691ec21_0_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Inheritance</a:t>
            </a:r>
            <a:endParaRPr/>
          </a:p>
        </p:txBody>
      </p:sp>
      <p:sp>
        <p:nvSpPr>
          <p:cNvPr id="132" name="Google Shape;132;g3342691ec21_0_106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public Base1, public Base2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multiple inheritance?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 when classes have distinct, non-overlapping responsibilities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Avoid when a deep hierarchy or composition </a:t>
            </a:r>
            <a:r>
              <a:rPr lang="en" sz="1400"/>
              <a:t>provides</a:t>
            </a:r>
            <a:r>
              <a:rPr lang="en" sz="1400"/>
              <a:t> a simpler solution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42691ec21_0_1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and Virtual Functions</a:t>
            </a:r>
            <a:endParaRPr/>
          </a:p>
        </p:txBody>
      </p:sp>
      <p:sp>
        <p:nvSpPr>
          <p:cNvPr id="138" name="Google Shape;138;g3342691ec21_0_11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Polymorphism</a:t>
            </a:r>
            <a:r>
              <a:rPr lang="en"/>
              <a:t>: Ability to call derived class methods through a base class pointer.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Dynamic Dispatch</a:t>
            </a:r>
            <a:r>
              <a:rPr lang="en"/>
              <a:t>: The correct method is determined at runtime.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b="1" lang="en"/>
              <a:t> Keyword</a:t>
            </a:r>
            <a:r>
              <a:rPr lang="en"/>
              <a:t>: Enables runtime method overriding.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override</a:t>
            </a:r>
            <a:r>
              <a:rPr b="1" lang="en"/>
              <a:t> Keyword</a:t>
            </a:r>
            <a:r>
              <a:rPr lang="en"/>
              <a:t>: Ensures a method in a derived class correctly overrides a virtual function in the base class.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42691ec21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and Virtual Functions</a:t>
            </a:r>
            <a:endParaRPr/>
          </a:p>
        </p:txBody>
      </p:sp>
      <p:sp>
        <p:nvSpPr>
          <p:cNvPr id="144" name="Google Shape;144;g3342691ec21_0_123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virtual void show() { std::cout &lt;&lt; "Base";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class Derived : public Base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void show() override { std::cout &lt;&lt; "Derived"; 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Base* obj = new Derived();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obj-&gt;show(); // Outputs: "Derived"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    delete obj;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42691ec21_0_1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 Classes and Pure Virtual Functions</a:t>
            </a:r>
            <a:endParaRPr/>
          </a:p>
        </p:txBody>
      </p:sp>
      <p:sp>
        <p:nvSpPr>
          <p:cNvPr id="150" name="Google Shape;150;g3342691ec21_0_12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Abstract Class</a:t>
            </a:r>
            <a:r>
              <a:rPr lang="en"/>
              <a:t>: A class with at least one pure virtual function. Cannot be instantiated, must be inherited and implemented.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float getArea() = 0; // Pure virtual function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Circle : public Shape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Circle(float r) : radius(r) {}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float getArea() override { return 3.1415*radius*radius;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float radius;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42691ec21_0_1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156" name="Google Shape;156;g3342691ec21_0_133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Interface</a:t>
            </a:r>
            <a:r>
              <a:rPr lang="en"/>
              <a:t>: A class with all pure virtual functions. Cannot be instantiated, must be realized and implemented.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practice to start Interface classes with an “I”. i.e. IEntity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do not inherit from interfaces. Classes realize from interfaces.</a:t>
            </a:r>
            <a:endParaRPr/>
          </a:p>
        </p:txBody>
      </p:sp>
      <p:pic>
        <p:nvPicPr>
          <p:cNvPr id="157" name="Google Shape;157;g3342691ec21_0_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750" y="3097175"/>
            <a:ext cx="33635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3342691ec21_0_1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450" y="3040025"/>
            <a:ext cx="3962400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342691ec21_0_133"/>
          <p:cNvSpPr txBox="1"/>
          <p:nvPr/>
        </p:nvSpPr>
        <p:spPr>
          <a:xfrm>
            <a:off x="833800" y="383495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Inheritance arrow in UML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g3342691ec21_0_133"/>
          <p:cNvSpPr txBox="1"/>
          <p:nvPr/>
        </p:nvSpPr>
        <p:spPr>
          <a:xfrm>
            <a:off x="4730575" y="3834950"/>
            <a:ext cx="289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Realization </a:t>
            </a:r>
            <a:r>
              <a:rPr lang="en" sz="1800">
                <a:solidFill>
                  <a:schemeClr val="dk2"/>
                </a:solidFill>
              </a:rPr>
              <a:t>arrow in UML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42691ec21_0_1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 vs. Inheritance</a:t>
            </a:r>
            <a:endParaRPr/>
          </a:p>
        </p:txBody>
      </p:sp>
      <p:sp>
        <p:nvSpPr>
          <p:cNvPr id="166" name="Google Shape;166;g3342691ec21_0_142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When Not to Use Inheritance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Inheritance increases tight coupling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Sometimes Composition is better (HAS-A instead of IS-A)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Example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Bad example: A Car inheriting from Engine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Good example: A Car has an Engine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lass Car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Engine* engine;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Car(...) {...}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g3342691ec21_0_142"/>
          <p:cNvSpPr txBox="1"/>
          <p:nvPr/>
        </p:nvSpPr>
        <p:spPr>
          <a:xfrm>
            <a:off x="3630850" y="3276325"/>
            <a:ext cx="3717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lass Engine {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public: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Engine(...) {...}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42691ec21_0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 Design Principles in C++</a:t>
            </a:r>
            <a:endParaRPr/>
          </a:p>
        </p:txBody>
      </p:sp>
      <p:sp>
        <p:nvSpPr>
          <p:cNvPr id="173" name="Google Shape;173;g3342691ec21_0_152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SOLID principles are five key principles of object-oriented design that improve code maintainability, scalability, and reusability.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 (SRP)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 (OCP)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 Principle (LSP)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 (ISP)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 (DIP)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42691ec21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vs C++ - The Key Difference</a:t>
            </a:r>
            <a:endParaRPr/>
          </a:p>
        </p:txBody>
      </p:sp>
      <p:sp>
        <p:nvSpPr>
          <p:cNvPr id="61" name="Google Shape;61;g3342691ec2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procedural; C++ supports Object-Oriented Programming (OOP)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OOP enables encapsulation, inheritance, and polymorphism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OOP matters: reusability, maintainability, and abstraction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g3342691ec21_0_0"/>
          <p:cNvGraphicFramePr/>
          <p:nvPr/>
        </p:nvGraphicFramePr>
        <p:xfrm>
          <a:off x="952500" y="299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{4484CD6B-3533-40F6-B22C-F48515DD94DB}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Encapsulation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Inheritance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Polymorphism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C++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38761D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42691ec21_0_1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 (SRP)</a:t>
            </a:r>
            <a:endParaRPr/>
          </a:p>
        </p:txBody>
      </p:sp>
      <p:sp>
        <p:nvSpPr>
          <p:cNvPr id="179" name="Google Shape;179;g3342691ec21_0_15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</a:t>
            </a:r>
            <a:r>
              <a:rPr lang="en"/>
              <a:t>A class should have only one reason to change, meaning it should have a single responsibility.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42691ec21_0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 (SRP)</a:t>
            </a:r>
            <a:endParaRPr/>
          </a:p>
        </p:txBody>
      </p:sp>
      <p:sp>
        <p:nvSpPr>
          <p:cNvPr id="185" name="Google Shape;185;g3342691ec21_0_174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Example (violation of SRP):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Report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generateAndPrint()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std::string reportData = "Report Data";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std::cout &lt;&lt; "Printing: " &lt;&lt; reportData;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6" name="Google Shape;186;g3342691ec21_0_174"/>
          <p:cNvSpPr txBox="1"/>
          <p:nvPr/>
        </p:nvSpPr>
        <p:spPr>
          <a:xfrm>
            <a:off x="186025" y="3527950"/>
            <a:ext cx="8772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Issue: The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Report</a:t>
            </a:r>
            <a:r>
              <a:rPr lang="en" sz="1800">
                <a:solidFill>
                  <a:schemeClr val="dk2"/>
                </a:solidFill>
              </a:rPr>
              <a:t> class has two responsibilities: generating and printing.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42691ec21_0_1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Responsibility Principle (SRP)</a:t>
            </a:r>
            <a:endParaRPr/>
          </a:p>
        </p:txBody>
      </p:sp>
      <p:sp>
        <p:nvSpPr>
          <p:cNvPr id="192" name="Google Shape;192;g3342691ec21_0_16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Report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std::string generate()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return "Report Data";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ReportPrinter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print(const std::string&amp; reportData)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std::cout &lt;&lt; "Printing: " &lt;&lt; reportData;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3" name="Google Shape;193;g3342691ec21_0_168"/>
          <p:cNvSpPr txBox="1"/>
          <p:nvPr/>
        </p:nvSpPr>
        <p:spPr>
          <a:xfrm>
            <a:off x="4635000" y="1600400"/>
            <a:ext cx="4197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Report</a:t>
            </a:r>
            <a:r>
              <a:rPr lang="en" sz="1800">
                <a:solidFill>
                  <a:schemeClr val="dk2"/>
                </a:solidFill>
              </a:rPr>
              <a:t> handles data generation, and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ReportPrinter</a:t>
            </a:r>
            <a:r>
              <a:rPr lang="en" sz="1800">
                <a:solidFill>
                  <a:schemeClr val="dk2"/>
                </a:solidFill>
              </a:rPr>
              <a:t> handles printing, ensuring separation of concerns.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42691ec21_0_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 (OCP)</a:t>
            </a:r>
            <a:endParaRPr/>
          </a:p>
        </p:txBody>
      </p:sp>
      <p:sp>
        <p:nvSpPr>
          <p:cNvPr id="199" name="Google Shape;199;g3342691ec21_0_180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0" name="Google Shape;200;g3342691ec21_0_180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</a:t>
            </a:r>
            <a:r>
              <a:rPr lang="en"/>
              <a:t>A class should be open for extension but closed for modification.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42691ec21_0_1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 (OCP)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342691ec21_0_18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Example (violation of OCP):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enum Type { CIRCLE, RECTANGLE 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Type type;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double radius, width, height;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AreaCalculator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double calculateArea(const Shape&amp; shape)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if (shape.type == Shape::CIRCLE)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return 3.14 * shape.radius * shape.radius;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else if (shape.type == Shape::RECTANGLE)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    return shape.width * shape.height;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7" name="Google Shape;207;g3342691ec21_0_188"/>
          <p:cNvSpPr txBox="1"/>
          <p:nvPr/>
        </p:nvSpPr>
        <p:spPr>
          <a:xfrm>
            <a:off x="4876200" y="1550100"/>
            <a:ext cx="4267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Issue: Every new shape requires modifying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AreaCalculator</a:t>
            </a:r>
            <a:r>
              <a:rPr lang="en" sz="1800">
                <a:solidFill>
                  <a:schemeClr val="dk2"/>
                </a:solidFill>
              </a:rPr>
              <a:t>, violating OCP.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42691ec21_0_19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Open/Closed Principle (OCP)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342691ec21_0_195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virtual double area() const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virtual ~Shape() = default;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Circle : public Shape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double radius;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Circle(double r) : radius(r)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double area() const override { return 3.14 * radius * radius;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4" name="Google Shape;214;g3342691ec21_0_195"/>
          <p:cNvSpPr txBox="1"/>
          <p:nvPr/>
        </p:nvSpPr>
        <p:spPr>
          <a:xfrm>
            <a:off x="4680475" y="1781600"/>
            <a:ext cx="4267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" sz="1800">
                <a:solidFill>
                  <a:schemeClr val="dk2"/>
                </a:solidFill>
              </a:rPr>
              <a:t> class can be extended without modifying existing code.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42691ec21_0_20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 Principle (LSP)</a:t>
            </a:r>
            <a:endParaRPr/>
          </a:p>
        </p:txBody>
      </p:sp>
      <p:sp>
        <p:nvSpPr>
          <p:cNvPr id="220" name="Google Shape;220;g3342691ec21_0_207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1" name="Google Shape;221;g3342691ec21_0_207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</a:t>
            </a:r>
            <a:r>
              <a:rPr lang="en"/>
              <a:t>Subtypes must be substitutable for their base types without altering program behavior.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42691ec21_0_2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 Principle (LSP)</a:t>
            </a:r>
            <a:endParaRPr/>
          </a:p>
        </p:txBody>
      </p:sp>
      <p:sp>
        <p:nvSpPr>
          <p:cNvPr id="227" name="Google Shape;227;g3342691ec21_0_213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8" name="Google Shape;228;g3342691ec21_0_213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Example (violation of LSP):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Bird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fly() { std::cout &lt;&lt; "Flying...";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Penguin : public Bird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fly() override { throw std::logic_error("Penguins can't fly");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29" name="Google Shape;229;g3342691ec21_0_213"/>
          <p:cNvSpPr txBox="1"/>
          <p:nvPr/>
        </p:nvSpPr>
        <p:spPr>
          <a:xfrm>
            <a:off x="946150" y="4127700"/>
            <a:ext cx="779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Issue: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lang="en" sz="1800">
                <a:solidFill>
                  <a:schemeClr val="dk2"/>
                </a:solidFill>
              </a:rPr>
              <a:t> violates LSP because it changes expected behavior.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342691ec21_0_2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Liskov Substitution Principle (LSP)</a:t>
            </a:r>
            <a:endParaRPr/>
          </a:p>
        </p:txBody>
      </p:sp>
      <p:sp>
        <p:nvSpPr>
          <p:cNvPr id="235" name="Google Shape;235;g3342691ec21_0_221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6" name="Google Shape;236;g3342691ec21_0_221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Bird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fly() const { std::cout &lt;&lt; "Flying...";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~Bird() = default;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Sparrow : public Bird {};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37" name="Google Shape;237;g3342691ec21_0_221"/>
          <p:cNvSpPr txBox="1"/>
          <p:nvPr/>
        </p:nvSpPr>
        <p:spPr>
          <a:xfrm>
            <a:off x="946150" y="4127700"/>
            <a:ext cx="779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Sparrow</a:t>
            </a:r>
            <a:r>
              <a:rPr lang="en" sz="1800">
                <a:solidFill>
                  <a:schemeClr val="dk2"/>
                </a:solidFill>
              </a:rPr>
              <a:t> can be used anywhere a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Bird</a:t>
            </a:r>
            <a:r>
              <a:rPr lang="en" sz="1800">
                <a:solidFill>
                  <a:schemeClr val="dk2"/>
                </a:solidFill>
              </a:rPr>
              <a:t> is expected without issue.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42691ec21_0_2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 (ISP)</a:t>
            </a:r>
            <a:endParaRPr/>
          </a:p>
        </p:txBody>
      </p:sp>
      <p:sp>
        <p:nvSpPr>
          <p:cNvPr id="243" name="Google Shape;243;g3342691ec21_0_22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4" name="Google Shape;244;g3342691ec21_0_228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</a:t>
            </a:r>
            <a:r>
              <a:rPr lang="en"/>
              <a:t>Clients should not be forced to depend on interfaces they do not use.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42691ec21_0_1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Specifier Review</a:t>
            </a:r>
            <a:endParaRPr/>
          </a:p>
        </p:txBody>
      </p:sp>
      <p:sp>
        <p:nvSpPr>
          <p:cNvPr id="68" name="Google Shape;68;g3342691ec21_0_1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g3342691ec21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4150" y="1989950"/>
            <a:ext cx="6230765" cy="1451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42691ec21_0_2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 (ISP)</a:t>
            </a:r>
            <a:endParaRPr/>
          </a:p>
        </p:txBody>
      </p:sp>
      <p:sp>
        <p:nvSpPr>
          <p:cNvPr id="250" name="Google Shape;250;g3342691ec21_0_234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1" name="Google Shape;251;g3342691ec21_0_234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Example (violation of ISP):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Machine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print()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virtual void scan() = 0;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class SimplePrinter : public Machine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print() override { std::cout &lt;&lt; "Printing...";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void scan() override {} // Useless method for this class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g3342691ec21_0_234"/>
          <p:cNvSpPr txBox="1"/>
          <p:nvPr/>
        </p:nvSpPr>
        <p:spPr>
          <a:xfrm>
            <a:off x="4423825" y="1409175"/>
            <a:ext cx="40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Issue: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SimplePrinter</a:t>
            </a:r>
            <a:r>
              <a:rPr lang="en" sz="1800">
                <a:solidFill>
                  <a:schemeClr val="dk2"/>
                </a:solidFill>
              </a:rPr>
              <a:t> is forced to implement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scan()</a:t>
            </a:r>
            <a:r>
              <a:rPr lang="en" sz="1800">
                <a:solidFill>
                  <a:schemeClr val="dk2"/>
                </a:solidFill>
              </a:rPr>
              <a:t> even though it doesn't need it.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42691ec21_0_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 Segregation Principle (ISP)</a:t>
            </a:r>
            <a:endParaRPr/>
          </a:p>
        </p:txBody>
      </p:sp>
      <p:sp>
        <p:nvSpPr>
          <p:cNvPr id="258" name="Google Shape;258;g3342691ec21_0_241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9" name="Google Shape;259;g3342691ec21_0_241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class Printer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virtual void print() = 0;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virtual ~Printer() = default;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class Scanner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virtual void scan() = 0;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virtual ~Scanner() = default;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class MultiFunctionPrinter : public Printer, public Scanner {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void print() override { std::cout &lt;&lt; "Printing...";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    void scan() override { std::cout &lt;&lt; "Scanning..."; }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1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g3342691ec21_0_241"/>
          <p:cNvSpPr txBox="1"/>
          <p:nvPr/>
        </p:nvSpPr>
        <p:spPr>
          <a:xfrm>
            <a:off x="4423825" y="1409175"/>
            <a:ext cx="40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Separate interfaces for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Printer</a:t>
            </a:r>
            <a:r>
              <a:rPr lang="en" sz="1800">
                <a:solidFill>
                  <a:schemeClr val="dk2"/>
                </a:solidFill>
              </a:rPr>
              <a:t> and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" sz="1800">
                <a:solidFill>
                  <a:schemeClr val="dk2"/>
                </a:solidFill>
              </a:rPr>
              <a:t> prevent forcing unnecessary functionality.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42691ec21_0_2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 (DIP)</a:t>
            </a:r>
            <a:endParaRPr/>
          </a:p>
        </p:txBody>
      </p:sp>
      <p:sp>
        <p:nvSpPr>
          <p:cNvPr id="266" name="Google Shape;266;g3342691ec21_0_249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67" name="Google Shape;267;g3342691ec21_0_249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</a:t>
            </a:r>
            <a:r>
              <a:rPr lang="en"/>
              <a:t>: </a:t>
            </a:r>
            <a:r>
              <a:rPr lang="en"/>
              <a:t>High-level modules should not depend on low-level modules; both should depend on abstractions.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42691ec21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 (DIP)</a:t>
            </a:r>
            <a:endParaRPr/>
          </a:p>
        </p:txBody>
      </p:sp>
      <p:sp>
        <p:nvSpPr>
          <p:cNvPr id="273" name="Google Shape;273;g3342691ec21_0_255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4" name="Google Shape;274;g3342691ec21_0_255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Bad Example (violation of DIP):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class PetrolEngine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void start() { std::cout &lt;&lt; "Petrol Engine Starting...";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class Car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PetrolEngine engine;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   void start() { engine.start();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75" name="Google Shape;275;g3342691ec21_0_255"/>
          <p:cNvSpPr txBox="1"/>
          <p:nvPr/>
        </p:nvSpPr>
        <p:spPr>
          <a:xfrm>
            <a:off x="5007600" y="2823400"/>
            <a:ext cx="4086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</a:rPr>
              <a:t>Issue: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800">
                <a:solidFill>
                  <a:schemeClr val="dk2"/>
                </a:solidFill>
              </a:rPr>
              <a:t> is tightly coupled with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PetrolEngine,</a:t>
            </a:r>
            <a:r>
              <a:rPr lang="en" sz="1800">
                <a:solidFill>
                  <a:schemeClr val="dk2"/>
                </a:solidFill>
              </a:rPr>
              <a:t> making it hard to switch to a different engine type.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42691ec21_0_2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Inversion Principle (DIP)</a:t>
            </a:r>
            <a:endParaRPr/>
          </a:p>
        </p:txBody>
      </p:sp>
      <p:sp>
        <p:nvSpPr>
          <p:cNvPr id="281" name="Google Shape;281;g3342691ec21_0_262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2" name="Google Shape;282;g3342691ec21_0_262"/>
          <p:cNvSpPr txBox="1"/>
          <p:nvPr>
            <p:ph idx="1" type="body"/>
          </p:nvPr>
        </p:nvSpPr>
        <p:spPr>
          <a:xfrm>
            <a:off x="311700" y="1162525"/>
            <a:ext cx="8606400" cy="36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Example: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Engine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virtual void start() = 0;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virtual ~Engine() = default;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PetrolEngine : public Engine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start() override { std::cout &lt;&lt; "Petrol Engine Starting...";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Car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Engine&amp; engine;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Car(Engine&amp; eng) : engine(eng) {}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start() { engine.start();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3" name="Google Shape;283;g3342691ec21_0_262"/>
          <p:cNvSpPr txBox="1"/>
          <p:nvPr/>
        </p:nvSpPr>
        <p:spPr>
          <a:xfrm>
            <a:off x="4786150" y="1273300"/>
            <a:ext cx="4413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Why?</a:t>
            </a:r>
            <a:br>
              <a:rPr lang="en" sz="1800">
                <a:solidFill>
                  <a:schemeClr val="dk2"/>
                </a:solidFill>
              </a:rPr>
            </a:br>
            <a:br>
              <a:rPr lang="en" sz="1800">
                <a:solidFill>
                  <a:schemeClr val="dk2"/>
                </a:solidFill>
              </a:rPr>
            </a:b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Car</a:t>
            </a:r>
            <a:r>
              <a:rPr lang="en" sz="1800">
                <a:solidFill>
                  <a:schemeClr val="dk2"/>
                </a:solidFill>
              </a:rPr>
              <a:t> depends on an abstraction (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Engine</a:t>
            </a:r>
            <a:r>
              <a:rPr lang="en" sz="1800">
                <a:solidFill>
                  <a:schemeClr val="dk2"/>
                </a:solidFill>
              </a:rPr>
              <a:t>) rather than a concrete class.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42691ec21_0_2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  <p:sp>
        <p:nvSpPr>
          <p:cNvPr id="289" name="Google Shape;289;g3342691ec21_0_269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290" name="Google Shape;290;g3342691ec21_0_2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3988" y="1139111"/>
            <a:ext cx="6035179" cy="3394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1" name="Google Shape;291;g3342691ec21_0_269"/>
          <p:cNvCxnSpPr/>
          <p:nvPr/>
        </p:nvCxnSpPr>
        <p:spPr>
          <a:xfrm>
            <a:off x="3131875" y="1667850"/>
            <a:ext cx="14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g3342691ec21_0_269"/>
          <p:cNvCxnSpPr/>
          <p:nvPr/>
        </p:nvCxnSpPr>
        <p:spPr>
          <a:xfrm>
            <a:off x="3131875" y="2584950"/>
            <a:ext cx="1427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g3342691ec21_0_269"/>
          <p:cNvCxnSpPr/>
          <p:nvPr/>
        </p:nvCxnSpPr>
        <p:spPr>
          <a:xfrm>
            <a:off x="3131875" y="1667850"/>
            <a:ext cx="3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g3342691ec21_0_269"/>
          <p:cNvCxnSpPr/>
          <p:nvPr/>
        </p:nvCxnSpPr>
        <p:spPr>
          <a:xfrm>
            <a:off x="4558975" y="1667850"/>
            <a:ext cx="300" cy="92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g3342691ec21_0_269"/>
          <p:cNvSpPr txBox="1"/>
          <p:nvPr/>
        </p:nvSpPr>
        <p:spPr>
          <a:xfrm>
            <a:off x="3487425" y="1281375"/>
            <a:ext cx="28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42691ec21_0_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  <p:sp>
        <p:nvSpPr>
          <p:cNvPr id="301" name="Google Shape;301;g3342691ec21_0_282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Code Quality" id="302" name="Google Shape;302;g3342691ec21_0_2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1747759"/>
            <a:ext cx="9153915" cy="31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42691ec21_0_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  <p:sp>
        <p:nvSpPr>
          <p:cNvPr id="308" name="Google Shape;308;g3342691ec21_0_294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Code Quality 2" id="309" name="Google Shape;309;g3342691ec21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7482" y="1775"/>
            <a:ext cx="5342967" cy="514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42691ec21_0_30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  <p:sp>
        <p:nvSpPr>
          <p:cNvPr id="315" name="Google Shape;315;g3342691ec21_0_301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Code Quality 3" id="316" name="Google Shape;316;g3342691ec21_0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25" y="1943100"/>
            <a:ext cx="9144001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42691ec21_0_30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  <p:sp>
        <p:nvSpPr>
          <p:cNvPr id="322" name="Google Shape;322;g3342691ec21_0_308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Good Code" id="323" name="Google Shape;323;g3342691ec21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613" y="0"/>
            <a:ext cx="33670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42691ec21_0_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Inheritance</a:t>
            </a:r>
            <a:endParaRPr/>
          </a:p>
        </p:txBody>
      </p:sp>
      <p:sp>
        <p:nvSpPr>
          <p:cNvPr id="75" name="Google Shape;75;g3342691ec21_0_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allows a class to derive from another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Promotes code reuse and hierarchy modeling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342691ec21_0_48"/>
          <p:cNvSpPr txBox="1"/>
          <p:nvPr/>
        </p:nvSpPr>
        <p:spPr>
          <a:xfrm>
            <a:off x="997825" y="2578325"/>
            <a:ext cx="4025100" cy="59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derived : public base {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42691ec21_0_3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Style</a:t>
            </a:r>
            <a:endParaRPr/>
          </a:p>
        </p:txBody>
      </p:sp>
      <p:sp>
        <p:nvSpPr>
          <p:cNvPr id="329" name="Google Shape;329;g3342691ec21_0_315"/>
          <p:cNvSpPr txBox="1"/>
          <p:nvPr>
            <p:ph idx="1" type="body"/>
          </p:nvPr>
        </p:nvSpPr>
        <p:spPr>
          <a:xfrm>
            <a:off x="311700" y="1162525"/>
            <a:ext cx="860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descr="xkcd: Standards" id="330" name="Google Shape;330;g3342691ec21_0_3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9412" y="1352022"/>
            <a:ext cx="6686575" cy="3791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42691ec21_0_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Syntax in C++</a:t>
            </a:r>
            <a:endParaRPr/>
          </a:p>
        </p:txBody>
      </p:sp>
      <p:sp>
        <p:nvSpPr>
          <p:cNvPr id="82" name="Google Shape;82;g3342691ec21_0_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public Base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private Base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class Derived : protected Base {...};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 inheritance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42691ec21_0_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Inheritance</a:t>
            </a:r>
            <a:endParaRPr/>
          </a:p>
        </p:txBody>
      </p:sp>
      <p:sp>
        <p:nvSpPr>
          <p:cNvPr id="88" name="Google Shape;88;g3342691ec21_0_61"/>
          <p:cNvSpPr txBox="1"/>
          <p:nvPr>
            <p:ph idx="1" type="body"/>
          </p:nvPr>
        </p:nvSpPr>
        <p:spPr>
          <a:xfrm>
            <a:off x="311700" y="11625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class Base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publicVar = 1;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protectedVar = 2;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int privateVar = 3; // Not inherited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showPublic() { std::cout &lt;&lt; "Base Public\n";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showProtected() { std::cout &lt;&lt; "Base Protected\n";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showPrivate() { std::cout &lt;&lt; "Base Private\n";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42691ec21_0_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Inheritance</a:t>
            </a:r>
            <a:endParaRPr/>
          </a:p>
        </p:txBody>
      </p:sp>
      <p:sp>
        <p:nvSpPr>
          <p:cNvPr id="94" name="Google Shape;94;g3342691ec21_0_67"/>
          <p:cNvSpPr txBox="1"/>
          <p:nvPr>
            <p:ph idx="1" type="body"/>
          </p:nvPr>
        </p:nvSpPr>
        <p:spPr>
          <a:xfrm>
            <a:off x="311700" y="1162525"/>
            <a:ext cx="89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lass DerivedPublic : public Base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accessMembers()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std::cout &lt;&lt; "PublicVar: " &lt;&lt; publicVar &lt;&lt; "\n";      // Allowed (remains public)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std::cout &lt;&lt; "ProtectedVar: " &lt;&lt; protectedVar &lt;&lt; "\n"; // Allowed (remains protected)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// std::cout &lt;&lt; privateVar; // Error: private members are NOT inherited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void useBaseFunctions()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showPublic();   // Allowed (remains public)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showProtected(); // Allowed (remains protected)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    // showPrivate(); // Error: private members are NOT inherited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42691ec21_0_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Inheritance</a:t>
            </a:r>
            <a:endParaRPr/>
          </a:p>
        </p:txBody>
      </p:sp>
      <p:sp>
        <p:nvSpPr>
          <p:cNvPr id="100" name="Google Shape;100;g3342691ec21_0_72"/>
          <p:cNvSpPr txBox="1"/>
          <p:nvPr>
            <p:ph idx="1" type="body"/>
          </p:nvPr>
        </p:nvSpPr>
        <p:spPr>
          <a:xfrm>
            <a:off x="311700" y="1162525"/>
            <a:ext cx="89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DerivedPublic obj;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obj.showPublic();  // Allowed (public in DerivedPublic)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// obj.showProtected(); // Error: protected in DerivedPublic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   obj.accessMembers();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Public members remain public in the derived class.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Protected members remain protected.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Private members are NOT inherited.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42691ec21_0_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vs. Protected vs. Private Inheritance</a:t>
            </a:r>
            <a:endParaRPr/>
          </a:p>
        </p:txBody>
      </p:sp>
      <p:sp>
        <p:nvSpPr>
          <p:cNvPr id="106" name="Google Shape;106;g3342691ec21_0_78"/>
          <p:cNvSpPr txBox="1"/>
          <p:nvPr>
            <p:ph idx="1" type="body"/>
          </p:nvPr>
        </p:nvSpPr>
        <p:spPr>
          <a:xfrm>
            <a:off x="311700" y="1162525"/>
            <a:ext cx="899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7" name="Google Shape;107;g3342691ec21_0_78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{5962AEA8-0577-4F1D-98A4-A90B02D92574}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Base Class Member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Public Inheritance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Protected Inheritance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Private Inheritance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protected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private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Inherited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Inherited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Inherited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