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4" roundtripDataSignature="AMtx7mjAtllPrYhJNJBVXqtFMraV5pG9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 name="Shape 13"/>
        <p:cNvGrpSpPr/>
        <p:nvPr/>
      </p:nvGrpSpPr>
      <p:grpSpPr>
        <a:xfrm>
          <a:off x="0" y="0"/>
          <a:ext cx="0" cy="0"/>
          <a:chOff x="0" y="0"/>
          <a:chExt cx="0" cy="0"/>
        </a:xfrm>
      </p:grpSpPr>
      <p:sp>
        <p:nvSpPr>
          <p:cNvPr id="14" name="Google Shape;14;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5" name="Google Shape;1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 name="Shape 16"/>
        <p:cNvGrpSpPr/>
        <p:nvPr/>
      </p:nvGrpSpPr>
      <p:grpSpPr>
        <a:xfrm>
          <a:off x="0" y="0"/>
          <a:ext cx="0" cy="0"/>
          <a:chOff x="0" y="0"/>
          <a:chExt cx="0" cy="0"/>
        </a:xfrm>
      </p:grpSpPr>
      <p:sp>
        <p:nvSpPr>
          <p:cNvPr id="17" name="Google Shape;1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 name="Google Shape;19;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 name="Shape 22"/>
        <p:cNvGrpSpPr/>
        <p:nvPr/>
      </p:nvGrpSpPr>
      <p:grpSpPr>
        <a:xfrm>
          <a:off x="0" y="0"/>
          <a:ext cx="0" cy="0"/>
          <a:chOff x="0" y="0"/>
          <a:chExt cx="0" cy="0"/>
        </a:xfrm>
      </p:grpSpPr>
      <p:sp>
        <p:nvSpPr>
          <p:cNvPr id="23" name="Google Shape;23;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24" name="Google Shape;2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5" name="Shape 25"/>
        <p:cNvGrpSpPr/>
        <p:nvPr/>
      </p:nvGrpSpPr>
      <p:grpSpPr>
        <a:xfrm>
          <a:off x="0" y="0"/>
          <a:ext cx="0" cy="0"/>
          <a:chOff x="0" y="0"/>
          <a:chExt cx="0" cy="0"/>
        </a:xfrm>
      </p:grpSpPr>
      <p:sp>
        <p:nvSpPr>
          <p:cNvPr id="26" name="Google Shape;26;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7" name="Google Shape;27;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28" name="Google Shape;2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
          <p:cNvSpPr txBox="1"/>
          <p:nvPr>
            <p:ph type="ctrTitle"/>
          </p:nvPr>
        </p:nvSpPr>
        <p:spPr>
          <a:xfrm>
            <a:off x="311700" y="423100"/>
            <a:ext cx="8520600" cy="130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400"/>
              <a:t>CSci 3081W: Program Design and Development</a:t>
            </a:r>
            <a:endParaRPr/>
          </a:p>
        </p:txBody>
      </p:sp>
      <p:sp>
        <p:nvSpPr>
          <p:cNvPr id="36" name="Google Shape;36;p1"/>
          <p:cNvSpPr txBox="1"/>
          <p:nvPr>
            <p:ph idx="1" type="subTitle"/>
          </p:nvPr>
        </p:nvSpPr>
        <p:spPr>
          <a:xfrm>
            <a:off x="311700" y="17673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Lecture 10 – Behavioral Design Patterns</a:t>
            </a:r>
            <a:endParaRPr/>
          </a:p>
          <a:p>
            <a:pPr indent="0" lvl="0" marL="0" rtl="0" algn="ctr">
              <a:lnSpc>
                <a:spcPct val="100000"/>
              </a:lnSpc>
              <a:spcBef>
                <a:spcPts val="0"/>
              </a:spcBef>
              <a:spcAft>
                <a:spcPts val="0"/>
              </a:spcAft>
              <a:buSzPts val="2800"/>
              <a:buNone/>
            </a:pPr>
            <a:r>
              <a:rPr lang="en-US"/>
              <a:t>Strategy Pattern</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0"/>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pic>
        <p:nvPicPr>
          <p:cNvPr id="96" name="Google Shape;96;p10"/>
          <p:cNvPicPr preferRelativeResize="0"/>
          <p:nvPr/>
        </p:nvPicPr>
        <p:blipFill rotWithShape="1">
          <a:blip r:embed="rId3">
            <a:alphaModFix/>
          </a:blip>
          <a:srcRect b="0" l="0" r="0" t="0"/>
          <a:stretch/>
        </p:blipFill>
        <p:spPr>
          <a:xfrm>
            <a:off x="1030941" y="907522"/>
            <a:ext cx="7082118" cy="35794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1"/>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102" name="Google Shape;102;p11"/>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103" name="Google Shape;103;p11"/>
          <p:cNvPicPr preferRelativeResize="0"/>
          <p:nvPr/>
        </p:nvPicPr>
        <p:blipFill rotWithShape="1">
          <a:blip r:embed="rId3">
            <a:alphaModFix/>
          </a:blip>
          <a:srcRect b="0" l="0" r="0" t="0"/>
          <a:stretch/>
        </p:blipFill>
        <p:spPr>
          <a:xfrm>
            <a:off x="990600" y="924209"/>
            <a:ext cx="7162800" cy="3489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109" name="Google Shape;109;p12"/>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110" name="Google Shape;110;p12"/>
          <p:cNvPicPr preferRelativeResize="0"/>
          <p:nvPr/>
        </p:nvPicPr>
        <p:blipFill rotWithShape="1">
          <a:blip r:embed="rId3">
            <a:alphaModFix/>
          </a:blip>
          <a:srcRect b="0" l="0" r="0" t="0"/>
          <a:stretch/>
        </p:blipFill>
        <p:spPr>
          <a:xfrm>
            <a:off x="694764" y="1005622"/>
            <a:ext cx="7754471" cy="34447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3"/>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Strategy Pattern</a:t>
            </a:r>
            <a:endParaRPr sz="2800"/>
          </a:p>
        </p:txBody>
      </p:sp>
      <p:pic>
        <p:nvPicPr>
          <p:cNvPr id="116" name="Google Shape;116;p13"/>
          <p:cNvPicPr preferRelativeResize="0"/>
          <p:nvPr/>
        </p:nvPicPr>
        <p:blipFill rotWithShape="1">
          <a:blip r:embed="rId3">
            <a:alphaModFix/>
          </a:blip>
          <a:srcRect b="0" l="0" r="0" t="0"/>
          <a:stretch/>
        </p:blipFill>
        <p:spPr>
          <a:xfrm>
            <a:off x="2962496" y="986029"/>
            <a:ext cx="6181504" cy="4157471"/>
          </a:xfrm>
          <a:prstGeom prst="rect">
            <a:avLst/>
          </a:prstGeom>
          <a:noFill/>
          <a:ln>
            <a:noFill/>
          </a:ln>
        </p:spPr>
      </p:pic>
      <p:sp>
        <p:nvSpPr>
          <p:cNvPr id="117" name="Google Shape;117;p13"/>
          <p:cNvSpPr txBox="1"/>
          <p:nvPr/>
        </p:nvSpPr>
        <p:spPr>
          <a:xfrm>
            <a:off x="502023" y="1085929"/>
            <a:ext cx="2577014"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Strategy is a behavioral design pattern that lets you define a family of algorithms, put each of them into a separate class, and make their objects interchangeable.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Problem</a:t>
            </a:r>
            <a:endParaRPr sz="2800"/>
          </a:p>
        </p:txBody>
      </p:sp>
      <p:pic>
        <p:nvPicPr>
          <p:cNvPr id="123" name="Google Shape;123;p14"/>
          <p:cNvPicPr preferRelativeResize="0"/>
          <p:nvPr/>
        </p:nvPicPr>
        <p:blipFill rotWithShape="1">
          <a:blip r:embed="rId3">
            <a:alphaModFix/>
          </a:blip>
          <a:srcRect b="0" l="0" r="0" t="0"/>
          <a:stretch/>
        </p:blipFill>
        <p:spPr>
          <a:xfrm>
            <a:off x="2277035" y="8"/>
            <a:ext cx="6866965" cy="5143492"/>
          </a:xfrm>
          <a:prstGeom prst="rect">
            <a:avLst/>
          </a:prstGeom>
          <a:noFill/>
          <a:ln>
            <a:noFill/>
          </a:ln>
        </p:spPr>
      </p:pic>
      <p:sp>
        <p:nvSpPr>
          <p:cNvPr id="124" name="Google Shape;124;p14"/>
          <p:cNvSpPr txBox="1"/>
          <p:nvPr/>
        </p:nvSpPr>
        <p:spPr>
          <a:xfrm>
            <a:off x="1488141" y="4743390"/>
            <a:ext cx="7718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**This is just an example, only tangentially related to your project**</a:t>
            </a:r>
            <a:endParaRPr b="0" i="0" sz="2000" u="none" cap="none" strike="noStrike">
              <a:solidFill>
                <a:srgbClr val="FF0000"/>
              </a:solidFill>
              <a:latin typeface="Arial"/>
              <a:ea typeface="Arial"/>
              <a:cs typeface="Arial"/>
              <a:sym typeface="Arial"/>
            </a:endParaRPr>
          </a:p>
        </p:txBody>
      </p:sp>
      <p:sp>
        <p:nvSpPr>
          <p:cNvPr id="125" name="Google Shape;125;p14"/>
          <p:cNvSpPr txBox="1"/>
          <p:nvPr/>
        </p:nvSpPr>
        <p:spPr>
          <a:xfrm>
            <a:off x="321324" y="1461247"/>
            <a:ext cx="179434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First Iteration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Shortest Path Algorithm</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Beeline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5"/>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Problem</a:t>
            </a:r>
            <a:endParaRPr sz="2800"/>
          </a:p>
        </p:txBody>
      </p:sp>
      <p:pic>
        <p:nvPicPr>
          <p:cNvPr id="131" name="Google Shape;131;p15"/>
          <p:cNvPicPr preferRelativeResize="0"/>
          <p:nvPr/>
        </p:nvPicPr>
        <p:blipFill rotWithShape="1">
          <a:blip r:embed="rId3">
            <a:alphaModFix/>
          </a:blip>
          <a:srcRect b="0" l="0" r="0" t="0"/>
          <a:stretch/>
        </p:blipFill>
        <p:spPr>
          <a:xfrm>
            <a:off x="2277035" y="8"/>
            <a:ext cx="6866965" cy="5143492"/>
          </a:xfrm>
          <a:prstGeom prst="rect">
            <a:avLst/>
          </a:prstGeom>
          <a:noFill/>
          <a:ln>
            <a:noFill/>
          </a:ln>
        </p:spPr>
      </p:pic>
      <p:sp>
        <p:nvSpPr>
          <p:cNvPr id="132" name="Google Shape;132;p15"/>
          <p:cNvSpPr txBox="1"/>
          <p:nvPr/>
        </p:nvSpPr>
        <p:spPr>
          <a:xfrm>
            <a:off x="1488141" y="4743390"/>
            <a:ext cx="7718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**This is just an example, only tangentially related to your project**</a:t>
            </a:r>
            <a:endParaRPr b="0" i="0" sz="2000" u="none" cap="none" strike="noStrike">
              <a:solidFill>
                <a:srgbClr val="FF0000"/>
              </a:solidFill>
              <a:latin typeface="Arial"/>
              <a:ea typeface="Arial"/>
              <a:cs typeface="Arial"/>
              <a:sym typeface="Arial"/>
            </a:endParaRPr>
          </a:p>
        </p:txBody>
      </p:sp>
      <p:sp>
        <p:nvSpPr>
          <p:cNvPr id="133" name="Google Shape;133;p15"/>
          <p:cNvSpPr txBox="1"/>
          <p:nvPr/>
        </p:nvSpPr>
        <p:spPr>
          <a:xfrm>
            <a:off x="321324" y="1461247"/>
            <a:ext cx="1794347"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Second</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Iteration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Wind is too strong for Beeline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 on the roads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Problem</a:t>
            </a:r>
            <a:endParaRPr sz="2800"/>
          </a:p>
        </p:txBody>
      </p:sp>
      <p:pic>
        <p:nvPicPr>
          <p:cNvPr id="139" name="Google Shape;139;p16"/>
          <p:cNvPicPr preferRelativeResize="0"/>
          <p:nvPr/>
        </p:nvPicPr>
        <p:blipFill rotWithShape="1">
          <a:blip r:embed="rId3">
            <a:alphaModFix/>
          </a:blip>
          <a:srcRect b="0" l="0" r="0" t="0"/>
          <a:stretch/>
        </p:blipFill>
        <p:spPr>
          <a:xfrm>
            <a:off x="2277035" y="8"/>
            <a:ext cx="6866965" cy="5143492"/>
          </a:xfrm>
          <a:prstGeom prst="rect">
            <a:avLst/>
          </a:prstGeom>
          <a:noFill/>
          <a:ln>
            <a:noFill/>
          </a:ln>
        </p:spPr>
      </p:pic>
      <p:sp>
        <p:nvSpPr>
          <p:cNvPr id="140" name="Google Shape;140;p16"/>
          <p:cNvSpPr txBox="1"/>
          <p:nvPr/>
        </p:nvSpPr>
        <p:spPr>
          <a:xfrm>
            <a:off x="1488141" y="4743390"/>
            <a:ext cx="7718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**This is just an example, only tangentially related to your project**</a:t>
            </a:r>
            <a:endParaRPr b="0" i="0" sz="2000" u="none" cap="none" strike="noStrike">
              <a:solidFill>
                <a:srgbClr val="FF0000"/>
              </a:solidFill>
              <a:latin typeface="Arial"/>
              <a:ea typeface="Arial"/>
              <a:cs typeface="Arial"/>
              <a:sym typeface="Arial"/>
            </a:endParaRPr>
          </a:p>
        </p:txBody>
      </p:sp>
      <p:sp>
        <p:nvSpPr>
          <p:cNvPr id="141" name="Google Shape;141;p16"/>
          <p:cNvSpPr txBox="1"/>
          <p:nvPr/>
        </p:nvSpPr>
        <p:spPr>
          <a:xfrm>
            <a:off x="321324" y="1461247"/>
            <a:ext cx="179434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Third</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Iteration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 is too expensive</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Some other algorithm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Problem</a:t>
            </a:r>
            <a:endParaRPr sz="2800"/>
          </a:p>
        </p:txBody>
      </p:sp>
      <p:pic>
        <p:nvPicPr>
          <p:cNvPr id="147" name="Google Shape;147;p17"/>
          <p:cNvPicPr preferRelativeResize="0"/>
          <p:nvPr/>
        </p:nvPicPr>
        <p:blipFill rotWithShape="1">
          <a:blip r:embed="rId3">
            <a:alphaModFix/>
          </a:blip>
          <a:srcRect b="0" l="0" r="0" t="0"/>
          <a:stretch/>
        </p:blipFill>
        <p:spPr>
          <a:xfrm>
            <a:off x="2277035" y="8"/>
            <a:ext cx="6866965" cy="5143492"/>
          </a:xfrm>
          <a:prstGeom prst="rect">
            <a:avLst/>
          </a:prstGeom>
          <a:noFill/>
          <a:ln>
            <a:noFill/>
          </a:ln>
        </p:spPr>
      </p:pic>
      <p:sp>
        <p:nvSpPr>
          <p:cNvPr id="148" name="Google Shape;148;p17"/>
          <p:cNvSpPr txBox="1"/>
          <p:nvPr/>
        </p:nvSpPr>
        <p:spPr>
          <a:xfrm>
            <a:off x="1488141" y="4743390"/>
            <a:ext cx="771878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**This is just an example, only tangentially related to your project**</a:t>
            </a:r>
            <a:endParaRPr b="0" i="0" sz="2000" u="none" cap="none" strike="noStrike">
              <a:solidFill>
                <a:srgbClr val="FF0000"/>
              </a:solidFill>
              <a:latin typeface="Arial"/>
              <a:ea typeface="Arial"/>
              <a:cs typeface="Arial"/>
              <a:sym typeface="Arial"/>
            </a:endParaRPr>
          </a:p>
        </p:txBody>
      </p:sp>
      <p:sp>
        <p:nvSpPr>
          <p:cNvPr id="149" name="Google Shape;149;p17"/>
          <p:cNvSpPr txBox="1"/>
          <p:nvPr/>
        </p:nvSpPr>
        <p:spPr>
          <a:xfrm>
            <a:off x="321324" y="1461247"/>
            <a:ext cx="1794347"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Nth</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Iteration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Who knows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Algorithm 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Problem</a:t>
            </a:r>
            <a:endParaRPr sz="2800"/>
          </a:p>
        </p:txBody>
      </p:sp>
      <p:pic>
        <p:nvPicPr>
          <p:cNvPr id="155" name="Google Shape;155;p18"/>
          <p:cNvPicPr preferRelativeResize="0"/>
          <p:nvPr/>
        </p:nvPicPr>
        <p:blipFill rotWithShape="1">
          <a:blip r:embed="rId3">
            <a:alphaModFix/>
          </a:blip>
          <a:srcRect b="0" l="0" r="0" t="0"/>
          <a:stretch/>
        </p:blipFill>
        <p:spPr>
          <a:xfrm>
            <a:off x="1169894" y="1059847"/>
            <a:ext cx="6804212" cy="37967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Solution</a:t>
            </a:r>
            <a:endParaRPr sz="2800"/>
          </a:p>
        </p:txBody>
      </p:sp>
      <p:pic>
        <p:nvPicPr>
          <p:cNvPr id="161" name="Google Shape;161;p19"/>
          <p:cNvPicPr preferRelativeResize="0"/>
          <p:nvPr/>
        </p:nvPicPr>
        <p:blipFill rotWithShape="1">
          <a:blip r:embed="rId3">
            <a:alphaModFix/>
          </a:blip>
          <a:srcRect b="0" l="0" r="0" t="0"/>
          <a:stretch/>
        </p:blipFill>
        <p:spPr>
          <a:xfrm>
            <a:off x="1173450" y="1183341"/>
            <a:ext cx="6797100" cy="38621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42" name="Google Shape;42;p2"/>
          <p:cNvSpPr txBox="1"/>
          <p:nvPr/>
        </p:nvSpPr>
        <p:spPr>
          <a:xfrm>
            <a:off x="466163" y="1290917"/>
            <a:ext cx="792480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7F7F7F"/>
                </a:solidFill>
                <a:latin typeface="Arial"/>
                <a:ea typeface="Arial"/>
                <a:cs typeface="Arial"/>
                <a:sym typeface="Arial"/>
              </a:rPr>
              <a:t>Behavioral design patterns are concerned with algorithms and the assignment of responsibilities between objects.</a:t>
            </a:r>
            <a:endParaRPr b="0" i="0" sz="2400" u="none" cap="none" strike="noStrike">
              <a:solidFill>
                <a:srgbClr val="7F7F7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Another Example</a:t>
            </a:r>
            <a:endParaRPr sz="2800"/>
          </a:p>
        </p:txBody>
      </p:sp>
      <p:pic>
        <p:nvPicPr>
          <p:cNvPr id="167" name="Google Shape;167;p20"/>
          <p:cNvPicPr preferRelativeResize="0"/>
          <p:nvPr/>
        </p:nvPicPr>
        <p:blipFill rotWithShape="1">
          <a:blip r:embed="rId3">
            <a:alphaModFix/>
          </a:blip>
          <a:srcRect b="0" l="0" r="0" t="0"/>
          <a:stretch/>
        </p:blipFill>
        <p:spPr>
          <a:xfrm>
            <a:off x="845486" y="1183341"/>
            <a:ext cx="7112365" cy="38327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321324" y="127420"/>
            <a:ext cx="2556347"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UML Class Diagram</a:t>
            </a:r>
            <a:endParaRPr sz="2800"/>
          </a:p>
        </p:txBody>
      </p:sp>
      <p:pic>
        <p:nvPicPr>
          <p:cNvPr id="173" name="Google Shape;173;p21"/>
          <p:cNvPicPr preferRelativeResize="0"/>
          <p:nvPr/>
        </p:nvPicPr>
        <p:blipFill rotWithShape="1">
          <a:blip r:embed="rId3">
            <a:alphaModFix/>
          </a:blip>
          <a:srcRect b="0" l="0" r="0" t="0"/>
          <a:stretch/>
        </p:blipFill>
        <p:spPr>
          <a:xfrm>
            <a:off x="3075450" y="0"/>
            <a:ext cx="6068550" cy="5143500"/>
          </a:xfrm>
          <a:prstGeom prst="rect">
            <a:avLst/>
          </a:prstGeom>
          <a:noFill/>
          <a:ln>
            <a:noFill/>
          </a:ln>
        </p:spPr>
      </p:pic>
      <p:sp>
        <p:nvSpPr>
          <p:cNvPr id="174" name="Google Shape;174;p21"/>
          <p:cNvSpPr txBox="1"/>
          <p:nvPr/>
        </p:nvSpPr>
        <p:spPr>
          <a:xfrm>
            <a:off x="321325" y="1568824"/>
            <a:ext cx="2754126"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1</a:t>
            </a:r>
            <a:r>
              <a:rPr b="0" i="0" lang="en-US" sz="2400" u="none" cap="none" strike="noStrike">
                <a:solidFill>
                  <a:srgbClr val="000000"/>
                </a:solidFill>
                <a:latin typeface="Arial"/>
                <a:ea typeface="Arial"/>
                <a:cs typeface="Arial"/>
                <a:sym typeface="Arial"/>
              </a:rPr>
              <a:t>. The </a:t>
            </a:r>
            <a:r>
              <a:rPr b="1" i="0" lang="en-US" sz="2400" u="none" cap="none" strike="noStrike">
                <a:solidFill>
                  <a:srgbClr val="000000"/>
                </a:solidFill>
                <a:latin typeface="Arial"/>
                <a:ea typeface="Arial"/>
                <a:cs typeface="Arial"/>
                <a:sym typeface="Arial"/>
              </a:rPr>
              <a:t>Context </a:t>
            </a:r>
            <a:r>
              <a:rPr b="0" i="0" lang="en-US" sz="2400" u="none" cap="none" strike="noStrike">
                <a:solidFill>
                  <a:srgbClr val="000000"/>
                </a:solidFill>
                <a:latin typeface="Arial"/>
                <a:ea typeface="Arial"/>
                <a:cs typeface="Arial"/>
                <a:sym typeface="Arial"/>
              </a:rPr>
              <a:t>maintains a reference to one of the concrete strategies and communicates with this object only via the strategy interface.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type="title"/>
          </p:nvPr>
        </p:nvSpPr>
        <p:spPr>
          <a:xfrm>
            <a:off x="321324" y="127420"/>
            <a:ext cx="2556347"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UML Class Diagram</a:t>
            </a:r>
            <a:endParaRPr sz="2800"/>
          </a:p>
        </p:txBody>
      </p:sp>
      <p:pic>
        <p:nvPicPr>
          <p:cNvPr id="180" name="Google Shape;180;p22"/>
          <p:cNvPicPr preferRelativeResize="0"/>
          <p:nvPr/>
        </p:nvPicPr>
        <p:blipFill rotWithShape="1">
          <a:blip r:embed="rId3">
            <a:alphaModFix/>
          </a:blip>
          <a:srcRect b="0" l="0" r="0" t="0"/>
          <a:stretch/>
        </p:blipFill>
        <p:spPr>
          <a:xfrm>
            <a:off x="3075450" y="0"/>
            <a:ext cx="6068550" cy="5143500"/>
          </a:xfrm>
          <a:prstGeom prst="rect">
            <a:avLst/>
          </a:prstGeom>
          <a:noFill/>
          <a:ln>
            <a:noFill/>
          </a:ln>
        </p:spPr>
      </p:pic>
      <p:sp>
        <p:nvSpPr>
          <p:cNvPr id="181" name="Google Shape;181;p22"/>
          <p:cNvSpPr txBox="1"/>
          <p:nvPr/>
        </p:nvSpPr>
        <p:spPr>
          <a:xfrm>
            <a:off x="321325" y="1568824"/>
            <a:ext cx="2754126"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2</a:t>
            </a:r>
            <a:r>
              <a:rPr b="0" i="0" lang="en-US" sz="2400" u="none" cap="none" strike="noStrike">
                <a:solidFill>
                  <a:srgbClr val="000000"/>
                </a:solidFill>
                <a:latin typeface="Arial"/>
                <a:ea typeface="Arial"/>
                <a:cs typeface="Arial"/>
                <a:sym typeface="Arial"/>
              </a:rPr>
              <a:t>. The </a:t>
            </a:r>
            <a:r>
              <a:rPr b="1" i="0" lang="en-US" sz="2400" u="none" cap="none" strike="noStrike">
                <a:solidFill>
                  <a:srgbClr val="000000"/>
                </a:solidFill>
                <a:latin typeface="Arial"/>
                <a:ea typeface="Arial"/>
                <a:cs typeface="Arial"/>
                <a:sym typeface="Arial"/>
              </a:rPr>
              <a:t>Strategy </a:t>
            </a:r>
            <a:r>
              <a:rPr b="0" i="0" lang="en-US" sz="2400" u="none" cap="none" strike="noStrike">
                <a:solidFill>
                  <a:srgbClr val="000000"/>
                </a:solidFill>
                <a:latin typeface="Arial"/>
                <a:ea typeface="Arial"/>
                <a:cs typeface="Arial"/>
                <a:sym typeface="Arial"/>
              </a:rPr>
              <a:t>interface is common to all concrete strategies. It declares a method the context uses to execute a strategy.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21324" y="127420"/>
            <a:ext cx="2556347"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UML Class Diagram</a:t>
            </a:r>
            <a:endParaRPr sz="2800"/>
          </a:p>
        </p:txBody>
      </p:sp>
      <p:pic>
        <p:nvPicPr>
          <p:cNvPr id="187" name="Google Shape;187;p23"/>
          <p:cNvPicPr preferRelativeResize="0"/>
          <p:nvPr/>
        </p:nvPicPr>
        <p:blipFill rotWithShape="1">
          <a:blip r:embed="rId3">
            <a:alphaModFix/>
          </a:blip>
          <a:srcRect b="0" l="0" r="0" t="0"/>
          <a:stretch/>
        </p:blipFill>
        <p:spPr>
          <a:xfrm>
            <a:off x="3075450" y="0"/>
            <a:ext cx="6068550" cy="5143500"/>
          </a:xfrm>
          <a:prstGeom prst="rect">
            <a:avLst/>
          </a:prstGeom>
          <a:noFill/>
          <a:ln>
            <a:noFill/>
          </a:ln>
        </p:spPr>
      </p:pic>
      <p:sp>
        <p:nvSpPr>
          <p:cNvPr id="188" name="Google Shape;188;p23"/>
          <p:cNvSpPr txBox="1"/>
          <p:nvPr/>
        </p:nvSpPr>
        <p:spPr>
          <a:xfrm>
            <a:off x="321325" y="1568824"/>
            <a:ext cx="275412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FF0000"/>
                </a:solidFill>
                <a:latin typeface="Arial"/>
                <a:ea typeface="Arial"/>
                <a:cs typeface="Arial"/>
                <a:sym typeface="Arial"/>
              </a:rPr>
              <a:t>3</a:t>
            </a:r>
            <a:r>
              <a:rPr b="0" i="0" lang="en-US" sz="2400" u="none" cap="none" strike="noStrike">
                <a:solidFill>
                  <a:srgbClr val="000000"/>
                </a:solidFill>
                <a:latin typeface="Arial"/>
                <a:ea typeface="Arial"/>
                <a:cs typeface="Arial"/>
                <a:sym typeface="Arial"/>
              </a:rPr>
              <a:t>. </a:t>
            </a:r>
            <a:r>
              <a:rPr b="1" i="0" lang="en-US" sz="2400" u="none" cap="none" strike="noStrike">
                <a:solidFill>
                  <a:srgbClr val="000000"/>
                </a:solidFill>
                <a:latin typeface="Arial"/>
                <a:ea typeface="Arial"/>
                <a:cs typeface="Arial"/>
                <a:sym typeface="Arial"/>
              </a:rPr>
              <a:t>Concrete Strategies </a:t>
            </a:r>
            <a:r>
              <a:rPr b="0" i="0" lang="en-US" sz="2400" u="none" cap="none" strike="noStrike">
                <a:solidFill>
                  <a:srgbClr val="000000"/>
                </a:solidFill>
                <a:latin typeface="Arial"/>
                <a:ea typeface="Arial"/>
                <a:cs typeface="Arial"/>
                <a:sym typeface="Arial"/>
              </a:rPr>
              <a:t>implement different variations of an algorithm the context uses.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21324" y="127420"/>
            <a:ext cx="2556347"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UML Class Diagram</a:t>
            </a:r>
            <a:endParaRPr sz="2800"/>
          </a:p>
        </p:txBody>
      </p:sp>
      <p:pic>
        <p:nvPicPr>
          <p:cNvPr id="194" name="Google Shape;194;p24"/>
          <p:cNvPicPr preferRelativeResize="0"/>
          <p:nvPr/>
        </p:nvPicPr>
        <p:blipFill rotWithShape="1">
          <a:blip r:embed="rId3">
            <a:alphaModFix/>
          </a:blip>
          <a:srcRect b="0" l="0" r="0" t="0"/>
          <a:stretch/>
        </p:blipFill>
        <p:spPr>
          <a:xfrm>
            <a:off x="3075450" y="0"/>
            <a:ext cx="6068550" cy="5143500"/>
          </a:xfrm>
          <a:prstGeom prst="rect">
            <a:avLst/>
          </a:prstGeom>
          <a:noFill/>
          <a:ln>
            <a:noFill/>
          </a:ln>
        </p:spPr>
      </p:pic>
      <p:sp>
        <p:nvSpPr>
          <p:cNvPr id="195" name="Google Shape;195;p24"/>
          <p:cNvSpPr txBox="1"/>
          <p:nvPr/>
        </p:nvSpPr>
        <p:spPr>
          <a:xfrm>
            <a:off x="321325" y="1568824"/>
            <a:ext cx="2754126"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4</a:t>
            </a:r>
            <a:r>
              <a:rPr b="0" i="0" lang="en-US" sz="2000" u="none" cap="none" strike="noStrike">
                <a:solidFill>
                  <a:srgbClr val="000000"/>
                </a:solidFill>
                <a:latin typeface="Arial"/>
                <a:ea typeface="Arial"/>
                <a:cs typeface="Arial"/>
                <a:sym typeface="Arial"/>
              </a:rPr>
              <a:t>. The context calls the execution method on the linked strategy object each time it needs to run the algorithm. The context doesn’t know what type of strategy it works with or how the algorithm is executed.</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21324" y="127420"/>
            <a:ext cx="2556347"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UML Class Diagram</a:t>
            </a:r>
            <a:endParaRPr sz="2800"/>
          </a:p>
        </p:txBody>
      </p:sp>
      <p:pic>
        <p:nvPicPr>
          <p:cNvPr id="201" name="Google Shape;201;p25"/>
          <p:cNvPicPr preferRelativeResize="0"/>
          <p:nvPr/>
        </p:nvPicPr>
        <p:blipFill rotWithShape="1">
          <a:blip r:embed="rId3">
            <a:alphaModFix/>
          </a:blip>
          <a:srcRect b="0" l="0" r="0" t="0"/>
          <a:stretch/>
        </p:blipFill>
        <p:spPr>
          <a:xfrm>
            <a:off x="3075450" y="0"/>
            <a:ext cx="6068550" cy="5143500"/>
          </a:xfrm>
          <a:prstGeom prst="rect">
            <a:avLst/>
          </a:prstGeom>
          <a:noFill/>
          <a:ln>
            <a:noFill/>
          </a:ln>
        </p:spPr>
      </p:pic>
      <p:sp>
        <p:nvSpPr>
          <p:cNvPr id="202" name="Google Shape;202;p25"/>
          <p:cNvSpPr txBox="1"/>
          <p:nvPr/>
        </p:nvSpPr>
        <p:spPr>
          <a:xfrm>
            <a:off x="321325" y="1568824"/>
            <a:ext cx="2754126"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FF0000"/>
                </a:solidFill>
                <a:latin typeface="Arial"/>
                <a:ea typeface="Arial"/>
                <a:cs typeface="Arial"/>
                <a:sym typeface="Arial"/>
              </a:rPr>
              <a:t>5</a:t>
            </a:r>
            <a:r>
              <a:rPr b="0" i="0" lang="en-US" sz="2000" u="none" cap="none" strike="noStrike">
                <a:solidFill>
                  <a:srgbClr val="000000"/>
                </a:solidFill>
                <a:latin typeface="Arial"/>
                <a:ea typeface="Arial"/>
                <a:cs typeface="Arial"/>
                <a:sym typeface="Arial"/>
              </a:rPr>
              <a:t>. The </a:t>
            </a:r>
            <a:r>
              <a:rPr b="1" i="0" lang="en-US" sz="2000" u="none" cap="none" strike="noStrike">
                <a:solidFill>
                  <a:srgbClr val="000000"/>
                </a:solidFill>
                <a:latin typeface="Arial"/>
                <a:ea typeface="Arial"/>
                <a:cs typeface="Arial"/>
                <a:sym typeface="Arial"/>
              </a:rPr>
              <a:t>Client</a:t>
            </a:r>
            <a:r>
              <a:rPr b="0" i="0" lang="en-US" sz="2000" u="none" cap="none" strike="noStrike">
                <a:solidFill>
                  <a:srgbClr val="000000"/>
                </a:solidFill>
                <a:latin typeface="Arial"/>
                <a:ea typeface="Arial"/>
                <a:cs typeface="Arial"/>
                <a:sym typeface="Arial"/>
              </a:rPr>
              <a:t> creates a specific strategy object and passes it to the context. The context exposes a setter which lets clients replace the strategy associated with the context at runtime.</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321324" y="127420"/>
            <a:ext cx="7477970"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Applicability</a:t>
            </a:r>
            <a:endParaRPr sz="2800"/>
          </a:p>
        </p:txBody>
      </p:sp>
      <p:sp>
        <p:nvSpPr>
          <p:cNvPr id="208" name="Google Shape;208;p26"/>
          <p:cNvSpPr txBox="1"/>
          <p:nvPr/>
        </p:nvSpPr>
        <p:spPr>
          <a:xfrm>
            <a:off x="321324" y="1057836"/>
            <a:ext cx="8464087"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When you want to use different variants of an algorithm within an object and be able to switch from one algorithm to another</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When you have a lot of similar classes that only differ in the way they execute some behavior</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To isolate the business logic of a class from the implementation details of algorithms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when your class has a massive conditional statement for switching between variants of the same algorithm</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321324" y="127420"/>
            <a:ext cx="7477970"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The big pros</a:t>
            </a:r>
            <a:endParaRPr sz="2800"/>
          </a:p>
        </p:txBody>
      </p:sp>
      <p:sp>
        <p:nvSpPr>
          <p:cNvPr id="214" name="Google Shape;214;p27"/>
          <p:cNvSpPr txBox="1"/>
          <p:nvPr/>
        </p:nvSpPr>
        <p:spPr>
          <a:xfrm>
            <a:off x="321324" y="1057836"/>
            <a:ext cx="8464087"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Swap algorithms used inside an object</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Isolate implementation of an algorithm from the code that uses it</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chemeClr val="dk1"/>
                </a:solidFill>
                <a:latin typeface="Arial"/>
                <a:ea typeface="Arial"/>
                <a:cs typeface="Arial"/>
                <a:sym typeface="Arial"/>
              </a:rPr>
              <a:t>Replace inheritance with composition</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chemeClr val="dk1"/>
                </a:solidFill>
                <a:latin typeface="Arial"/>
                <a:ea typeface="Arial"/>
                <a:cs typeface="Arial"/>
                <a:sym typeface="Arial"/>
              </a:rPr>
              <a:t>O</a:t>
            </a:r>
            <a:r>
              <a:rPr b="0" i="0" lang="en-US" sz="2400" u="none" cap="none" strike="noStrike">
                <a:solidFill>
                  <a:schemeClr val="dk1"/>
                </a:solidFill>
                <a:latin typeface="Arial"/>
                <a:ea typeface="Arial"/>
                <a:cs typeface="Arial"/>
                <a:sym typeface="Arial"/>
              </a:rPr>
              <a:t> from SOLID</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490250" y="450150"/>
            <a:ext cx="8701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a:t>Triathlete code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pic>
        <p:nvPicPr>
          <p:cNvPr id="48" name="Google Shape;48;p3"/>
          <p:cNvPicPr preferRelativeResize="0"/>
          <p:nvPr/>
        </p:nvPicPr>
        <p:blipFill rotWithShape="1">
          <a:blip r:embed="rId3">
            <a:alphaModFix/>
          </a:blip>
          <a:srcRect b="0" l="0" r="0" t="0"/>
          <a:stretch/>
        </p:blipFill>
        <p:spPr>
          <a:xfrm>
            <a:off x="658904" y="932954"/>
            <a:ext cx="7485529" cy="3588569"/>
          </a:xfrm>
          <a:prstGeom prst="rect">
            <a:avLst/>
          </a:prstGeom>
          <a:noFill/>
          <a:ln>
            <a:noFill/>
          </a:ln>
        </p:spPr>
      </p:pic>
      <p:sp>
        <p:nvSpPr>
          <p:cNvPr id="49" name="Google Shape;49;p3"/>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4"/>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55" name="Google Shape;55;p4"/>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56" name="Google Shape;56;p4"/>
          <p:cNvPicPr preferRelativeResize="0"/>
          <p:nvPr/>
        </p:nvPicPr>
        <p:blipFill rotWithShape="1">
          <a:blip r:embed="rId3">
            <a:alphaModFix/>
          </a:blip>
          <a:srcRect b="0" l="0" r="0" t="0"/>
          <a:stretch/>
        </p:blipFill>
        <p:spPr>
          <a:xfrm>
            <a:off x="1385623" y="885682"/>
            <a:ext cx="6297130" cy="3413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62" name="Google Shape;62;p5"/>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63" name="Google Shape;63;p5"/>
          <p:cNvPicPr preferRelativeResize="0"/>
          <p:nvPr/>
        </p:nvPicPr>
        <p:blipFill rotWithShape="1">
          <a:blip r:embed="rId3">
            <a:alphaModFix/>
          </a:blip>
          <a:srcRect b="0" l="0" r="0" t="0"/>
          <a:stretch/>
        </p:blipFill>
        <p:spPr>
          <a:xfrm>
            <a:off x="0" y="966815"/>
            <a:ext cx="9144000" cy="3442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6"/>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69" name="Google Shape;69;p6"/>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70" name="Google Shape;70;p6"/>
          <p:cNvPicPr preferRelativeResize="0"/>
          <p:nvPr/>
        </p:nvPicPr>
        <p:blipFill rotWithShape="1">
          <a:blip r:embed="rId3">
            <a:alphaModFix/>
          </a:blip>
          <a:srcRect b="0" l="0" r="0" t="0"/>
          <a:stretch/>
        </p:blipFill>
        <p:spPr>
          <a:xfrm>
            <a:off x="1636059" y="1183341"/>
            <a:ext cx="5871882" cy="306964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76" name="Google Shape;76;p7"/>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77" name="Google Shape;77;p7"/>
          <p:cNvPicPr preferRelativeResize="0"/>
          <p:nvPr/>
        </p:nvPicPr>
        <p:blipFill rotWithShape="1">
          <a:blip r:embed="rId3">
            <a:alphaModFix/>
          </a:blip>
          <a:srcRect b="0" l="0" r="0" t="0"/>
          <a:stretch/>
        </p:blipFill>
        <p:spPr>
          <a:xfrm>
            <a:off x="578223" y="957605"/>
            <a:ext cx="7987553" cy="35639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pic>
        <p:nvPicPr>
          <p:cNvPr id="83" name="Google Shape;83;p8"/>
          <p:cNvPicPr preferRelativeResize="0"/>
          <p:nvPr/>
        </p:nvPicPr>
        <p:blipFill rotWithShape="1">
          <a:blip r:embed="rId3">
            <a:alphaModFix/>
          </a:blip>
          <a:srcRect b="0" l="0" r="0" t="0"/>
          <a:stretch/>
        </p:blipFill>
        <p:spPr>
          <a:xfrm>
            <a:off x="722417" y="1013012"/>
            <a:ext cx="7699165" cy="3635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9"/>
          <p:cNvSpPr txBox="1"/>
          <p:nvPr>
            <p:ph type="title"/>
          </p:nvPr>
        </p:nvSpPr>
        <p:spPr>
          <a:xfrm>
            <a:off x="321324" y="127420"/>
            <a:ext cx="8160691" cy="105592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US" sz="2800"/>
              <a:t>Behavioral Design Patterns</a:t>
            </a:r>
            <a:endParaRPr sz="2800"/>
          </a:p>
        </p:txBody>
      </p:sp>
      <p:sp>
        <p:nvSpPr>
          <p:cNvPr id="89" name="Google Shape;89;p9"/>
          <p:cNvSpPr txBox="1"/>
          <p:nvPr/>
        </p:nvSpPr>
        <p:spPr>
          <a:xfrm>
            <a:off x="2682772" y="4521523"/>
            <a:ext cx="34377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FF0000"/>
                </a:solidFill>
                <a:latin typeface="Arial"/>
                <a:ea typeface="Arial"/>
                <a:cs typeface="Arial"/>
                <a:sym typeface="Arial"/>
              </a:rPr>
              <a:t>**We are not going over this one**</a:t>
            </a:r>
            <a:endParaRPr b="0" i="0" sz="1600" u="none" cap="none" strike="noStrike">
              <a:solidFill>
                <a:srgbClr val="FF0000"/>
              </a:solidFill>
              <a:latin typeface="Arial"/>
              <a:ea typeface="Arial"/>
              <a:cs typeface="Arial"/>
              <a:sym typeface="Arial"/>
            </a:endParaRPr>
          </a:p>
        </p:txBody>
      </p:sp>
      <p:pic>
        <p:nvPicPr>
          <p:cNvPr id="90" name="Google Shape;90;p9"/>
          <p:cNvPicPr preferRelativeResize="0"/>
          <p:nvPr/>
        </p:nvPicPr>
        <p:blipFill rotWithShape="1">
          <a:blip r:embed="rId3">
            <a:alphaModFix/>
          </a:blip>
          <a:srcRect b="0" l="0" r="0" t="0"/>
          <a:stretch/>
        </p:blipFill>
        <p:spPr>
          <a:xfrm>
            <a:off x="757517" y="1021673"/>
            <a:ext cx="7628965" cy="3420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Shonal Gangopadhyay</dc:creator>
</cp:coreProperties>
</file>