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nAo/vxbFtCCUBP/hHM3H/zJd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400"/>
              <a:t>CSci 3081W: Program Design and Development</a:t>
            </a:r>
            <a:endParaRPr/>
          </a:p>
        </p:txBody>
      </p:sp>
      <p:sp>
        <p:nvSpPr>
          <p:cNvPr id="36" name="Google Shape;36;p1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Lecture 12 – Decorator Pattern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Docker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Solution</a:t>
            </a:r>
            <a:endParaRPr sz="2800"/>
          </a:p>
        </p:txBody>
      </p:sp>
      <p:pic>
        <p:nvPicPr>
          <p:cNvPr id="93" name="Google Shape;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8135" y="0"/>
            <a:ext cx="56289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5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Solution</a:t>
            </a:r>
            <a:endParaRPr sz="2800"/>
          </a:p>
        </p:txBody>
      </p:sp>
      <p:pic>
        <p:nvPicPr>
          <p:cNvPr id="99" name="Google Shape;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9498" y="0"/>
            <a:ext cx="62772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6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Solution</a:t>
            </a:r>
            <a:endParaRPr sz="2800"/>
          </a:p>
        </p:txBody>
      </p:sp>
      <p:pic>
        <p:nvPicPr>
          <p:cNvPr id="105" name="Google Shape;1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046" y="1016732"/>
            <a:ext cx="7377953" cy="40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UML Class Diagram</a:t>
            </a:r>
            <a:endParaRPr sz="2800"/>
          </a:p>
        </p:txBody>
      </p:sp>
      <p:sp>
        <p:nvSpPr>
          <p:cNvPr id="111" name="Google Shape;111;p9"/>
          <p:cNvSpPr txBox="1"/>
          <p:nvPr/>
        </p:nvSpPr>
        <p:spPr>
          <a:xfrm>
            <a:off x="259274" y="1183341"/>
            <a:ext cx="390775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declares the common interface for both wrappers and wrapped objects.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6" y="0"/>
            <a:ext cx="4826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UML Class Diagram</a:t>
            </a:r>
            <a:endParaRPr sz="2800"/>
          </a:p>
        </p:txBody>
      </p:sp>
      <p:sp>
        <p:nvSpPr>
          <p:cNvPr id="118" name="Google Shape;118;p37"/>
          <p:cNvSpPr txBox="1"/>
          <p:nvPr/>
        </p:nvSpPr>
        <p:spPr>
          <a:xfrm>
            <a:off x="259274" y="1183341"/>
            <a:ext cx="3496938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Component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class of objects being wrapped. It defines the basic behavior, which can be altered by decorators.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6" y="0"/>
            <a:ext cx="4826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8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UML Class Diagram</a:t>
            </a:r>
            <a:endParaRPr sz="2800"/>
          </a:p>
        </p:txBody>
      </p:sp>
      <p:sp>
        <p:nvSpPr>
          <p:cNvPr id="125" name="Google Shape;125;p38"/>
          <p:cNvSpPr txBox="1"/>
          <p:nvPr/>
        </p:nvSpPr>
        <p:spPr>
          <a:xfrm>
            <a:off x="259274" y="1183341"/>
            <a:ext cx="3649338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Decorator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has a field for referencing a wrapped object. The field’s type is the component interface so it can contain both concrete components and decorators. The base decorator delegates all operations to the wrapped object.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6" y="0"/>
            <a:ext cx="4826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9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UML Class Diagram</a:t>
            </a:r>
            <a:endParaRPr sz="2800"/>
          </a:p>
        </p:txBody>
      </p:sp>
      <p:sp>
        <p:nvSpPr>
          <p:cNvPr id="132" name="Google Shape;132;p39"/>
          <p:cNvSpPr txBox="1"/>
          <p:nvPr/>
        </p:nvSpPr>
        <p:spPr>
          <a:xfrm>
            <a:off x="259274" y="1183341"/>
            <a:ext cx="3649338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Decorators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extra behaviors that can be added to components dynamically. Concrete decorators override methods of the base decorator and execute their behavior either before or after calling the parent method.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6" y="0"/>
            <a:ext cx="4826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UML Class Diagram</a:t>
            </a:r>
            <a:endParaRPr sz="2800"/>
          </a:p>
        </p:txBody>
      </p:sp>
      <p:sp>
        <p:nvSpPr>
          <p:cNvPr id="139" name="Google Shape;139;p40"/>
          <p:cNvSpPr txBox="1"/>
          <p:nvPr/>
        </p:nvSpPr>
        <p:spPr>
          <a:xfrm>
            <a:off x="259274" y="1183341"/>
            <a:ext cx="3649338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wrap components in multiple layers of decorators, if it works with all objects via the component interface.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7026" y="0"/>
            <a:ext cx="4826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321324" y="127420"/>
            <a:ext cx="8160691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Applicability</a:t>
            </a:r>
            <a:endParaRPr sz="2800"/>
          </a:p>
        </p:txBody>
      </p:sp>
      <p:sp>
        <p:nvSpPr>
          <p:cNvPr id="146" name="Google Shape;146;p15"/>
          <p:cNvSpPr txBox="1"/>
          <p:nvPr/>
        </p:nvSpPr>
        <p:spPr>
          <a:xfrm>
            <a:off x="502022" y="1085929"/>
            <a:ext cx="8160691" cy="2462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want to give extra behaviors to objects at runtime without breaking any existing code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it’s not possible to extend an object’s behavior via inheritance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21324" y="127420"/>
            <a:ext cx="8160691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The big pros</a:t>
            </a:r>
            <a:endParaRPr sz="2800"/>
          </a:p>
        </p:txBody>
      </p:sp>
      <p:sp>
        <p:nvSpPr>
          <p:cNvPr id="152" name="Google Shape;152;p16"/>
          <p:cNvSpPr txBox="1"/>
          <p:nvPr/>
        </p:nvSpPr>
        <p:spPr>
          <a:xfrm>
            <a:off x="502022" y="1085929"/>
            <a:ext cx="8160691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SOLID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behavior without making a subclass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add and remove functionality from an object at runtime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combine several behaviors all into one object (using multiple decorators)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321324" y="127420"/>
            <a:ext cx="8160691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Structural Design Patterns</a:t>
            </a:r>
            <a:endParaRPr sz="2800"/>
          </a:p>
        </p:txBody>
      </p:sp>
      <p:pic>
        <p:nvPicPr>
          <p:cNvPr id="42" name="Google Shape;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75273"/>
            <a:ext cx="9144000" cy="259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1"/>
          <p:cNvSpPr txBox="1"/>
          <p:nvPr>
            <p:ph type="title"/>
          </p:nvPr>
        </p:nvSpPr>
        <p:spPr>
          <a:xfrm>
            <a:off x="321324" y="127420"/>
            <a:ext cx="8160691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Relationships to other patterns</a:t>
            </a:r>
            <a:endParaRPr sz="2800"/>
          </a:p>
        </p:txBody>
      </p:sp>
      <p:sp>
        <p:nvSpPr>
          <p:cNvPr id="158" name="Google Shape;158;p41"/>
          <p:cNvSpPr txBox="1"/>
          <p:nvPr/>
        </p:nvSpPr>
        <p:spPr>
          <a:xfrm>
            <a:off x="502022" y="1085929"/>
            <a:ext cx="81606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and Decorator both use recursi</a:t>
            </a:r>
            <a:r>
              <a:rPr lang="en-US" sz="2400">
                <a:solidFill>
                  <a:schemeClr val="dk1"/>
                </a:solidFill>
              </a:rPr>
              <a:t>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composition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 Decorator is like a Composite but only has one child component.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Decorator adds additional responsibilities to the wrapped object, while Composite just “sums up” its children’s results.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changes the behaviors of a class on the inside and the decorator(s) change the behavior on the outside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Code Examples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pic>
        <p:nvPicPr>
          <p:cNvPr id="169" name="Google Shape;16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015" y="113067"/>
            <a:ext cx="2724530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9950" y="1559860"/>
            <a:ext cx="6311188" cy="358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pic>
        <p:nvPicPr>
          <p:cNvPr descr="xkcd: Containers" id="176" name="Google Shape;1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174" y="0"/>
            <a:ext cx="5172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4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pic>
        <p:nvPicPr>
          <p:cNvPr descr="r/ProgrammerHumor - It works on my machine..." id="182" name="Google Shape;1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9269" y="0"/>
            <a:ext cx="37099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 txBox="1"/>
          <p:nvPr/>
        </p:nvSpPr>
        <p:spPr>
          <a:xfrm>
            <a:off x="3548644" y="4835723"/>
            <a:ext cx="14526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**this is a joke**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pic>
        <p:nvPicPr>
          <p:cNvPr id="189" name="Google Shape;18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312" y="1744851"/>
            <a:ext cx="5563376" cy="265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195" name="Google Shape;195;p46"/>
          <p:cNvSpPr txBox="1"/>
          <p:nvPr/>
        </p:nvSpPr>
        <p:spPr>
          <a:xfrm>
            <a:off x="582705" y="1448365"/>
            <a:ext cx="83461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that lets you work with containers.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Build, deploy, run, update, and manage containers.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What’s a container? Executable component that combines source code with OS libraries and dependencies required to run the source code.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like cloud-native development and hybrid multicloud environments, go read and learn about Docker.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364744" y="113067"/>
            <a:ext cx="6367800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201" name="Google Shape;201;p47"/>
          <p:cNvSpPr txBox="1"/>
          <p:nvPr/>
        </p:nvSpPr>
        <p:spPr>
          <a:xfrm>
            <a:off x="582705" y="1448365"/>
            <a:ext cx="834614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than a VM (virtual machine)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lightweight: don’t have an entire OS instance, just the OS processes necessary to execute the source code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productivity – better for Agile and DevOps because they’re ideal for CI/CD because they’re faster and easier to deploy than VMs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resource efficiency – save money on your cloud spending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 txBox="1"/>
          <p:nvPr>
            <p:ph type="title"/>
          </p:nvPr>
        </p:nvSpPr>
        <p:spPr>
          <a:xfrm>
            <a:off x="373709" y="-66227"/>
            <a:ext cx="7972432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 Pros</a:t>
            </a:r>
            <a:endParaRPr/>
          </a:p>
        </p:txBody>
      </p:sp>
      <p:sp>
        <p:nvSpPr>
          <p:cNvPr id="207" name="Google Shape;207;p48"/>
          <p:cNvSpPr txBox="1"/>
          <p:nvPr/>
        </p:nvSpPr>
        <p:spPr>
          <a:xfrm>
            <a:off x="726141" y="1389529"/>
            <a:ext cx="4698722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and seamless container portability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granular updates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container creation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versioning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 reuse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container libraries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373709" y="-66227"/>
            <a:ext cx="7972432" cy="1779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Docker Terms</a:t>
            </a:r>
            <a:endParaRPr/>
          </a:p>
        </p:txBody>
      </p:sp>
      <p:sp>
        <p:nvSpPr>
          <p:cNvPr id="213" name="Google Shape;213;p49"/>
          <p:cNvSpPr txBox="1"/>
          <p:nvPr/>
        </p:nvSpPr>
        <p:spPr>
          <a:xfrm>
            <a:off x="457201" y="1389529"/>
            <a:ext cx="838200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DockerFile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list of instructions for Docker to run in order to build the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Images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executable source code, tools, libraries, and dependencies that runs to make the container. When you run an image, it becomes one instance of the container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containers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Docker containers are the live, running instances of Docker images meaning users can interact with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Hub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GitHub for Docker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Docker Desktop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the app that I use for Docker stuff, also links to Docker Hub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321324" y="127420"/>
            <a:ext cx="8160691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Decorator Pattern</a:t>
            </a:r>
            <a:endParaRPr sz="2800"/>
          </a:p>
        </p:txBody>
      </p:sp>
      <p:sp>
        <p:nvSpPr>
          <p:cNvPr id="48" name="Google Shape;48;p4"/>
          <p:cNvSpPr txBox="1"/>
          <p:nvPr/>
        </p:nvSpPr>
        <p:spPr>
          <a:xfrm>
            <a:off x="502023" y="1085929"/>
            <a:ext cx="257701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structural design pattern that lets you attach new behaviors to objects by placing these objects inside special wrapper objects that contain the behaviors.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459" y="853957"/>
            <a:ext cx="6212541" cy="2571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Problem</a:t>
            </a:r>
            <a:endParaRPr sz="2800"/>
          </a:p>
        </p:txBody>
      </p:sp>
      <p:pic>
        <p:nvPicPr>
          <p:cNvPr id="55" name="Google Shape;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7468"/>
            <a:ext cx="9144000" cy="411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Problem</a:t>
            </a:r>
            <a:endParaRPr sz="2800"/>
          </a:p>
        </p:txBody>
      </p:sp>
      <p:pic>
        <p:nvPicPr>
          <p:cNvPr id="61" name="Google Shape;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573" y="1319864"/>
            <a:ext cx="7906853" cy="369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Problem</a:t>
            </a:r>
            <a:endParaRPr sz="2800"/>
          </a:p>
        </p:txBody>
      </p:sp>
      <p:pic>
        <p:nvPicPr>
          <p:cNvPr id="67" name="Google Shape;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461" y="1013012"/>
            <a:ext cx="7295078" cy="413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Potential Solution</a:t>
            </a:r>
            <a:endParaRPr sz="2800"/>
          </a:p>
        </p:txBody>
      </p:sp>
      <p:sp>
        <p:nvSpPr>
          <p:cNvPr id="73" name="Google Shape;73;p7"/>
          <p:cNvSpPr txBox="1"/>
          <p:nvPr/>
        </p:nvSpPr>
        <p:spPr>
          <a:xfrm>
            <a:off x="833718" y="1443318"/>
            <a:ext cx="6840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inheritance (naïve) </a:t>
            </a:r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799" y="1828621"/>
            <a:ext cx="4505954" cy="28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 Better Solution</a:t>
            </a:r>
            <a:endParaRPr sz="2800"/>
          </a:p>
        </p:txBody>
      </p:sp>
      <p:sp>
        <p:nvSpPr>
          <p:cNvPr id="80" name="Google Shape;80;p32"/>
          <p:cNvSpPr txBox="1"/>
          <p:nvPr/>
        </p:nvSpPr>
        <p:spPr>
          <a:xfrm>
            <a:off x="833718" y="1443318"/>
            <a:ext cx="68400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aggregation</a:t>
            </a:r>
            <a:endParaRPr/>
          </a:p>
        </p:txBody>
      </p:sp>
      <p:pic>
        <p:nvPicPr>
          <p:cNvPr id="81" name="Google Shape;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896" y="2248872"/>
            <a:ext cx="5534797" cy="21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321324" y="127420"/>
            <a:ext cx="7477970" cy="10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/>
              <a:t>Why aggregation over inheritance?</a:t>
            </a:r>
            <a:endParaRPr sz="2800"/>
          </a:p>
        </p:txBody>
      </p:sp>
      <p:sp>
        <p:nvSpPr>
          <p:cNvPr id="87" name="Google Shape;87;p33"/>
          <p:cNvSpPr txBox="1"/>
          <p:nvPr/>
        </p:nvSpPr>
        <p:spPr>
          <a:xfrm>
            <a:off x="833718" y="1443318"/>
            <a:ext cx="684007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Inheritance is static.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won’t be able to change behavior at runtime, only replace the whole object with a different subclass.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Also, in some languages, you can only inherit from one parent.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Shonal Gangopadhyay</dc:creator>
</cp:coreProperties>
</file>