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88" r:id="rId4"/>
    <p:sldId id="289" r:id="rId5"/>
    <p:sldId id="259" r:id="rId6"/>
    <p:sldId id="260" r:id="rId7"/>
    <p:sldId id="261" r:id="rId8"/>
    <p:sldId id="290" r:id="rId9"/>
    <p:sldId id="262" r:id="rId10"/>
    <p:sldId id="263" r:id="rId11"/>
    <p:sldId id="265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1" r:id="rId29"/>
    <p:sldId id="292" r:id="rId30"/>
    <p:sldId id="293" r:id="rId31"/>
    <p:sldId id="294" r:id="rId32"/>
    <p:sldId id="283" r:id="rId33"/>
    <p:sldId id="286" r:id="rId34"/>
    <p:sldId id="287" r:id="rId35"/>
    <p:sldId id="25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jRxPDpBEusqfT8219YHfTXO6V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55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Not super clear idea but somewhat of a difference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Agile is both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Predictive model is none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b48bde0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22b48bde0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8B6CA70B-EB66-4B0A-0CC2-FBD32229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>
            <a:extLst>
              <a:ext uri="{FF2B5EF4-FFF2-40B4-BE49-F238E27FC236}">
                <a16:creationId xmlns:a16="http://schemas.microsoft.com/office/drawing/2014/main" id="{5C14E05C-2989-6FF3-82E0-BDC30E149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5:notes">
            <a:extLst>
              <a:ext uri="{FF2B5EF4-FFF2-40B4-BE49-F238E27FC236}">
                <a16:creationId xmlns:a16="http://schemas.microsoft.com/office/drawing/2014/main" id="{B9D8755D-77EF-7497-131E-C869E6CC6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1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DB11D213-77AD-CED8-FFE6-42C2BFDC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>
            <a:extLst>
              <a:ext uri="{FF2B5EF4-FFF2-40B4-BE49-F238E27FC236}">
                <a16:creationId xmlns:a16="http://schemas.microsoft.com/office/drawing/2014/main" id="{1161F6C3-B3C8-6E8A-FC61-AB73CDCA5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5:notes">
            <a:extLst>
              <a:ext uri="{FF2B5EF4-FFF2-40B4-BE49-F238E27FC236}">
                <a16:creationId xmlns:a16="http://schemas.microsoft.com/office/drawing/2014/main" id="{BC4F1F33-AF8E-A782-D5CD-479829B7C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4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F922A91-F3C6-85AF-08B8-0DA29205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>
            <a:extLst>
              <a:ext uri="{FF2B5EF4-FFF2-40B4-BE49-F238E27FC236}">
                <a16:creationId xmlns:a16="http://schemas.microsoft.com/office/drawing/2014/main" id="{B8D3D0C3-5FE0-1505-CACA-91CD85829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>
            <a:extLst>
              <a:ext uri="{FF2B5EF4-FFF2-40B4-BE49-F238E27FC236}">
                <a16:creationId xmlns:a16="http://schemas.microsoft.com/office/drawing/2014/main" id="{B981D268-5113-E3A9-B33E-43D70700F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743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21CC7767-9EEC-B1DF-7B28-C5584E0D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>
            <a:extLst>
              <a:ext uri="{FF2B5EF4-FFF2-40B4-BE49-F238E27FC236}">
                <a16:creationId xmlns:a16="http://schemas.microsoft.com/office/drawing/2014/main" id="{4D63997D-09CD-D762-E303-73CC3581E3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5:notes">
            <a:extLst>
              <a:ext uri="{FF2B5EF4-FFF2-40B4-BE49-F238E27FC236}">
                <a16:creationId xmlns:a16="http://schemas.microsoft.com/office/drawing/2014/main" id="{8FFD39A5-8567-E316-0765-B31BD712F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32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856A1FF4-AFD6-70A5-4359-C8A26997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>
            <a:extLst>
              <a:ext uri="{FF2B5EF4-FFF2-40B4-BE49-F238E27FC236}">
                <a16:creationId xmlns:a16="http://schemas.microsoft.com/office/drawing/2014/main" id="{C8E839A8-E5ED-C2C3-A478-1BA312FCA8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5:notes">
            <a:extLst>
              <a:ext uri="{FF2B5EF4-FFF2-40B4-BE49-F238E27FC236}">
                <a16:creationId xmlns:a16="http://schemas.microsoft.com/office/drawing/2014/main" id="{25D95B71-1BB5-C28D-2BAD-F63A84E2F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593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88FB4A95-B7AB-8221-2A32-64C53C4FC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>
            <a:extLst>
              <a:ext uri="{FF2B5EF4-FFF2-40B4-BE49-F238E27FC236}">
                <a16:creationId xmlns:a16="http://schemas.microsoft.com/office/drawing/2014/main" id="{20528884-F4F1-3AE4-2DEB-71A90FC69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>
            <a:extLst>
              <a:ext uri="{FF2B5EF4-FFF2-40B4-BE49-F238E27FC236}">
                <a16:creationId xmlns:a16="http://schemas.microsoft.com/office/drawing/2014/main" id="{5B566D18-A5B9-A1B9-51AF-0D1FF2968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81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F115761D-3C0C-860C-EE46-A7317B369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>
            <a:extLst>
              <a:ext uri="{FF2B5EF4-FFF2-40B4-BE49-F238E27FC236}">
                <a16:creationId xmlns:a16="http://schemas.microsoft.com/office/drawing/2014/main" id="{2628BE8E-99DD-3007-152C-DEB5D3FC2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>
            <a:extLst>
              <a:ext uri="{FF2B5EF4-FFF2-40B4-BE49-F238E27FC236}">
                <a16:creationId xmlns:a16="http://schemas.microsoft.com/office/drawing/2014/main" id="{187D189E-3B25-F480-5AFA-93C16D7414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92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Good idea of what to build, build in increments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311700" y="423100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400" dirty="0"/>
              <a:t>CSci 3081W: Program Design and Development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Lecture 13 – Development Processes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Incremental vs. Iterative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Iterative</a:t>
            </a:r>
            <a:endParaRPr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85142"/>
            <a:ext cx="9144000" cy="117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Incremental vs. Iterative vs. Both vs. None</a:t>
            </a: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99935"/>
            <a:ext cx="9144000" cy="3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Incremental vs. Iterative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Incremental</a:t>
            </a:r>
            <a:endParaRPr sz="1600"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Build and deliver in chunks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Use when parts of the system are well understood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Iterative</a:t>
            </a:r>
            <a:endParaRPr sz="1800"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Refine same product through cycles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Use when requirements are unclear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Waterfall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32206"/>
            <a:ext cx="9144000" cy="333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Waterfall 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1319"/>
            <a:ext cx="9144000" cy="327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Waterfall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579" y="1013218"/>
            <a:ext cx="7109421" cy="4130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259286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Cost of change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 time elapses, cost of change increases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Waterfall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311697" y="1152475"/>
            <a:ext cx="871576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Assumptions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We fully understand the requirements, we were given the requirements with no mistakes in them, the requirements won’t change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Team has experience building similar software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The whole process from requirements all the way until the release will be perfect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 sz="16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When to use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 dirty="0"/>
              <a:t>Predictable, repeatable work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Waterfall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2"/>
          </p:nvPr>
        </p:nvSpPr>
        <p:spPr>
          <a:xfrm>
            <a:off x="457623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Predictive/Adaptive Scale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/>
              <a:t>Completely predictive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Pros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/>
              <a:t>Simple, easy for everyone to understand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/>
              <a:t>Predictable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/>
              <a:t>Efficient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Cons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/>
              <a:t>Not flexible for change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600"/>
              <a:t>First release happens at the end of the process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V-Model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599" y="1263239"/>
            <a:ext cx="8430802" cy="330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b48bde058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Validation and Verification</a:t>
            </a:r>
            <a:endParaRPr/>
          </a:p>
        </p:txBody>
      </p:sp>
      <p:sp>
        <p:nvSpPr>
          <p:cNvPr id="170" name="Google Shape;170;g22b48bde058_0_0"/>
          <p:cNvSpPr txBox="1"/>
          <p:nvPr/>
        </p:nvSpPr>
        <p:spPr>
          <a:xfrm>
            <a:off x="397800" y="1502975"/>
            <a:ext cx="8434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V&amp;V are two procedures which check requirements and specifications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Validation checks requirements - am I building the right thing?</a:t>
            </a:r>
            <a:br>
              <a:rPr lang="en-US" sz="2000"/>
            </a:br>
            <a:r>
              <a:rPr lang="en-US" sz="2000"/>
              <a:t>Verification checks specifications - am I building the thing correctly?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Introduction to Software Development Life Cycle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58E95-754C-7B82-AAA7-41B865A7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8" y="1172727"/>
            <a:ext cx="6751990" cy="3396148"/>
          </a:xfrm>
        </p:spPr>
        <p:txBody>
          <a:bodyPr/>
          <a:lstStyle/>
          <a:p>
            <a:r>
              <a:rPr lang="en-US" sz="1800" dirty="0"/>
              <a:t>What is the SDLC?</a:t>
            </a:r>
          </a:p>
          <a:p>
            <a:pPr lvl="1"/>
            <a:r>
              <a:rPr lang="en-US" sz="1600" dirty="0"/>
              <a:t>A framework for structuring the process of developing software</a:t>
            </a:r>
          </a:p>
          <a:p>
            <a:pPr lvl="1"/>
            <a:r>
              <a:rPr lang="en-US" sz="1600" dirty="0"/>
              <a:t>Ensures quality, predictability, repeatability</a:t>
            </a:r>
          </a:p>
          <a:p>
            <a:pPr lvl="1"/>
            <a:r>
              <a:rPr lang="en-US" sz="1600" dirty="0"/>
              <a:t>Different projects need different models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10FF45-7699-5CE5-E258-ECE1297B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7" y="2686051"/>
            <a:ext cx="4238623" cy="24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V-Model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04" y="1152475"/>
            <a:ext cx="8897592" cy="338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V-Model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0145"/>
            <a:ext cx="9144000" cy="427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V-Model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611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/>
              <a:t>Mechanism – emphasis on validation earlier in the process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/>
              <a:t>Predictive/Adaptive Scale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2000" dirty="0"/>
              <a:t>Predictive – no feedback/changes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/>
              <a:t>When to use?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2000" dirty="0"/>
              <a:t>Ambiguity in the requirements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2000" dirty="0"/>
              <a:t>Mission critical or regulated industries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V-Model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2"/>
          </p:nvPr>
        </p:nvSpPr>
        <p:spPr>
          <a:xfrm>
            <a:off x="430730" y="1282075"/>
            <a:ext cx="833675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Pros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2000"/>
              <a:t>Earlier detection of potential issues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Cons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2000"/>
              <a:t>More upfront work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Sashimi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2528" y="1152475"/>
            <a:ext cx="485812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Sashimi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965" y="874059"/>
            <a:ext cx="4504385" cy="404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Sashimi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81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Mechanism – a phase can start before the previous phase ends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Predictive/Adaptive Scale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800"/>
              <a:t>Almost completely predictive but maybe a little bit adaptive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When to use?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800"/>
              <a:t>To shorten the time scale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-US" sz="1800"/>
              <a:t>Resource utilization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Sashimi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403834" y="1017725"/>
            <a:ext cx="86146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Shorten development time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People can start working without waiting for the previous phase to finish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learn more easily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Reworks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10278538-B885-D287-038E-C92891F2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>
            <a:extLst>
              <a:ext uri="{FF2B5EF4-FFF2-40B4-BE49-F238E27FC236}">
                <a16:creationId xmlns:a16="http://schemas.microsoft.com/office/drawing/2014/main" id="{62AFA214-FA3A-08FF-08D2-2A238BD9B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Comparing and Selecting Models</a:t>
            </a:r>
            <a:endParaRPr dirty="0"/>
          </a:p>
        </p:txBody>
      </p:sp>
      <p:sp>
        <p:nvSpPr>
          <p:cNvPr id="220" name="Google Shape;220;p25">
            <a:extLst>
              <a:ext uri="{FF2B5EF4-FFF2-40B4-BE49-F238E27FC236}">
                <a16:creationId xmlns:a16="http://schemas.microsoft.com/office/drawing/2014/main" id="{C4979E81-7E50-970C-9687-579B50332A40}"/>
              </a:ext>
            </a:extLst>
          </p:cNvPr>
          <p:cNvSpPr txBox="1"/>
          <p:nvPr/>
        </p:nvSpPr>
        <p:spPr>
          <a:xfrm>
            <a:off x="403834" y="1017725"/>
            <a:ext cx="86146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6DE3B1-19BD-001D-17B4-7E0C282C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749"/>
              </p:ext>
            </p:extLst>
          </p:nvPr>
        </p:nvGraphicFramePr>
        <p:xfrm>
          <a:off x="514351" y="1290825"/>
          <a:ext cx="7786688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37">
                  <a:extLst>
                    <a:ext uri="{9D8B030D-6E8A-4147-A177-3AD203B41FA5}">
                      <a16:colId xmlns:a16="http://schemas.microsoft.com/office/drawing/2014/main" val="219895101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6052282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07072957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3951030279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197879098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1174384760"/>
                    </a:ext>
                  </a:extLst>
                </a:gridCol>
                <a:gridCol w="1228726">
                  <a:extLst>
                    <a:ext uri="{9D8B030D-6E8A-4147-A177-3AD203B41FA5}">
                      <a16:colId xmlns:a16="http://schemas.microsoft.com/office/drawing/2014/main" val="1176171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3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upfront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Mission-critical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Sashimi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of rework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Shorter timelines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plan upfront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8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59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48CFFBF9-B547-A7F0-4463-75566A8F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>
            <a:extLst>
              <a:ext uri="{FF2B5EF4-FFF2-40B4-BE49-F238E27FC236}">
                <a16:creationId xmlns:a16="http://schemas.microsoft.com/office/drawing/2014/main" id="{FD4914FC-1C5F-3E04-8E08-12BEA1617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Customizing the SDLC</a:t>
            </a:r>
            <a:endParaRPr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DBC9950-2045-FBE2-8D4F-F54B474D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8" y="1172727"/>
            <a:ext cx="6751990" cy="3396148"/>
          </a:xfrm>
        </p:spPr>
        <p:txBody>
          <a:bodyPr/>
          <a:lstStyle/>
          <a:p>
            <a:r>
              <a:rPr lang="en-US" sz="1800" dirty="0"/>
              <a:t>Phases can be reordered, omitted, or merged</a:t>
            </a:r>
          </a:p>
          <a:p>
            <a:endParaRPr lang="en-US" sz="1800" dirty="0"/>
          </a:p>
          <a:p>
            <a:r>
              <a:rPr lang="en-US" sz="1800" dirty="0"/>
              <a:t>Example: agile omits “formal” design phases</a:t>
            </a:r>
          </a:p>
          <a:p>
            <a:endParaRPr lang="en-US" sz="1800" dirty="0"/>
          </a:p>
          <a:p>
            <a:r>
              <a:rPr lang="en-US" sz="1800" dirty="0"/>
              <a:t>SDLC is a guideline, you can always tweak the model to better fit your needs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71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7073813-E25E-94EC-7C75-1BC7DD2AC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0B622175-7872-A517-2B09-E2C11272EA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Introduction to Software Development Life Cycle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13B2C-90FD-EA92-1183-469328DF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8" y="1172727"/>
            <a:ext cx="6751990" cy="3396148"/>
          </a:xfrm>
        </p:spPr>
        <p:txBody>
          <a:bodyPr/>
          <a:lstStyle/>
          <a:p>
            <a:r>
              <a:rPr lang="en-US" sz="1800" dirty="0"/>
              <a:t>Why are there so many SDLC models?</a:t>
            </a:r>
          </a:p>
          <a:p>
            <a:pPr lvl="1"/>
            <a:r>
              <a:rPr lang="en-US" sz="1600" dirty="0"/>
              <a:t>Project size</a:t>
            </a:r>
          </a:p>
          <a:p>
            <a:pPr lvl="1"/>
            <a:r>
              <a:rPr lang="en-US" sz="1600" dirty="0"/>
              <a:t>Complexity</a:t>
            </a:r>
          </a:p>
          <a:p>
            <a:pPr lvl="1"/>
            <a:r>
              <a:rPr lang="en-US" sz="1600" dirty="0"/>
              <a:t>Stakeholder engagement</a:t>
            </a:r>
          </a:p>
          <a:p>
            <a:pPr lvl="1"/>
            <a:r>
              <a:rPr lang="en-US" sz="1600" dirty="0"/>
              <a:t>Rate of requirement change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9A8DD-5EE3-1E55-9CE6-05E7C409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7" y="2686051"/>
            <a:ext cx="4238623" cy="24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8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8F3A2E0C-C290-2ED3-8760-CA3307D9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>
            <a:extLst>
              <a:ext uri="{FF2B5EF4-FFF2-40B4-BE49-F238E27FC236}">
                <a16:creationId xmlns:a16="http://schemas.microsoft.com/office/drawing/2014/main" id="{421EBF91-680F-DFF2-BDCD-6748CB808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How to choose a model?</a:t>
            </a:r>
            <a:endParaRPr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0E41AF3-8393-078F-0430-C2CECBE9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8" y="1172727"/>
            <a:ext cx="6751990" cy="3396148"/>
          </a:xfrm>
        </p:spPr>
        <p:txBody>
          <a:bodyPr/>
          <a:lstStyle/>
          <a:p>
            <a:r>
              <a:rPr lang="en-US" sz="1800" dirty="0"/>
              <a:t>How stable are the requirements?</a:t>
            </a:r>
          </a:p>
          <a:p>
            <a:endParaRPr lang="en-US" sz="1800" dirty="0"/>
          </a:p>
          <a:p>
            <a:r>
              <a:rPr lang="en-US" sz="1800" dirty="0"/>
              <a:t>How experienced is the team?</a:t>
            </a:r>
          </a:p>
          <a:p>
            <a:endParaRPr lang="en-US" sz="1800" dirty="0"/>
          </a:p>
          <a:p>
            <a:r>
              <a:rPr lang="en-US" sz="1800" dirty="0"/>
              <a:t>What are the project constraints?</a:t>
            </a:r>
          </a:p>
          <a:p>
            <a:endParaRPr lang="en-US" sz="1800" dirty="0"/>
          </a:p>
          <a:p>
            <a:r>
              <a:rPr lang="en-US" sz="1800" dirty="0"/>
              <a:t>How important is early delivery?</a:t>
            </a:r>
          </a:p>
          <a:p>
            <a:endParaRPr lang="en-US" sz="1800" dirty="0"/>
          </a:p>
          <a:p>
            <a:r>
              <a:rPr lang="en-US" sz="1800" dirty="0"/>
              <a:t>Know your project, pick what fits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85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36BE3542-B80D-2B4B-57EC-6E50BBE52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>
            <a:extLst>
              <a:ext uri="{FF2B5EF4-FFF2-40B4-BE49-F238E27FC236}">
                <a16:creationId xmlns:a16="http://schemas.microsoft.com/office/drawing/2014/main" id="{6B2362E4-0AF3-140D-752F-D2586AE31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SDLC in the wild</a:t>
            </a:r>
            <a:endParaRPr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BFB29A3-724C-6194-19A1-FD1299E7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8" y="1172727"/>
            <a:ext cx="6751990" cy="3396148"/>
          </a:xfrm>
        </p:spPr>
        <p:txBody>
          <a:bodyPr/>
          <a:lstStyle/>
          <a:p>
            <a:r>
              <a:rPr lang="en-US" sz="1800" dirty="0"/>
              <a:t>Waterfall</a:t>
            </a:r>
          </a:p>
          <a:p>
            <a:pPr lvl="1"/>
            <a:r>
              <a:rPr lang="en-US" sz="1400" dirty="0"/>
              <a:t>Government contracts, safety-critical</a:t>
            </a:r>
          </a:p>
          <a:p>
            <a:endParaRPr lang="en-US" sz="1600" dirty="0"/>
          </a:p>
          <a:p>
            <a:r>
              <a:rPr lang="en-US" sz="1600" dirty="0"/>
              <a:t>V-model</a:t>
            </a:r>
          </a:p>
          <a:p>
            <a:pPr lvl="1"/>
            <a:r>
              <a:rPr lang="en-US" sz="1400" dirty="0"/>
              <a:t>Medical software, automative</a:t>
            </a:r>
          </a:p>
          <a:p>
            <a:endParaRPr lang="en-US" sz="1600" dirty="0"/>
          </a:p>
          <a:p>
            <a:r>
              <a:rPr lang="en-US" sz="1600" dirty="0"/>
              <a:t>Sashimi</a:t>
            </a:r>
          </a:p>
          <a:p>
            <a:pPr lvl="1"/>
            <a:r>
              <a:rPr lang="en-US" sz="1400" dirty="0"/>
              <a:t>Projects with time crunch and some known elements</a:t>
            </a:r>
          </a:p>
          <a:p>
            <a:endParaRPr lang="en-US" sz="1600" dirty="0"/>
          </a:p>
          <a:p>
            <a:r>
              <a:rPr lang="en-US" sz="1600" dirty="0"/>
              <a:t>Agile</a:t>
            </a:r>
          </a:p>
          <a:p>
            <a:pPr lvl="1"/>
            <a:r>
              <a:rPr lang="en-US" sz="1400" dirty="0"/>
              <a:t>Startups and evolving products</a:t>
            </a:r>
          </a:p>
        </p:txBody>
      </p:sp>
    </p:spTree>
    <p:extLst>
      <p:ext uri="{BB962C8B-B14F-4D97-AF65-F5344CB8AC3E}">
        <p14:creationId xmlns:p14="http://schemas.microsoft.com/office/powerpoint/2010/main" val="171946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 descr="Software Development Process Programmer Joke Poster by VaSkoy | Programmer  jokes, Funny faces quotes, Funny memes about 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9950" y="346134"/>
            <a:ext cx="3791790" cy="445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descr="Meme Creator - Funny can't violate development process... ...if you don't  define the process! Meme Generator at MemeCreator.org!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668" y="1863749"/>
            <a:ext cx="3949932" cy="253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9" descr="7 Funniest Product Management Memes That Will Help You Learn | Product  Coal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976" y="0"/>
            <a:ext cx="34512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1556638"/>
            <a:ext cx="3657600" cy="358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87479"/>
            <a:ext cx="4571999" cy="304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46134"/>
            <a:ext cx="4572000" cy="370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756" y="0"/>
            <a:ext cx="7082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C6C75CEE-BFF3-8CF8-34A0-3FDD6763B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20E190CB-66C8-927C-802E-F7A2A10A9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Development Model Classifications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E47F1-2329-C53A-08D2-87B29C99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7" y="1172727"/>
            <a:ext cx="8118827" cy="3396148"/>
          </a:xfrm>
        </p:spPr>
        <p:txBody>
          <a:bodyPr/>
          <a:lstStyle/>
          <a:p>
            <a:r>
              <a:rPr lang="en-US" sz="1800" dirty="0"/>
              <a:t>Predictive vs. Adaptive</a:t>
            </a:r>
          </a:p>
          <a:p>
            <a:pPr lvl="1"/>
            <a:r>
              <a:rPr lang="en-US" sz="1600" dirty="0"/>
              <a:t>Predictive: plan-driven, follows a structured path (e.g. Waterfall)</a:t>
            </a:r>
          </a:p>
          <a:p>
            <a:pPr lvl="1"/>
            <a:r>
              <a:rPr lang="en-US" sz="1600" dirty="0"/>
              <a:t>Adaptive: change-driven, responsive to new information (e.g. Agile)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Predictive vs. Adaptive</a:t>
            </a:r>
            <a:endParaRPr/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6968"/>
            <a:ext cx="9144000" cy="86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Predictive vs. Adaptive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6968"/>
            <a:ext cx="9144000" cy="86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3762"/>
            <a:ext cx="9144000" cy="238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Predictive vs. Adaptive</a:t>
            </a:r>
            <a:endParaRPr/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6968"/>
            <a:ext cx="9144000" cy="86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571750"/>
            <a:ext cx="9144000" cy="23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F93AF7EA-A1C2-AA10-272E-72811230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D926A43C-8A2E-A848-12DB-980641A1F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Development Model Classifications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9E468-65EB-77DE-7A9C-DE415E72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948" y="1172727"/>
            <a:ext cx="6751990" cy="3396148"/>
          </a:xfrm>
        </p:spPr>
        <p:txBody>
          <a:bodyPr/>
          <a:lstStyle/>
          <a:p>
            <a:r>
              <a:rPr lang="en-US" sz="1800" dirty="0"/>
              <a:t>Incremental vs. Iterative vs. Both vs. Neither</a:t>
            </a:r>
          </a:p>
          <a:p>
            <a:pPr lvl="1"/>
            <a:r>
              <a:rPr lang="en-US" sz="1600" dirty="0"/>
              <a:t>Incremental: add new functionality each step</a:t>
            </a:r>
          </a:p>
          <a:p>
            <a:pPr lvl="1"/>
            <a:r>
              <a:rPr lang="en-US" sz="1600" dirty="0"/>
              <a:t>Iterative: refine or rework existing parts</a:t>
            </a:r>
          </a:p>
          <a:p>
            <a:pPr lvl="1"/>
            <a:r>
              <a:rPr lang="en-US" sz="1600" dirty="0"/>
              <a:t>Both: agile and real-world dev often do both</a:t>
            </a:r>
          </a:p>
          <a:p>
            <a:pPr lvl="1"/>
            <a:r>
              <a:rPr lang="en-US" sz="1600" dirty="0"/>
              <a:t>Neither: Pure waterfall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Incremental vs. Iterative</a:t>
            </a:r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Incremental</a:t>
            </a:r>
            <a:endParaRPr/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3379"/>
            <a:ext cx="9144000" cy="133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631</Words>
  <Application>Microsoft Office PowerPoint</Application>
  <PresentationFormat>On-screen Show (16:9)</PresentationFormat>
  <Paragraphs>169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CSci 3081W: Program Design and Development</vt:lpstr>
      <vt:lpstr>Introduction to Software Development Life Cycle</vt:lpstr>
      <vt:lpstr>Introduction to Software Development Life Cycle</vt:lpstr>
      <vt:lpstr>Development Model Classifications</vt:lpstr>
      <vt:lpstr>Predictive vs. Adaptive</vt:lpstr>
      <vt:lpstr>Predictive vs. Adaptive</vt:lpstr>
      <vt:lpstr>Predictive vs. Adaptive</vt:lpstr>
      <vt:lpstr>Development Model Classifications</vt:lpstr>
      <vt:lpstr>Incremental vs. Iterative</vt:lpstr>
      <vt:lpstr>Incremental vs. Iterative</vt:lpstr>
      <vt:lpstr>Incremental vs. Iterative vs. Both vs. None</vt:lpstr>
      <vt:lpstr>Incremental vs. Iterative</vt:lpstr>
      <vt:lpstr>Waterfall  </vt:lpstr>
      <vt:lpstr>Waterfall </vt:lpstr>
      <vt:lpstr>Waterfall</vt:lpstr>
      <vt:lpstr>Waterfall</vt:lpstr>
      <vt:lpstr>Waterfall</vt:lpstr>
      <vt:lpstr>V-Model</vt:lpstr>
      <vt:lpstr>Validation and Verification</vt:lpstr>
      <vt:lpstr>V-Model</vt:lpstr>
      <vt:lpstr>V-Model</vt:lpstr>
      <vt:lpstr>V-Model</vt:lpstr>
      <vt:lpstr>V-Model</vt:lpstr>
      <vt:lpstr>Sashimi</vt:lpstr>
      <vt:lpstr>Sashimi</vt:lpstr>
      <vt:lpstr>Sashimi</vt:lpstr>
      <vt:lpstr>Sashimi</vt:lpstr>
      <vt:lpstr>Comparing and Selecting Models</vt:lpstr>
      <vt:lpstr>Customizing the SDLC</vt:lpstr>
      <vt:lpstr>How to choose a model?</vt:lpstr>
      <vt:lpstr>SDLC in the wild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Shonal Gangopadhyay</dc:creator>
  <cp:lastModifiedBy>Shonal Gangopadhyay</cp:lastModifiedBy>
  <cp:revision>3</cp:revision>
  <dcterms:modified xsi:type="dcterms:W3CDTF">2025-04-07T18:02:25Z</dcterms:modified>
</cp:coreProperties>
</file>