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zMS6SH1VYwR2l4oO0ZIcxRJj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FC1F1C-1224-41EE-8F33-076AE92FED58}">
  <a:tblStyle styleId="{4EFC1F1C-1224-41EE-8F33-076AE92FE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ea494c9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ea494c9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ea494c9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ea494c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ea494c9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dea494c9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ea494c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dea494c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ea494c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dea494c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ea494c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dea494c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ea494c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dea494c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ea494c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dea494c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dea494c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dea494c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dea494c9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dea494c9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4dea494c9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4dea494c9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dea494c9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dea494c9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dea494c9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dea494c9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dea494c9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dea494c9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dea494c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dea494c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dea494c9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dea494c9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dea494c9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dea494c9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dea494c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dea494c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dea494c9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dea494c9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dea494c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dea494c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dea494c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dea494c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ea494c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ea494c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ea494c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ea494c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ea494c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ea494c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ea494c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ea494c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rtinfowler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400"/>
              <a:t>CSci 3081W: Program Design and Development</a:t>
            </a:r>
            <a:endParaRPr/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Lecture 15 – Refactoring in Agile Scrum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ea494c92_0_39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Smells</a:t>
            </a:r>
            <a:endParaRPr/>
          </a:p>
        </p:txBody>
      </p:sp>
      <p:sp>
        <p:nvSpPr>
          <p:cNvPr id="102" name="Google Shape;102;g34dea494c92_0_39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There are many different ways which </a:t>
            </a:r>
            <a:r>
              <a:rPr b="1" lang="en-US" sz="2000"/>
              <a:t>existing</a:t>
            </a:r>
            <a:r>
              <a:rPr lang="en-US" sz="2000"/>
              <a:t> code can smell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Solution: Design Principles Patterns and Refactors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We will literally solve the stinky code with design patterns, but how and when do we do that in an Agile Scrum environment?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ea494c92_0_44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</a:t>
            </a:r>
            <a:endParaRPr/>
          </a:p>
        </p:txBody>
      </p:sp>
      <p:sp>
        <p:nvSpPr>
          <p:cNvPr id="108" name="Google Shape;108;g34dea494c92_0_44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“Refactoring is a controlled technique for improving the design of an existing code base.” - Martin Fowler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Check out Martin Fowler’s blog: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https://martinfowler.com/</a:t>
            </a:r>
            <a:r>
              <a:rPr lang="en-US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ea494c92_0_50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</a:t>
            </a:r>
            <a:endParaRPr/>
          </a:p>
        </p:txBody>
      </p:sp>
      <p:sp>
        <p:nvSpPr>
          <p:cNvPr id="114" name="Google Shape;114;g34dea494c92_0_50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Why?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Improves readability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Simplifies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Reduces </a:t>
            </a:r>
            <a:r>
              <a:rPr lang="en-US" sz="2000"/>
              <a:t>technical</a:t>
            </a:r>
            <a:r>
              <a:rPr lang="en-US" sz="2000"/>
              <a:t> debt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</a:t>
            </a:r>
            <a:r>
              <a:rPr lang="en-US" sz="2000"/>
              <a:t>echnical</a:t>
            </a:r>
            <a:r>
              <a:rPr lang="en-US" sz="2000"/>
              <a:t> debt</a:t>
            </a:r>
            <a:endParaRPr sz="20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Implicit cost of choosing quick fixes over optimal long-term solutions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Borrowing against future development by prioritizing speed over quality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Makes future changes easier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ea494c92_0_60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Principles that Support Refactoring</a:t>
            </a:r>
            <a:endParaRPr/>
          </a:p>
        </p:txBody>
      </p:sp>
      <p:sp>
        <p:nvSpPr>
          <p:cNvPr id="120" name="Google Shape;120;g34dea494c92_0_60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Continuous attention to technical excellence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Agile teams prioritize sustainable development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Working software is the primary measure of progress, but maintainable software matters too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Embracing simplicity (the art of maximizing the amount of work not done)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ea494c92_0_65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Refactoring in Scrum</a:t>
            </a:r>
            <a:endParaRPr/>
          </a:p>
        </p:txBody>
      </p:sp>
      <p:graphicFrame>
        <p:nvGraphicFramePr>
          <p:cNvPr id="126" name="Google Shape;126;g34dea494c92_0_65"/>
          <p:cNvGraphicFramePr/>
          <p:nvPr/>
        </p:nvGraphicFramePr>
        <p:xfrm>
          <a:off x="220563" y="12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{4EFC1F1C-1224-41EE-8F33-076AE92FED58}</a:tableStyleId>
              </a:tblPr>
              <a:tblGrid>
                <a:gridCol w="2954650"/>
                <a:gridCol w="5748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Scrum Event or Artifact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Refactoring Role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Sprint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Continuous, small-scale refactoring (opportunistic)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 Backlog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Larger refactors can be stories or tasks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Definition of Done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include “code has been refactored”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 Review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Common place to identify refactoring needs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Sprint Retrospective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Team might reflect on increasing technical debt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ea494c92_0_71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 Example</a:t>
            </a:r>
            <a:endParaRPr/>
          </a:p>
        </p:txBody>
      </p:sp>
      <p:sp>
        <p:nvSpPr>
          <p:cNvPr id="132" name="Google Shape;132;g34dea494c92_0_71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calculateTotal(double price, int quantity, double taxRate)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tax = price * quantity * taxRate;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total = price * quantity +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total;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smells?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ea494c92_0_77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 Example</a:t>
            </a:r>
            <a:endParaRPr/>
          </a:p>
        </p:txBody>
      </p:sp>
      <p:sp>
        <p:nvSpPr>
          <p:cNvPr id="138" name="Google Shape;138;g34dea494c92_0_77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calculateTotal(double price, int quantity, double taxRate)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tax = price * quantity * taxRate;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total = price * quantity +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total;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smells?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Repeated expressions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Mixed responsibilities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breaks the Single Responsibility Principle (SRP) of SOLID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ea494c92_0_82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 Example</a:t>
            </a:r>
            <a:endParaRPr/>
          </a:p>
        </p:txBody>
      </p:sp>
      <p:sp>
        <p:nvSpPr>
          <p:cNvPr id="144" name="Google Shape;144;g34dea494c92_0_82"/>
          <p:cNvSpPr txBox="1"/>
          <p:nvPr>
            <p:ph idx="1" type="body"/>
          </p:nvPr>
        </p:nvSpPr>
        <p:spPr>
          <a:xfrm>
            <a:off x="318400" y="94645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calculateTax(double subtotal, double taxRate)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subtotal * taxRate;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calculateSubtotal(double price, int quantity)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price * quantity;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calculateTotal(double price, int quantity, double taxRate)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subtotal = calculateSubtotal(price, quantity);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double tax = calculateTax(subtotal, taxRate);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subtotal + tax;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ea494c92_0_87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Refactor Example</a:t>
            </a:r>
            <a:endParaRPr/>
          </a:p>
        </p:txBody>
      </p:sp>
      <p:sp>
        <p:nvSpPr>
          <p:cNvPr id="150" name="Google Shape;150;g34dea494c92_0_87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Improvements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Better readability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Easier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Responsibilities are clear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ea494c92_0_92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Refactoring</a:t>
            </a:r>
            <a:endParaRPr/>
          </a:p>
        </p:txBody>
      </p:sp>
      <p:graphicFrame>
        <p:nvGraphicFramePr>
          <p:cNvPr id="156" name="Google Shape;156;g34dea494c92_0_9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{4EFC1F1C-1224-41EE-8F33-076AE92FED58}</a:tableStyleId>
              </a:tblPr>
              <a:tblGrid>
                <a:gridCol w="2195950"/>
                <a:gridCol w="5043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Type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Description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Opportunistic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Refactor while working on features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Planned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Added as separate tasks in backlog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Preventative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Done to avoid technical debt before it grows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dea494c92_0_142"/>
          <p:cNvSpPr txBox="1"/>
          <p:nvPr>
            <p:ph type="title"/>
          </p:nvPr>
        </p:nvSpPr>
        <p:spPr>
          <a:xfrm>
            <a:off x="311700" y="555600"/>
            <a:ext cx="824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Developing a new code base or adding to existing code</a:t>
            </a:r>
            <a:endParaRPr/>
          </a:p>
        </p:txBody>
      </p:sp>
      <p:sp>
        <p:nvSpPr>
          <p:cNvPr id="54" name="Google Shape;54;g34dea494c92_0_142"/>
          <p:cNvSpPr txBox="1"/>
          <p:nvPr>
            <p:ph idx="1" type="body"/>
          </p:nvPr>
        </p:nvSpPr>
        <p:spPr>
          <a:xfrm>
            <a:off x="311700" y="1389600"/>
            <a:ext cx="813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New code base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Design it </a:t>
            </a:r>
            <a:r>
              <a:rPr lang="en-US" sz="2000"/>
              <a:t>correctly</a:t>
            </a:r>
            <a:r>
              <a:rPr lang="en-US" sz="2000"/>
              <a:t> the first time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Use design principles and design patterns in a development process that fits the role well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Adding to an existing code base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Design it correctly the first time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Use design principles and design patterns in a development process that fits the role well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ea494c92_0_98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r>
              <a:rPr lang="en-US"/>
              <a:t> of Done Example</a:t>
            </a:r>
            <a:endParaRPr/>
          </a:p>
        </p:txBody>
      </p:sp>
      <p:sp>
        <p:nvSpPr>
          <p:cNvPr id="162" name="Google Shape;162;g34dea494c92_0_98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Code Compiles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Unit tests pass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 code smells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Code reviewed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Refactored if necessary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DoD reminder, please revisit the Official Scrum Guide (linked in Canvas)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dea494c92_0_110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Revisiting Technical Debt</a:t>
            </a:r>
            <a:endParaRPr/>
          </a:p>
        </p:txBody>
      </p:sp>
      <p:sp>
        <p:nvSpPr>
          <p:cNvPr id="168" name="Google Shape;168;g34dea494c92_0_110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Technical debt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Implicit cost of choosing quick fixes over optimal long-term solutions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Borrowing against future development by prioritizing speed over quality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Not all debt is bad, but </a:t>
            </a:r>
            <a:r>
              <a:rPr b="1" lang="en-US" sz="2000"/>
              <a:t>unmanaged debt grows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Refactoring is a way of paying down that debt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dea494c92_0_115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View Logic Example</a:t>
            </a:r>
            <a:endParaRPr/>
          </a:p>
        </p:txBody>
      </p:sp>
      <p:sp>
        <p:nvSpPr>
          <p:cNvPr id="174" name="Google Shape;174;g34dea494c92_0_115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formatUserData(string name, int age, string city)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"Name: " + name + ", Age: " + to_string(age) + ", City: " + city;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Tasks: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Identify what smells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Refactor it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Write a unit test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Estimate how this could fit into a sprint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ea494c92_0_122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View Logic Example</a:t>
            </a:r>
            <a:endParaRPr/>
          </a:p>
        </p:txBody>
      </p:sp>
      <p:sp>
        <p:nvSpPr>
          <p:cNvPr id="180" name="Google Shape;180;g34dea494c92_0_122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formatUserData(string name, int age, string city)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"Name: " + name + ", Age: " + to_string(age) + ", City: " + city;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Tasks: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Identify what smells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breaking SRP of SOLID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dea494c92_0_127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View Logic Example</a:t>
            </a:r>
            <a:endParaRPr/>
          </a:p>
        </p:txBody>
      </p:sp>
      <p:sp>
        <p:nvSpPr>
          <p:cNvPr id="186" name="Google Shape;186;g34dea494c92_0_127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formatUserData(string name, int age, string city)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"Name: " + name + ", Age: " + to_string(age) + ", City: " + city;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Tasks: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Refactor it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formatName(const string&amp; name) { return "Name: " + name;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formatAge(int age) { return "Age: " + to_string(age);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formatCity(const string&amp; city) { return "City: " + city;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formatUserData(const string&amp; name, int age, const string&amp; city)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retur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formatName(name) + ", " + formatAge(age) + ", " + formatCity(city);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dea494c92_0_132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View Logic Example</a:t>
            </a:r>
            <a:endParaRPr/>
          </a:p>
        </p:txBody>
      </p:sp>
      <p:sp>
        <p:nvSpPr>
          <p:cNvPr id="192" name="Google Shape;192;g34dea494c92_0_132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formatName(const string&amp; name) { return "Name: " + name;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formatAge(int age) { return "Age: " + to_string(age);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formatCity(const string&amp; city) { return "City: " + city;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formatUserData(const string&amp; name, int age, const string&amp; city)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formatName(name) + ", " + formatAge(age) + ", " + formatCity(city);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Tasks: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Write a unit test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void test_formatAge()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assert(formatAge(25) == "Age: 25");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assert(formatAge(0) == "Age: 0");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assert(formatAge(-5) == "Age: -5");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dea494c92_0_137"/>
          <p:cNvSpPr txBox="1"/>
          <p:nvPr>
            <p:ph type="title"/>
          </p:nvPr>
        </p:nvSpPr>
        <p:spPr>
          <a:xfrm>
            <a:off x="496875" y="24175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 View Logic Example</a:t>
            </a:r>
            <a:endParaRPr/>
          </a:p>
        </p:txBody>
      </p:sp>
      <p:sp>
        <p:nvSpPr>
          <p:cNvPr id="198" name="Google Shape;198;g34dea494c92_0_137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formatName(const string&amp; name) { return "Name: " + name;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formatAge(int age) { return "Age: " + to_string(age);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formatCity(const string&amp; city) { return "City: " + city;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string formatUserData(const string&amp; name, int age, const string&amp; city)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return formatName(name) + ", " + formatAge(age) + ", " + formatCity(city);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Tasks: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Estimate how this could fit into a sprint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</a:t>
            </a:r>
            <a:r>
              <a:rPr lang="en-US" sz="1600"/>
              <a:t>nclude this refactoring as part of the same story for implementing the profile view logic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Or break it into a technical task under the story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dea494c92_0_147"/>
          <p:cNvSpPr txBox="1"/>
          <p:nvPr>
            <p:ph type="title"/>
          </p:nvPr>
        </p:nvSpPr>
        <p:spPr>
          <a:xfrm>
            <a:off x="311700" y="555600"/>
            <a:ext cx="824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Editing</a:t>
            </a:r>
            <a:r>
              <a:rPr lang="en-US"/>
              <a:t> existing code</a:t>
            </a:r>
            <a:endParaRPr/>
          </a:p>
        </p:txBody>
      </p:sp>
      <p:sp>
        <p:nvSpPr>
          <p:cNvPr id="60" name="Google Shape;60;g34dea494c92_0_147"/>
          <p:cNvSpPr txBox="1"/>
          <p:nvPr>
            <p:ph idx="1" type="body"/>
          </p:nvPr>
        </p:nvSpPr>
        <p:spPr>
          <a:xfrm>
            <a:off x="311700" y="1389600"/>
            <a:ext cx="813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Do we ever have to edit an existing code base?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Unfortunately, y</a:t>
            </a:r>
            <a:r>
              <a:rPr lang="en-US" sz="2000"/>
              <a:t>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Editing an existing code base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How do we use design principles and patterns when the code already exists? (refactors)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This also needs to happen in the pre existing development process that they’re using (Agile Scrum)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ea494c92_0_8"/>
          <p:cNvSpPr txBox="1"/>
          <p:nvPr>
            <p:ph type="title"/>
          </p:nvPr>
        </p:nvSpPr>
        <p:spPr>
          <a:xfrm>
            <a:off x="311700" y="555600"/>
            <a:ext cx="824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</a:t>
            </a:r>
            <a:r>
              <a:rPr lang="en-US"/>
              <a:t>happens</a:t>
            </a:r>
            <a:r>
              <a:rPr lang="en-US"/>
              <a:t> when code works, but smells bad?</a:t>
            </a:r>
            <a:endParaRPr/>
          </a:p>
        </p:txBody>
      </p:sp>
      <p:sp>
        <p:nvSpPr>
          <p:cNvPr id="66" name="Google Shape;66;g34dea494c92_0_8"/>
          <p:cNvSpPr txBox="1"/>
          <p:nvPr>
            <p:ph idx="1" type="body"/>
          </p:nvPr>
        </p:nvSpPr>
        <p:spPr>
          <a:xfrm>
            <a:off x="311700" y="1389600"/>
            <a:ext cx="7821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How can code smell? (the joke is that the code stinks)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Bloaters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Object-Oriented Abusers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Change Preventers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Dispensables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Couplers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dea494c92_0_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Bloaters</a:t>
            </a:r>
            <a:endParaRPr/>
          </a:p>
        </p:txBody>
      </p:sp>
      <p:sp>
        <p:nvSpPr>
          <p:cNvPr id="72" name="Google Shape;72;g34dea494c92_0_14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Long Methods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method that’s more than 10 lines is subject to suspicion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Large Class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Too many variables and/or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Primitive Obsession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 of primitives instead of small objects for simple tasks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Long parameter list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More than three or four parameters for a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Clumps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Data clumps should be turned into </a:t>
            </a:r>
            <a:r>
              <a:rPr lang="en-US" sz="2000"/>
              <a:t>their own classes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dea494c92_0_19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Object-Orientation Abusers</a:t>
            </a:r>
            <a:endParaRPr/>
          </a:p>
        </p:txBody>
      </p:sp>
      <p:sp>
        <p:nvSpPr>
          <p:cNvPr id="78" name="Google Shape;78;g34dea494c92_0_19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Switch Statements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Complex switch or if/else chain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Temporary Field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V</a:t>
            </a:r>
            <a:r>
              <a:rPr lang="en-US" sz="2000"/>
              <a:t>alues</a:t>
            </a:r>
            <a:r>
              <a:rPr lang="en-US" sz="2000"/>
              <a:t> that only get instantiated in certain circumstances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Refused Bequest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a subclass only uses some of the methods and/or properties inherited from its parents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Alternative Classes with Different Interfaces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Two classes perform identical operations but have different method names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ea494c92_0_24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Preventers</a:t>
            </a:r>
            <a:endParaRPr/>
          </a:p>
        </p:txBody>
      </p:sp>
      <p:sp>
        <p:nvSpPr>
          <p:cNvPr id="84" name="Google Shape;84;g34dea494c92_0_24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Change Preventers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you </a:t>
            </a:r>
            <a:r>
              <a:rPr lang="en-US" sz="2000"/>
              <a:t>have to change many unrelated methods when you make changes to a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Shotgun Surgery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Making any modifications requires small changes elsewhere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Parallel Inheritance Hierarchies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you want to create a subclass for a class and you’re forced to create another subclass for a different class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dea494c92_0_29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Dispensables</a:t>
            </a:r>
            <a:endParaRPr/>
          </a:p>
        </p:txBody>
      </p:sp>
      <p:sp>
        <p:nvSpPr>
          <p:cNvPr id="90" name="Google Shape;90;g34dea494c92_0_29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Comments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Don’t comment your methods in the method itself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Duplicate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Lazy Class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If it’s unused, delete it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Dead Code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Obsolete</a:t>
            </a:r>
            <a:r>
              <a:rPr lang="en-US" sz="2000"/>
              <a:t> code should get deleted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Speculative Generality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Unused class, method, field, parameter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dea494c92_0_34"/>
          <p:cNvSpPr txBox="1"/>
          <p:nvPr>
            <p:ph type="title"/>
          </p:nvPr>
        </p:nvSpPr>
        <p:spPr>
          <a:xfrm>
            <a:off x="311700" y="555600"/>
            <a:ext cx="667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Couplers</a:t>
            </a:r>
            <a:endParaRPr/>
          </a:p>
        </p:txBody>
      </p:sp>
      <p:sp>
        <p:nvSpPr>
          <p:cNvPr id="96" name="Google Shape;96;g34dea494c92_0_34"/>
          <p:cNvSpPr txBox="1"/>
          <p:nvPr>
            <p:ph idx="1" type="body"/>
          </p:nvPr>
        </p:nvSpPr>
        <p:spPr>
          <a:xfrm>
            <a:off x="311700" y="1389600"/>
            <a:ext cx="876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Feature Envy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a method accesses the data of another object more than its own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Inappropriate Intimacy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One class uses internal fields and </a:t>
            </a:r>
            <a:r>
              <a:rPr lang="en-US" sz="2000"/>
              <a:t>methods of another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Message Chains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Huge series of calls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Middle Man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When a class performs only one action by delegating work to another class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Shonal Gangopadhyay</dc:creator>
</cp:coreProperties>
</file>