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3" roundtripDataSignature="AMtx7mh0j9iyBYJzmwOeCI0SAw6cUvtz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7052EF-46CC-48DB-96B6-038F91EA1462}">
  <a:tblStyle styleId="{4A7052EF-46CC-48DB-96B6-038F91EA146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E65B7C5-FABB-4C2C-80A4-8D0B05BFD831}"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youtube.com/" TargetMode="External"/><Relationship Id="rId3" Type="http://schemas.openxmlformats.org/officeDocument/2006/relationships/hyperlink" Target="http://www.gmail.co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youtube.com/" TargetMode="External"/><Relationship Id="rId3" Type="http://schemas.openxmlformats.org/officeDocument/2006/relationships/hyperlink" Target="http://www.gmail.c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 name="Google Shape;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a:t>For example: if there’s 10 features being developed simultaneously, then there should ideally be 10 different dev environments such that we can see how each feature behaves individually.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a:t>For eg: the 10 different features developed in the last sprint are all merged together in Github and their combination is now deployed to a testing environment where the QA team makes sure that none of the existing features are impacted by the changes made as well as none of the changes interfere with other changes made during the same sprint.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a:t>Eg: The features developed over the last sprint are now shown to the client where they can green flag/red flag changes based on their liking. If a change gets red flagged we go back to the local environment to develop a new solution. Else, we move to the production environment.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a:t>Eg: In our day to day lives we only interact with production environments. </a:t>
            </a:r>
            <a:r>
              <a:rPr b="1" lang="en-US" u="sng">
                <a:solidFill>
                  <a:schemeClr val="hlink"/>
                </a:solidFill>
                <a:hlinkClick r:id="rId2"/>
              </a:rPr>
              <a:t>www.youtube.com</a:t>
            </a:r>
            <a:r>
              <a:rPr b="1" lang="en-US"/>
              <a:t>, </a:t>
            </a:r>
            <a:r>
              <a:rPr b="1" lang="en-US" u="sng">
                <a:solidFill>
                  <a:schemeClr val="hlink"/>
                </a:solidFill>
                <a:hlinkClick r:id="rId3"/>
              </a:rPr>
              <a:t>www.gmail.com</a:t>
            </a:r>
            <a:r>
              <a:rPr b="1" lang="en-US"/>
              <a:t>, etc. are all production environments.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n-US"/>
              <a:t>Eg: In our day to day lives we only interact with production environments. </a:t>
            </a:r>
            <a:r>
              <a:rPr b="1" lang="en-US" u="sng">
                <a:solidFill>
                  <a:schemeClr val="hlink"/>
                </a:solidFill>
                <a:hlinkClick r:id="rId2"/>
              </a:rPr>
              <a:t>www.youtube.com</a:t>
            </a:r>
            <a:r>
              <a:rPr b="1" lang="en-US"/>
              <a:t>, </a:t>
            </a:r>
            <a:r>
              <a:rPr b="1" lang="en-US" u="sng">
                <a:solidFill>
                  <a:schemeClr val="hlink"/>
                </a:solidFill>
                <a:hlinkClick r:id="rId3"/>
              </a:rPr>
              <a:t>www.gmail.com</a:t>
            </a:r>
            <a:r>
              <a:rPr b="1" lang="en-US"/>
              <a:t>, etc. are all production environments.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6" name="Shape 16"/>
        <p:cNvGrpSpPr/>
        <p:nvPr/>
      </p:nvGrpSpPr>
      <p:grpSpPr>
        <a:xfrm>
          <a:off x="0" y="0"/>
          <a:ext cx="0" cy="0"/>
          <a:chOff x="0" y="0"/>
          <a:chExt cx="0" cy="0"/>
        </a:xfrm>
      </p:grpSpPr>
      <p:sp>
        <p:nvSpPr>
          <p:cNvPr id="17" name="Google Shape;17;p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 name="Google Shape;18;p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 name="Google Shape;1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3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 name="Shape 23"/>
        <p:cNvGrpSpPr/>
        <p:nvPr/>
      </p:nvGrpSpPr>
      <p:grpSpPr>
        <a:xfrm>
          <a:off x="0" y="0"/>
          <a:ext cx="0" cy="0"/>
          <a:chOff x="0" y="0"/>
          <a:chExt cx="0" cy="0"/>
        </a:xfrm>
      </p:grpSpPr>
      <p:sp>
        <p:nvSpPr>
          <p:cNvPr id="24" name="Google Shape;24;p3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6" name="Google Shape;26;p3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7" name="Google Shape;27;p3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 name="Shape 29"/>
        <p:cNvGrpSpPr/>
        <p:nvPr/>
      </p:nvGrpSpPr>
      <p:grpSpPr>
        <a:xfrm>
          <a:off x="0" y="0"/>
          <a:ext cx="0" cy="0"/>
          <a:chOff x="0" y="0"/>
          <a:chExt cx="0" cy="0"/>
        </a:xfrm>
      </p:grpSpPr>
      <p:sp>
        <p:nvSpPr>
          <p:cNvPr id="30" name="Google Shape;30;p3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31" name="Google Shape;3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 name="Shape 32"/>
        <p:cNvGrpSpPr/>
        <p:nvPr/>
      </p:nvGrpSpPr>
      <p:grpSpPr>
        <a:xfrm>
          <a:off x="0" y="0"/>
          <a:ext cx="0" cy="0"/>
          <a:chOff x="0" y="0"/>
          <a:chExt cx="0" cy="0"/>
        </a:xfrm>
      </p:grpSpPr>
      <p:sp>
        <p:nvSpPr>
          <p:cNvPr id="33" name="Google Shape;33;p4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4" name="Google Shape;34;p4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5" name="Google Shape;3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itrevolution.com/product/the-devops-handbook-second-edition/" TargetMode="External"/><Relationship Id="rId4" Type="http://schemas.openxmlformats.org/officeDocument/2006/relationships/hyperlink" Target="https://learn.microsoft.com/en-us/azure/devops/?view=azure-devops" TargetMode="External"/><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jpg"/><Relationship Id="rId4" Type="http://schemas.openxmlformats.org/officeDocument/2006/relationships/image" Target="../media/image3.png"/><Relationship Id="rId5"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
          <p:cNvSpPr txBox="1"/>
          <p:nvPr>
            <p:ph type="ctrTitle"/>
          </p:nvPr>
        </p:nvSpPr>
        <p:spPr>
          <a:xfrm>
            <a:off x="311700" y="423100"/>
            <a:ext cx="8520600" cy="130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sz="3400"/>
              <a:t>CSci 3081W: Program Design and Development</a:t>
            </a:r>
            <a:endParaRPr/>
          </a:p>
        </p:txBody>
      </p:sp>
      <p:sp>
        <p:nvSpPr>
          <p:cNvPr id="43" name="Google Shape;43;p1"/>
          <p:cNvSpPr txBox="1"/>
          <p:nvPr>
            <p:ph idx="1" type="subTitle"/>
          </p:nvPr>
        </p:nvSpPr>
        <p:spPr>
          <a:xfrm>
            <a:off x="311700" y="17673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Lecture 16 – Deployment</a:t>
            </a:r>
            <a:endParaRPr/>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0"/>
          <p:cNvSpPr txBox="1"/>
          <p:nvPr>
            <p:ph type="title"/>
          </p:nvPr>
        </p:nvSpPr>
        <p:spPr>
          <a:xfrm>
            <a:off x="311700" y="555600"/>
            <a:ext cx="6679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Environments</a:t>
            </a:r>
            <a:endParaRPr/>
          </a:p>
        </p:txBody>
      </p:sp>
      <p:sp>
        <p:nvSpPr>
          <p:cNvPr id="141" name="Google Shape;141;p10"/>
          <p:cNvSpPr txBox="1"/>
          <p:nvPr>
            <p:ph idx="1" type="body"/>
          </p:nvPr>
        </p:nvSpPr>
        <p:spPr>
          <a:xfrm>
            <a:off x="311700" y="1389600"/>
            <a:ext cx="8613000" cy="118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US"/>
              <a:t>Development Environment</a:t>
            </a:r>
            <a:endParaRPr/>
          </a:p>
          <a:p>
            <a:pPr indent="0" lvl="0" marL="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‘dev’</a:t>
            </a:r>
            <a:endParaRPr/>
          </a:p>
          <a:p>
            <a:pPr indent="-228600" lvl="0" marL="45720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‘sandbox’ environment - code deployed to test servers</a:t>
            </a:r>
            <a:endParaRPr b="1"/>
          </a:p>
        </p:txBody>
      </p:sp>
      <p:sp>
        <p:nvSpPr>
          <p:cNvPr id="142" name="Google Shape;142;p10"/>
          <p:cNvSpPr/>
          <p:nvPr/>
        </p:nvSpPr>
        <p:spPr>
          <a:xfrm>
            <a:off x="1326763" y="32387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 name="Google Shape;143;p10"/>
          <p:cNvGrpSpPr/>
          <p:nvPr/>
        </p:nvGrpSpPr>
        <p:grpSpPr>
          <a:xfrm>
            <a:off x="-38064" y="2947750"/>
            <a:ext cx="1755000" cy="1897977"/>
            <a:chOff x="571536" y="1957150"/>
            <a:chExt cx="1755000" cy="1897977"/>
          </a:xfrm>
        </p:grpSpPr>
        <p:sp>
          <p:nvSpPr>
            <p:cNvPr id="144" name="Google Shape;144;p10"/>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0"/>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sp>
          <p:nvSpPr>
            <p:cNvPr id="146" name="Google Shape;146;p10"/>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Local</a:t>
              </a:r>
              <a:endParaRPr b="1" i="0" sz="1000" u="none" cap="none" strike="noStrike">
                <a:solidFill>
                  <a:srgbClr val="A72A1E"/>
                </a:solidFill>
                <a:latin typeface="Roboto"/>
                <a:ea typeface="Roboto"/>
                <a:cs typeface="Roboto"/>
                <a:sym typeface="Roboto"/>
              </a:endParaRPr>
            </a:p>
          </p:txBody>
        </p:sp>
        <p:sp>
          <p:nvSpPr>
            <p:cNvPr id="147" name="Google Shape;147;p10"/>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grpSp>
      <p:grpSp>
        <p:nvGrpSpPr>
          <p:cNvPr id="148" name="Google Shape;148;p10"/>
          <p:cNvGrpSpPr/>
          <p:nvPr/>
        </p:nvGrpSpPr>
        <p:grpSpPr>
          <a:xfrm>
            <a:off x="1861223" y="2947750"/>
            <a:ext cx="1709102" cy="1897977"/>
            <a:chOff x="2699423" y="1957150"/>
            <a:chExt cx="1709102" cy="1897977"/>
          </a:xfrm>
        </p:grpSpPr>
        <p:sp>
          <p:nvSpPr>
            <p:cNvPr id="149" name="Google Shape;149;p10"/>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0"/>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Development</a:t>
              </a:r>
              <a:endParaRPr b="1" i="0" sz="1000" u="none" cap="none" strike="noStrike">
                <a:solidFill>
                  <a:srgbClr val="A72A1E"/>
                </a:solidFill>
                <a:latin typeface="Roboto"/>
                <a:ea typeface="Roboto"/>
                <a:cs typeface="Roboto"/>
                <a:sym typeface="Roboto"/>
              </a:endParaRPr>
            </a:p>
          </p:txBody>
        </p:sp>
        <p:sp>
          <p:nvSpPr>
            <p:cNvPr id="151" name="Google Shape;151;p10"/>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sp>
          <p:nvSpPr>
            <p:cNvPr id="152" name="Google Shape;152;p10"/>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grpSp>
      <p:grpSp>
        <p:nvGrpSpPr>
          <p:cNvPr id="153" name="Google Shape;153;p10"/>
          <p:cNvGrpSpPr/>
          <p:nvPr/>
        </p:nvGrpSpPr>
        <p:grpSpPr>
          <a:xfrm>
            <a:off x="3714608" y="2947750"/>
            <a:ext cx="1709105" cy="1897975"/>
            <a:chOff x="4781408" y="1957150"/>
            <a:chExt cx="1709105" cy="1897975"/>
          </a:xfrm>
        </p:grpSpPr>
        <p:sp>
          <p:nvSpPr>
            <p:cNvPr id="154" name="Google Shape;154;p10"/>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Testing</a:t>
              </a:r>
              <a:endParaRPr b="1" i="0" sz="1000" u="none" cap="none" strike="noStrike">
                <a:solidFill>
                  <a:srgbClr val="858585"/>
                </a:solidFill>
                <a:latin typeface="Roboto"/>
                <a:ea typeface="Roboto"/>
                <a:cs typeface="Roboto"/>
                <a:sym typeface="Roboto"/>
              </a:endParaRPr>
            </a:p>
          </p:txBody>
        </p:sp>
        <p:sp>
          <p:nvSpPr>
            <p:cNvPr id="156" name="Google Shape;156;p10"/>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157" name="Google Shape;157;p10"/>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grpSp>
        <p:nvGrpSpPr>
          <p:cNvPr id="158" name="Google Shape;158;p10"/>
          <p:cNvGrpSpPr/>
          <p:nvPr/>
        </p:nvGrpSpPr>
        <p:grpSpPr>
          <a:xfrm>
            <a:off x="5567986" y="2947750"/>
            <a:ext cx="1709102" cy="1897977"/>
            <a:chOff x="6863386" y="1957150"/>
            <a:chExt cx="1709102" cy="1897977"/>
          </a:xfrm>
        </p:grpSpPr>
        <p:sp>
          <p:nvSpPr>
            <p:cNvPr id="159" name="Google Shape;159;p10"/>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Staging</a:t>
              </a:r>
              <a:endParaRPr b="1" i="0" sz="1000" u="none" cap="none" strike="noStrike">
                <a:solidFill>
                  <a:srgbClr val="858585"/>
                </a:solidFill>
                <a:latin typeface="Roboto"/>
                <a:ea typeface="Roboto"/>
                <a:cs typeface="Roboto"/>
                <a:sym typeface="Roboto"/>
              </a:endParaRPr>
            </a:p>
          </p:txBody>
        </p:sp>
        <p:sp>
          <p:nvSpPr>
            <p:cNvPr id="161" name="Google Shape;161;p10"/>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162" name="Google Shape;162;p10"/>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163" name="Google Shape;163;p10"/>
          <p:cNvSpPr/>
          <p:nvPr/>
        </p:nvSpPr>
        <p:spPr>
          <a:xfrm>
            <a:off x="3270375" y="32387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0"/>
          <p:cNvSpPr/>
          <p:nvPr/>
        </p:nvSpPr>
        <p:spPr>
          <a:xfrm>
            <a:off x="5123750" y="32387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 name="Google Shape;165;p10"/>
          <p:cNvGrpSpPr/>
          <p:nvPr/>
        </p:nvGrpSpPr>
        <p:grpSpPr>
          <a:xfrm>
            <a:off x="7091986" y="2947750"/>
            <a:ext cx="1709102" cy="1897977"/>
            <a:chOff x="6863386" y="1957150"/>
            <a:chExt cx="1709102" cy="1897977"/>
          </a:xfrm>
        </p:grpSpPr>
        <p:sp>
          <p:nvSpPr>
            <p:cNvPr id="166" name="Google Shape;166;p10"/>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0"/>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Production</a:t>
              </a:r>
              <a:endParaRPr b="1" i="0" sz="1000" u="none" cap="none" strike="noStrike">
                <a:solidFill>
                  <a:srgbClr val="858585"/>
                </a:solidFill>
                <a:latin typeface="Roboto"/>
                <a:ea typeface="Roboto"/>
                <a:cs typeface="Roboto"/>
                <a:sym typeface="Roboto"/>
              </a:endParaRPr>
            </a:p>
          </p:txBody>
        </p:sp>
        <p:sp>
          <p:nvSpPr>
            <p:cNvPr id="168" name="Google Shape;168;p10"/>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169" name="Google Shape;169;p10"/>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170" name="Google Shape;170;p10"/>
          <p:cNvSpPr/>
          <p:nvPr/>
        </p:nvSpPr>
        <p:spPr>
          <a:xfrm>
            <a:off x="6800150" y="32387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 name="Google Shape;171;p10"/>
          <p:cNvCxnSpPr>
            <a:stCxn id="151" idx="0"/>
            <a:endCxn id="147" idx="0"/>
          </p:cNvCxnSpPr>
          <p:nvPr/>
        </p:nvCxnSpPr>
        <p:spPr>
          <a:xfrm rot="5400000">
            <a:off x="1777373" y="3170527"/>
            <a:ext cx="600" cy="1876200"/>
          </a:xfrm>
          <a:prstGeom prst="curvedConnector3">
            <a:avLst>
              <a:gd fmla="val 66841303" name="adj1"/>
            </a:avLst>
          </a:prstGeom>
          <a:noFill/>
          <a:ln cap="flat" cmpd="sng" w="9525">
            <a:solidFill>
              <a:schemeClr val="dk2"/>
            </a:solidFill>
            <a:prstDash val="solid"/>
            <a:round/>
            <a:headEnd len="sm" w="sm" type="none"/>
            <a:tailEnd len="sm" w="sm" type="none"/>
          </a:ln>
        </p:spPr>
      </p:cxnSp>
      <p:cxnSp>
        <p:nvCxnSpPr>
          <p:cNvPr id="172" name="Google Shape;172;p10"/>
          <p:cNvCxnSpPr>
            <a:stCxn id="147" idx="0"/>
            <a:endCxn id="147" idx="0"/>
          </p:cNvCxnSpPr>
          <p:nvPr/>
        </p:nvCxnSpPr>
        <p:spPr>
          <a:xfrm>
            <a:off x="839436" y="4108327"/>
            <a:ext cx="0" cy="0"/>
          </a:xfrm>
          <a:prstGeom prst="straightConnector1">
            <a:avLst/>
          </a:prstGeom>
          <a:noFill/>
          <a:ln cap="flat" cmpd="sng" w="9525">
            <a:solidFill>
              <a:schemeClr val="dk2"/>
            </a:solidFill>
            <a:prstDash val="solid"/>
            <a:round/>
            <a:headEnd len="sm" w="sm" type="none"/>
            <a:tailEnd len="sm" w="sm" type="none"/>
          </a:ln>
        </p:spPr>
      </p:cxnSp>
      <p:cxnSp>
        <p:nvCxnSpPr>
          <p:cNvPr id="173" name="Google Shape;173;p10"/>
          <p:cNvCxnSpPr>
            <a:stCxn id="156" idx="0"/>
            <a:endCxn id="147" idx="0"/>
          </p:cNvCxnSpPr>
          <p:nvPr/>
        </p:nvCxnSpPr>
        <p:spPr>
          <a:xfrm rot="5400000">
            <a:off x="2704058" y="2243825"/>
            <a:ext cx="600" cy="3729600"/>
          </a:xfrm>
          <a:prstGeom prst="curvedConnector3">
            <a:avLst>
              <a:gd fmla="val 99462500" name="adj1"/>
            </a:avLst>
          </a:prstGeom>
          <a:noFill/>
          <a:ln cap="flat" cmpd="sng" w="9525">
            <a:solidFill>
              <a:schemeClr val="dk2"/>
            </a:solidFill>
            <a:prstDash val="solid"/>
            <a:round/>
            <a:headEnd len="sm" w="sm" type="none"/>
            <a:tailEnd len="sm" w="sm" type="none"/>
          </a:ln>
        </p:spPr>
      </p:cxnSp>
      <p:cxnSp>
        <p:nvCxnSpPr>
          <p:cNvPr id="174" name="Google Shape;174;p10"/>
          <p:cNvCxnSpPr>
            <a:stCxn id="161" idx="0"/>
            <a:endCxn id="147" idx="0"/>
          </p:cNvCxnSpPr>
          <p:nvPr/>
        </p:nvCxnSpPr>
        <p:spPr>
          <a:xfrm rot="5400000">
            <a:off x="3630736" y="1317127"/>
            <a:ext cx="600" cy="5583000"/>
          </a:xfrm>
          <a:prstGeom prst="curvedConnector3">
            <a:avLst>
              <a:gd fmla="val 122945470" name="adj1"/>
            </a:avLst>
          </a:prstGeom>
          <a:noFill/>
          <a:ln cap="flat" cmpd="sng" w="9525">
            <a:solidFill>
              <a:schemeClr val="dk2"/>
            </a:solidFill>
            <a:prstDash val="solid"/>
            <a:round/>
            <a:headEnd len="sm" w="sm" type="none"/>
            <a:tailEnd len="sm" w="sm" type="none"/>
          </a:ln>
        </p:spPr>
      </p:cxnSp>
      <p:cxnSp>
        <p:nvCxnSpPr>
          <p:cNvPr id="175" name="Google Shape;175;p10"/>
          <p:cNvCxnSpPr/>
          <p:nvPr/>
        </p:nvCxnSpPr>
        <p:spPr>
          <a:xfrm rot="10800000">
            <a:off x="800136" y="4069177"/>
            <a:ext cx="78600" cy="147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311700" y="555600"/>
            <a:ext cx="6679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Environments</a:t>
            </a:r>
            <a:endParaRPr/>
          </a:p>
        </p:txBody>
      </p:sp>
      <p:sp>
        <p:nvSpPr>
          <p:cNvPr id="181" name="Google Shape;181;p11"/>
          <p:cNvSpPr txBox="1"/>
          <p:nvPr>
            <p:ph idx="1" type="body"/>
          </p:nvPr>
        </p:nvSpPr>
        <p:spPr>
          <a:xfrm>
            <a:off x="311700" y="1389600"/>
            <a:ext cx="8633100" cy="200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US"/>
              <a:t>Testing Environment</a:t>
            </a:r>
            <a:endParaRPr/>
          </a:p>
          <a:p>
            <a:pPr indent="0" lvl="0" marL="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The environment where different types of testing can be performed</a:t>
            </a:r>
            <a:endParaRPr/>
          </a:p>
          <a:p>
            <a:pPr indent="-228600" lvl="0" marL="45720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Combine features into one ‘release’</a:t>
            </a:r>
            <a:endParaRPr b="1"/>
          </a:p>
        </p:txBody>
      </p:sp>
      <p:sp>
        <p:nvSpPr>
          <p:cNvPr id="182" name="Google Shape;182;p11"/>
          <p:cNvSpPr/>
          <p:nvPr/>
        </p:nvSpPr>
        <p:spPr>
          <a:xfrm>
            <a:off x="1326763" y="37721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 name="Google Shape;183;p11"/>
          <p:cNvGrpSpPr/>
          <p:nvPr/>
        </p:nvGrpSpPr>
        <p:grpSpPr>
          <a:xfrm>
            <a:off x="-38064" y="3481150"/>
            <a:ext cx="1755000" cy="1897977"/>
            <a:chOff x="571536" y="1957150"/>
            <a:chExt cx="1755000" cy="1897977"/>
          </a:xfrm>
        </p:grpSpPr>
        <p:sp>
          <p:nvSpPr>
            <p:cNvPr id="184" name="Google Shape;184;p11"/>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1"/>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sp>
          <p:nvSpPr>
            <p:cNvPr id="186" name="Google Shape;186;p11"/>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Local</a:t>
              </a:r>
              <a:endParaRPr b="1" i="0" sz="1000" u="none" cap="none" strike="noStrike">
                <a:solidFill>
                  <a:srgbClr val="A72A1E"/>
                </a:solidFill>
                <a:latin typeface="Roboto"/>
                <a:ea typeface="Roboto"/>
                <a:cs typeface="Roboto"/>
                <a:sym typeface="Roboto"/>
              </a:endParaRPr>
            </a:p>
          </p:txBody>
        </p:sp>
        <p:sp>
          <p:nvSpPr>
            <p:cNvPr id="187" name="Google Shape;187;p11"/>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grpSp>
      <p:grpSp>
        <p:nvGrpSpPr>
          <p:cNvPr id="188" name="Google Shape;188;p11"/>
          <p:cNvGrpSpPr/>
          <p:nvPr/>
        </p:nvGrpSpPr>
        <p:grpSpPr>
          <a:xfrm>
            <a:off x="1861223" y="3481150"/>
            <a:ext cx="1709102" cy="1897977"/>
            <a:chOff x="2699423" y="1957150"/>
            <a:chExt cx="1709102" cy="1897977"/>
          </a:xfrm>
        </p:grpSpPr>
        <p:sp>
          <p:nvSpPr>
            <p:cNvPr id="189" name="Google Shape;189;p11"/>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1"/>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Development</a:t>
              </a:r>
              <a:endParaRPr b="1" i="0" sz="1000" u="none" cap="none" strike="noStrike">
                <a:solidFill>
                  <a:srgbClr val="A72A1E"/>
                </a:solidFill>
                <a:latin typeface="Roboto"/>
                <a:ea typeface="Roboto"/>
                <a:cs typeface="Roboto"/>
                <a:sym typeface="Roboto"/>
              </a:endParaRPr>
            </a:p>
          </p:txBody>
        </p:sp>
        <p:sp>
          <p:nvSpPr>
            <p:cNvPr id="191" name="Google Shape;191;p11"/>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sp>
          <p:nvSpPr>
            <p:cNvPr id="192" name="Google Shape;192;p11"/>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grpSp>
      <p:grpSp>
        <p:nvGrpSpPr>
          <p:cNvPr id="193" name="Google Shape;193;p11"/>
          <p:cNvGrpSpPr/>
          <p:nvPr/>
        </p:nvGrpSpPr>
        <p:grpSpPr>
          <a:xfrm>
            <a:off x="3714608" y="3481150"/>
            <a:ext cx="1709105" cy="1897975"/>
            <a:chOff x="4781408" y="1957150"/>
            <a:chExt cx="1709105" cy="1897975"/>
          </a:xfrm>
        </p:grpSpPr>
        <p:sp>
          <p:nvSpPr>
            <p:cNvPr id="194" name="Google Shape;194;p11"/>
            <p:cNvSpPr/>
            <p:nvPr/>
          </p:nvSpPr>
          <p:spPr>
            <a:xfrm>
              <a:off x="5338808"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1"/>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Testing</a:t>
              </a:r>
              <a:endParaRPr b="1" i="0" sz="1000" u="none" cap="none" strike="noStrike">
                <a:solidFill>
                  <a:srgbClr val="A72A1E"/>
                </a:solidFill>
                <a:latin typeface="Roboto"/>
                <a:ea typeface="Roboto"/>
                <a:cs typeface="Roboto"/>
                <a:sym typeface="Roboto"/>
              </a:endParaRPr>
            </a:p>
          </p:txBody>
        </p:sp>
        <p:sp>
          <p:nvSpPr>
            <p:cNvPr id="196" name="Google Shape;196;p11"/>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197" name="Google Shape;197;p11"/>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grpSp>
        <p:nvGrpSpPr>
          <p:cNvPr id="198" name="Google Shape;198;p11"/>
          <p:cNvGrpSpPr/>
          <p:nvPr/>
        </p:nvGrpSpPr>
        <p:grpSpPr>
          <a:xfrm>
            <a:off x="5567986" y="3481150"/>
            <a:ext cx="1709102" cy="1897977"/>
            <a:chOff x="6863386" y="1957150"/>
            <a:chExt cx="1709102" cy="1897977"/>
          </a:xfrm>
        </p:grpSpPr>
        <p:sp>
          <p:nvSpPr>
            <p:cNvPr id="199" name="Google Shape;199;p11"/>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1"/>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Staging</a:t>
              </a:r>
              <a:endParaRPr b="1" i="0" sz="1000" u="none" cap="none" strike="noStrike">
                <a:solidFill>
                  <a:srgbClr val="858585"/>
                </a:solidFill>
                <a:latin typeface="Roboto"/>
                <a:ea typeface="Roboto"/>
                <a:cs typeface="Roboto"/>
                <a:sym typeface="Roboto"/>
              </a:endParaRPr>
            </a:p>
          </p:txBody>
        </p:sp>
        <p:sp>
          <p:nvSpPr>
            <p:cNvPr id="201" name="Google Shape;201;p11"/>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202" name="Google Shape;202;p11"/>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203" name="Google Shape;203;p11"/>
          <p:cNvSpPr/>
          <p:nvPr/>
        </p:nvSpPr>
        <p:spPr>
          <a:xfrm>
            <a:off x="3270375" y="37721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1"/>
          <p:cNvSpPr/>
          <p:nvPr/>
        </p:nvSpPr>
        <p:spPr>
          <a:xfrm>
            <a:off x="5123750" y="3772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11"/>
          <p:cNvGrpSpPr/>
          <p:nvPr/>
        </p:nvGrpSpPr>
        <p:grpSpPr>
          <a:xfrm>
            <a:off x="7091986" y="3481150"/>
            <a:ext cx="1709102" cy="1897977"/>
            <a:chOff x="6863386" y="1957150"/>
            <a:chExt cx="1709102" cy="1897977"/>
          </a:xfrm>
        </p:grpSpPr>
        <p:sp>
          <p:nvSpPr>
            <p:cNvPr id="206" name="Google Shape;206;p11"/>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1"/>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Production</a:t>
              </a:r>
              <a:endParaRPr b="1" i="0" sz="1000" u="none" cap="none" strike="noStrike">
                <a:solidFill>
                  <a:srgbClr val="858585"/>
                </a:solidFill>
                <a:latin typeface="Roboto"/>
                <a:ea typeface="Roboto"/>
                <a:cs typeface="Roboto"/>
                <a:sym typeface="Roboto"/>
              </a:endParaRPr>
            </a:p>
          </p:txBody>
        </p:sp>
        <p:sp>
          <p:nvSpPr>
            <p:cNvPr id="208" name="Google Shape;208;p11"/>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209" name="Google Shape;209;p11"/>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210" name="Google Shape;210;p11"/>
          <p:cNvSpPr/>
          <p:nvPr/>
        </p:nvSpPr>
        <p:spPr>
          <a:xfrm>
            <a:off x="6800150" y="37721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1" name="Google Shape;211;p11"/>
          <p:cNvCxnSpPr>
            <a:stCxn id="191" idx="0"/>
            <a:endCxn id="187" idx="0"/>
          </p:cNvCxnSpPr>
          <p:nvPr/>
        </p:nvCxnSpPr>
        <p:spPr>
          <a:xfrm rot="5400000">
            <a:off x="1777373" y="3703927"/>
            <a:ext cx="600" cy="1876200"/>
          </a:xfrm>
          <a:prstGeom prst="curvedConnector3">
            <a:avLst>
              <a:gd fmla="val 47441303" name="adj1"/>
            </a:avLst>
          </a:prstGeom>
          <a:noFill/>
          <a:ln cap="flat" cmpd="sng" w="9525">
            <a:solidFill>
              <a:schemeClr val="dk2"/>
            </a:solidFill>
            <a:prstDash val="solid"/>
            <a:round/>
            <a:headEnd len="sm" w="sm" type="none"/>
            <a:tailEnd len="sm" w="sm" type="none"/>
          </a:ln>
        </p:spPr>
      </p:cxnSp>
      <p:cxnSp>
        <p:nvCxnSpPr>
          <p:cNvPr id="212" name="Google Shape;212;p11"/>
          <p:cNvCxnSpPr>
            <a:stCxn id="187" idx="0"/>
            <a:endCxn id="187" idx="0"/>
          </p:cNvCxnSpPr>
          <p:nvPr/>
        </p:nvCxnSpPr>
        <p:spPr>
          <a:xfrm>
            <a:off x="839436" y="4641727"/>
            <a:ext cx="0" cy="0"/>
          </a:xfrm>
          <a:prstGeom prst="straightConnector1">
            <a:avLst/>
          </a:prstGeom>
          <a:noFill/>
          <a:ln cap="flat" cmpd="sng" w="9525">
            <a:solidFill>
              <a:schemeClr val="dk2"/>
            </a:solidFill>
            <a:prstDash val="solid"/>
            <a:round/>
            <a:headEnd len="sm" w="sm" type="none"/>
            <a:tailEnd len="sm" w="sm" type="none"/>
          </a:ln>
        </p:spPr>
      </p:cxnSp>
      <p:cxnSp>
        <p:nvCxnSpPr>
          <p:cNvPr id="213" name="Google Shape;213;p11"/>
          <p:cNvCxnSpPr>
            <a:stCxn id="196" idx="0"/>
            <a:endCxn id="187" idx="0"/>
          </p:cNvCxnSpPr>
          <p:nvPr/>
        </p:nvCxnSpPr>
        <p:spPr>
          <a:xfrm rot="5400000">
            <a:off x="2704058" y="2777225"/>
            <a:ext cx="600" cy="3729600"/>
          </a:xfrm>
          <a:prstGeom prst="curvedConnector3">
            <a:avLst>
              <a:gd fmla="val 73537500" name="adj1"/>
            </a:avLst>
          </a:prstGeom>
          <a:noFill/>
          <a:ln cap="flat" cmpd="sng" w="9525">
            <a:solidFill>
              <a:schemeClr val="dk2"/>
            </a:solidFill>
            <a:prstDash val="solid"/>
            <a:round/>
            <a:headEnd len="sm" w="sm" type="none"/>
            <a:tailEnd len="sm" w="sm" type="none"/>
          </a:ln>
        </p:spPr>
      </p:cxnSp>
      <p:cxnSp>
        <p:nvCxnSpPr>
          <p:cNvPr id="214" name="Google Shape;214;p11"/>
          <p:cNvCxnSpPr>
            <a:stCxn id="201" idx="0"/>
            <a:endCxn id="187" idx="0"/>
          </p:cNvCxnSpPr>
          <p:nvPr/>
        </p:nvCxnSpPr>
        <p:spPr>
          <a:xfrm rot="5400000">
            <a:off x="3630736" y="1850527"/>
            <a:ext cx="600" cy="5583000"/>
          </a:xfrm>
          <a:prstGeom prst="curvedConnector3">
            <a:avLst>
              <a:gd fmla="val 81366303" name="adj1"/>
            </a:avLst>
          </a:prstGeom>
          <a:noFill/>
          <a:ln cap="flat" cmpd="sng" w="9525">
            <a:solidFill>
              <a:schemeClr val="dk2"/>
            </a:solidFill>
            <a:prstDash val="solid"/>
            <a:round/>
            <a:headEnd len="sm" w="sm" type="none"/>
            <a:tailEnd len="sm" w="sm" type="none"/>
          </a:ln>
        </p:spPr>
      </p:cxnSp>
      <p:cxnSp>
        <p:nvCxnSpPr>
          <p:cNvPr id="215" name="Google Shape;215;p11"/>
          <p:cNvCxnSpPr/>
          <p:nvPr/>
        </p:nvCxnSpPr>
        <p:spPr>
          <a:xfrm rot="10800000">
            <a:off x="800136" y="4602577"/>
            <a:ext cx="78600" cy="147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311700" y="555600"/>
            <a:ext cx="6679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Environments</a:t>
            </a:r>
            <a:endParaRPr/>
          </a:p>
        </p:txBody>
      </p:sp>
      <p:sp>
        <p:nvSpPr>
          <p:cNvPr id="221" name="Google Shape;221;p12"/>
          <p:cNvSpPr txBox="1"/>
          <p:nvPr>
            <p:ph idx="1" type="body"/>
          </p:nvPr>
        </p:nvSpPr>
        <p:spPr>
          <a:xfrm>
            <a:off x="311700" y="1389600"/>
            <a:ext cx="8692800" cy="222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US"/>
              <a:t>Staging Environment</a:t>
            </a:r>
            <a:endParaRPr/>
          </a:p>
          <a:p>
            <a:pPr indent="0" lvl="0" marL="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Mimics the production environment</a:t>
            </a:r>
            <a:endParaRPr/>
          </a:p>
          <a:p>
            <a:pPr indent="-228600" lvl="0" marL="45720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Client feedback (Agile!)</a:t>
            </a:r>
            <a:endParaRPr/>
          </a:p>
          <a:p>
            <a:pPr indent="-228600" lvl="0" marL="45720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Used to check release before deployment</a:t>
            </a:r>
            <a:endParaRPr/>
          </a:p>
          <a:p>
            <a:pPr indent="0" lvl="0" marL="152400" rtl="0" algn="l">
              <a:lnSpc>
                <a:spcPct val="115000"/>
              </a:lnSpc>
              <a:spcBef>
                <a:spcPts val="0"/>
              </a:spcBef>
              <a:spcAft>
                <a:spcPts val="0"/>
              </a:spcAft>
              <a:buSzPts val="1200"/>
              <a:buNone/>
            </a:pPr>
            <a:r>
              <a:t/>
            </a:r>
            <a:endParaRPr b="1"/>
          </a:p>
        </p:txBody>
      </p:sp>
      <p:sp>
        <p:nvSpPr>
          <p:cNvPr id="222" name="Google Shape;222;p12"/>
          <p:cNvSpPr/>
          <p:nvPr/>
        </p:nvSpPr>
        <p:spPr>
          <a:xfrm>
            <a:off x="1326763" y="38483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 name="Google Shape;223;p12"/>
          <p:cNvGrpSpPr/>
          <p:nvPr/>
        </p:nvGrpSpPr>
        <p:grpSpPr>
          <a:xfrm>
            <a:off x="-38064" y="3557350"/>
            <a:ext cx="1755000" cy="1897977"/>
            <a:chOff x="571536" y="1957150"/>
            <a:chExt cx="1755000" cy="1897977"/>
          </a:xfrm>
        </p:grpSpPr>
        <p:sp>
          <p:nvSpPr>
            <p:cNvPr id="224" name="Google Shape;224;p12"/>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sp>
          <p:nvSpPr>
            <p:cNvPr id="226" name="Google Shape;226;p12"/>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Local</a:t>
              </a:r>
              <a:endParaRPr b="1" i="0" sz="1000" u="none" cap="none" strike="noStrike">
                <a:solidFill>
                  <a:srgbClr val="A72A1E"/>
                </a:solidFill>
                <a:latin typeface="Roboto"/>
                <a:ea typeface="Roboto"/>
                <a:cs typeface="Roboto"/>
                <a:sym typeface="Roboto"/>
              </a:endParaRPr>
            </a:p>
          </p:txBody>
        </p:sp>
        <p:sp>
          <p:nvSpPr>
            <p:cNvPr id="227" name="Google Shape;227;p12"/>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grpSp>
      <p:grpSp>
        <p:nvGrpSpPr>
          <p:cNvPr id="228" name="Google Shape;228;p12"/>
          <p:cNvGrpSpPr/>
          <p:nvPr/>
        </p:nvGrpSpPr>
        <p:grpSpPr>
          <a:xfrm>
            <a:off x="1861223" y="3557350"/>
            <a:ext cx="1709102" cy="1897977"/>
            <a:chOff x="2699423" y="1957150"/>
            <a:chExt cx="1709102" cy="1897977"/>
          </a:xfrm>
        </p:grpSpPr>
        <p:sp>
          <p:nvSpPr>
            <p:cNvPr id="229" name="Google Shape;229;p12"/>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2"/>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Development</a:t>
              </a:r>
              <a:endParaRPr b="1" i="0" sz="1000" u="none" cap="none" strike="noStrike">
                <a:solidFill>
                  <a:srgbClr val="A72A1E"/>
                </a:solidFill>
                <a:latin typeface="Roboto"/>
                <a:ea typeface="Roboto"/>
                <a:cs typeface="Roboto"/>
                <a:sym typeface="Roboto"/>
              </a:endParaRPr>
            </a:p>
          </p:txBody>
        </p:sp>
        <p:sp>
          <p:nvSpPr>
            <p:cNvPr id="231" name="Google Shape;231;p12"/>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sp>
          <p:nvSpPr>
            <p:cNvPr id="232" name="Google Shape;232;p12"/>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grpSp>
      <p:grpSp>
        <p:nvGrpSpPr>
          <p:cNvPr id="233" name="Google Shape;233;p12"/>
          <p:cNvGrpSpPr/>
          <p:nvPr/>
        </p:nvGrpSpPr>
        <p:grpSpPr>
          <a:xfrm>
            <a:off x="3714608" y="3557350"/>
            <a:ext cx="1709105" cy="1897975"/>
            <a:chOff x="4781408" y="1957150"/>
            <a:chExt cx="1709105" cy="1897975"/>
          </a:xfrm>
        </p:grpSpPr>
        <p:sp>
          <p:nvSpPr>
            <p:cNvPr id="234" name="Google Shape;234;p12"/>
            <p:cNvSpPr/>
            <p:nvPr/>
          </p:nvSpPr>
          <p:spPr>
            <a:xfrm>
              <a:off x="5338808"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2"/>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Testing</a:t>
              </a:r>
              <a:endParaRPr b="1" i="0" sz="1000" u="none" cap="none" strike="noStrike">
                <a:solidFill>
                  <a:srgbClr val="A72A1E"/>
                </a:solidFill>
                <a:latin typeface="Roboto"/>
                <a:ea typeface="Roboto"/>
                <a:cs typeface="Roboto"/>
                <a:sym typeface="Roboto"/>
              </a:endParaRPr>
            </a:p>
          </p:txBody>
        </p:sp>
        <p:sp>
          <p:nvSpPr>
            <p:cNvPr id="236" name="Google Shape;236;p12"/>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237" name="Google Shape;237;p12"/>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grpSp>
        <p:nvGrpSpPr>
          <p:cNvPr id="238" name="Google Shape;238;p12"/>
          <p:cNvGrpSpPr/>
          <p:nvPr/>
        </p:nvGrpSpPr>
        <p:grpSpPr>
          <a:xfrm>
            <a:off x="5567986" y="3557350"/>
            <a:ext cx="1709102" cy="1897977"/>
            <a:chOff x="6863386" y="1957150"/>
            <a:chExt cx="1709102" cy="1897977"/>
          </a:xfrm>
        </p:grpSpPr>
        <p:sp>
          <p:nvSpPr>
            <p:cNvPr id="239" name="Google Shape;239;p12"/>
            <p:cNvSpPr/>
            <p:nvPr/>
          </p:nvSpPr>
          <p:spPr>
            <a:xfrm>
              <a:off x="74207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2"/>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Staging</a:t>
              </a:r>
              <a:endParaRPr b="1" i="0" sz="1000" u="none" cap="none" strike="noStrike">
                <a:solidFill>
                  <a:srgbClr val="A72A1E"/>
                </a:solidFill>
                <a:latin typeface="Roboto"/>
                <a:ea typeface="Roboto"/>
                <a:cs typeface="Roboto"/>
                <a:sym typeface="Roboto"/>
              </a:endParaRPr>
            </a:p>
          </p:txBody>
        </p:sp>
        <p:sp>
          <p:nvSpPr>
            <p:cNvPr id="241" name="Google Shape;241;p12"/>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242" name="Google Shape;242;p12"/>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243" name="Google Shape;243;p12"/>
          <p:cNvSpPr/>
          <p:nvPr/>
        </p:nvSpPr>
        <p:spPr>
          <a:xfrm>
            <a:off x="3270375" y="38483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2"/>
          <p:cNvSpPr/>
          <p:nvPr/>
        </p:nvSpPr>
        <p:spPr>
          <a:xfrm>
            <a:off x="5123750" y="38483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72A1E"/>
              </a:solidFill>
              <a:latin typeface="Arial"/>
              <a:ea typeface="Arial"/>
              <a:cs typeface="Arial"/>
              <a:sym typeface="Arial"/>
            </a:endParaRPr>
          </a:p>
        </p:txBody>
      </p:sp>
      <p:grpSp>
        <p:nvGrpSpPr>
          <p:cNvPr id="245" name="Google Shape;245;p12"/>
          <p:cNvGrpSpPr/>
          <p:nvPr/>
        </p:nvGrpSpPr>
        <p:grpSpPr>
          <a:xfrm>
            <a:off x="7091986" y="3557350"/>
            <a:ext cx="1709102" cy="1897977"/>
            <a:chOff x="6863386" y="1957150"/>
            <a:chExt cx="1709102" cy="1897977"/>
          </a:xfrm>
        </p:grpSpPr>
        <p:sp>
          <p:nvSpPr>
            <p:cNvPr id="246" name="Google Shape;246;p12"/>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2"/>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Production</a:t>
              </a:r>
              <a:endParaRPr b="1" i="0" sz="1000" u="none" cap="none" strike="noStrike">
                <a:solidFill>
                  <a:srgbClr val="858585"/>
                </a:solidFill>
                <a:latin typeface="Roboto"/>
                <a:ea typeface="Roboto"/>
                <a:cs typeface="Roboto"/>
                <a:sym typeface="Roboto"/>
              </a:endParaRPr>
            </a:p>
          </p:txBody>
        </p:sp>
        <p:sp>
          <p:nvSpPr>
            <p:cNvPr id="248" name="Google Shape;248;p12"/>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249" name="Google Shape;249;p12"/>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250" name="Google Shape;250;p12"/>
          <p:cNvSpPr/>
          <p:nvPr/>
        </p:nvSpPr>
        <p:spPr>
          <a:xfrm>
            <a:off x="6800150" y="38483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1" name="Google Shape;251;p12"/>
          <p:cNvCxnSpPr>
            <a:stCxn id="231" idx="0"/>
            <a:endCxn id="227" idx="0"/>
          </p:cNvCxnSpPr>
          <p:nvPr/>
        </p:nvCxnSpPr>
        <p:spPr>
          <a:xfrm rot="5400000">
            <a:off x="1777373" y="3780127"/>
            <a:ext cx="600" cy="1876200"/>
          </a:xfrm>
          <a:prstGeom prst="curvedConnector3">
            <a:avLst>
              <a:gd fmla="val 18737136" name="adj1"/>
            </a:avLst>
          </a:prstGeom>
          <a:noFill/>
          <a:ln cap="flat" cmpd="sng" w="9525">
            <a:solidFill>
              <a:schemeClr val="dk2"/>
            </a:solidFill>
            <a:prstDash val="solid"/>
            <a:round/>
            <a:headEnd len="sm" w="sm" type="none"/>
            <a:tailEnd len="sm" w="sm" type="none"/>
          </a:ln>
        </p:spPr>
      </p:cxnSp>
      <p:cxnSp>
        <p:nvCxnSpPr>
          <p:cNvPr id="252" name="Google Shape;252;p12"/>
          <p:cNvCxnSpPr>
            <a:stCxn id="227" idx="0"/>
            <a:endCxn id="227" idx="0"/>
          </p:cNvCxnSpPr>
          <p:nvPr/>
        </p:nvCxnSpPr>
        <p:spPr>
          <a:xfrm>
            <a:off x="839436" y="4717927"/>
            <a:ext cx="0" cy="0"/>
          </a:xfrm>
          <a:prstGeom prst="straightConnector1">
            <a:avLst/>
          </a:prstGeom>
          <a:noFill/>
          <a:ln cap="flat" cmpd="sng" w="9525">
            <a:solidFill>
              <a:schemeClr val="dk2"/>
            </a:solidFill>
            <a:prstDash val="solid"/>
            <a:round/>
            <a:headEnd len="sm" w="sm" type="none"/>
            <a:tailEnd len="sm" w="sm" type="none"/>
          </a:ln>
        </p:spPr>
      </p:cxnSp>
      <p:cxnSp>
        <p:nvCxnSpPr>
          <p:cNvPr id="253" name="Google Shape;253;p12"/>
          <p:cNvCxnSpPr>
            <a:stCxn id="236" idx="0"/>
            <a:endCxn id="227" idx="0"/>
          </p:cNvCxnSpPr>
          <p:nvPr/>
        </p:nvCxnSpPr>
        <p:spPr>
          <a:xfrm rot="5400000">
            <a:off x="2704058" y="2853425"/>
            <a:ext cx="600" cy="3729600"/>
          </a:xfrm>
          <a:prstGeom prst="curvedConnector3">
            <a:avLst>
              <a:gd fmla="val 40920833" name="adj1"/>
            </a:avLst>
          </a:prstGeom>
          <a:noFill/>
          <a:ln cap="flat" cmpd="sng" w="9525">
            <a:solidFill>
              <a:schemeClr val="dk2"/>
            </a:solidFill>
            <a:prstDash val="solid"/>
            <a:round/>
            <a:headEnd len="sm" w="sm" type="none"/>
            <a:tailEnd len="sm" w="sm" type="none"/>
          </a:ln>
        </p:spPr>
      </p:cxnSp>
      <p:cxnSp>
        <p:nvCxnSpPr>
          <p:cNvPr id="254" name="Google Shape;254;p12"/>
          <p:cNvCxnSpPr>
            <a:stCxn id="241" idx="0"/>
            <a:endCxn id="227" idx="0"/>
          </p:cNvCxnSpPr>
          <p:nvPr/>
        </p:nvCxnSpPr>
        <p:spPr>
          <a:xfrm rot="5400000">
            <a:off x="3630736" y="1926727"/>
            <a:ext cx="600" cy="5583000"/>
          </a:xfrm>
          <a:prstGeom prst="curvedConnector3">
            <a:avLst>
              <a:gd fmla="val 68320470" name="adj1"/>
            </a:avLst>
          </a:prstGeom>
          <a:noFill/>
          <a:ln cap="flat" cmpd="sng" w="9525">
            <a:solidFill>
              <a:schemeClr val="dk2"/>
            </a:solidFill>
            <a:prstDash val="solid"/>
            <a:round/>
            <a:headEnd len="sm" w="sm" type="none"/>
            <a:tailEnd len="sm" w="sm" type="none"/>
          </a:ln>
        </p:spPr>
      </p:cxnSp>
      <p:cxnSp>
        <p:nvCxnSpPr>
          <p:cNvPr id="255" name="Google Shape;255;p12"/>
          <p:cNvCxnSpPr>
            <a:stCxn id="227" idx="0"/>
          </p:cNvCxnSpPr>
          <p:nvPr/>
        </p:nvCxnSpPr>
        <p:spPr>
          <a:xfrm rot="10800000">
            <a:off x="800136" y="4678927"/>
            <a:ext cx="39300" cy="39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3"/>
          <p:cNvSpPr txBox="1"/>
          <p:nvPr>
            <p:ph type="title"/>
          </p:nvPr>
        </p:nvSpPr>
        <p:spPr>
          <a:xfrm>
            <a:off x="311700" y="555600"/>
            <a:ext cx="6679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Environments</a:t>
            </a:r>
            <a:endParaRPr/>
          </a:p>
        </p:txBody>
      </p:sp>
      <p:sp>
        <p:nvSpPr>
          <p:cNvPr id="261" name="Google Shape;261;p13"/>
          <p:cNvSpPr txBox="1"/>
          <p:nvPr>
            <p:ph idx="1" type="body"/>
          </p:nvPr>
        </p:nvSpPr>
        <p:spPr>
          <a:xfrm>
            <a:off x="311700" y="1389600"/>
            <a:ext cx="8652900" cy="15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US"/>
              <a:t>Production Environment</a:t>
            </a:r>
            <a:endParaRPr/>
          </a:p>
          <a:p>
            <a:pPr indent="0" lvl="0" marL="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Environment that the users/clients use</a:t>
            </a:r>
            <a:endParaRPr/>
          </a:p>
          <a:p>
            <a:pPr indent="-228600" lvl="0" marL="45720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Outages/mistakes often impact revenue, hence the previous environments in this process.</a:t>
            </a:r>
            <a:endParaRPr b="1"/>
          </a:p>
        </p:txBody>
      </p:sp>
      <p:sp>
        <p:nvSpPr>
          <p:cNvPr id="262" name="Google Shape;262;p13"/>
          <p:cNvSpPr/>
          <p:nvPr/>
        </p:nvSpPr>
        <p:spPr>
          <a:xfrm>
            <a:off x="1402963" y="36197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 name="Google Shape;263;p13"/>
          <p:cNvGrpSpPr/>
          <p:nvPr/>
        </p:nvGrpSpPr>
        <p:grpSpPr>
          <a:xfrm>
            <a:off x="38136" y="3328750"/>
            <a:ext cx="1755000" cy="1897977"/>
            <a:chOff x="571536" y="1957150"/>
            <a:chExt cx="1755000" cy="1897977"/>
          </a:xfrm>
        </p:grpSpPr>
        <p:sp>
          <p:nvSpPr>
            <p:cNvPr id="264" name="Google Shape;264;p13"/>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sp>
          <p:nvSpPr>
            <p:cNvPr id="266" name="Google Shape;266;p13"/>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Local</a:t>
              </a:r>
              <a:endParaRPr b="1" i="0" sz="1000" u="none" cap="none" strike="noStrike">
                <a:solidFill>
                  <a:srgbClr val="A72A1E"/>
                </a:solidFill>
                <a:latin typeface="Roboto"/>
                <a:ea typeface="Roboto"/>
                <a:cs typeface="Roboto"/>
                <a:sym typeface="Roboto"/>
              </a:endParaRPr>
            </a:p>
          </p:txBody>
        </p:sp>
        <p:sp>
          <p:nvSpPr>
            <p:cNvPr id="267" name="Google Shape;267;p13"/>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grpSp>
      <p:grpSp>
        <p:nvGrpSpPr>
          <p:cNvPr id="268" name="Google Shape;268;p13"/>
          <p:cNvGrpSpPr/>
          <p:nvPr/>
        </p:nvGrpSpPr>
        <p:grpSpPr>
          <a:xfrm>
            <a:off x="1937423" y="3328750"/>
            <a:ext cx="1709102" cy="1897977"/>
            <a:chOff x="2699423" y="1957150"/>
            <a:chExt cx="1709102" cy="1897977"/>
          </a:xfrm>
        </p:grpSpPr>
        <p:sp>
          <p:nvSpPr>
            <p:cNvPr id="269" name="Google Shape;269;p13"/>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3"/>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Development</a:t>
              </a:r>
              <a:endParaRPr b="1" i="0" sz="1000" u="none" cap="none" strike="noStrike">
                <a:solidFill>
                  <a:srgbClr val="A72A1E"/>
                </a:solidFill>
                <a:latin typeface="Roboto"/>
                <a:ea typeface="Roboto"/>
                <a:cs typeface="Roboto"/>
                <a:sym typeface="Roboto"/>
              </a:endParaRPr>
            </a:p>
          </p:txBody>
        </p:sp>
        <p:sp>
          <p:nvSpPr>
            <p:cNvPr id="271" name="Google Shape;271;p13"/>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sp>
          <p:nvSpPr>
            <p:cNvPr id="272" name="Google Shape;272;p13"/>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grpSp>
      <p:grpSp>
        <p:nvGrpSpPr>
          <p:cNvPr id="273" name="Google Shape;273;p13"/>
          <p:cNvGrpSpPr/>
          <p:nvPr/>
        </p:nvGrpSpPr>
        <p:grpSpPr>
          <a:xfrm>
            <a:off x="3790808" y="3328750"/>
            <a:ext cx="1709105" cy="1897975"/>
            <a:chOff x="4781408" y="1957150"/>
            <a:chExt cx="1709105" cy="1897975"/>
          </a:xfrm>
        </p:grpSpPr>
        <p:sp>
          <p:nvSpPr>
            <p:cNvPr id="274" name="Google Shape;274;p13"/>
            <p:cNvSpPr/>
            <p:nvPr/>
          </p:nvSpPr>
          <p:spPr>
            <a:xfrm>
              <a:off x="5338808"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3"/>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Testing</a:t>
              </a:r>
              <a:endParaRPr b="1" i="0" sz="1000" u="none" cap="none" strike="noStrike">
                <a:solidFill>
                  <a:srgbClr val="A72A1E"/>
                </a:solidFill>
                <a:latin typeface="Roboto"/>
                <a:ea typeface="Roboto"/>
                <a:cs typeface="Roboto"/>
                <a:sym typeface="Roboto"/>
              </a:endParaRPr>
            </a:p>
          </p:txBody>
        </p:sp>
        <p:sp>
          <p:nvSpPr>
            <p:cNvPr id="276" name="Google Shape;276;p13"/>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277" name="Google Shape;277;p13"/>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grpSp>
        <p:nvGrpSpPr>
          <p:cNvPr id="278" name="Google Shape;278;p13"/>
          <p:cNvGrpSpPr/>
          <p:nvPr/>
        </p:nvGrpSpPr>
        <p:grpSpPr>
          <a:xfrm>
            <a:off x="5644186" y="3328750"/>
            <a:ext cx="1709102" cy="1897977"/>
            <a:chOff x="6863386" y="1957150"/>
            <a:chExt cx="1709102" cy="1897977"/>
          </a:xfrm>
        </p:grpSpPr>
        <p:sp>
          <p:nvSpPr>
            <p:cNvPr id="279" name="Google Shape;279;p13"/>
            <p:cNvSpPr/>
            <p:nvPr/>
          </p:nvSpPr>
          <p:spPr>
            <a:xfrm>
              <a:off x="74207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3"/>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Staging</a:t>
              </a:r>
              <a:endParaRPr b="1" i="0" sz="1000" u="none" cap="none" strike="noStrike">
                <a:solidFill>
                  <a:srgbClr val="A72A1E"/>
                </a:solidFill>
                <a:latin typeface="Roboto"/>
                <a:ea typeface="Roboto"/>
                <a:cs typeface="Roboto"/>
                <a:sym typeface="Roboto"/>
              </a:endParaRPr>
            </a:p>
          </p:txBody>
        </p:sp>
        <p:sp>
          <p:nvSpPr>
            <p:cNvPr id="281" name="Google Shape;281;p13"/>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282" name="Google Shape;282;p13"/>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283" name="Google Shape;283;p13"/>
          <p:cNvSpPr/>
          <p:nvPr/>
        </p:nvSpPr>
        <p:spPr>
          <a:xfrm>
            <a:off x="3346575" y="36197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3"/>
          <p:cNvSpPr/>
          <p:nvPr/>
        </p:nvSpPr>
        <p:spPr>
          <a:xfrm>
            <a:off x="5199950" y="36197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72A1E"/>
              </a:solidFill>
              <a:latin typeface="Arial"/>
              <a:ea typeface="Arial"/>
              <a:cs typeface="Arial"/>
              <a:sym typeface="Arial"/>
            </a:endParaRPr>
          </a:p>
        </p:txBody>
      </p:sp>
      <p:grpSp>
        <p:nvGrpSpPr>
          <p:cNvPr id="285" name="Google Shape;285;p13"/>
          <p:cNvGrpSpPr/>
          <p:nvPr/>
        </p:nvGrpSpPr>
        <p:grpSpPr>
          <a:xfrm>
            <a:off x="7168186" y="3328750"/>
            <a:ext cx="1709102" cy="1897977"/>
            <a:chOff x="6863386" y="1957150"/>
            <a:chExt cx="1709102" cy="1897977"/>
          </a:xfrm>
        </p:grpSpPr>
        <p:sp>
          <p:nvSpPr>
            <p:cNvPr id="286" name="Google Shape;286;p13"/>
            <p:cNvSpPr/>
            <p:nvPr/>
          </p:nvSpPr>
          <p:spPr>
            <a:xfrm>
              <a:off x="7420786" y="1957150"/>
              <a:ext cx="594300" cy="594300"/>
            </a:xfrm>
            <a:prstGeom prst="ellipse">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3"/>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38761D"/>
                  </a:solidFill>
                  <a:latin typeface="Roboto"/>
                  <a:ea typeface="Roboto"/>
                  <a:cs typeface="Roboto"/>
                  <a:sym typeface="Roboto"/>
                </a:rPr>
                <a:t>Production</a:t>
              </a:r>
              <a:endParaRPr b="1" i="0" sz="1000" u="none" cap="none" strike="noStrike">
                <a:solidFill>
                  <a:srgbClr val="38761D"/>
                </a:solidFill>
                <a:latin typeface="Roboto"/>
                <a:ea typeface="Roboto"/>
                <a:cs typeface="Roboto"/>
                <a:sym typeface="Roboto"/>
              </a:endParaRPr>
            </a:p>
          </p:txBody>
        </p:sp>
        <p:sp>
          <p:nvSpPr>
            <p:cNvPr id="288" name="Google Shape;288;p13"/>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289" name="Google Shape;289;p13"/>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290" name="Google Shape;290;p13"/>
          <p:cNvSpPr/>
          <p:nvPr/>
        </p:nvSpPr>
        <p:spPr>
          <a:xfrm>
            <a:off x="6876350" y="3619713"/>
            <a:ext cx="594300" cy="36900"/>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1" name="Google Shape;291;p13"/>
          <p:cNvCxnSpPr>
            <a:stCxn id="271" idx="0"/>
            <a:endCxn id="267" idx="0"/>
          </p:cNvCxnSpPr>
          <p:nvPr/>
        </p:nvCxnSpPr>
        <p:spPr>
          <a:xfrm rot="5400000">
            <a:off x="1853573" y="3551527"/>
            <a:ext cx="600" cy="1876200"/>
          </a:xfrm>
          <a:prstGeom prst="curvedConnector3">
            <a:avLst>
              <a:gd fmla="val 17691303" name="adj1"/>
            </a:avLst>
          </a:prstGeom>
          <a:noFill/>
          <a:ln cap="flat" cmpd="sng" w="9525">
            <a:solidFill>
              <a:schemeClr val="dk2"/>
            </a:solidFill>
            <a:prstDash val="solid"/>
            <a:round/>
            <a:headEnd len="sm" w="sm" type="none"/>
            <a:tailEnd len="sm" w="sm" type="none"/>
          </a:ln>
        </p:spPr>
      </p:cxnSp>
      <p:cxnSp>
        <p:nvCxnSpPr>
          <p:cNvPr id="292" name="Google Shape;292;p13"/>
          <p:cNvCxnSpPr>
            <a:stCxn id="267" idx="0"/>
            <a:endCxn id="267" idx="0"/>
          </p:cNvCxnSpPr>
          <p:nvPr/>
        </p:nvCxnSpPr>
        <p:spPr>
          <a:xfrm>
            <a:off x="915636" y="4489327"/>
            <a:ext cx="0" cy="0"/>
          </a:xfrm>
          <a:prstGeom prst="straightConnector1">
            <a:avLst/>
          </a:prstGeom>
          <a:noFill/>
          <a:ln cap="flat" cmpd="sng" w="9525">
            <a:solidFill>
              <a:schemeClr val="dk2"/>
            </a:solidFill>
            <a:prstDash val="solid"/>
            <a:round/>
            <a:headEnd len="sm" w="sm" type="none"/>
            <a:tailEnd len="sm" w="sm" type="none"/>
          </a:ln>
        </p:spPr>
      </p:cxnSp>
      <p:cxnSp>
        <p:nvCxnSpPr>
          <p:cNvPr id="293" name="Google Shape;293;p13"/>
          <p:cNvCxnSpPr>
            <a:stCxn id="276" idx="0"/>
            <a:endCxn id="267" idx="0"/>
          </p:cNvCxnSpPr>
          <p:nvPr/>
        </p:nvCxnSpPr>
        <p:spPr>
          <a:xfrm rot="5400000">
            <a:off x="2780258" y="2624825"/>
            <a:ext cx="600" cy="3729600"/>
          </a:xfrm>
          <a:prstGeom prst="curvedConnector3">
            <a:avLst>
              <a:gd fmla="val 38570833" name="adj1"/>
            </a:avLst>
          </a:prstGeom>
          <a:noFill/>
          <a:ln cap="flat" cmpd="sng" w="9525">
            <a:solidFill>
              <a:schemeClr val="dk2"/>
            </a:solidFill>
            <a:prstDash val="solid"/>
            <a:round/>
            <a:headEnd len="sm" w="sm" type="none"/>
            <a:tailEnd len="sm" w="sm" type="none"/>
          </a:ln>
        </p:spPr>
      </p:cxnSp>
      <p:cxnSp>
        <p:nvCxnSpPr>
          <p:cNvPr id="294" name="Google Shape;294;p13"/>
          <p:cNvCxnSpPr>
            <a:stCxn id="281" idx="0"/>
            <a:endCxn id="267" idx="0"/>
          </p:cNvCxnSpPr>
          <p:nvPr/>
        </p:nvCxnSpPr>
        <p:spPr>
          <a:xfrm rot="5400000">
            <a:off x="3706936" y="1698127"/>
            <a:ext cx="600" cy="5583000"/>
          </a:xfrm>
          <a:prstGeom prst="curvedConnector3">
            <a:avLst>
              <a:gd fmla="val 68578803" name="adj1"/>
            </a:avLst>
          </a:prstGeom>
          <a:noFill/>
          <a:ln cap="flat" cmpd="sng" w="9525">
            <a:solidFill>
              <a:schemeClr val="dk2"/>
            </a:solidFill>
            <a:prstDash val="solid"/>
            <a:round/>
            <a:headEnd len="sm" w="sm" type="none"/>
            <a:tailEnd len="sm" w="sm" type="none"/>
          </a:ln>
        </p:spPr>
      </p:cxnSp>
      <p:cxnSp>
        <p:nvCxnSpPr>
          <p:cNvPr id="295" name="Google Shape;295;p13"/>
          <p:cNvCxnSpPr>
            <a:stCxn id="267" idx="0"/>
          </p:cNvCxnSpPr>
          <p:nvPr/>
        </p:nvCxnSpPr>
        <p:spPr>
          <a:xfrm rot="10800000">
            <a:off x="876336" y="4450327"/>
            <a:ext cx="39300" cy="39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4"/>
          <p:cNvSpPr txBox="1"/>
          <p:nvPr>
            <p:ph type="title"/>
          </p:nvPr>
        </p:nvSpPr>
        <p:spPr>
          <a:xfrm>
            <a:off x="311700" y="555600"/>
            <a:ext cx="6679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Environments</a:t>
            </a:r>
            <a:endParaRPr/>
          </a:p>
        </p:txBody>
      </p:sp>
      <p:sp>
        <p:nvSpPr>
          <p:cNvPr id="301" name="Google Shape;301;p14"/>
          <p:cNvSpPr txBox="1"/>
          <p:nvPr>
            <p:ph idx="1" type="body"/>
          </p:nvPr>
        </p:nvSpPr>
        <p:spPr>
          <a:xfrm>
            <a:off x="311700" y="1389600"/>
            <a:ext cx="7929436" cy="15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US"/>
              <a:t>The process of running changes on all environments can happen as soon as one week!</a:t>
            </a:r>
            <a:endParaRPr/>
          </a:p>
          <a:p>
            <a:pPr indent="0" lvl="0" marL="0" rtl="0" algn="l">
              <a:lnSpc>
                <a:spcPct val="115000"/>
              </a:lnSpc>
              <a:spcBef>
                <a:spcPts val="0"/>
              </a:spcBef>
              <a:spcAft>
                <a:spcPts val="0"/>
              </a:spcAft>
              <a:buSzPts val="1200"/>
              <a:buNone/>
            </a:pPr>
            <a:r>
              <a:t/>
            </a:r>
            <a:endParaRPr b="1"/>
          </a:p>
          <a:p>
            <a:pPr indent="0" lvl="0" marL="0" rtl="0" algn="l">
              <a:lnSpc>
                <a:spcPct val="115000"/>
              </a:lnSpc>
              <a:spcBef>
                <a:spcPts val="0"/>
              </a:spcBef>
              <a:spcAft>
                <a:spcPts val="0"/>
              </a:spcAft>
              <a:buSzPts val="1200"/>
              <a:buNone/>
            </a:pPr>
            <a:r>
              <a:rPr b="1" lang="en-US"/>
              <a:t>This is after the developer has already coded the changes/features.</a:t>
            </a:r>
            <a:endParaRPr/>
          </a:p>
        </p:txBody>
      </p:sp>
      <p:sp>
        <p:nvSpPr>
          <p:cNvPr id="302" name="Google Shape;302;p14"/>
          <p:cNvSpPr/>
          <p:nvPr/>
        </p:nvSpPr>
        <p:spPr>
          <a:xfrm>
            <a:off x="1402963" y="36197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 name="Google Shape;303;p14"/>
          <p:cNvGrpSpPr/>
          <p:nvPr/>
        </p:nvGrpSpPr>
        <p:grpSpPr>
          <a:xfrm>
            <a:off x="38136" y="3328750"/>
            <a:ext cx="1755000" cy="1897977"/>
            <a:chOff x="571536" y="1957150"/>
            <a:chExt cx="1755000" cy="1897977"/>
          </a:xfrm>
        </p:grpSpPr>
        <p:sp>
          <p:nvSpPr>
            <p:cNvPr id="304" name="Google Shape;304;p14"/>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sp>
          <p:nvSpPr>
            <p:cNvPr id="306" name="Google Shape;306;p14"/>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Local</a:t>
              </a:r>
              <a:endParaRPr b="1" i="0" sz="1000" u="none" cap="none" strike="noStrike">
                <a:solidFill>
                  <a:srgbClr val="A72A1E"/>
                </a:solidFill>
                <a:latin typeface="Roboto"/>
                <a:ea typeface="Roboto"/>
                <a:cs typeface="Roboto"/>
                <a:sym typeface="Roboto"/>
              </a:endParaRPr>
            </a:p>
          </p:txBody>
        </p:sp>
        <p:sp>
          <p:nvSpPr>
            <p:cNvPr id="307" name="Google Shape;307;p14"/>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grpSp>
      <p:grpSp>
        <p:nvGrpSpPr>
          <p:cNvPr id="308" name="Google Shape;308;p14"/>
          <p:cNvGrpSpPr/>
          <p:nvPr/>
        </p:nvGrpSpPr>
        <p:grpSpPr>
          <a:xfrm>
            <a:off x="1937423" y="3328750"/>
            <a:ext cx="1709102" cy="1897977"/>
            <a:chOff x="2699423" y="1957150"/>
            <a:chExt cx="1709102" cy="1897977"/>
          </a:xfrm>
        </p:grpSpPr>
        <p:sp>
          <p:nvSpPr>
            <p:cNvPr id="309" name="Google Shape;309;p14"/>
            <p:cNvSpPr/>
            <p:nvPr/>
          </p:nvSpPr>
          <p:spPr>
            <a:xfrm>
              <a:off x="3256823"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Development</a:t>
              </a:r>
              <a:endParaRPr b="1" i="0" sz="1000" u="none" cap="none" strike="noStrike">
                <a:solidFill>
                  <a:srgbClr val="A72A1E"/>
                </a:solidFill>
                <a:latin typeface="Roboto"/>
                <a:ea typeface="Roboto"/>
                <a:cs typeface="Roboto"/>
                <a:sym typeface="Roboto"/>
              </a:endParaRPr>
            </a:p>
          </p:txBody>
        </p:sp>
        <p:sp>
          <p:nvSpPr>
            <p:cNvPr id="311" name="Google Shape;311;p14"/>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sp>
          <p:nvSpPr>
            <p:cNvPr id="312" name="Google Shape;312;p14"/>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grpSp>
      <p:grpSp>
        <p:nvGrpSpPr>
          <p:cNvPr id="313" name="Google Shape;313;p14"/>
          <p:cNvGrpSpPr/>
          <p:nvPr/>
        </p:nvGrpSpPr>
        <p:grpSpPr>
          <a:xfrm>
            <a:off x="3790808" y="3328750"/>
            <a:ext cx="1709105" cy="1897975"/>
            <a:chOff x="4781408" y="1957150"/>
            <a:chExt cx="1709105" cy="1897975"/>
          </a:xfrm>
        </p:grpSpPr>
        <p:sp>
          <p:nvSpPr>
            <p:cNvPr id="314" name="Google Shape;314;p14"/>
            <p:cNvSpPr/>
            <p:nvPr/>
          </p:nvSpPr>
          <p:spPr>
            <a:xfrm>
              <a:off x="5338808"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Testing</a:t>
              </a:r>
              <a:endParaRPr b="1" i="0" sz="1000" u="none" cap="none" strike="noStrike">
                <a:solidFill>
                  <a:srgbClr val="A72A1E"/>
                </a:solidFill>
                <a:latin typeface="Roboto"/>
                <a:ea typeface="Roboto"/>
                <a:cs typeface="Roboto"/>
                <a:sym typeface="Roboto"/>
              </a:endParaRPr>
            </a:p>
          </p:txBody>
        </p:sp>
        <p:sp>
          <p:nvSpPr>
            <p:cNvPr id="316" name="Google Shape;316;p14"/>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317" name="Google Shape;317;p14"/>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grpSp>
        <p:nvGrpSpPr>
          <p:cNvPr id="318" name="Google Shape;318;p14"/>
          <p:cNvGrpSpPr/>
          <p:nvPr/>
        </p:nvGrpSpPr>
        <p:grpSpPr>
          <a:xfrm>
            <a:off x="5644186" y="3328750"/>
            <a:ext cx="1709102" cy="1897977"/>
            <a:chOff x="6863386" y="1957150"/>
            <a:chExt cx="1709102" cy="1897977"/>
          </a:xfrm>
        </p:grpSpPr>
        <p:sp>
          <p:nvSpPr>
            <p:cNvPr id="319" name="Google Shape;319;p14"/>
            <p:cNvSpPr/>
            <p:nvPr/>
          </p:nvSpPr>
          <p:spPr>
            <a:xfrm>
              <a:off x="74207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Staging</a:t>
              </a:r>
              <a:endParaRPr b="1" i="0" sz="1000" u="none" cap="none" strike="noStrike">
                <a:solidFill>
                  <a:srgbClr val="A72A1E"/>
                </a:solidFill>
                <a:latin typeface="Roboto"/>
                <a:ea typeface="Roboto"/>
                <a:cs typeface="Roboto"/>
                <a:sym typeface="Roboto"/>
              </a:endParaRPr>
            </a:p>
          </p:txBody>
        </p:sp>
        <p:sp>
          <p:nvSpPr>
            <p:cNvPr id="321" name="Google Shape;321;p14"/>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322" name="Google Shape;322;p14"/>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323" name="Google Shape;323;p14"/>
          <p:cNvSpPr/>
          <p:nvPr/>
        </p:nvSpPr>
        <p:spPr>
          <a:xfrm>
            <a:off x="3346575" y="36197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5199950" y="3619713"/>
            <a:ext cx="594300" cy="36900"/>
          </a:xfrm>
          <a:prstGeom prst="roundRect">
            <a:avLst>
              <a:gd fmla="val 50000" name="adj"/>
            </a:avLst>
          </a:prstGeom>
          <a:solidFill>
            <a:srgbClr val="A72A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72A1E"/>
              </a:solidFill>
              <a:latin typeface="Arial"/>
              <a:ea typeface="Arial"/>
              <a:cs typeface="Arial"/>
              <a:sym typeface="Arial"/>
            </a:endParaRPr>
          </a:p>
        </p:txBody>
      </p:sp>
      <p:grpSp>
        <p:nvGrpSpPr>
          <p:cNvPr id="325" name="Google Shape;325;p14"/>
          <p:cNvGrpSpPr/>
          <p:nvPr/>
        </p:nvGrpSpPr>
        <p:grpSpPr>
          <a:xfrm>
            <a:off x="7168186" y="3328750"/>
            <a:ext cx="1709102" cy="1897977"/>
            <a:chOff x="6863386" y="1957150"/>
            <a:chExt cx="1709102" cy="1897977"/>
          </a:xfrm>
        </p:grpSpPr>
        <p:sp>
          <p:nvSpPr>
            <p:cNvPr id="326" name="Google Shape;326;p14"/>
            <p:cNvSpPr/>
            <p:nvPr/>
          </p:nvSpPr>
          <p:spPr>
            <a:xfrm>
              <a:off x="7420786" y="1957150"/>
              <a:ext cx="594300" cy="594300"/>
            </a:xfrm>
            <a:prstGeom prst="ellipse">
              <a:avLst/>
            </a:prstGeom>
            <a:no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4"/>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38761D"/>
                  </a:solidFill>
                  <a:latin typeface="Roboto"/>
                  <a:ea typeface="Roboto"/>
                  <a:cs typeface="Roboto"/>
                  <a:sym typeface="Roboto"/>
                </a:rPr>
                <a:t>Production</a:t>
              </a:r>
              <a:endParaRPr b="1" i="0" sz="1000" u="none" cap="none" strike="noStrike">
                <a:solidFill>
                  <a:srgbClr val="38761D"/>
                </a:solidFill>
                <a:latin typeface="Roboto"/>
                <a:ea typeface="Roboto"/>
                <a:cs typeface="Roboto"/>
                <a:sym typeface="Roboto"/>
              </a:endParaRPr>
            </a:p>
          </p:txBody>
        </p:sp>
        <p:sp>
          <p:nvSpPr>
            <p:cNvPr id="328" name="Google Shape;328;p14"/>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329" name="Google Shape;329;p14"/>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330" name="Google Shape;330;p14"/>
          <p:cNvSpPr/>
          <p:nvPr/>
        </p:nvSpPr>
        <p:spPr>
          <a:xfrm>
            <a:off x="6876350" y="3619713"/>
            <a:ext cx="594300" cy="36900"/>
          </a:xfrm>
          <a:prstGeom prst="roundRect">
            <a:avLst>
              <a:gd fmla="val 50000" name="adj"/>
            </a:avLst>
          </a:prstGeom>
          <a:solidFill>
            <a:srgbClr val="3876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1" name="Google Shape;331;p14"/>
          <p:cNvCxnSpPr>
            <a:stCxn id="311" idx="0"/>
            <a:endCxn id="307" idx="0"/>
          </p:cNvCxnSpPr>
          <p:nvPr/>
        </p:nvCxnSpPr>
        <p:spPr>
          <a:xfrm rot="5400000">
            <a:off x="1853573" y="3551527"/>
            <a:ext cx="600" cy="1876200"/>
          </a:xfrm>
          <a:prstGeom prst="curvedConnector3">
            <a:avLst>
              <a:gd fmla="val 17691303" name="adj1"/>
            </a:avLst>
          </a:prstGeom>
          <a:noFill/>
          <a:ln cap="flat" cmpd="sng" w="9525">
            <a:solidFill>
              <a:schemeClr val="dk2"/>
            </a:solidFill>
            <a:prstDash val="solid"/>
            <a:round/>
            <a:headEnd len="sm" w="sm" type="none"/>
            <a:tailEnd len="sm" w="sm" type="none"/>
          </a:ln>
        </p:spPr>
      </p:cxnSp>
      <p:cxnSp>
        <p:nvCxnSpPr>
          <p:cNvPr id="332" name="Google Shape;332;p14"/>
          <p:cNvCxnSpPr>
            <a:stCxn id="307" idx="0"/>
            <a:endCxn id="307" idx="0"/>
          </p:cNvCxnSpPr>
          <p:nvPr/>
        </p:nvCxnSpPr>
        <p:spPr>
          <a:xfrm>
            <a:off x="915636" y="4489327"/>
            <a:ext cx="0" cy="0"/>
          </a:xfrm>
          <a:prstGeom prst="straightConnector1">
            <a:avLst/>
          </a:prstGeom>
          <a:noFill/>
          <a:ln cap="flat" cmpd="sng" w="9525">
            <a:solidFill>
              <a:schemeClr val="dk2"/>
            </a:solidFill>
            <a:prstDash val="solid"/>
            <a:round/>
            <a:headEnd len="sm" w="sm" type="none"/>
            <a:tailEnd len="sm" w="sm" type="none"/>
          </a:ln>
        </p:spPr>
      </p:cxnSp>
      <p:cxnSp>
        <p:nvCxnSpPr>
          <p:cNvPr id="333" name="Google Shape;333;p14"/>
          <p:cNvCxnSpPr>
            <a:stCxn id="316" idx="0"/>
            <a:endCxn id="307" idx="0"/>
          </p:cNvCxnSpPr>
          <p:nvPr/>
        </p:nvCxnSpPr>
        <p:spPr>
          <a:xfrm rot="5400000">
            <a:off x="2780258" y="2624825"/>
            <a:ext cx="600" cy="3729600"/>
          </a:xfrm>
          <a:prstGeom prst="curvedConnector3">
            <a:avLst>
              <a:gd fmla="val 38570833" name="adj1"/>
            </a:avLst>
          </a:prstGeom>
          <a:noFill/>
          <a:ln cap="flat" cmpd="sng" w="9525">
            <a:solidFill>
              <a:schemeClr val="dk2"/>
            </a:solidFill>
            <a:prstDash val="solid"/>
            <a:round/>
            <a:headEnd len="sm" w="sm" type="none"/>
            <a:tailEnd len="sm" w="sm" type="none"/>
          </a:ln>
        </p:spPr>
      </p:cxnSp>
      <p:cxnSp>
        <p:nvCxnSpPr>
          <p:cNvPr id="334" name="Google Shape;334;p14"/>
          <p:cNvCxnSpPr>
            <a:stCxn id="321" idx="0"/>
            <a:endCxn id="307" idx="0"/>
          </p:cNvCxnSpPr>
          <p:nvPr/>
        </p:nvCxnSpPr>
        <p:spPr>
          <a:xfrm rot="5400000">
            <a:off x="3706936" y="1698127"/>
            <a:ext cx="600" cy="5583000"/>
          </a:xfrm>
          <a:prstGeom prst="curvedConnector3">
            <a:avLst>
              <a:gd fmla="val 68578803" name="adj1"/>
            </a:avLst>
          </a:prstGeom>
          <a:noFill/>
          <a:ln cap="flat" cmpd="sng" w="9525">
            <a:solidFill>
              <a:schemeClr val="dk2"/>
            </a:solidFill>
            <a:prstDash val="solid"/>
            <a:round/>
            <a:headEnd len="sm" w="sm" type="none"/>
            <a:tailEnd len="sm" w="sm" type="none"/>
          </a:ln>
        </p:spPr>
      </p:cxnSp>
      <p:cxnSp>
        <p:nvCxnSpPr>
          <p:cNvPr id="335" name="Google Shape;335;p14"/>
          <p:cNvCxnSpPr>
            <a:stCxn id="307" idx="0"/>
          </p:cNvCxnSpPr>
          <p:nvPr/>
        </p:nvCxnSpPr>
        <p:spPr>
          <a:xfrm rot="10800000">
            <a:off x="876336" y="4450327"/>
            <a:ext cx="39300" cy="39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Hotfixes</a:t>
            </a:r>
            <a:endParaRPr/>
          </a:p>
        </p:txBody>
      </p:sp>
      <p:sp>
        <p:nvSpPr>
          <p:cNvPr id="341" name="Google Shape;341;p15"/>
          <p:cNvSpPr txBox="1"/>
          <p:nvPr>
            <p:ph idx="1" type="body"/>
          </p:nvPr>
        </p:nvSpPr>
        <p:spPr>
          <a:xfrm>
            <a:off x="311700" y="1389600"/>
            <a:ext cx="8337300" cy="317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US" sz="1800"/>
              <a:t>Problem:</a:t>
            </a:r>
            <a:endParaRPr sz="1800"/>
          </a:p>
          <a:p>
            <a:pPr indent="0" lvl="0" marL="0" rtl="0" algn="l">
              <a:lnSpc>
                <a:spcPct val="115000"/>
              </a:lnSpc>
              <a:spcBef>
                <a:spcPts val="0"/>
              </a:spcBef>
              <a:spcAft>
                <a:spcPts val="0"/>
              </a:spcAft>
              <a:buSzPts val="1200"/>
              <a:buNone/>
            </a:pPr>
            <a:r>
              <a:rPr lang="en-US" sz="1800"/>
              <a:t>Imagine that you’re in production and there’s an important bug that needs to be fixed immediately</a:t>
            </a:r>
            <a:endParaRPr sz="1800"/>
          </a:p>
          <a:p>
            <a:pPr indent="0" lvl="0" marL="0" rtl="0" algn="l">
              <a:lnSpc>
                <a:spcPct val="115000"/>
              </a:lnSpc>
              <a:spcBef>
                <a:spcPts val="0"/>
              </a:spcBef>
              <a:spcAft>
                <a:spcPts val="0"/>
              </a:spcAft>
              <a:buSzPts val="1200"/>
              <a:buNone/>
            </a:pPr>
            <a:r>
              <a:t/>
            </a:r>
            <a:endParaRPr sz="1800"/>
          </a:p>
          <a:p>
            <a:pPr indent="0" lvl="0" marL="0" rtl="0" algn="l">
              <a:lnSpc>
                <a:spcPct val="115000"/>
              </a:lnSpc>
              <a:spcBef>
                <a:spcPts val="0"/>
              </a:spcBef>
              <a:spcAft>
                <a:spcPts val="0"/>
              </a:spcAft>
              <a:buSzPts val="1200"/>
              <a:buNone/>
            </a:pPr>
            <a:r>
              <a:rPr lang="en-US" sz="1800"/>
              <a:t>Solution:</a:t>
            </a:r>
            <a:endParaRPr sz="1800"/>
          </a:p>
          <a:p>
            <a:pPr indent="-304800" lvl="0" marL="457200" rtl="0" algn="l">
              <a:lnSpc>
                <a:spcPct val="115000"/>
              </a:lnSpc>
              <a:spcBef>
                <a:spcPts val="0"/>
              </a:spcBef>
              <a:spcAft>
                <a:spcPts val="0"/>
              </a:spcAft>
              <a:buSzPts val="1200"/>
              <a:buChar char="-"/>
            </a:pPr>
            <a:r>
              <a:rPr lang="en-US" sz="1800"/>
              <a:t>local </a:t>
            </a:r>
            <a:endParaRPr sz="1800"/>
          </a:p>
          <a:p>
            <a:pPr indent="-304800" lvl="0" marL="457200" rtl="0" algn="l">
              <a:lnSpc>
                <a:spcPct val="115000"/>
              </a:lnSpc>
              <a:spcBef>
                <a:spcPts val="0"/>
              </a:spcBef>
              <a:spcAft>
                <a:spcPts val="0"/>
              </a:spcAft>
              <a:buSzPts val="1200"/>
              <a:buChar char="-"/>
            </a:pPr>
            <a:r>
              <a:rPr lang="en-US" sz="1800"/>
              <a:t>testing</a:t>
            </a:r>
            <a:endParaRPr sz="1800"/>
          </a:p>
          <a:p>
            <a:pPr indent="-304800" lvl="0" marL="457200" rtl="0" algn="l">
              <a:lnSpc>
                <a:spcPct val="115000"/>
              </a:lnSpc>
              <a:spcBef>
                <a:spcPts val="0"/>
              </a:spcBef>
              <a:spcAft>
                <a:spcPts val="0"/>
              </a:spcAft>
              <a:buSzPts val="1200"/>
              <a:buChar char="-"/>
            </a:pPr>
            <a:r>
              <a:rPr lang="en-US" sz="1800"/>
              <a:t>production</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Intro to DevOps</a:t>
            </a:r>
            <a:endParaRPr/>
          </a:p>
        </p:txBody>
      </p:sp>
      <p:sp>
        <p:nvSpPr>
          <p:cNvPr id="347" name="Google Shape;347;p16"/>
          <p:cNvSpPr txBox="1"/>
          <p:nvPr>
            <p:ph idx="1" type="body"/>
          </p:nvPr>
        </p:nvSpPr>
        <p:spPr>
          <a:xfrm>
            <a:off x="311699" y="1389600"/>
            <a:ext cx="8014615"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Partnership between Development and Operations teams (dev and ops)</a:t>
            </a:r>
            <a:endParaRPr/>
          </a:p>
          <a:p>
            <a:pPr indent="-304800" lvl="1" marL="914400" rtl="0" algn="l">
              <a:lnSpc>
                <a:spcPct val="115000"/>
              </a:lnSpc>
              <a:spcBef>
                <a:spcPts val="1600"/>
              </a:spcBef>
              <a:spcAft>
                <a:spcPts val="0"/>
              </a:spcAft>
              <a:buSzPts val="1200"/>
              <a:buChar char="○"/>
            </a:pPr>
            <a:r>
              <a:rPr lang="en-US" sz="1600"/>
              <a:t>Enables code deployment and production to be more rapid and automated</a:t>
            </a:r>
            <a:endParaRPr/>
          </a:p>
          <a:p>
            <a:pPr indent="-304800" lvl="1" marL="914400" rtl="0" algn="l">
              <a:lnSpc>
                <a:spcPct val="115000"/>
              </a:lnSpc>
              <a:spcBef>
                <a:spcPts val="1600"/>
              </a:spcBef>
              <a:spcAft>
                <a:spcPts val="0"/>
              </a:spcAft>
              <a:buSzPts val="1200"/>
              <a:buChar char="○"/>
            </a:pPr>
            <a:r>
              <a:rPr lang="en-US" sz="1600"/>
              <a:t>Before DevOps, these teams worked independently from one another</a:t>
            </a:r>
            <a:endParaRPr/>
          </a:p>
          <a:p>
            <a:pPr indent="-228600" lvl="1" marL="914400" rtl="0" algn="l">
              <a:lnSpc>
                <a:spcPct val="115000"/>
              </a:lnSpc>
              <a:spcBef>
                <a:spcPts val="160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Principles: flow, feedback, and continuous learning</a:t>
            </a:r>
            <a:endParaRPr/>
          </a:p>
          <a:p>
            <a:pPr indent="-228600" lvl="0" marL="457200" rtl="0" algn="l">
              <a:lnSpc>
                <a:spcPct val="115000"/>
              </a:lnSpc>
              <a:spcBef>
                <a:spcPts val="0"/>
              </a:spcBef>
              <a:spcAft>
                <a:spcPts val="0"/>
              </a:spcAft>
              <a:buSzPts val="1200"/>
              <a:buNone/>
            </a:pPr>
            <a:r>
              <a:t/>
            </a:r>
            <a:endParaRPr/>
          </a:p>
        </p:txBody>
      </p:sp>
      <p:pic>
        <p:nvPicPr>
          <p:cNvPr descr="DevOps | Office of the Chief Software Officer, U.S Air Force" id="348" name="Google Shape;348;p16"/>
          <p:cNvPicPr preferRelativeResize="0"/>
          <p:nvPr/>
        </p:nvPicPr>
        <p:blipFill rotWithShape="1">
          <a:blip r:embed="rId3">
            <a:alphaModFix/>
          </a:blip>
          <a:srcRect b="0" l="0" r="0" t="0"/>
          <a:stretch/>
        </p:blipFill>
        <p:spPr>
          <a:xfrm>
            <a:off x="5503985" y="3412818"/>
            <a:ext cx="3640015" cy="17306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DevOps and Agile</a:t>
            </a:r>
            <a:endParaRPr/>
          </a:p>
        </p:txBody>
      </p:sp>
      <p:sp>
        <p:nvSpPr>
          <p:cNvPr id="354" name="Google Shape;354;p17"/>
          <p:cNvSpPr txBox="1"/>
          <p:nvPr>
            <p:ph idx="1" type="body"/>
          </p:nvPr>
        </p:nvSpPr>
        <p:spPr>
          <a:xfrm>
            <a:off x="311699" y="1389600"/>
            <a:ext cx="8014615"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800"/>
              <a:t>Not mutually exclusive</a:t>
            </a:r>
            <a:endParaRPr/>
          </a:p>
          <a:p>
            <a:pPr indent="-228600" lvl="0" marL="457200" rtl="0" algn="l">
              <a:lnSpc>
                <a:spcPct val="115000"/>
              </a:lnSpc>
              <a:spcBef>
                <a:spcPts val="0"/>
              </a:spcBef>
              <a:spcAft>
                <a:spcPts val="0"/>
              </a:spcAft>
              <a:buSzPts val="1200"/>
              <a:buNone/>
            </a:pPr>
            <a:r>
              <a:t/>
            </a:r>
            <a:endParaRPr/>
          </a:p>
        </p:txBody>
      </p:sp>
      <p:pic>
        <p:nvPicPr>
          <p:cNvPr id="355" name="Google Shape;355;p17"/>
          <p:cNvPicPr preferRelativeResize="0"/>
          <p:nvPr/>
        </p:nvPicPr>
        <p:blipFill rotWithShape="1">
          <a:blip r:embed="rId3">
            <a:alphaModFix/>
          </a:blip>
          <a:srcRect b="0" l="0" r="0" t="0"/>
          <a:stretch/>
        </p:blipFill>
        <p:spPr>
          <a:xfrm>
            <a:off x="441599" y="2148469"/>
            <a:ext cx="8260801" cy="24394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8"/>
          <p:cNvSpPr txBox="1"/>
          <p:nvPr>
            <p:ph type="title"/>
          </p:nvPr>
        </p:nvSpPr>
        <p:spPr>
          <a:xfrm>
            <a:off x="0" y="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DevOps and Agile</a:t>
            </a:r>
            <a:endParaRPr/>
          </a:p>
        </p:txBody>
      </p:sp>
      <p:graphicFrame>
        <p:nvGraphicFramePr>
          <p:cNvPr id="361" name="Google Shape;361;p18"/>
          <p:cNvGraphicFramePr/>
          <p:nvPr/>
        </p:nvGraphicFramePr>
        <p:xfrm>
          <a:off x="0" y="755704"/>
          <a:ext cx="3000000" cy="3000000"/>
        </p:xfrm>
        <a:graphic>
          <a:graphicData uri="http://schemas.openxmlformats.org/drawingml/2006/table">
            <a:tbl>
              <a:tblPr bandRow="1" firstRow="1">
                <a:noFill/>
                <a:tableStyleId>{9E65B7C5-FABB-4C2C-80A4-8D0B05BFD831}</a:tableStyleId>
              </a:tblPr>
              <a:tblGrid>
                <a:gridCol w="1573825"/>
                <a:gridCol w="3833450"/>
                <a:gridCol w="3736725"/>
              </a:tblGrid>
              <a:tr h="37150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DevOps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400" u="none" cap="none" strike="noStrike"/>
                        <a:t>Agile</a:t>
                      </a:r>
                      <a:endParaRPr sz="1400" u="none" cap="none" strike="noStrike"/>
                    </a:p>
                  </a:txBody>
                  <a:tcPr marT="45725" marB="45725" marR="91450" marL="91450"/>
                </a:tc>
              </a:tr>
              <a:tr h="1375100">
                <a:tc>
                  <a:txBody>
                    <a:bodyPr/>
                    <a:lstStyle/>
                    <a:p>
                      <a:pPr indent="0" lvl="0" marL="0" marR="0" rtl="0" algn="l">
                        <a:lnSpc>
                          <a:spcPct val="100000"/>
                        </a:lnSpc>
                        <a:spcBef>
                          <a:spcPts val="0"/>
                        </a:spcBef>
                        <a:spcAft>
                          <a:spcPts val="0"/>
                        </a:spcAft>
                        <a:buNone/>
                      </a:pPr>
                      <a:r>
                        <a:rPr lang="en-US" sz="1400" u="none" cap="none" strike="noStrike"/>
                        <a:t>Philosophy and Focus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Rooted in stability, consistency, and planning</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Seeks to identify new ways to improve and streamline processes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Focuses on maximizing efficiency, identifying programmable processes, and increasing automation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Centers around adaptability and keeping pace with customer needs and expectations - Features are described as user stories, placing the focus on the individual user, what they need, and why</a:t>
                      </a:r>
                      <a:endParaRPr sz="1400" u="none" cap="none" strike="noStrike"/>
                    </a:p>
                  </a:txBody>
                  <a:tcPr marT="45725" marB="45725" marR="91450" marL="91450"/>
                </a:tc>
              </a:tr>
              <a:tr h="1589000">
                <a:tc>
                  <a:txBody>
                    <a:bodyPr/>
                    <a:lstStyle/>
                    <a:p>
                      <a:pPr indent="0" lvl="0" marL="0" marR="0" rtl="0" algn="l">
                        <a:lnSpc>
                          <a:spcPct val="100000"/>
                        </a:lnSpc>
                        <a:spcBef>
                          <a:spcPts val="0"/>
                        </a:spcBef>
                        <a:spcAft>
                          <a:spcPts val="0"/>
                        </a:spcAft>
                        <a:buNone/>
                      </a:pPr>
                      <a:r>
                        <a:rPr lang="en-US" sz="1400" u="none" cap="none" strike="noStrike"/>
                        <a:t>Scope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Represents the intersections of development, operations, and quality assurance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Cross-disciplinary teams unite and collaborate in the development and delivery of software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-Specific to the development team, its productivity, and its progress toward completing the project at hand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-Development is completed in incremental sprints, and software delivery, deployment, or ongoing maintenance of each release is managed by different teams</a:t>
                      </a:r>
                      <a:endParaRPr sz="1400" u="none" cap="none" strike="noStrike"/>
                    </a:p>
                  </a:txBody>
                  <a:tcPr marT="45725" marB="45725" marR="91450" marL="91450"/>
                </a:tc>
              </a:tr>
              <a:tr h="1052200">
                <a:tc>
                  <a:txBody>
                    <a:bodyPr/>
                    <a:lstStyle/>
                    <a:p>
                      <a:pPr indent="0" lvl="0" marL="0" marR="0" rtl="0" algn="l">
                        <a:lnSpc>
                          <a:spcPct val="100000"/>
                        </a:lnSpc>
                        <a:spcBef>
                          <a:spcPts val="0"/>
                        </a:spcBef>
                        <a:spcAft>
                          <a:spcPts val="0"/>
                        </a:spcAft>
                        <a:buNone/>
                      </a:pPr>
                      <a:r>
                        <a:rPr lang="en-US" sz="1400" u="none" cap="none" strike="noStrike"/>
                        <a:t>Manifestations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Continuous integration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Continuous delivery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Continuous deployment</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Scrum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Kanban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Extreme programming</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and others (crystal, lean, DSDM, etc.)</a:t>
                      </a:r>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Additional Reading</a:t>
            </a:r>
            <a:endParaRPr/>
          </a:p>
        </p:txBody>
      </p:sp>
      <p:sp>
        <p:nvSpPr>
          <p:cNvPr id="367" name="Google Shape;367;p19"/>
          <p:cNvSpPr txBox="1"/>
          <p:nvPr>
            <p:ph idx="1" type="body"/>
          </p:nvPr>
        </p:nvSpPr>
        <p:spPr>
          <a:xfrm>
            <a:off x="311699" y="1389600"/>
            <a:ext cx="7662923"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DevOps:</a:t>
            </a:r>
            <a:endParaRPr/>
          </a:p>
          <a:p>
            <a:pPr indent="-304800" lvl="1" marL="914400" rtl="0" algn="l">
              <a:lnSpc>
                <a:spcPct val="115000"/>
              </a:lnSpc>
              <a:spcBef>
                <a:spcPts val="1600"/>
              </a:spcBef>
              <a:spcAft>
                <a:spcPts val="0"/>
              </a:spcAft>
              <a:buSzPts val="1200"/>
              <a:buChar char="○"/>
            </a:pPr>
            <a:r>
              <a:rPr lang="en-US" sz="1600" u="sng">
                <a:solidFill>
                  <a:schemeClr val="hlink"/>
                </a:solidFill>
                <a:hlinkClick r:id="rId3"/>
              </a:rPr>
              <a:t>https://itrevolution.com/product/the-devops-handbook-second-edition/</a:t>
            </a:r>
            <a:r>
              <a:rPr lang="en-US" sz="1600"/>
              <a:t> </a:t>
            </a:r>
            <a:endParaRPr/>
          </a:p>
          <a:p>
            <a:pPr indent="-304800" lvl="1" marL="914400" rtl="0" algn="l">
              <a:lnSpc>
                <a:spcPct val="115000"/>
              </a:lnSpc>
              <a:spcBef>
                <a:spcPts val="1600"/>
              </a:spcBef>
              <a:spcAft>
                <a:spcPts val="0"/>
              </a:spcAft>
              <a:buSzPts val="1200"/>
              <a:buChar char="○"/>
            </a:pPr>
            <a:r>
              <a:rPr lang="en-US" sz="1600" u="sng">
                <a:solidFill>
                  <a:schemeClr val="hlink"/>
                </a:solidFill>
                <a:hlinkClick r:id="rId4"/>
              </a:rPr>
              <a:t>https://learn.microsoft.com/en-us/azure/devops/?view=azure-devops</a:t>
            </a:r>
            <a:r>
              <a:rPr lang="en-US" sz="1600"/>
              <a:t> </a:t>
            </a:r>
            <a:endParaRPr/>
          </a:p>
          <a:p>
            <a:pPr indent="-228600" lvl="0" marL="457200" rtl="0" algn="l">
              <a:lnSpc>
                <a:spcPct val="115000"/>
              </a:lnSpc>
              <a:spcBef>
                <a:spcPts val="0"/>
              </a:spcBef>
              <a:spcAft>
                <a:spcPts val="0"/>
              </a:spcAft>
              <a:buSzPts val="1200"/>
              <a:buNone/>
            </a:pPr>
            <a:r>
              <a:t/>
            </a:r>
            <a:endParaRPr/>
          </a:p>
        </p:txBody>
      </p:sp>
      <p:pic>
        <p:nvPicPr>
          <p:cNvPr descr="DevOps | Office of the Chief Software Officer, U.S Air Force" id="368" name="Google Shape;368;p19"/>
          <p:cNvPicPr preferRelativeResize="0"/>
          <p:nvPr/>
        </p:nvPicPr>
        <p:blipFill rotWithShape="1">
          <a:blip r:embed="rId5">
            <a:alphaModFix/>
          </a:blip>
          <a:srcRect b="0" l="0" r="0" t="0"/>
          <a:stretch/>
        </p:blipFill>
        <p:spPr>
          <a:xfrm>
            <a:off x="2688949" y="2936631"/>
            <a:ext cx="3766101" cy="17906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History</a:t>
            </a:r>
            <a:endParaRPr/>
          </a:p>
        </p:txBody>
      </p:sp>
      <p:sp>
        <p:nvSpPr>
          <p:cNvPr id="49" name="Google Shape;49;p2"/>
          <p:cNvSpPr txBox="1"/>
          <p:nvPr/>
        </p:nvSpPr>
        <p:spPr>
          <a:xfrm>
            <a:off x="633046" y="1424354"/>
            <a:ext cx="6636753"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Black box (ex. physical ATM)</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Cartridges, cassettes, floppy disks, CD/DVD, flash drives</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pic>
        <p:nvPicPr>
          <p:cNvPr descr="Stand Alone ATMs - National ATM Systems" id="50" name="Google Shape;50;p2"/>
          <p:cNvPicPr preferRelativeResize="0"/>
          <p:nvPr/>
        </p:nvPicPr>
        <p:blipFill rotWithShape="1">
          <a:blip r:embed="rId3">
            <a:alphaModFix/>
          </a:blip>
          <a:srcRect b="0" l="0" r="0" t="0"/>
          <a:stretch/>
        </p:blipFill>
        <p:spPr>
          <a:xfrm>
            <a:off x="4342668" y="283552"/>
            <a:ext cx="2762250" cy="1657350"/>
          </a:xfrm>
          <a:prstGeom prst="rect">
            <a:avLst/>
          </a:prstGeom>
          <a:noFill/>
          <a:ln>
            <a:noFill/>
          </a:ln>
        </p:spPr>
      </p:pic>
      <p:pic>
        <p:nvPicPr>
          <p:cNvPr descr="Cassette Tape Vector Art, Icons, and Graphics for Free Download" id="51" name="Google Shape;51;p2"/>
          <p:cNvPicPr preferRelativeResize="0"/>
          <p:nvPr/>
        </p:nvPicPr>
        <p:blipFill rotWithShape="1">
          <a:blip r:embed="rId4">
            <a:alphaModFix/>
          </a:blip>
          <a:srcRect b="0" l="0" r="0" t="0"/>
          <a:stretch/>
        </p:blipFill>
        <p:spPr>
          <a:xfrm>
            <a:off x="6037385" y="3154422"/>
            <a:ext cx="2495550" cy="1828800"/>
          </a:xfrm>
          <a:prstGeom prst="rect">
            <a:avLst/>
          </a:prstGeom>
          <a:noFill/>
          <a:ln>
            <a:noFill/>
          </a:ln>
        </p:spPr>
      </p:pic>
      <p:pic>
        <p:nvPicPr>
          <p:cNvPr id="52" name="Google Shape;52;p2"/>
          <p:cNvPicPr preferRelativeResize="0"/>
          <p:nvPr/>
        </p:nvPicPr>
        <p:blipFill rotWithShape="1">
          <a:blip r:embed="rId5">
            <a:alphaModFix/>
          </a:blip>
          <a:srcRect b="0" l="0" r="0" t="0"/>
          <a:stretch/>
        </p:blipFill>
        <p:spPr>
          <a:xfrm>
            <a:off x="3748454" y="2694291"/>
            <a:ext cx="2288931" cy="22889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0"/>
          <p:cNvSpPr txBox="1"/>
          <p:nvPr>
            <p:ph type="title"/>
          </p:nvPr>
        </p:nvSpPr>
        <p:spPr>
          <a:xfrm>
            <a:off x="311700" y="353377"/>
            <a:ext cx="5420886"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Machine learning deployment</a:t>
            </a:r>
            <a:endParaRPr/>
          </a:p>
        </p:txBody>
      </p:sp>
      <p:sp>
        <p:nvSpPr>
          <p:cNvPr id="374" name="Google Shape;374;p20"/>
          <p:cNvSpPr txBox="1"/>
          <p:nvPr>
            <p:ph idx="1" type="body"/>
          </p:nvPr>
        </p:nvSpPr>
        <p:spPr>
          <a:xfrm>
            <a:off x="311700" y="1389600"/>
            <a:ext cx="4954892"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Deploying ML models is usually quite different than other kinds of software</a:t>
            </a:r>
            <a:endParaRPr/>
          </a:p>
          <a:p>
            <a:pPr indent="-228600" lvl="0" marL="4572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Unsure how ML models will behave in production</a:t>
            </a:r>
            <a:endParaRPr/>
          </a:p>
          <a:p>
            <a:pPr indent="-228600" lvl="0" marL="4572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Rollout ML models in multiple deployment methods</a:t>
            </a:r>
            <a:endParaRPr/>
          </a:p>
          <a:p>
            <a:pPr indent="-228600" lvl="0" marL="457200" rtl="0" algn="l">
              <a:lnSpc>
                <a:spcPct val="115000"/>
              </a:lnSpc>
              <a:spcBef>
                <a:spcPts val="0"/>
              </a:spcBef>
              <a:spcAft>
                <a:spcPts val="0"/>
              </a:spcAft>
              <a:buSzPts val="1200"/>
              <a:buNone/>
            </a:pPr>
            <a:r>
              <a:t/>
            </a:r>
            <a:endParaRPr sz="1600"/>
          </a:p>
        </p:txBody>
      </p:sp>
      <p:pic>
        <p:nvPicPr>
          <p:cNvPr descr="Chart, scatter chart&#10;&#10;Description automatically generated" id="375" name="Google Shape;375;p20"/>
          <p:cNvPicPr preferRelativeResize="0"/>
          <p:nvPr/>
        </p:nvPicPr>
        <p:blipFill rotWithShape="1">
          <a:blip r:embed="rId3">
            <a:alphaModFix/>
          </a:blip>
          <a:srcRect b="0" l="0" r="0" t="0"/>
          <a:stretch/>
        </p:blipFill>
        <p:spPr>
          <a:xfrm>
            <a:off x="5372564" y="0"/>
            <a:ext cx="3771436"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1"/>
          <p:cNvSpPr txBox="1"/>
          <p:nvPr>
            <p:ph type="title"/>
          </p:nvPr>
        </p:nvSpPr>
        <p:spPr>
          <a:xfrm>
            <a:off x="311700" y="353377"/>
            <a:ext cx="5420886"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Recreate</a:t>
            </a:r>
            <a:endParaRPr/>
          </a:p>
        </p:txBody>
      </p:sp>
      <p:sp>
        <p:nvSpPr>
          <p:cNvPr id="381" name="Google Shape;381;p21"/>
          <p:cNvSpPr txBox="1"/>
          <p:nvPr>
            <p:ph idx="1" type="body"/>
          </p:nvPr>
        </p:nvSpPr>
        <p:spPr>
          <a:xfrm>
            <a:off x="311700" y="1389600"/>
            <a:ext cx="4954892"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Shut down Version A</a:t>
            </a:r>
            <a:endParaRPr/>
          </a:p>
          <a:p>
            <a:pPr indent="-304800" lvl="0" marL="457200" rtl="0" algn="l">
              <a:lnSpc>
                <a:spcPct val="115000"/>
              </a:lnSpc>
              <a:spcBef>
                <a:spcPts val="0"/>
              </a:spcBef>
              <a:spcAft>
                <a:spcPts val="0"/>
              </a:spcAft>
              <a:buSzPts val="1200"/>
              <a:buChar char="●"/>
            </a:pPr>
            <a:r>
              <a:rPr lang="en-US" sz="1600"/>
              <a:t>Deploy Version B while A is off</a:t>
            </a:r>
            <a:endParaRPr/>
          </a:p>
          <a:p>
            <a:pPr indent="-228600" lvl="0" marL="4572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Implies downtime</a:t>
            </a:r>
            <a:endParaRPr/>
          </a:p>
          <a:p>
            <a:pPr indent="-228600" lvl="0" marL="4572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Pros: easy to setup, state is entirely renewed</a:t>
            </a:r>
            <a:endParaRPr/>
          </a:p>
          <a:p>
            <a:pPr indent="-304800" lvl="0" marL="457200" rtl="0" algn="l">
              <a:lnSpc>
                <a:spcPct val="115000"/>
              </a:lnSpc>
              <a:spcBef>
                <a:spcPts val="0"/>
              </a:spcBef>
              <a:spcAft>
                <a:spcPts val="0"/>
              </a:spcAft>
              <a:buSzPts val="1200"/>
              <a:buChar char="●"/>
            </a:pPr>
            <a:r>
              <a:rPr lang="en-US" sz="1600"/>
              <a:t>Cons: downtime</a:t>
            </a:r>
            <a:endParaRPr sz="1600"/>
          </a:p>
        </p:txBody>
      </p:sp>
      <p:pic>
        <p:nvPicPr>
          <p:cNvPr id="382" name="Google Shape;382;p21"/>
          <p:cNvPicPr preferRelativeResize="0"/>
          <p:nvPr/>
        </p:nvPicPr>
        <p:blipFill rotWithShape="1">
          <a:blip r:embed="rId3">
            <a:alphaModFix/>
          </a:blip>
          <a:srcRect b="0" l="0" r="0" t="0"/>
          <a:stretch/>
        </p:blipFill>
        <p:spPr>
          <a:xfrm>
            <a:off x="5081335" y="1631181"/>
            <a:ext cx="4062665" cy="26962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2"/>
          <p:cNvSpPr txBox="1"/>
          <p:nvPr>
            <p:ph type="title"/>
          </p:nvPr>
        </p:nvSpPr>
        <p:spPr>
          <a:xfrm>
            <a:off x="311700" y="353377"/>
            <a:ext cx="5420886"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Ramped</a:t>
            </a:r>
            <a:endParaRPr/>
          </a:p>
        </p:txBody>
      </p:sp>
      <p:sp>
        <p:nvSpPr>
          <p:cNvPr id="388" name="Google Shape;388;p22"/>
          <p:cNvSpPr txBox="1"/>
          <p:nvPr>
            <p:ph idx="1" type="body"/>
          </p:nvPr>
        </p:nvSpPr>
        <p:spPr>
          <a:xfrm>
            <a:off x="311700" y="1389600"/>
            <a:ext cx="4954892"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Roll out one instance at a time with replacement of old instances</a:t>
            </a:r>
            <a:endParaRPr/>
          </a:p>
          <a:p>
            <a:pPr indent="0" lvl="0" marL="1524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Pros: easy to setup, version is slowly released across instances, convenient for stateful applications that can handle the rebalancing of data</a:t>
            </a:r>
            <a:endParaRPr/>
          </a:p>
          <a:p>
            <a:pPr indent="-304800" lvl="0" marL="457200" rtl="0" algn="l">
              <a:lnSpc>
                <a:spcPct val="115000"/>
              </a:lnSpc>
              <a:spcBef>
                <a:spcPts val="0"/>
              </a:spcBef>
              <a:spcAft>
                <a:spcPts val="0"/>
              </a:spcAft>
              <a:buSzPts val="1200"/>
              <a:buChar char="●"/>
            </a:pPr>
            <a:r>
              <a:rPr lang="en-US" sz="1600"/>
              <a:t>Cons: rollout (and potential rollback(s)) can take time, supporting multiple APIs is difficult, no control over traffic</a:t>
            </a:r>
            <a:endParaRPr sz="1600"/>
          </a:p>
        </p:txBody>
      </p:sp>
      <p:pic>
        <p:nvPicPr>
          <p:cNvPr id="389" name="Google Shape;389;p22"/>
          <p:cNvPicPr preferRelativeResize="0"/>
          <p:nvPr/>
        </p:nvPicPr>
        <p:blipFill rotWithShape="1">
          <a:blip r:embed="rId3">
            <a:alphaModFix/>
          </a:blip>
          <a:srcRect b="0" l="0" r="0" t="0"/>
          <a:stretch/>
        </p:blipFill>
        <p:spPr>
          <a:xfrm>
            <a:off x="5266592" y="1389600"/>
            <a:ext cx="3877408" cy="257329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3"/>
          <p:cNvSpPr txBox="1"/>
          <p:nvPr>
            <p:ph type="title"/>
          </p:nvPr>
        </p:nvSpPr>
        <p:spPr>
          <a:xfrm>
            <a:off x="311700" y="353377"/>
            <a:ext cx="5420886"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Blue/Green</a:t>
            </a:r>
            <a:endParaRPr/>
          </a:p>
        </p:txBody>
      </p:sp>
      <p:sp>
        <p:nvSpPr>
          <p:cNvPr id="395" name="Google Shape;395;p23"/>
          <p:cNvSpPr txBox="1"/>
          <p:nvPr>
            <p:ph idx="1" type="body"/>
          </p:nvPr>
        </p:nvSpPr>
        <p:spPr>
          <a:xfrm>
            <a:off x="311700" y="1389600"/>
            <a:ext cx="4954892"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Version B is deployed with Version A with the same number of instances. After some testing, Version A is switched to Version B</a:t>
            </a:r>
            <a:endParaRPr/>
          </a:p>
          <a:p>
            <a:pPr indent="0" lvl="0" marL="1524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Pros: instant rollout (or rollback), no versioning issues</a:t>
            </a:r>
            <a:endParaRPr/>
          </a:p>
          <a:p>
            <a:pPr indent="-304800" lvl="0" marL="457200" rtl="0" algn="l">
              <a:lnSpc>
                <a:spcPct val="115000"/>
              </a:lnSpc>
              <a:spcBef>
                <a:spcPts val="0"/>
              </a:spcBef>
              <a:spcAft>
                <a:spcPts val="0"/>
              </a:spcAft>
              <a:buSzPts val="1200"/>
              <a:buChar char="●"/>
            </a:pPr>
            <a:r>
              <a:rPr lang="en-US" sz="1600"/>
              <a:t>Cons: expensive (double the cost), requires proper testing of an entire platform, handling stateful applications is difficult</a:t>
            </a:r>
            <a:endParaRPr sz="1600"/>
          </a:p>
        </p:txBody>
      </p:sp>
      <p:pic>
        <p:nvPicPr>
          <p:cNvPr id="396" name="Google Shape;396;p23"/>
          <p:cNvPicPr preferRelativeResize="0"/>
          <p:nvPr/>
        </p:nvPicPr>
        <p:blipFill rotWithShape="1">
          <a:blip r:embed="rId3">
            <a:alphaModFix/>
          </a:blip>
          <a:srcRect b="0" l="0" r="0" t="0"/>
          <a:stretch/>
        </p:blipFill>
        <p:spPr>
          <a:xfrm>
            <a:off x="5297981" y="1295521"/>
            <a:ext cx="3846019" cy="255245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4"/>
          <p:cNvSpPr txBox="1"/>
          <p:nvPr>
            <p:ph type="title"/>
          </p:nvPr>
        </p:nvSpPr>
        <p:spPr>
          <a:xfrm>
            <a:off x="311700" y="353377"/>
            <a:ext cx="5420886"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Canary</a:t>
            </a:r>
            <a:endParaRPr/>
          </a:p>
        </p:txBody>
      </p:sp>
      <p:sp>
        <p:nvSpPr>
          <p:cNvPr id="402" name="Google Shape;402;p24"/>
          <p:cNvSpPr txBox="1"/>
          <p:nvPr>
            <p:ph idx="1" type="body"/>
          </p:nvPr>
        </p:nvSpPr>
        <p:spPr>
          <a:xfrm>
            <a:off x="311700" y="1389600"/>
            <a:ext cx="4954892"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Weighted split between Version A and Version B. For example, 10% to B, 90% to A.</a:t>
            </a:r>
            <a:endParaRPr/>
          </a:p>
          <a:p>
            <a:pPr indent="0" lvl="0" marL="1524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Pros: release for a subset of users, fast rollback, good for collecting error rates and performance monitoring</a:t>
            </a:r>
            <a:endParaRPr/>
          </a:p>
          <a:p>
            <a:pPr indent="-304800" lvl="0" marL="457200" rtl="0" algn="l">
              <a:lnSpc>
                <a:spcPct val="115000"/>
              </a:lnSpc>
              <a:spcBef>
                <a:spcPts val="0"/>
              </a:spcBef>
              <a:spcAft>
                <a:spcPts val="0"/>
              </a:spcAft>
              <a:buSzPts val="1200"/>
              <a:buChar char="●"/>
            </a:pPr>
            <a:r>
              <a:rPr lang="en-US" sz="1600"/>
              <a:t>Cons: slow rollout</a:t>
            </a:r>
            <a:endParaRPr sz="1600"/>
          </a:p>
        </p:txBody>
      </p:sp>
      <p:pic>
        <p:nvPicPr>
          <p:cNvPr id="403" name="Google Shape;403;p24"/>
          <p:cNvPicPr preferRelativeResize="0"/>
          <p:nvPr/>
        </p:nvPicPr>
        <p:blipFill rotWithShape="1">
          <a:blip r:embed="rId3">
            <a:alphaModFix/>
          </a:blip>
          <a:srcRect b="0" l="0" r="0" t="0"/>
          <a:stretch/>
        </p:blipFill>
        <p:spPr>
          <a:xfrm>
            <a:off x="5167672" y="1109077"/>
            <a:ext cx="3976328" cy="263893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5"/>
          <p:cNvSpPr txBox="1"/>
          <p:nvPr>
            <p:ph type="title"/>
          </p:nvPr>
        </p:nvSpPr>
        <p:spPr>
          <a:xfrm>
            <a:off x="311700" y="353377"/>
            <a:ext cx="5420886"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A/B</a:t>
            </a:r>
            <a:endParaRPr/>
          </a:p>
        </p:txBody>
      </p:sp>
      <p:sp>
        <p:nvSpPr>
          <p:cNvPr id="409" name="Google Shape;409;p25"/>
          <p:cNvSpPr txBox="1"/>
          <p:nvPr>
            <p:ph idx="1" type="body"/>
          </p:nvPr>
        </p:nvSpPr>
        <p:spPr>
          <a:xfrm>
            <a:off x="311700" y="1389600"/>
            <a:ext cx="4954892"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Routes a subset of users to Version B depending on some specific condition. Usually used for making business decisions based on statistics</a:t>
            </a:r>
            <a:endParaRPr/>
          </a:p>
          <a:p>
            <a:pPr indent="-228600" lvl="0" marL="4572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Sample conditions: geolocalization, language, browser version, OS, cookie data, etc.</a:t>
            </a:r>
            <a:endParaRPr/>
          </a:p>
          <a:p>
            <a:pPr indent="0" lvl="0" marL="1524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Pros: can run several versions in parallel, full control over traffic distribution</a:t>
            </a:r>
            <a:endParaRPr/>
          </a:p>
          <a:p>
            <a:pPr indent="-304800" lvl="0" marL="457200" rtl="0" algn="l">
              <a:lnSpc>
                <a:spcPct val="115000"/>
              </a:lnSpc>
              <a:spcBef>
                <a:spcPts val="0"/>
              </a:spcBef>
              <a:spcAft>
                <a:spcPts val="0"/>
              </a:spcAft>
              <a:buSzPts val="1200"/>
              <a:buChar char="●"/>
            </a:pPr>
            <a:r>
              <a:rPr lang="en-US" sz="1600"/>
              <a:t>Cons: need a smart load balancer, hard to troubleshoot unless you have distributed tracing</a:t>
            </a:r>
            <a:endParaRPr sz="1600"/>
          </a:p>
        </p:txBody>
      </p:sp>
      <p:pic>
        <p:nvPicPr>
          <p:cNvPr id="410" name="Google Shape;410;p25"/>
          <p:cNvPicPr preferRelativeResize="0"/>
          <p:nvPr/>
        </p:nvPicPr>
        <p:blipFill rotWithShape="1">
          <a:blip r:embed="rId3">
            <a:alphaModFix/>
          </a:blip>
          <a:srcRect b="0" l="0" r="0" t="0"/>
          <a:stretch/>
        </p:blipFill>
        <p:spPr>
          <a:xfrm>
            <a:off x="5266592" y="1285875"/>
            <a:ext cx="3871913" cy="2571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6"/>
          <p:cNvSpPr txBox="1"/>
          <p:nvPr>
            <p:ph type="title"/>
          </p:nvPr>
        </p:nvSpPr>
        <p:spPr>
          <a:xfrm>
            <a:off x="311700" y="353377"/>
            <a:ext cx="5420886"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Shadow</a:t>
            </a:r>
            <a:endParaRPr/>
          </a:p>
        </p:txBody>
      </p:sp>
      <p:sp>
        <p:nvSpPr>
          <p:cNvPr id="416" name="Google Shape;416;p26"/>
          <p:cNvSpPr txBox="1"/>
          <p:nvPr>
            <p:ph idx="1" type="body"/>
          </p:nvPr>
        </p:nvSpPr>
        <p:spPr>
          <a:xfrm>
            <a:off x="311700" y="1389600"/>
            <a:ext cx="4954892"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Version A and Version B are both released. Version A’s incoming requests are forked and sent to Version B.</a:t>
            </a:r>
            <a:endParaRPr/>
          </a:p>
          <a:p>
            <a:pPr indent="0" lvl="0" marL="1524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Pros: performance testing, no impact on user, no rollout until stability and performance meet requirements</a:t>
            </a:r>
            <a:endParaRPr/>
          </a:p>
          <a:p>
            <a:pPr indent="-304800" lvl="0" marL="457200" rtl="0" algn="l">
              <a:lnSpc>
                <a:spcPct val="115000"/>
              </a:lnSpc>
              <a:spcBef>
                <a:spcPts val="0"/>
              </a:spcBef>
              <a:spcAft>
                <a:spcPts val="0"/>
              </a:spcAft>
              <a:buSzPts val="1200"/>
              <a:buChar char="●"/>
            </a:pPr>
            <a:r>
              <a:rPr lang="en-US" sz="1600"/>
              <a:t>Cons: expensive (double the cost), potentially complex to setup</a:t>
            </a:r>
            <a:endParaRPr sz="1600"/>
          </a:p>
        </p:txBody>
      </p:sp>
      <p:pic>
        <p:nvPicPr>
          <p:cNvPr id="417" name="Google Shape;417;p26"/>
          <p:cNvPicPr preferRelativeResize="0"/>
          <p:nvPr/>
        </p:nvPicPr>
        <p:blipFill rotWithShape="1">
          <a:blip r:embed="rId3">
            <a:alphaModFix/>
          </a:blip>
          <a:srcRect b="0" l="0" r="0" t="0"/>
          <a:stretch/>
        </p:blipFill>
        <p:spPr>
          <a:xfrm>
            <a:off x="5143055" y="1244111"/>
            <a:ext cx="4000945" cy="265527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7"/>
          <p:cNvSpPr txBox="1"/>
          <p:nvPr>
            <p:ph type="title"/>
          </p:nvPr>
        </p:nvSpPr>
        <p:spPr>
          <a:xfrm>
            <a:off x="311700" y="353377"/>
            <a:ext cx="5420886"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ML Deployment Conclusion</a:t>
            </a:r>
            <a:endParaRPr/>
          </a:p>
        </p:txBody>
      </p:sp>
      <p:sp>
        <p:nvSpPr>
          <p:cNvPr id="423" name="Google Shape;423;p27"/>
          <p:cNvSpPr txBox="1"/>
          <p:nvPr>
            <p:ph idx="1" type="body"/>
          </p:nvPr>
        </p:nvSpPr>
        <p:spPr>
          <a:xfrm>
            <a:off x="191019" y="1407185"/>
            <a:ext cx="8761962" cy="31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US" sz="1600"/>
              <a:t>Multiple ways to deploy a new version of an application – dependent on needs and money</a:t>
            </a:r>
            <a:endParaRPr/>
          </a:p>
          <a:p>
            <a:pPr indent="-228600" lvl="0" marL="4572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Development/Staging environment 🡪 recreate or ramped</a:t>
            </a:r>
            <a:endParaRPr/>
          </a:p>
          <a:p>
            <a:pPr indent="-228600" lvl="0" marL="4572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Production environment 🡪 ramped or blue/green</a:t>
            </a:r>
            <a:endParaRPr/>
          </a:p>
          <a:p>
            <a:pPr indent="-228600" lvl="0" marL="4572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Blue/green and shadow are expensive</a:t>
            </a:r>
            <a:endParaRPr/>
          </a:p>
          <a:p>
            <a:pPr indent="-228600" lvl="0" marL="457200" rtl="0" algn="l">
              <a:lnSpc>
                <a:spcPct val="115000"/>
              </a:lnSpc>
              <a:spcBef>
                <a:spcPts val="0"/>
              </a:spcBef>
              <a:spcAft>
                <a:spcPts val="0"/>
              </a:spcAft>
              <a:buSzPts val="1200"/>
              <a:buNone/>
            </a:pPr>
            <a:r>
              <a:t/>
            </a:r>
            <a:endParaRPr sz="1600"/>
          </a:p>
          <a:p>
            <a:pPr indent="-304800" lvl="0" marL="457200" rtl="0" algn="l">
              <a:lnSpc>
                <a:spcPct val="115000"/>
              </a:lnSpc>
              <a:spcBef>
                <a:spcPts val="0"/>
              </a:spcBef>
              <a:spcAft>
                <a:spcPts val="0"/>
              </a:spcAft>
              <a:buSzPts val="1200"/>
              <a:buChar char="●"/>
            </a:pPr>
            <a:r>
              <a:rPr lang="en-US" sz="1600"/>
              <a:t>If there’s little confidence 🡪 shadow, canary, A/B</a:t>
            </a:r>
            <a:endParaRPr/>
          </a:p>
          <a:p>
            <a:pPr indent="-228600" lvl="0" marL="457200" rtl="0" algn="l">
              <a:lnSpc>
                <a:spcPct val="115000"/>
              </a:lnSpc>
              <a:spcBef>
                <a:spcPts val="0"/>
              </a:spcBef>
              <a:spcAft>
                <a:spcPts val="0"/>
              </a:spcAft>
              <a:buSzPts val="1200"/>
              <a:buNone/>
            </a:pPr>
            <a:r>
              <a:t/>
            </a:r>
            <a:endParaRPr sz="1600"/>
          </a:p>
          <a:p>
            <a:pPr indent="-228600" lvl="0" marL="457200" rtl="0" algn="l">
              <a:lnSpc>
                <a:spcPct val="115000"/>
              </a:lnSpc>
              <a:spcBef>
                <a:spcPts val="0"/>
              </a:spcBef>
              <a:spcAft>
                <a:spcPts val="0"/>
              </a:spcAft>
              <a:buSzPts val="1200"/>
              <a:buNone/>
            </a:pPr>
            <a:r>
              <a:t/>
            </a:r>
            <a:endParaRPr sz="1600"/>
          </a:p>
          <a:p>
            <a:pPr indent="-228600" lvl="0" marL="457200" rtl="0" algn="l">
              <a:lnSpc>
                <a:spcPct val="115000"/>
              </a:lnSpc>
              <a:spcBef>
                <a:spcPts val="0"/>
              </a:spcBef>
              <a:spcAft>
                <a:spcPts val="0"/>
              </a:spcAft>
              <a:buSzPts val="1200"/>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28"/>
          <p:cNvPicPr preferRelativeResize="0"/>
          <p:nvPr/>
        </p:nvPicPr>
        <p:blipFill rotWithShape="1">
          <a:blip r:embed="rId3">
            <a:alphaModFix/>
          </a:blip>
          <a:srcRect b="8204" l="22617" r="4968" t="13846"/>
          <a:stretch/>
        </p:blipFill>
        <p:spPr>
          <a:xfrm>
            <a:off x="1911762" y="1"/>
            <a:ext cx="7232238" cy="5143500"/>
          </a:xfrm>
          <a:prstGeom prst="rect">
            <a:avLst/>
          </a:prstGeom>
          <a:noFill/>
          <a:ln>
            <a:noFill/>
          </a:ln>
        </p:spPr>
      </p:pic>
      <p:sp>
        <p:nvSpPr>
          <p:cNvPr id="429" name="Google Shape;429;p28"/>
          <p:cNvSpPr txBox="1"/>
          <p:nvPr>
            <p:ph type="title"/>
          </p:nvPr>
        </p:nvSpPr>
        <p:spPr>
          <a:xfrm>
            <a:off x="206192" y="951254"/>
            <a:ext cx="1877585"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ML Deployment Strategies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a:t>
            </a:r>
            <a:endParaRPr/>
          </a:p>
        </p:txBody>
      </p:sp>
      <p:pic>
        <p:nvPicPr>
          <p:cNvPr id="435" name="Google Shape;435;p29"/>
          <p:cNvPicPr preferRelativeResize="0"/>
          <p:nvPr/>
        </p:nvPicPr>
        <p:blipFill rotWithShape="1">
          <a:blip r:embed="rId3">
            <a:alphaModFix/>
          </a:blip>
          <a:srcRect b="0" l="0" r="0" t="0"/>
          <a:stretch/>
        </p:blipFill>
        <p:spPr>
          <a:xfrm>
            <a:off x="4391025" y="109537"/>
            <a:ext cx="4752975" cy="492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History</a:t>
            </a:r>
            <a:endParaRPr/>
          </a:p>
        </p:txBody>
      </p:sp>
      <p:sp>
        <p:nvSpPr>
          <p:cNvPr id="58" name="Google Shape;58;p3"/>
          <p:cNvSpPr txBox="1"/>
          <p:nvPr/>
        </p:nvSpPr>
        <p:spPr>
          <a:xfrm>
            <a:off x="606669" y="1415562"/>
            <a:ext cx="8036169"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Internet – enabled users to be able to download software without a hard copy (as well as installation, updates, etc)</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pic>
        <p:nvPicPr>
          <p:cNvPr descr="Facebook May Have Secret Plans to Build a Satellite-Based Internet - IEEE  Spectrum" id="59" name="Google Shape;59;p3"/>
          <p:cNvPicPr preferRelativeResize="0"/>
          <p:nvPr/>
        </p:nvPicPr>
        <p:blipFill rotWithShape="1">
          <a:blip r:embed="rId3">
            <a:alphaModFix/>
          </a:blip>
          <a:srcRect b="0" l="0" r="0" t="0"/>
          <a:stretch/>
        </p:blipFill>
        <p:spPr>
          <a:xfrm>
            <a:off x="606669" y="2739001"/>
            <a:ext cx="2466975" cy="1847850"/>
          </a:xfrm>
          <a:prstGeom prst="rect">
            <a:avLst/>
          </a:prstGeom>
          <a:noFill/>
          <a:ln>
            <a:noFill/>
          </a:ln>
        </p:spPr>
      </p:pic>
      <p:pic>
        <p:nvPicPr>
          <p:cNvPr descr="Common Internet Network Interconnection and Charging Practices" id="60" name="Google Shape;60;p3"/>
          <p:cNvPicPr preferRelativeResize="0"/>
          <p:nvPr/>
        </p:nvPicPr>
        <p:blipFill rotWithShape="1">
          <a:blip r:embed="rId4">
            <a:alphaModFix/>
          </a:blip>
          <a:srcRect b="0" l="0" r="0" t="0"/>
          <a:stretch/>
        </p:blipFill>
        <p:spPr>
          <a:xfrm>
            <a:off x="5917956" y="2739001"/>
            <a:ext cx="2619375" cy="1743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a:t>
            </a:r>
            <a:endParaRPr/>
          </a:p>
        </p:txBody>
      </p:sp>
      <p:pic>
        <p:nvPicPr>
          <p:cNvPr id="441" name="Google Shape;441;p30"/>
          <p:cNvPicPr preferRelativeResize="0"/>
          <p:nvPr/>
        </p:nvPicPr>
        <p:blipFill rotWithShape="1">
          <a:blip r:embed="rId3">
            <a:alphaModFix/>
          </a:blip>
          <a:srcRect b="0" l="0" r="0" t="0"/>
          <a:stretch/>
        </p:blipFill>
        <p:spPr>
          <a:xfrm>
            <a:off x="5230263" y="0"/>
            <a:ext cx="3602037"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a:t>
            </a:r>
            <a:endParaRPr/>
          </a:p>
        </p:txBody>
      </p:sp>
      <p:pic>
        <p:nvPicPr>
          <p:cNvPr id="447" name="Google Shape;447;p31"/>
          <p:cNvPicPr preferRelativeResize="0"/>
          <p:nvPr/>
        </p:nvPicPr>
        <p:blipFill rotWithShape="1">
          <a:blip r:embed="rId3">
            <a:alphaModFix/>
          </a:blip>
          <a:srcRect b="0" l="0" r="0" t="0"/>
          <a:stretch/>
        </p:blipFill>
        <p:spPr>
          <a:xfrm>
            <a:off x="4069800" y="0"/>
            <a:ext cx="4762500" cy="5067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DevOps</a:t>
            </a:r>
            <a:endParaRPr/>
          </a:p>
        </p:txBody>
      </p:sp>
      <p:pic>
        <p:nvPicPr>
          <p:cNvPr id="453" name="Google Shape;453;p32"/>
          <p:cNvPicPr preferRelativeResize="0"/>
          <p:nvPr/>
        </p:nvPicPr>
        <p:blipFill rotWithShape="1">
          <a:blip r:embed="rId3">
            <a:alphaModFix/>
          </a:blip>
          <a:srcRect b="0" l="0" r="0" t="0"/>
          <a:stretch/>
        </p:blipFill>
        <p:spPr>
          <a:xfrm>
            <a:off x="5454650" y="0"/>
            <a:ext cx="3689350" cy="5143500"/>
          </a:xfrm>
          <a:prstGeom prst="rect">
            <a:avLst/>
          </a:prstGeom>
          <a:noFill/>
          <a:ln>
            <a:noFill/>
          </a:ln>
        </p:spPr>
      </p:pic>
      <p:pic>
        <p:nvPicPr>
          <p:cNvPr id="454" name="Google Shape;454;p32"/>
          <p:cNvPicPr preferRelativeResize="0"/>
          <p:nvPr/>
        </p:nvPicPr>
        <p:blipFill rotWithShape="1">
          <a:blip r:embed="rId4">
            <a:alphaModFix/>
          </a:blip>
          <a:srcRect b="0" l="0" r="0" t="0"/>
          <a:stretch/>
        </p:blipFill>
        <p:spPr>
          <a:xfrm>
            <a:off x="1292469" y="1463919"/>
            <a:ext cx="27432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Deployment</a:t>
            </a:r>
            <a:endParaRPr/>
          </a:p>
        </p:txBody>
      </p:sp>
      <p:sp>
        <p:nvSpPr>
          <p:cNvPr id="66" name="Google Shape;66;p4"/>
          <p:cNvSpPr txBox="1"/>
          <p:nvPr/>
        </p:nvSpPr>
        <p:spPr>
          <a:xfrm>
            <a:off x="606669" y="1327638"/>
            <a:ext cx="5083443" cy="18466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General process that can be modified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Activities</a:t>
            </a:r>
            <a:r>
              <a:rPr b="0" i="0" lang="en-US" sz="1800" u="none" cap="none" strike="noStrike">
                <a:solidFill>
                  <a:srgbClr val="000000"/>
                </a:solidFill>
                <a:latin typeface="Arial"/>
                <a:ea typeface="Arial"/>
                <a:cs typeface="Arial"/>
                <a:sym typeface="Arial"/>
              </a:rPr>
              <a:t> within the deployment process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Can be handled by producer, consumer, or both</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How to choose the right deployment strategy - Simplus" id="67" name="Google Shape;67;p4"/>
          <p:cNvPicPr preferRelativeResize="0"/>
          <p:nvPr/>
        </p:nvPicPr>
        <p:blipFill rotWithShape="1">
          <a:blip r:embed="rId3">
            <a:alphaModFix/>
          </a:blip>
          <a:srcRect b="0" l="0" r="0" t="0"/>
          <a:stretch/>
        </p:blipFill>
        <p:spPr>
          <a:xfrm>
            <a:off x="6012900" y="731375"/>
            <a:ext cx="2819400" cy="161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Deployment</a:t>
            </a:r>
            <a:endParaRPr/>
          </a:p>
        </p:txBody>
      </p:sp>
      <p:sp>
        <p:nvSpPr>
          <p:cNvPr id="73" name="Google Shape;73;p5"/>
          <p:cNvSpPr txBox="1"/>
          <p:nvPr/>
        </p:nvSpPr>
        <p:spPr>
          <a:xfrm>
            <a:off x="606669" y="1327638"/>
            <a:ext cx="4935967"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Who deploys the software?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Depends!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Examples: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The user clicks update</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DevOps: deployment/release coordinator(s)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74" name="Google Shape;74;p5"/>
          <p:cNvPicPr preferRelativeResize="0"/>
          <p:nvPr/>
        </p:nvPicPr>
        <p:blipFill rotWithShape="1">
          <a:blip r:embed="rId3">
            <a:alphaModFix/>
          </a:blip>
          <a:srcRect b="0" l="0" r="0" t="0"/>
          <a:stretch/>
        </p:blipFill>
        <p:spPr>
          <a:xfrm>
            <a:off x="6418385" y="1327638"/>
            <a:ext cx="2118946" cy="13395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Deployment Environment</a:t>
            </a:r>
            <a:endParaRPr/>
          </a:p>
        </p:txBody>
      </p:sp>
      <p:sp>
        <p:nvSpPr>
          <p:cNvPr id="80" name="Google Shape;80;p6"/>
          <p:cNvSpPr txBox="1"/>
          <p:nvPr/>
        </p:nvSpPr>
        <p:spPr>
          <a:xfrm>
            <a:off x="311700" y="1184778"/>
            <a:ext cx="8853855" cy="41242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Also known as </a:t>
            </a:r>
            <a:r>
              <a:rPr b="1" i="0" lang="en-US" sz="1800" u="none" cap="none" strike="noStrike">
                <a:solidFill>
                  <a:srgbClr val="000000"/>
                </a:solidFill>
                <a:latin typeface="Arial"/>
                <a:ea typeface="Arial"/>
                <a:cs typeface="Arial"/>
                <a:sym typeface="Arial"/>
              </a:rPr>
              <a:t>tiers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 system or set of subsystems where a program or software is deployed and executed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 simple cases, you could have just a single environment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 industrial use/complex cases, the development environment and production environment are separated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Deployment Environment</a:t>
            </a:r>
            <a:endParaRPr/>
          </a:p>
        </p:txBody>
      </p:sp>
      <p:sp>
        <p:nvSpPr>
          <p:cNvPr id="86" name="Google Shape;86;p7"/>
          <p:cNvSpPr txBox="1"/>
          <p:nvPr/>
        </p:nvSpPr>
        <p:spPr>
          <a:xfrm>
            <a:off x="311701" y="1184778"/>
            <a:ext cx="8040448"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In industrial use/complex cases, the development environment and production environment are separated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development environment</a:t>
            </a:r>
            <a:r>
              <a:rPr b="0" i="0" lang="en-US" sz="1800" u="none" cap="none" strike="noStrike">
                <a:solidFill>
                  <a:srgbClr val="000000"/>
                </a:solidFill>
                <a:latin typeface="Arial"/>
                <a:ea typeface="Arial"/>
                <a:cs typeface="Arial"/>
                <a:sym typeface="Arial"/>
              </a:rPr>
              <a:t> - where the changes are made originally</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production environment</a:t>
            </a:r>
            <a:r>
              <a:rPr b="0" i="0" lang="en-US" sz="1800" u="none" cap="none" strike="noStrike">
                <a:solidFill>
                  <a:srgbClr val="000000"/>
                </a:solidFill>
                <a:latin typeface="Arial"/>
                <a:ea typeface="Arial"/>
                <a:cs typeface="Arial"/>
                <a:sym typeface="Arial"/>
              </a:rPr>
              <a:t> - what the clients or users end up using</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*usually stages in between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This allows phased deployment (aka rollout), testing, and rollback in case of bugs or issues.</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Deployment Environments</a:t>
            </a:r>
            <a:endParaRPr/>
          </a:p>
        </p:txBody>
      </p:sp>
      <p:graphicFrame>
        <p:nvGraphicFramePr>
          <p:cNvPr id="92" name="Google Shape;92;p8"/>
          <p:cNvGraphicFramePr/>
          <p:nvPr/>
        </p:nvGraphicFramePr>
        <p:xfrm>
          <a:off x="952500" y="1222375"/>
          <a:ext cx="3000000" cy="3000000"/>
        </p:xfrm>
        <a:graphic>
          <a:graphicData uri="http://schemas.openxmlformats.org/drawingml/2006/table">
            <a:tbl>
              <a:tblPr>
                <a:noFill/>
                <a:tableStyleId>{4A7052EF-46CC-48DB-96B6-038F91EA1462}</a:tableStyleId>
              </a:tblPr>
              <a:tblGrid>
                <a:gridCol w="3619500"/>
                <a:gridCol w="3619500"/>
              </a:tblGrid>
              <a:tr h="381000">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Environment Name</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Description</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Local</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Developer's desktop/workstation</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Development</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Development server acting as a sandbox where unit testing may be performed by the developer</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Testing</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environment where interface testing is performed</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Staging/Pre-production/External-Client Acceptance</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Mirror of production environment</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Production</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Serves end-users/Client</a:t>
                      </a:r>
                      <a:endParaRPr sz="1400" u="none" cap="none" strike="noStrike"/>
                    </a:p>
                  </a:txBody>
                  <a:tcPr marT="95250" marB="95250" marR="95250" marL="9525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3" name="Google Shape;93;p8"/>
          <p:cNvSpPr/>
          <p:nvPr/>
        </p:nvSpPr>
        <p:spPr>
          <a:xfrm>
            <a:off x="952500" y="1222375"/>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 name="Google Shape;94;p8"/>
          <p:cNvSpPr txBox="1"/>
          <p:nvPr/>
        </p:nvSpPr>
        <p:spPr>
          <a:xfrm>
            <a:off x="2523392" y="2417862"/>
            <a:ext cx="50467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95" name="Google Shape;95;p8"/>
          <p:cNvSpPr txBox="1"/>
          <p:nvPr/>
        </p:nvSpPr>
        <p:spPr>
          <a:xfrm>
            <a:off x="2523392" y="2417862"/>
            <a:ext cx="504678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311700" y="555600"/>
            <a:ext cx="6679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Deployment Environments</a:t>
            </a:r>
            <a:endParaRPr/>
          </a:p>
        </p:txBody>
      </p:sp>
      <p:sp>
        <p:nvSpPr>
          <p:cNvPr id="101" name="Google Shape;101;p9"/>
          <p:cNvSpPr txBox="1"/>
          <p:nvPr>
            <p:ph idx="1" type="body"/>
          </p:nvPr>
        </p:nvSpPr>
        <p:spPr>
          <a:xfrm>
            <a:off x="405675" y="1342625"/>
            <a:ext cx="7576200" cy="127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b="1" lang="en-US"/>
              <a:t>Local Environment</a:t>
            </a:r>
            <a:endParaRPr/>
          </a:p>
          <a:p>
            <a:pPr indent="0" lvl="0" marL="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The place where developers code the features assigned to them for the sprint.</a:t>
            </a:r>
            <a:endParaRPr/>
          </a:p>
          <a:p>
            <a:pPr indent="-228600" lvl="0" marL="457200" rtl="0" algn="l">
              <a:lnSpc>
                <a:spcPct val="115000"/>
              </a:lnSpc>
              <a:spcBef>
                <a:spcPts val="0"/>
              </a:spcBef>
              <a:spcAft>
                <a:spcPts val="0"/>
              </a:spcAft>
              <a:buSzPts val="1200"/>
              <a:buNone/>
            </a:pPr>
            <a:r>
              <a:t/>
            </a:r>
            <a:endParaRPr b="1"/>
          </a:p>
          <a:p>
            <a:pPr indent="-304800" lvl="0" marL="457200" rtl="0" algn="l">
              <a:lnSpc>
                <a:spcPct val="115000"/>
              </a:lnSpc>
              <a:spcBef>
                <a:spcPts val="0"/>
              </a:spcBef>
              <a:spcAft>
                <a:spcPts val="0"/>
              </a:spcAft>
              <a:buSzPts val="1200"/>
              <a:buChar char="●"/>
            </a:pPr>
            <a:r>
              <a:rPr b="1" lang="en-US"/>
              <a:t>Your computer</a:t>
            </a:r>
            <a:endParaRPr b="1"/>
          </a:p>
        </p:txBody>
      </p:sp>
      <p:sp>
        <p:nvSpPr>
          <p:cNvPr id="102" name="Google Shape;102;p9"/>
          <p:cNvSpPr/>
          <p:nvPr/>
        </p:nvSpPr>
        <p:spPr>
          <a:xfrm>
            <a:off x="1326763" y="32387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9"/>
          <p:cNvGrpSpPr/>
          <p:nvPr/>
        </p:nvGrpSpPr>
        <p:grpSpPr>
          <a:xfrm>
            <a:off x="-38064" y="2947750"/>
            <a:ext cx="1755000" cy="1897977"/>
            <a:chOff x="571536" y="1957150"/>
            <a:chExt cx="1755000" cy="1897977"/>
          </a:xfrm>
        </p:grpSpPr>
        <p:sp>
          <p:nvSpPr>
            <p:cNvPr id="104" name="Google Shape;104;p9"/>
            <p:cNvSpPr/>
            <p:nvPr/>
          </p:nvSpPr>
          <p:spPr>
            <a:xfrm>
              <a:off x="1151886" y="1957150"/>
              <a:ext cx="594300" cy="594300"/>
            </a:xfrm>
            <a:prstGeom prst="ellipse">
              <a:avLst/>
            </a:prstGeom>
            <a:noFill/>
            <a:ln cap="flat" cmpd="sng" w="3810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9"/>
            <p:cNvSpPr txBox="1"/>
            <p:nvPr/>
          </p:nvSpPr>
          <p:spPr>
            <a:xfrm>
              <a:off x="12306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sp>
          <p:nvSpPr>
            <p:cNvPr id="106" name="Google Shape;106;p9"/>
            <p:cNvSpPr txBox="1"/>
            <p:nvPr/>
          </p:nvSpPr>
          <p:spPr>
            <a:xfrm>
              <a:off x="5944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A72A1E"/>
                  </a:solidFill>
                  <a:latin typeface="Roboto"/>
                  <a:ea typeface="Roboto"/>
                  <a:cs typeface="Roboto"/>
                  <a:sym typeface="Roboto"/>
                </a:rPr>
                <a:t>Local</a:t>
              </a:r>
              <a:endParaRPr b="1" i="0" sz="1000" u="none" cap="none" strike="noStrike">
                <a:solidFill>
                  <a:srgbClr val="A72A1E"/>
                </a:solidFill>
                <a:latin typeface="Roboto"/>
                <a:ea typeface="Roboto"/>
                <a:cs typeface="Roboto"/>
                <a:sym typeface="Roboto"/>
              </a:endParaRPr>
            </a:p>
          </p:txBody>
        </p:sp>
        <p:sp>
          <p:nvSpPr>
            <p:cNvPr id="107" name="Google Shape;107;p9"/>
            <p:cNvSpPr txBox="1"/>
            <p:nvPr/>
          </p:nvSpPr>
          <p:spPr>
            <a:xfrm>
              <a:off x="571536" y="3117727"/>
              <a:ext cx="17550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grpSp>
      <p:grpSp>
        <p:nvGrpSpPr>
          <p:cNvPr id="108" name="Google Shape;108;p9"/>
          <p:cNvGrpSpPr/>
          <p:nvPr/>
        </p:nvGrpSpPr>
        <p:grpSpPr>
          <a:xfrm>
            <a:off x="1861223" y="2947750"/>
            <a:ext cx="1709102" cy="1897977"/>
            <a:chOff x="2699423" y="1957150"/>
            <a:chExt cx="1709102" cy="1897977"/>
          </a:xfrm>
        </p:grpSpPr>
        <p:sp>
          <p:nvSpPr>
            <p:cNvPr id="109" name="Google Shape;109;p9"/>
            <p:cNvSpPr/>
            <p:nvPr/>
          </p:nvSpPr>
          <p:spPr>
            <a:xfrm>
              <a:off x="3256823"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9"/>
            <p:cNvSpPr txBox="1"/>
            <p:nvPr/>
          </p:nvSpPr>
          <p:spPr>
            <a:xfrm>
              <a:off x="2699425"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Development</a:t>
              </a:r>
              <a:endParaRPr b="1" i="0" sz="1000" u="none" cap="none" strike="noStrike">
                <a:solidFill>
                  <a:srgbClr val="858585"/>
                </a:solidFill>
                <a:latin typeface="Roboto"/>
                <a:ea typeface="Roboto"/>
                <a:cs typeface="Roboto"/>
                <a:sym typeface="Roboto"/>
              </a:endParaRPr>
            </a:p>
          </p:txBody>
        </p:sp>
        <p:sp>
          <p:nvSpPr>
            <p:cNvPr id="111" name="Google Shape;111;p9"/>
            <p:cNvSpPr txBox="1"/>
            <p:nvPr/>
          </p:nvSpPr>
          <p:spPr>
            <a:xfrm>
              <a:off x="2699423"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A72A1E"/>
                </a:solidFill>
                <a:latin typeface="Roboto"/>
                <a:ea typeface="Roboto"/>
                <a:cs typeface="Roboto"/>
                <a:sym typeface="Roboto"/>
              </a:endParaRPr>
            </a:p>
          </p:txBody>
        </p:sp>
        <p:sp>
          <p:nvSpPr>
            <p:cNvPr id="112" name="Google Shape;112;p9"/>
            <p:cNvSpPr txBox="1"/>
            <p:nvPr/>
          </p:nvSpPr>
          <p:spPr>
            <a:xfrm>
              <a:off x="3335573"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A72A1E"/>
                </a:solidFill>
                <a:latin typeface="Roboto"/>
                <a:ea typeface="Roboto"/>
                <a:cs typeface="Roboto"/>
                <a:sym typeface="Roboto"/>
              </a:endParaRPr>
            </a:p>
          </p:txBody>
        </p:sp>
      </p:grpSp>
      <p:grpSp>
        <p:nvGrpSpPr>
          <p:cNvPr id="113" name="Google Shape;113;p9"/>
          <p:cNvGrpSpPr/>
          <p:nvPr/>
        </p:nvGrpSpPr>
        <p:grpSpPr>
          <a:xfrm>
            <a:off x="3714608" y="2947750"/>
            <a:ext cx="1709105" cy="1897975"/>
            <a:chOff x="4781408" y="1957150"/>
            <a:chExt cx="1709105" cy="1897975"/>
          </a:xfrm>
        </p:grpSpPr>
        <p:sp>
          <p:nvSpPr>
            <p:cNvPr id="114" name="Google Shape;114;p9"/>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txBox="1"/>
            <p:nvPr/>
          </p:nvSpPr>
          <p:spPr>
            <a:xfrm>
              <a:off x="4781413"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Testing</a:t>
              </a:r>
              <a:endParaRPr b="1" i="0" sz="1000" u="none" cap="none" strike="noStrike">
                <a:solidFill>
                  <a:srgbClr val="858585"/>
                </a:solidFill>
                <a:latin typeface="Roboto"/>
                <a:ea typeface="Roboto"/>
                <a:cs typeface="Roboto"/>
                <a:sym typeface="Roboto"/>
              </a:endParaRPr>
            </a:p>
          </p:txBody>
        </p:sp>
        <p:sp>
          <p:nvSpPr>
            <p:cNvPr id="116" name="Google Shape;116;p9"/>
            <p:cNvSpPr txBox="1"/>
            <p:nvPr/>
          </p:nvSpPr>
          <p:spPr>
            <a:xfrm>
              <a:off x="4781408" y="3117725"/>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117" name="Google Shape;117;p9"/>
            <p:cNvSpPr txBox="1"/>
            <p:nvPr/>
          </p:nvSpPr>
          <p:spPr>
            <a:xfrm>
              <a:off x="5417558"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grpSp>
        <p:nvGrpSpPr>
          <p:cNvPr id="118" name="Google Shape;118;p9"/>
          <p:cNvGrpSpPr/>
          <p:nvPr/>
        </p:nvGrpSpPr>
        <p:grpSpPr>
          <a:xfrm>
            <a:off x="5567986" y="2947750"/>
            <a:ext cx="1709102" cy="1897977"/>
            <a:chOff x="6863386" y="1957150"/>
            <a:chExt cx="1709102" cy="1897977"/>
          </a:xfrm>
        </p:grpSpPr>
        <p:sp>
          <p:nvSpPr>
            <p:cNvPr id="119" name="Google Shape;119;p9"/>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9"/>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Staging</a:t>
              </a:r>
              <a:endParaRPr b="1" i="0" sz="1000" u="none" cap="none" strike="noStrike">
                <a:solidFill>
                  <a:srgbClr val="858585"/>
                </a:solidFill>
                <a:latin typeface="Roboto"/>
                <a:ea typeface="Roboto"/>
                <a:cs typeface="Roboto"/>
                <a:sym typeface="Roboto"/>
              </a:endParaRPr>
            </a:p>
          </p:txBody>
        </p:sp>
        <p:sp>
          <p:nvSpPr>
            <p:cNvPr id="121" name="Google Shape;121;p9"/>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122" name="Google Shape;122;p9"/>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123" name="Google Shape;123;p9"/>
          <p:cNvSpPr/>
          <p:nvPr/>
        </p:nvSpPr>
        <p:spPr>
          <a:xfrm>
            <a:off x="3270375" y="32387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9"/>
          <p:cNvSpPr/>
          <p:nvPr/>
        </p:nvSpPr>
        <p:spPr>
          <a:xfrm>
            <a:off x="5123750" y="32387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9"/>
          <p:cNvGrpSpPr/>
          <p:nvPr/>
        </p:nvGrpSpPr>
        <p:grpSpPr>
          <a:xfrm>
            <a:off x="7091986" y="2947750"/>
            <a:ext cx="1709102" cy="1897977"/>
            <a:chOff x="6863386" y="1957150"/>
            <a:chExt cx="1709102" cy="1897977"/>
          </a:xfrm>
        </p:grpSpPr>
        <p:sp>
          <p:nvSpPr>
            <p:cNvPr id="126" name="Google Shape;126;p9"/>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9"/>
            <p:cNvSpPr txBox="1"/>
            <p:nvPr/>
          </p:nvSpPr>
          <p:spPr>
            <a:xfrm>
              <a:off x="6863388" y="2660925"/>
              <a:ext cx="1709100" cy="4464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1" i="0" lang="en-US" sz="1000" u="none" cap="none" strike="noStrike">
                  <a:solidFill>
                    <a:srgbClr val="858585"/>
                  </a:solidFill>
                  <a:latin typeface="Roboto"/>
                  <a:ea typeface="Roboto"/>
                  <a:cs typeface="Roboto"/>
                  <a:sym typeface="Roboto"/>
                </a:rPr>
                <a:t>Production</a:t>
              </a:r>
              <a:endParaRPr b="1" i="0" sz="1000" u="none" cap="none" strike="noStrike">
                <a:solidFill>
                  <a:srgbClr val="858585"/>
                </a:solidFill>
                <a:latin typeface="Roboto"/>
                <a:ea typeface="Roboto"/>
                <a:cs typeface="Roboto"/>
                <a:sym typeface="Roboto"/>
              </a:endParaRPr>
            </a:p>
          </p:txBody>
        </p:sp>
        <p:sp>
          <p:nvSpPr>
            <p:cNvPr id="128" name="Google Shape;128;p9"/>
            <p:cNvSpPr txBox="1"/>
            <p:nvPr/>
          </p:nvSpPr>
          <p:spPr>
            <a:xfrm>
              <a:off x="6863386" y="3117727"/>
              <a:ext cx="1709100" cy="737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0" i="0" sz="800" u="none" cap="none" strike="noStrike">
                <a:solidFill>
                  <a:srgbClr val="858585"/>
                </a:solidFill>
                <a:latin typeface="Roboto"/>
                <a:ea typeface="Roboto"/>
                <a:cs typeface="Roboto"/>
                <a:sym typeface="Roboto"/>
              </a:endParaRPr>
            </a:p>
          </p:txBody>
        </p:sp>
        <p:sp>
          <p:nvSpPr>
            <p:cNvPr id="129" name="Google Shape;129;p9"/>
            <p:cNvSpPr txBox="1"/>
            <p:nvPr/>
          </p:nvSpPr>
          <p:spPr>
            <a:xfrm>
              <a:off x="7499536" y="2118324"/>
              <a:ext cx="436800" cy="321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Clr>
                  <a:srgbClr val="000000"/>
                </a:buClr>
                <a:buSzPts val="800"/>
                <a:buFont typeface="Arial"/>
                <a:buNone/>
              </a:pPr>
              <a:r>
                <a:t/>
              </a:r>
              <a:endParaRPr b="1" i="0" sz="800" u="none" cap="none" strike="noStrike">
                <a:solidFill>
                  <a:srgbClr val="858585"/>
                </a:solidFill>
                <a:latin typeface="Roboto"/>
                <a:ea typeface="Roboto"/>
                <a:cs typeface="Roboto"/>
                <a:sym typeface="Roboto"/>
              </a:endParaRPr>
            </a:p>
          </p:txBody>
        </p:sp>
      </p:grpSp>
      <p:sp>
        <p:nvSpPr>
          <p:cNvPr id="130" name="Google Shape;130;p9"/>
          <p:cNvSpPr/>
          <p:nvPr/>
        </p:nvSpPr>
        <p:spPr>
          <a:xfrm>
            <a:off x="6800150" y="32387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 name="Google Shape;131;p9"/>
          <p:cNvCxnSpPr>
            <a:stCxn id="111" idx="0"/>
            <a:endCxn id="107" idx="0"/>
          </p:cNvCxnSpPr>
          <p:nvPr/>
        </p:nvCxnSpPr>
        <p:spPr>
          <a:xfrm rot="5400000">
            <a:off x="1777373" y="3170527"/>
            <a:ext cx="600" cy="1876200"/>
          </a:xfrm>
          <a:prstGeom prst="curvedConnector3">
            <a:avLst>
              <a:gd fmla="val 47270470" name="adj1"/>
            </a:avLst>
          </a:prstGeom>
          <a:noFill/>
          <a:ln cap="flat" cmpd="sng" w="9525">
            <a:solidFill>
              <a:schemeClr val="dk2"/>
            </a:solidFill>
            <a:prstDash val="solid"/>
            <a:round/>
            <a:headEnd len="sm" w="sm" type="none"/>
            <a:tailEnd len="sm" w="sm" type="none"/>
          </a:ln>
        </p:spPr>
      </p:cxnSp>
      <p:cxnSp>
        <p:nvCxnSpPr>
          <p:cNvPr id="132" name="Google Shape;132;p9"/>
          <p:cNvCxnSpPr>
            <a:stCxn id="107" idx="0"/>
            <a:endCxn id="107" idx="0"/>
          </p:cNvCxnSpPr>
          <p:nvPr/>
        </p:nvCxnSpPr>
        <p:spPr>
          <a:xfrm>
            <a:off x="839436" y="4108327"/>
            <a:ext cx="0" cy="0"/>
          </a:xfrm>
          <a:prstGeom prst="straightConnector1">
            <a:avLst/>
          </a:prstGeom>
          <a:noFill/>
          <a:ln cap="flat" cmpd="sng" w="9525">
            <a:solidFill>
              <a:schemeClr val="dk2"/>
            </a:solidFill>
            <a:prstDash val="solid"/>
            <a:round/>
            <a:headEnd len="sm" w="sm" type="none"/>
            <a:tailEnd len="sm" w="sm" type="none"/>
          </a:ln>
        </p:spPr>
      </p:cxnSp>
      <p:cxnSp>
        <p:nvCxnSpPr>
          <p:cNvPr id="133" name="Google Shape;133;p9"/>
          <p:cNvCxnSpPr>
            <a:stCxn id="116" idx="0"/>
            <a:endCxn id="107" idx="0"/>
          </p:cNvCxnSpPr>
          <p:nvPr/>
        </p:nvCxnSpPr>
        <p:spPr>
          <a:xfrm rot="5400000">
            <a:off x="2704058" y="2243825"/>
            <a:ext cx="600" cy="3729600"/>
          </a:xfrm>
          <a:prstGeom prst="curvedConnector3">
            <a:avLst>
              <a:gd fmla="val 85108333" name="adj1"/>
            </a:avLst>
          </a:prstGeom>
          <a:noFill/>
          <a:ln cap="flat" cmpd="sng" w="9525">
            <a:solidFill>
              <a:schemeClr val="dk2"/>
            </a:solidFill>
            <a:prstDash val="solid"/>
            <a:round/>
            <a:headEnd len="sm" w="sm" type="none"/>
            <a:tailEnd len="sm" w="sm" type="none"/>
          </a:ln>
        </p:spPr>
      </p:cxnSp>
      <p:cxnSp>
        <p:nvCxnSpPr>
          <p:cNvPr id="134" name="Google Shape;134;p9"/>
          <p:cNvCxnSpPr>
            <a:stCxn id="121" idx="0"/>
            <a:endCxn id="107" idx="0"/>
          </p:cNvCxnSpPr>
          <p:nvPr/>
        </p:nvCxnSpPr>
        <p:spPr>
          <a:xfrm rot="5400000">
            <a:off x="3630736" y="1317127"/>
            <a:ext cx="600" cy="5583000"/>
          </a:xfrm>
          <a:prstGeom prst="curvedConnector3">
            <a:avLst>
              <a:gd fmla="val 155566303" name="adj1"/>
            </a:avLst>
          </a:prstGeom>
          <a:noFill/>
          <a:ln cap="flat" cmpd="sng" w="9525">
            <a:solidFill>
              <a:schemeClr val="dk2"/>
            </a:solidFill>
            <a:prstDash val="solid"/>
            <a:round/>
            <a:headEnd len="sm" w="sm" type="none"/>
            <a:tailEnd len="sm" w="sm" type="none"/>
          </a:ln>
        </p:spPr>
      </p:cxnSp>
      <p:cxnSp>
        <p:nvCxnSpPr>
          <p:cNvPr id="135" name="Google Shape;135;p9"/>
          <p:cNvCxnSpPr/>
          <p:nvPr/>
        </p:nvCxnSpPr>
        <p:spPr>
          <a:xfrm rot="10800000">
            <a:off x="800136" y="4069177"/>
            <a:ext cx="78600" cy="147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Shonal Gangopadhyay</dc:creator>
</cp:coreProperties>
</file>