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9" r:id="rId4"/>
    <p:sldId id="274" r:id="rId5"/>
    <p:sldId id="280" r:id="rId6"/>
    <p:sldId id="281" r:id="rId7"/>
    <p:sldId id="258" r:id="rId8"/>
    <p:sldId id="273" r:id="rId9"/>
    <p:sldId id="276" r:id="rId10"/>
    <p:sldId id="277" r:id="rId11"/>
    <p:sldId id="278" r:id="rId12"/>
    <p:sldId id="275" r:id="rId13"/>
    <p:sldId id="257" r:id="rId14"/>
    <p:sldId id="262" r:id="rId15"/>
    <p:sldId id="261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82" r:id="rId26"/>
    <p:sldId id="272" r:id="rId27"/>
    <p:sldId id="27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7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1657" y="1628801"/>
            <a:ext cx="8458200" cy="93610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 – программирование мобильных приложений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8640"/>
            <a:ext cx="624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Высший колледж информатики НГУ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693" y="3068960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Лекция №2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Общие основы программирования мобильных приложений. Обзор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программирования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Обзор программирование под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Андроид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Си# на платформе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Основы разработки под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Андроид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7904" y="6231408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Новосибирск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073" y="4941168"/>
            <a:ext cx="58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Преподаватель – к.т.н.,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Жирнов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Анатолий Алексеевич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Админ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55" y="836712"/>
            <a:ext cx="2426118" cy="7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99792" y="2571202"/>
            <a:ext cx="413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Тема: Анализ </a:t>
            </a:r>
            <a:r>
              <a:rPr lang="ru-RU" b="1" dirty="0"/>
              <a:t>платформ и языков</a:t>
            </a:r>
            <a:r>
              <a:rPr lang="ru-RU" b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254088"/>
            <a:ext cx="8686800" cy="942663"/>
          </a:xfrm>
        </p:spPr>
        <p:txBody>
          <a:bodyPr>
            <a:noAutofit/>
          </a:bodyPr>
          <a:lstStyle/>
          <a:p>
            <a:r>
              <a:rPr lang="ru-RU" sz="3200" b="1" dirty="0"/>
              <a:t>Российский рынок смартфонов в 2014 — 2019 гг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18434" name="Picture 2" descr="https://www.shopolog.ru/u/9118-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65" y="1311559"/>
            <a:ext cx="8474202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5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254088"/>
            <a:ext cx="8686800" cy="1014671"/>
          </a:xfrm>
        </p:spPr>
        <p:txBody>
          <a:bodyPr>
            <a:noAutofit/>
          </a:bodyPr>
          <a:lstStyle/>
          <a:p>
            <a:r>
              <a:rPr lang="ru-RU" sz="3200" b="1" dirty="0"/>
              <a:t>Рейтинг самых продаваемых смартфонов в </a:t>
            </a:r>
            <a:r>
              <a:rPr lang="ru-RU" sz="3200" b="1" dirty="0" smtClean="0"/>
              <a:t>России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</a:p>
          <a:p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09" y="1916832"/>
            <a:ext cx="790223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3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393" y="39485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Мобильные устройства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27481"/>
            <a:ext cx="8136904" cy="57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17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Общие понятия и определения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482453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	Мобильная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операционная система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(мобильная ОС)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— операционная система для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смартфонов, планшетов, КПК или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других мобильных устройств.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Хотя ноутбуки и можно отнести к мобильным устройствам, однако операционные системы, обычно используемые на них, мобильными не считаются, так как изначально разрабатывались для крупных стационарных настольных компьютеров, которые традиционно ли специальных «мобильных» функций, да и не нуждались в них. Это различие размыто в некоторых новых операционных системах, представляющих гибрид того и другого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24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Мобильные операционные системы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196752"/>
            <a:ext cx="7560840" cy="32403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	Современные операционные системы для мобильных устройств: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Android, Kai OS, Lineage OS, Fire OS,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Flyme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OS,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Sailfish OS,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Tizen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Remix OS.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Устаревшие, ныне не поддерживаемые программные платформы: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Windows 10 Mobile, Symbian, Windows Mobile, Palm OS,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webOS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Maemo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MeeGo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LiMo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BlackBerry OS, Firefox OS, Ubuntu Touch,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Bada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OS.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94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Основы разработки мобильных приложений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196752"/>
            <a:ext cx="8064896" cy="45365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Разработка приложений для мобильных устройств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 — это процесс, при котором приложения разрабатываются для небольших портативных устройств, таких, как КПК, смартфоны или сотовые телефоны. Эти приложения могут быть предустановлены на устройство в процессе производства, загружены пользователем с помощью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различных платформ для распространения ПО или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являться веб-приложениями, которые обрабатываются на стороне клиента (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) или сервера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09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535" y="0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Основы разработки мобильных приложений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90749"/>
            <a:ext cx="828092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68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535" y="0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Основы разработки мобильных приложений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90749"/>
            <a:ext cx="792088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07" y="1673853"/>
            <a:ext cx="7934133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732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535" y="0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Основы разработки мобильных приложений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90749"/>
            <a:ext cx="8064896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799"/>
            <a:ext cx="8064896" cy="508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42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535" y="0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Основы разработки мобильных приложений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90749"/>
            <a:ext cx="8064896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30673"/>
            <a:ext cx="8064896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20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Типы компьютеров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980728"/>
            <a:ext cx="8035861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440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535" y="0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Основы разработки мобильных приложений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90749"/>
            <a:ext cx="7992888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54785"/>
            <a:ext cx="7992888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04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535" y="0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Основы разработки мобильных приложений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90749"/>
            <a:ext cx="772639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12" y="1619180"/>
            <a:ext cx="7729838" cy="512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965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535" y="0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Основы разработки мобильных приложений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90749"/>
            <a:ext cx="772639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72639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719"/>
            <a:ext cx="7726390" cy="234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898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b="1" dirty="0"/>
              <a:t>Тестирование приложений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484784"/>
            <a:ext cx="7560840" cy="324036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эмуляторы;</a:t>
            </a:r>
            <a:endParaRPr lang="ru-RU" dirty="0"/>
          </a:p>
          <a:p>
            <a:r>
              <a:rPr lang="ru-RU" dirty="0" smtClean="0"/>
              <a:t>облачные </a:t>
            </a:r>
            <a:r>
              <a:rPr lang="ru-RU" dirty="0"/>
              <a:t>платформы </a:t>
            </a:r>
            <a:r>
              <a:rPr lang="ru-RU" dirty="0" smtClean="0"/>
              <a:t>устройств;</a:t>
            </a:r>
            <a:endParaRPr lang="ru-RU" dirty="0"/>
          </a:p>
          <a:p>
            <a:r>
              <a:rPr lang="ru-RU" dirty="0" smtClean="0"/>
              <a:t>автоматизированное </a:t>
            </a:r>
            <a:r>
              <a:rPr lang="ru-RU" dirty="0"/>
              <a:t>воспроизведение скриптовых </a:t>
            </a:r>
            <a:r>
              <a:rPr lang="ru-RU" dirty="0" smtClean="0"/>
              <a:t>тестов;</a:t>
            </a:r>
            <a:endParaRPr lang="ru-RU" dirty="0"/>
          </a:p>
          <a:p>
            <a:r>
              <a:rPr lang="ru-RU" dirty="0" smtClean="0"/>
              <a:t>нагрузочное тестирование;</a:t>
            </a:r>
            <a:endParaRPr lang="ru-RU" dirty="0"/>
          </a:p>
          <a:p>
            <a:r>
              <a:rPr lang="ru-RU" dirty="0" err="1" smtClean="0"/>
              <a:t>манкитестинг</a:t>
            </a:r>
            <a:r>
              <a:rPr lang="ru-RU" dirty="0" smtClean="0"/>
              <a:t> (</a:t>
            </a:r>
            <a:r>
              <a:rPr lang="en-US" dirty="0"/>
              <a:t>Monkey Test</a:t>
            </a:r>
            <a:r>
              <a:rPr lang="ru-RU" dirty="0" smtClean="0"/>
              <a:t>);</a:t>
            </a:r>
            <a:endParaRPr lang="ru-RU" dirty="0"/>
          </a:p>
          <a:p>
            <a:r>
              <a:rPr lang="ru-RU" dirty="0" smtClean="0"/>
              <a:t>сборщики статистики.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998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071" y="0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Публикация приложений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24744"/>
            <a:ext cx="7990705" cy="4824536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600" dirty="0">
                <a:cs typeface="Times New Roman" pitchFamily="18" charset="0"/>
              </a:rPr>
              <a:t> </a:t>
            </a:r>
            <a:r>
              <a:rPr lang="ru-RU" sz="2600" dirty="0" smtClean="0">
                <a:cs typeface="Times New Roman" pitchFamily="18" charset="0"/>
              </a:rPr>
              <a:t>Магазин приложений — интернет-магазин, </a:t>
            </a:r>
            <a:r>
              <a:rPr lang="ru-RU" sz="2600" dirty="0">
                <a:cs typeface="Times New Roman" pitchFamily="18" charset="0"/>
              </a:rPr>
              <a:t>позволяющий сторонним </a:t>
            </a:r>
            <a:r>
              <a:rPr lang="ru-RU" sz="2600" dirty="0" smtClean="0">
                <a:cs typeface="Times New Roman" pitchFamily="18" charset="0"/>
              </a:rPr>
              <a:t>компаниям-разработчикам ПО предлагать владельцам мобильных (обычно</a:t>
            </a:r>
            <a:r>
              <a:rPr lang="ru-RU" sz="2600" dirty="0">
                <a:cs typeface="Times New Roman" pitchFamily="18" charset="0"/>
              </a:rPr>
              <a:t>) устройств устанавливать </a:t>
            </a:r>
            <a:r>
              <a:rPr lang="ru-RU" sz="2600" dirty="0" smtClean="0">
                <a:cs typeface="Times New Roman" pitchFamily="18" charset="0"/>
              </a:rPr>
              <a:t>и приобретать различные приложения и игры, </a:t>
            </a:r>
            <a:r>
              <a:rPr lang="ru-RU" sz="2600" dirty="0">
                <a:cs typeface="Times New Roman" pitchFamily="18" charset="0"/>
              </a:rPr>
              <a:t>а производителям прочего контента — также книги, музыку и фильмы.</a:t>
            </a:r>
          </a:p>
          <a:p>
            <a:pPr algn="just"/>
            <a:r>
              <a:rPr lang="ru-RU" sz="2600" dirty="0" smtClean="0">
                <a:cs typeface="Times New Roman" pitchFamily="18" charset="0"/>
              </a:rPr>
              <a:t>Магазин приложений </a:t>
            </a:r>
            <a:r>
              <a:rPr lang="en-US" sz="2600" dirty="0" smtClean="0">
                <a:cs typeface="Times New Roman" pitchFamily="18" charset="0"/>
              </a:rPr>
              <a:t>Windows (</a:t>
            </a:r>
            <a:r>
              <a:rPr lang="en-US" sz="2600" i="1" dirty="0" smtClean="0">
                <a:cs typeface="Times New Roman" pitchFamily="18" charset="0"/>
              </a:rPr>
              <a:t>Microsoft </a:t>
            </a:r>
            <a:r>
              <a:rPr lang="en-US" sz="2600" i="1" dirty="0" smtClean="0">
                <a:cs typeface="Times New Roman" pitchFamily="18" charset="0"/>
              </a:rPr>
              <a:t>Store</a:t>
            </a:r>
            <a:r>
              <a:rPr lang="en-US" sz="2600" dirty="0" smtClean="0">
                <a:cs typeface="Times New Roman" pitchFamily="18" charset="0"/>
              </a:rPr>
              <a:t>)</a:t>
            </a:r>
            <a:endParaRPr lang="ru-RU" sz="2600" dirty="0" smtClean="0">
              <a:cs typeface="Times New Roman" pitchFamily="18" charset="0"/>
            </a:endParaRPr>
          </a:p>
          <a:p>
            <a:pPr lvl="1" algn="just"/>
            <a:r>
              <a:rPr lang="ru-RU" sz="2600" dirty="0" smtClean="0">
                <a:cs typeface="Times New Roman" pitchFamily="18" charset="0"/>
              </a:rPr>
              <a:t>Магазин приложений </a:t>
            </a:r>
            <a:r>
              <a:rPr lang="en-US" sz="2600" dirty="0" smtClean="0">
                <a:cs typeface="Times New Roman" pitchFamily="18" charset="0"/>
              </a:rPr>
              <a:t>Windows Phone (</a:t>
            </a:r>
            <a:r>
              <a:rPr lang="ru-RU" sz="2600" dirty="0">
                <a:cs typeface="Times New Roman" pitchFamily="18" charset="0"/>
              </a:rPr>
              <a:t>ранее </a:t>
            </a:r>
            <a:r>
              <a:rPr lang="en-US" sz="2600" dirty="0">
                <a:cs typeface="Times New Roman" pitchFamily="18" charset="0"/>
              </a:rPr>
              <a:t>Windows Phone Marketplace</a:t>
            </a:r>
            <a:r>
              <a:rPr lang="en-US" sz="2600" dirty="0" smtClean="0">
                <a:cs typeface="Times New Roman" pitchFamily="18" charset="0"/>
              </a:rPr>
              <a:t>)</a:t>
            </a:r>
            <a:endParaRPr lang="en-US" sz="2600" dirty="0"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164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071" y="0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Публикация приложений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052736"/>
            <a:ext cx="7276844" cy="5040560"/>
          </a:xfrm>
          <a:noFill/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ru-RU" sz="2600" dirty="0" smtClean="0">
                <a:cs typeface="Times New Roman" pitchFamily="18" charset="0"/>
              </a:rPr>
              <a:t>Магазин приложений </a:t>
            </a:r>
            <a:r>
              <a:rPr lang="en-US" sz="2600" dirty="0" smtClean="0">
                <a:cs typeface="Times New Roman" pitchFamily="18" charset="0"/>
              </a:rPr>
              <a:t>Google/</a:t>
            </a:r>
            <a:r>
              <a:rPr lang="en-US" sz="2600" dirty="0" err="1" smtClean="0">
                <a:cs typeface="Times New Roman" pitchFamily="18" charset="0"/>
              </a:rPr>
              <a:t>Andriod</a:t>
            </a:r>
            <a:r>
              <a:rPr lang="en-US" sz="2600" dirty="0" smtClean="0">
                <a:cs typeface="Times New Roman" pitchFamily="18" charset="0"/>
              </a:rPr>
              <a:t> (</a:t>
            </a:r>
            <a:r>
              <a:rPr lang="en-US" sz="2600" i="1" dirty="0" smtClean="0">
                <a:cs typeface="Times New Roman" pitchFamily="18" charset="0"/>
              </a:rPr>
              <a:t>Google </a:t>
            </a:r>
            <a:r>
              <a:rPr lang="en-US" sz="2600" i="1" dirty="0">
                <a:cs typeface="Times New Roman" pitchFamily="18" charset="0"/>
              </a:rPr>
              <a:t>Play</a:t>
            </a:r>
            <a:r>
              <a:rPr lang="en-US" sz="2600" dirty="0" smtClean="0">
                <a:cs typeface="Times New Roman" pitchFamily="18" charset="0"/>
              </a:rPr>
              <a:t>)</a:t>
            </a:r>
            <a:r>
              <a:rPr lang="ru-RU" sz="2600" dirty="0" smtClean="0">
                <a:cs typeface="Times New Roman" pitchFamily="18" charset="0"/>
              </a:rPr>
              <a:t>;</a:t>
            </a:r>
            <a:endParaRPr lang="en-US" sz="2600" dirty="0">
              <a:cs typeface="Times New Roman" pitchFamily="18" charset="0"/>
            </a:endParaRPr>
          </a:p>
          <a:p>
            <a:pPr algn="just"/>
            <a:r>
              <a:rPr lang="ru-RU" sz="2600" dirty="0" smtClean="0">
                <a:cs typeface="Times New Roman" pitchFamily="18" charset="0"/>
              </a:rPr>
              <a:t>Магазин </a:t>
            </a:r>
            <a:r>
              <a:rPr lang="ru-RU" sz="2600" dirty="0">
                <a:cs typeface="Times New Roman" pitchFamily="18" charset="0"/>
              </a:rPr>
              <a:t>приложений </a:t>
            </a:r>
            <a:r>
              <a:rPr lang="en-US" sz="2600" dirty="0" smtClean="0">
                <a:cs typeface="Times New Roman" pitchFamily="18" charset="0"/>
              </a:rPr>
              <a:t>Chrome</a:t>
            </a:r>
            <a:r>
              <a:rPr lang="ru-RU" sz="2600" dirty="0" smtClean="0">
                <a:cs typeface="Times New Roman" pitchFamily="18" charset="0"/>
              </a:rPr>
              <a:t>;</a:t>
            </a:r>
            <a:endParaRPr lang="en-US" sz="2600" dirty="0">
              <a:cs typeface="Times New Roman" pitchFamily="18" charset="0"/>
            </a:endParaRPr>
          </a:p>
          <a:p>
            <a:pPr algn="just"/>
            <a:r>
              <a:rPr lang="ru-RU" sz="2600" dirty="0" smtClean="0">
                <a:cs typeface="Times New Roman" pitchFamily="18" charset="0"/>
              </a:rPr>
              <a:t>Магазин </a:t>
            </a:r>
            <a:r>
              <a:rPr lang="ru-RU" sz="2600" dirty="0">
                <a:cs typeface="Times New Roman" pitchFamily="18" charset="0"/>
              </a:rPr>
              <a:t>приложений </a:t>
            </a:r>
            <a:r>
              <a:rPr lang="en-US" sz="2600" dirty="0" smtClean="0">
                <a:cs typeface="Times New Roman" pitchFamily="18" charset="0"/>
              </a:rPr>
              <a:t> Apple </a:t>
            </a:r>
            <a:r>
              <a:rPr lang="en-US" sz="2600" dirty="0" smtClean="0">
                <a:cs typeface="Times New Roman" pitchFamily="18" charset="0"/>
              </a:rPr>
              <a:t>(</a:t>
            </a:r>
            <a:r>
              <a:rPr lang="en-US" sz="2600" i="1" dirty="0" smtClean="0">
                <a:cs typeface="Times New Roman" pitchFamily="18" charset="0"/>
              </a:rPr>
              <a:t>App </a:t>
            </a:r>
            <a:r>
              <a:rPr lang="en-US" sz="2600" i="1" dirty="0">
                <a:cs typeface="Times New Roman" pitchFamily="18" charset="0"/>
              </a:rPr>
              <a:t>Store</a:t>
            </a:r>
            <a:r>
              <a:rPr lang="en-US" sz="2600" dirty="0" smtClean="0">
                <a:cs typeface="Times New Roman" pitchFamily="18" charset="0"/>
              </a:rPr>
              <a:t>)</a:t>
            </a:r>
            <a:r>
              <a:rPr lang="ru-RU" sz="2600" dirty="0" smtClean="0">
                <a:cs typeface="Times New Roman" pitchFamily="18" charset="0"/>
              </a:rPr>
              <a:t>;</a:t>
            </a:r>
            <a:endParaRPr lang="en-US" sz="2600" dirty="0">
              <a:cs typeface="Times New Roman" pitchFamily="18" charset="0"/>
            </a:endParaRPr>
          </a:p>
          <a:p>
            <a:pPr algn="just"/>
            <a:r>
              <a:rPr lang="en-US" sz="2600" dirty="0" smtClean="0">
                <a:cs typeface="Times New Roman" pitchFamily="18" charset="0"/>
              </a:rPr>
              <a:t>Mac App Store</a:t>
            </a:r>
            <a:r>
              <a:rPr lang="ru-RU" sz="2600" dirty="0" smtClean="0">
                <a:cs typeface="Times New Roman" pitchFamily="18" charset="0"/>
              </a:rPr>
              <a:t>;</a:t>
            </a:r>
            <a:endParaRPr lang="en-US" sz="2600" dirty="0">
              <a:cs typeface="Times New Roman" pitchFamily="18" charset="0"/>
            </a:endParaRPr>
          </a:p>
          <a:p>
            <a:pPr algn="just"/>
            <a:r>
              <a:rPr lang="en-US" sz="2600" dirty="0" smtClean="0">
                <a:cs typeface="Times New Roman" pitchFamily="18" charset="0"/>
              </a:rPr>
              <a:t>Opera Mobile Store</a:t>
            </a:r>
            <a:r>
              <a:rPr lang="ru-RU" sz="2600" dirty="0" smtClean="0">
                <a:cs typeface="Times New Roman" pitchFamily="18" charset="0"/>
              </a:rPr>
              <a:t>;</a:t>
            </a:r>
            <a:endParaRPr lang="en-US" sz="2600" dirty="0">
              <a:cs typeface="Times New Roman" pitchFamily="18" charset="0"/>
            </a:endParaRPr>
          </a:p>
          <a:p>
            <a:pPr algn="just"/>
            <a:r>
              <a:rPr lang="en-US" sz="2600" dirty="0" smtClean="0">
                <a:cs typeface="Times New Roman" pitchFamily="18" charset="0"/>
              </a:rPr>
              <a:t>Samsung Galaxy Store</a:t>
            </a:r>
            <a:r>
              <a:rPr lang="ru-RU" sz="2600" dirty="0" smtClean="0">
                <a:cs typeface="Times New Roman" pitchFamily="18" charset="0"/>
              </a:rPr>
              <a:t>;</a:t>
            </a:r>
            <a:endParaRPr lang="en-US" sz="2600" dirty="0">
              <a:cs typeface="Times New Roman" pitchFamily="18" charset="0"/>
            </a:endParaRPr>
          </a:p>
          <a:p>
            <a:pPr algn="just"/>
            <a:r>
              <a:rPr lang="ru-RU" sz="2600" dirty="0">
                <a:cs typeface="Times New Roman" pitchFamily="18" charset="0"/>
              </a:rPr>
              <a:t>Магазин </a:t>
            </a:r>
            <a:r>
              <a:rPr lang="ru-RU" sz="2600" dirty="0" smtClean="0">
                <a:cs typeface="Times New Roman" pitchFamily="18" charset="0"/>
              </a:rPr>
              <a:t>приложений</a:t>
            </a:r>
            <a:r>
              <a:rPr lang="en-US" sz="2600" dirty="0" smtClean="0">
                <a:cs typeface="Times New Roman" pitchFamily="18" charset="0"/>
              </a:rPr>
              <a:t> Huawei (</a:t>
            </a:r>
            <a:r>
              <a:rPr lang="en-US" sz="2600" i="1" dirty="0" err="1" smtClean="0">
                <a:cs typeface="Times New Roman" pitchFamily="18" charset="0"/>
              </a:rPr>
              <a:t>AppGallery</a:t>
            </a:r>
            <a:r>
              <a:rPr lang="en-US" sz="2600" dirty="0" smtClean="0">
                <a:cs typeface="Times New Roman" pitchFamily="18" charset="0"/>
              </a:rPr>
              <a:t>)</a:t>
            </a:r>
            <a:r>
              <a:rPr lang="ru-RU" sz="2600" dirty="0" smtClean="0">
                <a:cs typeface="Times New Roman" pitchFamily="18" charset="0"/>
              </a:rPr>
              <a:t>;</a:t>
            </a:r>
            <a:endParaRPr lang="en-US" sz="2600" dirty="0">
              <a:cs typeface="Times New Roman" pitchFamily="18" charset="0"/>
            </a:endParaRPr>
          </a:p>
          <a:p>
            <a:pPr algn="just"/>
            <a:r>
              <a:rPr lang="ru-RU" sz="2600" dirty="0" smtClean="0">
                <a:cs typeface="Times New Roman" pitchFamily="18" charset="0"/>
              </a:rPr>
              <a:t>Магазин </a:t>
            </a:r>
            <a:r>
              <a:rPr lang="ru-RU" sz="2600" dirty="0">
                <a:cs typeface="Times New Roman" pitchFamily="18" charset="0"/>
              </a:rPr>
              <a:t>приложений </a:t>
            </a:r>
            <a:r>
              <a:rPr lang="ru-RU" sz="2600" dirty="0" smtClean="0">
                <a:cs typeface="Times New Roman" pitchFamily="18" charset="0"/>
              </a:rPr>
              <a:t>Яндекс (Яндекс.</a:t>
            </a:r>
            <a:r>
              <a:rPr lang="en-US" sz="2600" dirty="0" smtClean="0">
                <a:cs typeface="Times New Roman" pitchFamily="18" charset="0"/>
              </a:rPr>
              <a:t>Store</a:t>
            </a:r>
            <a:r>
              <a:rPr lang="ru-RU" sz="2600" dirty="0" smtClean="0">
                <a:cs typeface="Times New Roman" pitchFamily="18" charset="0"/>
              </a:rPr>
              <a:t>).</a:t>
            </a:r>
            <a:endParaRPr lang="ru-RU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508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Этапы разработки мобильного приложения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196752"/>
            <a:ext cx="7560840" cy="244827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Выбор среды разработки на устанавливаемую операционную систему:</a:t>
            </a:r>
          </a:p>
          <a:p>
            <a:pPr lvl="1"/>
            <a:r>
              <a:rPr lang="ru-RU" sz="2600" dirty="0" smtClean="0"/>
              <a:t>Выбор </a:t>
            </a:r>
            <a:r>
              <a:rPr lang="en-US" sz="2600" dirty="0" smtClean="0"/>
              <a:t>IDE</a:t>
            </a:r>
            <a:r>
              <a:rPr lang="ru-RU" sz="2600" dirty="0" smtClean="0"/>
              <a:t>;</a:t>
            </a:r>
          </a:p>
          <a:p>
            <a:pPr lvl="1"/>
            <a:r>
              <a:rPr lang="ru-RU" sz="2600" dirty="0" smtClean="0"/>
              <a:t>Под какую платформу необходимо разработать приложение;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26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452815"/>
            <a:ext cx="763284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600" dirty="0" smtClean="0"/>
              <a:t>Разработка приложения;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600" dirty="0" smtClean="0"/>
              <a:t>Тестирование, в том числе тестирование совместимости;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600" dirty="0" smtClean="0"/>
              <a:t>Публикация приложение;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600" dirty="0" smtClean="0"/>
              <a:t>Обновление и сопровождение.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741479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1008112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Самостоятельная разработка мобильного приложения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27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46856" y="1844824"/>
            <a:ext cx="8229600" cy="352839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анализ </a:t>
            </a:r>
            <a:r>
              <a:rPr lang="ru-RU" dirty="0" smtClean="0"/>
              <a:t>предметной области;</a:t>
            </a:r>
          </a:p>
          <a:p>
            <a:r>
              <a:rPr lang="ru-RU" dirty="0" smtClean="0"/>
              <a:t>обзор аналогов;</a:t>
            </a:r>
            <a:endParaRPr lang="ru-RU" dirty="0" smtClean="0"/>
          </a:p>
          <a:p>
            <a:r>
              <a:rPr lang="ru-RU" dirty="0" smtClean="0"/>
              <a:t>выбор </a:t>
            </a:r>
            <a:r>
              <a:rPr lang="ru-RU" dirty="0" smtClean="0"/>
              <a:t>среды разработки и </a:t>
            </a:r>
            <a:r>
              <a:rPr lang="ru-RU" dirty="0" smtClean="0"/>
              <a:t>разработка приложения;</a:t>
            </a:r>
            <a:endParaRPr lang="ru-RU" dirty="0" smtClean="0"/>
          </a:p>
          <a:p>
            <a:r>
              <a:rPr lang="ru-RU" dirty="0" smtClean="0"/>
              <a:t>публикация;</a:t>
            </a:r>
            <a:endParaRPr lang="ru-RU" dirty="0" smtClean="0"/>
          </a:p>
          <a:p>
            <a:r>
              <a:rPr lang="ru-RU" dirty="0" smtClean="0"/>
              <a:t>продвижение;</a:t>
            </a:r>
            <a:endParaRPr lang="ru-RU" dirty="0" smtClean="0"/>
          </a:p>
          <a:p>
            <a:r>
              <a:rPr lang="ru-RU" dirty="0" smtClean="0"/>
              <a:t>сопровождение.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35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Общие понятия и определения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426954" cy="504056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b="1" dirty="0" smtClean="0"/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Цифровое мобильное устройство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(то есть легко перемещаемое, портативное) — это любое небольшое устройство, которое обычно содержит дисплей и миниатюрную клавиатуру (позже был изобретён сенсорный экран с виртуальной клавиатурой). Первоначально это были в основном карманные устройства, но разнообразие таких устройств постоянно увеличивается. Устройства становятся более гибкими и могут выполнять различные функции, такие как запись и воспроизведение мультимедиа, подключение к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видеочатам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подключение к Интернету, функции оплаты.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098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Виды мобильных устройств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5" name="Picture 4" descr="https://presentacii.ru/documents_4/5ae81acd99e76c23b75e4db7d98b085c/img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49370"/>
            <a:ext cx="7488832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98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Обзор стоимости мобильных устройств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9" y="1268760"/>
            <a:ext cx="847294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3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Обзор стоимости мобильных устройств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772816"/>
            <a:ext cx="808647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501008"/>
            <a:ext cx="842695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43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393" y="39485"/>
            <a:ext cx="8686800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Рынок мобильных устройств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09650"/>
            <a:ext cx="75342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9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254088"/>
            <a:ext cx="8686800" cy="942663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Где пользуются устройствами для поиска товаров в Интернете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7" y="1340768"/>
            <a:ext cx="863917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65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88640"/>
            <a:ext cx="8686800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Российский рынок смартфонов в 2014 — 2019 гг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17410" name="Picture 2" descr="https://www.shopolog.ru/u/9117-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37" y="1268760"/>
            <a:ext cx="846995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852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271</Words>
  <Application>Microsoft Office PowerPoint</Application>
  <PresentationFormat>Экран (4:3)</PresentationFormat>
  <Paragraphs>92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Курс – программирование мобильных приложений</vt:lpstr>
      <vt:lpstr>Типы компьютеров</vt:lpstr>
      <vt:lpstr>Общие понятия и определения</vt:lpstr>
      <vt:lpstr>Виды мобильных устройств</vt:lpstr>
      <vt:lpstr>Обзор стоимости мобильных устройств</vt:lpstr>
      <vt:lpstr>Обзор стоимости мобильных устройств</vt:lpstr>
      <vt:lpstr>Рынок мобильных устройств</vt:lpstr>
      <vt:lpstr>Где пользуются устройствами для поиска товаров в Интернете</vt:lpstr>
      <vt:lpstr>Российский рынок смартфонов в 2014 — 2019 гг.</vt:lpstr>
      <vt:lpstr>Российский рынок смартфонов в 2014 — 2019 гг.</vt:lpstr>
      <vt:lpstr>Рейтинг самых продаваемых смартфонов в России</vt:lpstr>
      <vt:lpstr>Мобильные устройства</vt:lpstr>
      <vt:lpstr>Общие понятия и определения</vt:lpstr>
      <vt:lpstr>Мобильные операционные системы</vt:lpstr>
      <vt:lpstr>Основы разработки мобильных приложений</vt:lpstr>
      <vt:lpstr>Основы разработки мобильных приложений</vt:lpstr>
      <vt:lpstr>Основы разработки мобильных приложений</vt:lpstr>
      <vt:lpstr>Основы разработки мобильных приложений</vt:lpstr>
      <vt:lpstr>Основы разработки мобильных приложений</vt:lpstr>
      <vt:lpstr>Основы разработки мобильных приложений</vt:lpstr>
      <vt:lpstr>Основы разработки мобильных приложений</vt:lpstr>
      <vt:lpstr>Основы разработки мобильных приложений</vt:lpstr>
      <vt:lpstr>Тестирование приложений</vt:lpstr>
      <vt:lpstr>Публикация приложений</vt:lpstr>
      <vt:lpstr>Публикация приложений</vt:lpstr>
      <vt:lpstr>Этапы разработки мобильного приложения</vt:lpstr>
      <vt:lpstr>Самостоятельная разработка мобильного приложения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96</cp:revision>
  <dcterms:created xsi:type="dcterms:W3CDTF">2020-09-08T03:34:15Z</dcterms:created>
  <dcterms:modified xsi:type="dcterms:W3CDTF">2020-09-08T06:23:08Z</dcterms:modified>
</cp:coreProperties>
</file>