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75" r:id="rId10"/>
    <p:sldId id="276" r:id="rId11"/>
    <p:sldId id="267" r:id="rId12"/>
    <p:sldId id="268" r:id="rId13"/>
    <p:sldId id="270" r:id="rId14"/>
    <p:sldId id="282" r:id="rId15"/>
    <p:sldId id="277" r:id="rId16"/>
    <p:sldId id="278" r:id="rId17"/>
    <p:sldId id="279" r:id="rId18"/>
    <p:sldId id="280"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700" autoAdjust="0"/>
  </p:normalViewPr>
  <p:slideViewPr>
    <p:cSldViewPr>
      <p:cViewPr varScale="1">
        <p:scale>
          <a:sx n="70" d="100"/>
          <a:sy n="70" d="100"/>
        </p:scale>
        <p:origin x="-13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FFE835F-AA95-4EB1-9941-445B29F661E2}" type="datetimeFigureOut">
              <a:rPr lang="en-US" smtClean="0"/>
              <a:pPr/>
              <a:t>5/24/2020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FDA8782-EADF-425D-9EDE-2FE8D1CEAF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E835F-AA95-4EB1-9941-445B29F661E2}"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E835F-AA95-4EB1-9941-445B29F661E2}"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E835F-AA95-4EB1-9941-445B29F661E2}"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FE835F-AA95-4EB1-9941-445B29F661E2}"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FE835F-AA95-4EB1-9941-445B29F661E2}"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FFE835F-AA95-4EB1-9941-445B29F661E2}" type="datetimeFigureOut">
              <a:rPr lang="en-US" smtClean="0"/>
              <a:pPr/>
              <a:t>5/24/2020</a:t>
            </a:fld>
            <a:endParaRPr lang="en-US"/>
          </a:p>
        </p:txBody>
      </p:sp>
      <p:sp>
        <p:nvSpPr>
          <p:cNvPr id="27" name="Slide Number Placeholder 26"/>
          <p:cNvSpPr>
            <a:spLocks noGrp="1"/>
          </p:cNvSpPr>
          <p:nvPr>
            <p:ph type="sldNum" sz="quarter" idx="11"/>
          </p:nvPr>
        </p:nvSpPr>
        <p:spPr/>
        <p:txBody>
          <a:bodyPr rtlCol="0"/>
          <a:lstStyle/>
          <a:p>
            <a:fld id="{AFDA8782-EADF-425D-9EDE-2FE8D1CEAF8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FFE835F-AA95-4EB1-9941-445B29F661E2}" type="datetimeFigureOut">
              <a:rPr lang="en-US" smtClean="0"/>
              <a:pPr/>
              <a:t>5/24/2020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FDA8782-EADF-425D-9EDE-2FE8D1CEAF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E835F-AA95-4EB1-9941-445B29F661E2}" type="datetimeFigureOut">
              <a:rPr lang="en-US" smtClean="0"/>
              <a:pPr/>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FE835F-AA95-4EB1-9941-445B29F661E2}"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E835F-AA95-4EB1-9941-445B29F661E2}"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8782-EADF-425D-9EDE-2FE8D1CEAF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FFE835F-AA95-4EB1-9941-445B29F661E2}" type="datetimeFigureOut">
              <a:rPr lang="en-US" smtClean="0"/>
              <a:pPr/>
              <a:t>5/24/2020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FDA8782-EADF-425D-9EDE-2FE8D1CEAF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tral-theory-157510.appspot.com/secured/MATH1324_Module_09.html" TargetMode="External"/><Relationship Id="rId2" Type="http://schemas.openxmlformats.org/officeDocument/2006/relationships/hyperlink" Target="https://www.sciencedirect.com/topics/engineering/data-preproces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09800"/>
            <a:ext cx="8458200" cy="1470025"/>
          </a:xfrm>
        </p:spPr>
        <p:txBody>
          <a:bodyPr>
            <a:normAutofit/>
          </a:bodyPr>
          <a:lstStyle/>
          <a:p>
            <a:r>
              <a:rPr lang="en-US" dirty="0" smtClean="0">
                <a:latin typeface="Times New Roman" pitchFamily="18" charset="0"/>
                <a:cs typeface="Times New Roman" pitchFamily="18" charset="0"/>
              </a:rPr>
              <a:t>Analysis on person's Chest diameter and Height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3899938"/>
            <a:ext cx="8458200" cy="1752600"/>
          </a:xfrm>
        </p:spPr>
        <p:txBody>
          <a:bodyPr>
            <a:normAutofit/>
          </a:bodyPr>
          <a:lstStyle/>
          <a:p>
            <a:r>
              <a:rPr lang="en-US" sz="2800" dirty="0" smtClean="0">
                <a:latin typeface="Times New Roman" pitchFamily="18" charset="0"/>
                <a:cs typeface="Times New Roman" pitchFamily="18" charset="0"/>
              </a:rPr>
              <a:t>Shonil Dabreo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Descriptive Statistics and Visualization</a:t>
            </a:r>
          </a:p>
        </p:txBody>
      </p:sp>
      <p:sp>
        <p:nvSpPr>
          <p:cNvPr id="7" name="Content Placeholder 2"/>
          <p:cNvSpPr txBox="1">
            <a:spLocks/>
          </p:cNvSpPr>
          <p:nvPr/>
        </p:nvSpPr>
        <p:spPr>
          <a:xfrm>
            <a:off x="381000" y="1828800"/>
            <a:ext cx="8458200" cy="3048000"/>
          </a:xfrm>
          <a:prstGeom prst="rect">
            <a:avLst/>
          </a:prstGeom>
        </p:spPr>
        <p:txBody>
          <a:bodyPr vert="horz">
            <a:noAutofit/>
          </a:bodyPr>
          <a:lstStyle/>
          <a:p>
            <a:pPr marL="365760" lvl="0" indent="-256032" algn="just">
              <a:spcBef>
                <a:spcPts val="300"/>
              </a:spcBef>
              <a:buClr>
                <a:schemeClr val="accent3"/>
              </a:buClr>
            </a:pPr>
            <a:r>
              <a:rPr lang="en-US" sz="2400" b="1" dirty="0" smtClean="0">
                <a:latin typeface="Times New Roman" pitchFamily="18" charset="0"/>
                <a:cs typeface="Times New Roman" pitchFamily="18" charset="0"/>
              </a:rPr>
              <a:t>Descriptive Statistics</a:t>
            </a:r>
            <a:r>
              <a:rPr lang="en-US" sz="2400" dirty="0" smtClean="0">
                <a:latin typeface="Times New Roman" pitchFamily="18" charset="0"/>
                <a:cs typeface="Times New Roman" pitchFamily="18" charset="0"/>
              </a:rPr>
              <a:t> </a:t>
            </a:r>
          </a:p>
          <a:p>
            <a:pPr marL="365760" lvl="0" indent="-256032" algn="just">
              <a:spcBef>
                <a:spcPts val="300"/>
              </a:spcBef>
              <a:buClr>
                <a:schemeClr val="accent3"/>
              </a:buClr>
              <a:buFont typeface="Arial" pitchFamily="34" charset="0"/>
              <a:buChar char="•"/>
            </a:pP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mean of Chest Diameter</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and </a:t>
            </a:r>
            <a:r>
              <a:rPr lang="en-AU" sz="2000" dirty="0" smtClean="0">
                <a:latin typeface="Times New Roman" pitchFamily="18" charset="0"/>
                <a:cs typeface="Times New Roman" pitchFamily="18" charset="0"/>
              </a:rPr>
              <a:t>H</a:t>
            </a: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eight is 28 cm and</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171cm respectively. Whereas, </a:t>
            </a:r>
            <a:r>
              <a:rPr lang="en-AU" sz="2000" dirty="0" smtClean="0">
                <a:latin typeface="Times New Roman" pitchFamily="18" charset="0"/>
                <a:cs typeface="Times New Roman" pitchFamily="18" charset="0"/>
              </a:rPr>
              <a:t>median of Chest Diameter and Height is 27.8 cm and 170 cm respectively. </a:t>
            </a:r>
          </a:p>
          <a:p>
            <a:pPr marL="365760" lvl="0" indent="-256032" algn="just">
              <a:spcBef>
                <a:spcPts val="300"/>
              </a:spcBef>
              <a:buClr>
                <a:schemeClr val="accent3"/>
              </a:buClr>
              <a:buFont typeface="Arial" pitchFamily="34" charset="0"/>
              <a:buChar char="•"/>
            </a:pPr>
            <a:r>
              <a:rPr lang="en-AU"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mean and median </a:t>
            </a:r>
            <a:r>
              <a:rPr lang="en-AU" sz="2000" dirty="0" smtClean="0">
                <a:latin typeface="Times New Roman" pitchFamily="18" charset="0"/>
                <a:cs typeface="Times New Roman" pitchFamily="18" charset="0"/>
              </a:rPr>
              <a:t>of both Chest Diameter and Height  </a:t>
            </a:r>
            <a:r>
              <a:rPr lang="en-US" sz="2000" dirty="0" smtClean="0">
                <a:latin typeface="Times New Roman" pitchFamily="18" charset="0"/>
                <a:cs typeface="Times New Roman" pitchFamily="18" charset="0"/>
              </a:rPr>
              <a:t>are close to each other. So we can say that the data is fairly balanced, or symmetric, on each side.</a:t>
            </a:r>
            <a:endParaRPr lang="en-AU" sz="2000" dirty="0" smtClean="0">
              <a:latin typeface="Times New Roman" pitchFamily="18" charset="0"/>
              <a:cs typeface="Times New Roman" pitchFamily="18" charset="0"/>
            </a:endParaRPr>
          </a:p>
          <a:p>
            <a:pPr marL="365760" lvl="0" indent="-256032" algn="just">
              <a:spcBef>
                <a:spcPts val="300"/>
              </a:spcBef>
              <a:buClr>
                <a:schemeClr val="accent3"/>
              </a:buClr>
              <a:buFont typeface="Arial" pitchFamily="34" charset="0"/>
              <a:buChar char="•"/>
            </a:pP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standard deviation of</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Chest Diameter is</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2.74 and the </a:t>
            </a:r>
            <a:r>
              <a:rPr lang="en-AU" sz="2000" dirty="0" smtClean="0">
                <a:latin typeface="Times New Roman" pitchFamily="18" charset="0"/>
                <a:cs typeface="Times New Roman" pitchFamily="18" charset="0"/>
              </a:rPr>
              <a:t>standard deviation of  Height is 9.41.</a:t>
            </a:r>
            <a:endPar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Descriptive Statistics and Visualization</a:t>
            </a:r>
          </a:p>
        </p:txBody>
      </p:sp>
      <p:sp>
        <p:nvSpPr>
          <p:cNvPr id="7" name="Content Placeholder 2"/>
          <p:cNvSpPr txBox="1">
            <a:spLocks/>
          </p:cNvSpPr>
          <p:nvPr/>
        </p:nvSpPr>
        <p:spPr>
          <a:xfrm>
            <a:off x="381000" y="1828800"/>
            <a:ext cx="8458200" cy="381000"/>
          </a:xfrm>
          <a:prstGeom prst="rect">
            <a:avLst/>
          </a:prstGeom>
        </p:spPr>
        <p:txBody>
          <a:bodyPr vert="horz">
            <a:noAutofit/>
          </a:bodyPr>
          <a:lstStyle/>
          <a:p>
            <a:pPr marL="365760" lvl="0" indent="-256032" algn="just">
              <a:spcBef>
                <a:spcPts val="300"/>
              </a:spcBef>
              <a:buClr>
                <a:schemeClr val="accent3"/>
              </a:buClr>
            </a:pPr>
            <a:r>
              <a:rPr lang="en-US" sz="2400" b="1" dirty="0" smtClean="0">
                <a:latin typeface="Times New Roman" pitchFamily="18" charset="0"/>
                <a:cs typeface="Times New Roman" pitchFamily="18" charset="0"/>
              </a:rPr>
              <a:t>Visualization</a:t>
            </a:r>
            <a:r>
              <a:rPr lang="en-US" sz="2400" dirty="0" smtClean="0">
                <a:latin typeface="Times New Roman" pitchFamily="18" charset="0"/>
                <a:cs typeface="Times New Roman" pitchFamily="18" charset="0"/>
              </a:rPr>
              <a:t> </a:t>
            </a:r>
          </a:p>
        </p:txBody>
      </p:sp>
      <p:sp>
        <p:nvSpPr>
          <p:cNvPr id="9" name="TextBox 8"/>
          <p:cNvSpPr txBox="1"/>
          <p:nvPr/>
        </p:nvSpPr>
        <p:spPr>
          <a:xfrm>
            <a:off x="6781800" y="2438400"/>
            <a:ext cx="702436" cy="369332"/>
          </a:xfrm>
          <a:prstGeom prst="rect">
            <a:avLst/>
          </a:prstGeom>
          <a:noFill/>
        </p:spPr>
        <p:txBody>
          <a:bodyPr wrap="none" rtlCol="0">
            <a:spAutoFit/>
          </a:bodyPr>
          <a:lstStyle/>
          <a:p>
            <a:r>
              <a:rPr lang="en-US" dirty="0"/>
              <a:t>C</a:t>
            </a:r>
            <a:r>
              <a:rPr lang="en-US" dirty="0" smtClean="0"/>
              <a:t>ode</a:t>
            </a:r>
            <a:endParaRPr lang="en-US" dirty="0"/>
          </a:p>
        </p:txBody>
      </p:sp>
      <p:sp>
        <p:nvSpPr>
          <p:cNvPr id="15" name="TextBox 14"/>
          <p:cNvSpPr txBox="1"/>
          <p:nvPr/>
        </p:nvSpPr>
        <p:spPr>
          <a:xfrm>
            <a:off x="6858000" y="4724400"/>
            <a:ext cx="914033" cy="369332"/>
          </a:xfrm>
          <a:prstGeom prst="rect">
            <a:avLst/>
          </a:prstGeom>
          <a:noFill/>
        </p:spPr>
        <p:txBody>
          <a:bodyPr wrap="none" rtlCol="0">
            <a:spAutoFit/>
          </a:bodyPr>
          <a:lstStyle/>
          <a:p>
            <a:r>
              <a:rPr lang="en-US" dirty="0" smtClean="0"/>
              <a:t>Output</a:t>
            </a:r>
            <a:endParaRPr lang="en-US" dirty="0"/>
          </a:p>
        </p:txBody>
      </p:sp>
      <p:pic>
        <p:nvPicPr>
          <p:cNvPr id="11" name="Picture 10" descr="sc1.PNG"/>
          <p:cNvPicPr>
            <a:picLocks noChangeAspect="1"/>
          </p:cNvPicPr>
          <p:nvPr/>
        </p:nvPicPr>
        <p:blipFill>
          <a:blip r:embed="rId2"/>
          <a:stretch>
            <a:fillRect/>
          </a:stretch>
        </p:blipFill>
        <p:spPr>
          <a:xfrm>
            <a:off x="685800" y="2438400"/>
            <a:ext cx="4572000" cy="457200"/>
          </a:xfrm>
          <a:prstGeom prst="rect">
            <a:avLst/>
          </a:prstGeom>
          <a:ln>
            <a:solidFill>
              <a:schemeClr val="tx1"/>
            </a:solidFill>
          </a:ln>
        </p:spPr>
      </p:pic>
      <p:pic>
        <p:nvPicPr>
          <p:cNvPr id="12" name="Picture 11" descr="scat.png"/>
          <p:cNvPicPr>
            <a:picLocks noChangeAspect="1"/>
          </p:cNvPicPr>
          <p:nvPr/>
        </p:nvPicPr>
        <p:blipFill>
          <a:blip r:embed="rId3"/>
          <a:stretch>
            <a:fillRect/>
          </a:stretch>
        </p:blipFill>
        <p:spPr>
          <a:xfrm>
            <a:off x="685800" y="3276600"/>
            <a:ext cx="5372903" cy="314373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Descriptive Statistics and Visualization</a:t>
            </a:r>
          </a:p>
        </p:txBody>
      </p:sp>
      <p:sp>
        <p:nvSpPr>
          <p:cNvPr id="12" name="Content Placeholder 2"/>
          <p:cNvSpPr txBox="1">
            <a:spLocks/>
          </p:cNvSpPr>
          <p:nvPr/>
        </p:nvSpPr>
        <p:spPr>
          <a:xfrm>
            <a:off x="381000" y="1828800"/>
            <a:ext cx="8458200" cy="4419600"/>
          </a:xfrm>
          <a:prstGeom prst="rect">
            <a:avLst/>
          </a:prstGeom>
        </p:spPr>
        <p:txBody>
          <a:bodyPr vert="horz">
            <a:noAutofit/>
          </a:bodyPr>
          <a:lstStyle/>
          <a:p>
            <a:pPr marL="365760" lvl="0" indent="-256032" algn="just">
              <a:spcBef>
                <a:spcPts val="300"/>
              </a:spcBef>
              <a:buClr>
                <a:schemeClr val="accent3"/>
              </a:buClr>
            </a:pPr>
            <a:r>
              <a:rPr lang="en-US" sz="2400" b="1" dirty="0" smtClean="0">
                <a:latin typeface="Times New Roman" pitchFamily="18" charset="0"/>
                <a:cs typeface="Times New Roman" pitchFamily="18" charset="0"/>
              </a:rPr>
              <a:t>Visualization </a:t>
            </a:r>
          </a:p>
          <a:p>
            <a:pPr marL="365760" lvl="0" indent="-256032" algn="just">
              <a:spcBef>
                <a:spcPts val="300"/>
              </a:spcBef>
              <a:buClr>
                <a:schemeClr val="accent3"/>
              </a:buClr>
              <a:buFont typeface="Arial" pitchFamily="34" charset="0"/>
              <a:buChar char="•"/>
            </a:pP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Scatter plot of</a:t>
            </a:r>
            <a:r>
              <a:rPr lang="en-AU" sz="2000" dirty="0" smtClean="0">
                <a:latin typeface="Times New Roman" pitchFamily="18" charset="0"/>
                <a:cs typeface="Times New Roman" pitchFamily="18" charset="0"/>
              </a:rPr>
              <a:t> the  Chest Diameter (che.di) with respect to the Height (hgt) is plotted for visual analysis.</a:t>
            </a:r>
          </a:p>
          <a:p>
            <a:pPr marL="365760" lvl="0" indent="-256032" algn="just">
              <a:spcBef>
                <a:spcPts val="300"/>
              </a:spcBef>
              <a:buClr>
                <a:schemeClr val="accent3"/>
              </a:buClr>
              <a:buFont typeface="Arial" pitchFamily="34" charset="0"/>
              <a:buChar char="•"/>
            </a:pPr>
            <a:r>
              <a:rPr lang="en-AU" sz="2000" dirty="0" smtClean="0">
                <a:latin typeface="Times New Roman" pitchFamily="18" charset="0"/>
                <a:cs typeface="Times New Roman" pitchFamily="18" charset="0"/>
              </a:rPr>
              <a:t>Looking at the output, we can say that, as the value of  Height increases, the value of the Chest Diameter also increases. </a:t>
            </a:r>
          </a:p>
          <a:p>
            <a:pPr marL="365760" lvl="0" indent="-256032" algn="just">
              <a:spcBef>
                <a:spcPts val="300"/>
              </a:spcBef>
              <a:buClr>
                <a:schemeClr val="accent3"/>
              </a:buClr>
              <a:buFont typeface="Arial" pitchFamily="34" charset="0"/>
              <a:buChar char="•"/>
            </a:pPr>
            <a:r>
              <a:rPr lang="en-AU" sz="2000" dirty="0" smtClean="0">
                <a:latin typeface="Times New Roman" pitchFamily="18" charset="0"/>
                <a:cs typeface="Times New Roman" pitchFamily="18" charset="0"/>
              </a:rPr>
              <a:t>This is a positive linear relationship.</a:t>
            </a:r>
          </a:p>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 positive linear relationship occurs when as the predictor variable (hgt) increases in value, so too do the values for the dependent variable (che.di)</a:t>
            </a:r>
            <a:r>
              <a:rPr lang="en-US" sz="2000" dirty="0" smtClean="0"/>
              <a:t>.</a:t>
            </a:r>
          </a:p>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As the data exhibit signs of a positive linear relationship</a:t>
            </a:r>
            <a:r>
              <a:rPr lang="en-AU" sz="2000" dirty="0" smtClean="0">
                <a:latin typeface="Times New Roman" pitchFamily="18" charset="0"/>
                <a:cs typeface="Times New Roman" pitchFamily="18" charset="0"/>
              </a:rPr>
              <a:t>, we can fit the data into the linear regression model.</a:t>
            </a:r>
          </a:p>
          <a:p>
            <a:pPr marL="365760" lvl="0" indent="-256032" algn="just">
              <a:spcBef>
                <a:spcPts val="300"/>
              </a:spcBef>
              <a:buClr>
                <a:schemeClr val="accent3"/>
              </a:buClr>
              <a:buFont typeface="Arial" pitchFamily="34" charset="0"/>
              <a:buChar char="•"/>
            </a:pPr>
            <a:endParaRPr lang="en-AU" sz="2000" dirty="0" smtClean="0">
              <a:latin typeface="Times New Roman" pitchFamily="18" charset="0"/>
              <a:cs typeface="Times New Roman" pitchFamily="18" charset="0"/>
            </a:endParaRPr>
          </a:p>
          <a:p>
            <a:pPr marL="365760" lvl="0" indent="-256032" algn="just">
              <a:spcBef>
                <a:spcPts val="300"/>
              </a:spcBef>
              <a:buClr>
                <a:schemeClr val="accent3"/>
              </a:buClr>
              <a:buFont typeface="Arial" pitchFamily="34" charset="0"/>
              <a:buChar char="•"/>
            </a:pPr>
            <a:endPar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6" name="TextBox 5"/>
          <p:cNvSpPr txBox="1"/>
          <p:nvPr/>
        </p:nvSpPr>
        <p:spPr>
          <a:xfrm>
            <a:off x="6553200" y="3352800"/>
            <a:ext cx="702436" cy="369332"/>
          </a:xfrm>
          <a:prstGeom prst="rect">
            <a:avLst/>
          </a:prstGeom>
          <a:noFill/>
        </p:spPr>
        <p:txBody>
          <a:bodyPr wrap="none" rtlCol="0">
            <a:spAutoFit/>
          </a:bodyPr>
          <a:lstStyle/>
          <a:p>
            <a:r>
              <a:rPr lang="en-US" dirty="0"/>
              <a:t>C</a:t>
            </a:r>
            <a:r>
              <a:rPr lang="en-US" dirty="0" smtClean="0"/>
              <a:t>ode</a:t>
            </a:r>
            <a:endParaRPr lang="en-US" dirty="0"/>
          </a:p>
        </p:txBody>
      </p:sp>
      <p:sp>
        <p:nvSpPr>
          <p:cNvPr id="8" name="TextBox 7"/>
          <p:cNvSpPr txBox="1"/>
          <p:nvPr/>
        </p:nvSpPr>
        <p:spPr>
          <a:xfrm>
            <a:off x="7086600" y="4953000"/>
            <a:ext cx="914033" cy="369332"/>
          </a:xfrm>
          <a:prstGeom prst="rect">
            <a:avLst/>
          </a:prstGeom>
          <a:noFill/>
        </p:spPr>
        <p:txBody>
          <a:bodyPr wrap="none" rtlCol="0">
            <a:spAutoFit/>
          </a:bodyPr>
          <a:lstStyle/>
          <a:p>
            <a:r>
              <a:rPr lang="en-US" dirty="0" smtClean="0"/>
              <a:t>Output</a:t>
            </a:r>
            <a:endParaRPr lang="en-US" dirty="0"/>
          </a:p>
        </p:txBody>
      </p:sp>
      <p:pic>
        <p:nvPicPr>
          <p:cNvPr id="7" name="Picture 6" descr="lm.PNG"/>
          <p:cNvPicPr>
            <a:picLocks noChangeAspect="1"/>
          </p:cNvPicPr>
          <p:nvPr/>
        </p:nvPicPr>
        <p:blipFill>
          <a:blip r:embed="rId2"/>
          <a:stretch>
            <a:fillRect/>
          </a:stretch>
        </p:blipFill>
        <p:spPr>
          <a:xfrm>
            <a:off x="609600" y="3352800"/>
            <a:ext cx="4267200" cy="457200"/>
          </a:xfrm>
          <a:prstGeom prst="rect">
            <a:avLst/>
          </a:prstGeom>
          <a:ln>
            <a:solidFill>
              <a:schemeClr val="tx1"/>
            </a:solidFill>
          </a:ln>
        </p:spPr>
      </p:pic>
      <p:pic>
        <p:nvPicPr>
          <p:cNvPr id="11" name="Picture 10" descr="lmo.PNG"/>
          <p:cNvPicPr>
            <a:picLocks noChangeAspect="1"/>
          </p:cNvPicPr>
          <p:nvPr/>
        </p:nvPicPr>
        <p:blipFill>
          <a:blip r:embed="rId3"/>
          <a:stretch>
            <a:fillRect/>
          </a:stretch>
        </p:blipFill>
        <p:spPr>
          <a:xfrm>
            <a:off x="609600" y="3962400"/>
            <a:ext cx="5410200" cy="2667000"/>
          </a:xfrm>
          <a:prstGeom prst="rect">
            <a:avLst/>
          </a:prstGeom>
          <a:ln>
            <a:solidFill>
              <a:schemeClr val="tx1"/>
            </a:solidFill>
          </a:ln>
        </p:spPr>
      </p:pic>
      <p:sp>
        <p:nvSpPr>
          <p:cNvPr id="12" name="Content Placeholder 2"/>
          <p:cNvSpPr txBox="1">
            <a:spLocks/>
          </p:cNvSpPr>
          <p:nvPr/>
        </p:nvSpPr>
        <p:spPr>
          <a:xfrm>
            <a:off x="304800" y="1600200"/>
            <a:ext cx="8610600" cy="1752600"/>
          </a:xfrm>
          <a:prstGeom prst="rect">
            <a:avLst/>
          </a:prstGeom>
        </p:spPr>
        <p:txBody>
          <a:bodyPr vert="horz">
            <a:noAutofit/>
          </a:bodyPr>
          <a:lstStyle/>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Assuming null hypothesis as the data doesn’t fit the regression model and alternate hypothesis as the data fit the regression model.</a:t>
            </a:r>
          </a:p>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Null hypothesis was rejected as p &lt; .001. Therefore, the linear model was statistically significant with F(1, 505) = 327 and p &lt; .001.  </a:t>
            </a:r>
            <a:endParaRPr kumimoji="0" lang="en-AU" sz="2000" b="0" i="0" u="none" strike="noStrike" kern="1200" cap="none" spc="0" normalizeH="0" noProof="0" dirty="0" smtClean="0">
              <a:ln>
                <a:noFill/>
              </a:ln>
              <a:solidFill>
                <a:schemeClr val="tx1"/>
              </a:solidFill>
              <a:effectLst/>
              <a:uLnTx/>
              <a:uFillTx/>
              <a:latin typeface="Times New Roman" pitchFamily="18" charset="0"/>
              <a:cs typeface="Times New Roman" pitchFamily="18" charset="0"/>
            </a:endParaRPr>
          </a:p>
          <a:p>
            <a:pPr marL="365760" lvl="0" indent="-256032" algn="just">
              <a:spcBef>
                <a:spcPts val="300"/>
              </a:spcBef>
              <a:buClr>
                <a:schemeClr val="accent3"/>
              </a:buClr>
              <a:buFont typeface="Arial" pitchFamily="34" charset="0"/>
              <a:buChar char="•"/>
            </a:pPr>
            <a:r>
              <a:rPr lang="en-AU" sz="2000" baseline="0" dirty="0" smtClean="0">
                <a:latin typeface="Times New Roman" pitchFamily="18" charset="0"/>
                <a:cs typeface="Times New Roman" pitchFamily="18" charset="0"/>
              </a:rPr>
              <a:t>The Height</a:t>
            </a:r>
            <a:r>
              <a:rPr lang="en-AU" sz="2000" dirty="0" smtClean="0">
                <a:latin typeface="Times New Roman" pitchFamily="18" charset="0"/>
                <a:cs typeface="Times New Roman" pitchFamily="18" charset="0"/>
              </a:rPr>
              <a:t> explained 39.3% of variability in the Chest Diameter.</a:t>
            </a:r>
            <a:endParaRPr kumimoji="0" lang="en-AU"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12" name="Content Placeholder 2"/>
          <p:cNvSpPr txBox="1">
            <a:spLocks/>
          </p:cNvSpPr>
          <p:nvPr/>
        </p:nvSpPr>
        <p:spPr>
          <a:xfrm>
            <a:off x="304800" y="1676400"/>
            <a:ext cx="8610600" cy="4724400"/>
          </a:xfrm>
          <a:prstGeom prst="rect">
            <a:avLst/>
          </a:prstGeom>
        </p:spPr>
        <p:txBody>
          <a:bodyPr vert="horz">
            <a:noAutofit/>
          </a:bodyPr>
          <a:lstStyle/>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The estimated average Chest Diameter when Height= 0 was -3.29 cm</a:t>
            </a:r>
            <a:r>
              <a:rPr lang="en-US" sz="2000" dirty="0" smtClean="0">
                <a:latin typeface="Times New Roman" pitchFamily="18" charset="0"/>
                <a:cs typeface="Times New Roman" pitchFamily="18" charset="0"/>
              </a:rPr>
              <a:t>.</a:t>
            </a:r>
          </a:p>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 Height with 0 is impossible. Therefore, the intercept usually don’t have a meaningful interpretation.</a:t>
            </a:r>
            <a:endParaRPr lang="en-US" sz="2000" dirty="0" smtClean="0">
              <a:latin typeface="Times New Roman" pitchFamily="18" charset="0"/>
              <a:cs typeface="Times New Roman" pitchFamily="18" charset="0"/>
            </a:endParaRPr>
          </a:p>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As </a:t>
            </a:r>
            <a:r>
              <a:rPr lang="en-US" sz="2000" b="1" dirty="0" smtClean="0">
                <a:latin typeface="Times New Roman" pitchFamily="18" charset="0"/>
                <a:cs typeface="Times New Roman" pitchFamily="18" charset="0"/>
              </a:rPr>
              <a:t>p &gt;= .</a:t>
            </a:r>
            <a:r>
              <a:rPr lang="en-US" sz="2000" b="1" dirty="0" smtClean="0">
                <a:latin typeface="Times New Roman" pitchFamily="18" charset="0"/>
                <a:cs typeface="Times New Roman" pitchFamily="18" charset="0"/>
              </a:rPr>
              <a:t>05 </a:t>
            </a:r>
            <a:r>
              <a:rPr lang="en-US" sz="2000" dirty="0" smtClean="0">
                <a:latin typeface="Times New Roman" pitchFamily="18" charset="0"/>
                <a:cs typeface="Times New Roman" pitchFamily="18" charset="0"/>
              </a:rPr>
              <a:t>for the intercept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smtClean="0">
                <a:latin typeface="Times New Roman" pitchFamily="18" charset="0"/>
                <a:cs typeface="Times New Roman" pitchFamily="18" charset="0"/>
              </a:rPr>
              <a:t>intercept of the regression was close to being statistically significant with a = -</a:t>
            </a:r>
            <a:r>
              <a:rPr lang="en-US" sz="2000" dirty="0" smtClean="0">
                <a:latin typeface="Times New Roman" pitchFamily="18" charset="0"/>
                <a:cs typeface="Times New Roman" pitchFamily="18" charset="0"/>
              </a:rPr>
              <a:t>3.29</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For every one unit increase in Height, the mean Chest Diameter was estimated to increase on average by 0.18 cm. This is a positive change.</a:t>
            </a:r>
          </a:p>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As </a:t>
            </a:r>
            <a:r>
              <a:rPr lang="en-US" sz="2000" b="1" dirty="0" smtClean="0">
                <a:latin typeface="Times New Roman" pitchFamily="18" charset="0"/>
                <a:cs typeface="Times New Roman" pitchFamily="18" charset="0"/>
              </a:rPr>
              <a:t>p &lt; .</a:t>
            </a:r>
            <a:r>
              <a:rPr lang="en-US" sz="2000" b="1" dirty="0" smtClean="0">
                <a:latin typeface="Times New Roman" pitchFamily="18" charset="0"/>
                <a:cs typeface="Times New Roman" pitchFamily="18" charset="0"/>
              </a:rPr>
              <a:t>05 </a:t>
            </a:r>
            <a:r>
              <a:rPr lang="en-US" sz="2000" dirty="0" smtClean="0">
                <a:latin typeface="Times New Roman" pitchFamily="18" charset="0"/>
                <a:cs typeface="Times New Roman" pitchFamily="18" charset="0"/>
              </a:rPr>
              <a:t>for the </a:t>
            </a:r>
            <a:r>
              <a:rPr lang="en-US" sz="2000" dirty="0" smtClean="0">
                <a:latin typeface="Times New Roman" pitchFamily="18" charset="0"/>
                <a:cs typeface="Times New Roman" pitchFamily="18" charset="0"/>
              </a:rPr>
              <a:t>slope, the </a:t>
            </a:r>
            <a:r>
              <a:rPr lang="en-US" sz="2000" dirty="0" smtClean="0">
                <a:latin typeface="Times New Roman" pitchFamily="18" charset="0"/>
                <a:cs typeface="Times New Roman" pitchFamily="18" charset="0"/>
              </a:rPr>
              <a:t>slope of the regression </a:t>
            </a:r>
            <a:r>
              <a:rPr lang="en-US" sz="2000" dirty="0" smtClean="0">
                <a:latin typeface="Times New Roman" pitchFamily="18" charset="0"/>
                <a:cs typeface="Times New Roman" pitchFamily="18" charset="0"/>
              </a:rPr>
              <a:t>was </a:t>
            </a:r>
            <a:r>
              <a:rPr lang="en-US" sz="2000" dirty="0" smtClean="0">
                <a:latin typeface="Times New Roman" pitchFamily="18" charset="0"/>
                <a:cs typeface="Times New Roman" pitchFamily="18" charset="0"/>
              </a:rPr>
              <a:t>statistically significant with b = </a:t>
            </a:r>
            <a:r>
              <a:rPr lang="en-US" sz="2000" dirty="0" smtClean="0">
                <a:latin typeface="Times New Roman" pitchFamily="18" charset="0"/>
                <a:cs typeface="Times New Roman" pitchFamily="18" charset="0"/>
              </a:rPr>
              <a:t>0.18</a:t>
            </a:r>
            <a:r>
              <a:rPr lang="en-US" sz="2000" dirty="0" smtClean="0">
                <a:latin typeface="Times New Roman" pitchFamily="18" charset="0"/>
                <a:cs typeface="Times New Roman" pitchFamily="18" charset="0"/>
              </a:rPr>
              <a:t>.</a:t>
            </a:r>
          </a:p>
          <a:p>
            <a:pPr marL="36576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The Chest Diameter (intercept) </a:t>
            </a:r>
            <a:r>
              <a:rPr lang="en-US" sz="2000" dirty="0" smtClean="0">
                <a:latin typeface="Times New Roman" pitchFamily="18" charset="0"/>
                <a:cs typeface="Times New Roman" pitchFamily="18" charset="0"/>
              </a:rPr>
              <a:t>isn't significant </a:t>
            </a:r>
            <a:r>
              <a:rPr lang="en-US" sz="2000" dirty="0" smtClean="0">
                <a:latin typeface="Times New Roman" pitchFamily="18" charset="0"/>
                <a:cs typeface="Times New Roman" pitchFamily="18" charset="0"/>
              </a:rPr>
              <a:t>which means that its appearance is based on the Height (slope) of the person and not the other way round. </a:t>
            </a:r>
            <a:endParaRPr lang="en-US" sz="2000" dirty="0" smtClean="0">
              <a:latin typeface="Times New Roman" pitchFamily="18" charset="0"/>
              <a:cs typeface="Times New Roman" pitchFamily="18" charset="0"/>
            </a:endParaRPr>
          </a:p>
          <a:p>
            <a:pPr marL="365760" lvl="0" indent="-256032" algn="just">
              <a:spcBef>
                <a:spcPts val="300"/>
              </a:spcBef>
              <a:buClr>
                <a:schemeClr val="accent3"/>
              </a:buClr>
            </a:pPr>
            <a:endParaRPr kumimoji="0" lang="en-AU"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8" name="TextBox 7"/>
          <p:cNvSpPr txBox="1"/>
          <p:nvPr/>
        </p:nvSpPr>
        <p:spPr>
          <a:xfrm>
            <a:off x="7162800" y="4876800"/>
            <a:ext cx="914033" cy="369332"/>
          </a:xfrm>
          <a:prstGeom prst="rect">
            <a:avLst/>
          </a:prstGeom>
          <a:noFill/>
        </p:spPr>
        <p:txBody>
          <a:bodyPr wrap="none" rtlCol="0">
            <a:spAutoFit/>
          </a:bodyPr>
          <a:lstStyle/>
          <a:p>
            <a:r>
              <a:rPr lang="en-US" dirty="0" smtClean="0"/>
              <a:t>Output</a:t>
            </a:r>
            <a:endParaRPr lang="en-US" dirty="0"/>
          </a:p>
        </p:txBody>
      </p:sp>
      <p:sp>
        <p:nvSpPr>
          <p:cNvPr id="12" name="Content Placeholder 2"/>
          <p:cNvSpPr txBox="1">
            <a:spLocks/>
          </p:cNvSpPr>
          <p:nvPr/>
        </p:nvSpPr>
        <p:spPr>
          <a:xfrm>
            <a:off x="304800" y="1600200"/>
            <a:ext cx="8610600" cy="2133600"/>
          </a:xfrm>
          <a:prstGeom prst="rect">
            <a:avLst/>
          </a:prstGeom>
        </p:spPr>
        <p:txBody>
          <a:bodyPr vert="horz">
            <a:noAutofit/>
          </a:bodyPr>
          <a:lstStyle/>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To report the final regression model, assumptions must be validated for linear regression. </a:t>
            </a:r>
          </a:p>
          <a:p>
            <a:pPr marL="365760" lvl="0" indent="-256032" algn="just">
              <a:spcBef>
                <a:spcPts val="300"/>
              </a:spcBef>
              <a:buClr>
                <a:schemeClr val="accent3"/>
              </a:buClr>
              <a:buFont typeface="Arial" pitchFamily="34" charset="0"/>
              <a:buChar char="•"/>
            </a:pPr>
            <a:r>
              <a:rPr lang="en-US" sz="2000" b="1" dirty="0" smtClean="0">
                <a:latin typeface="Times New Roman" pitchFamily="18" charset="0"/>
                <a:cs typeface="Times New Roman" pitchFamily="18" charset="0"/>
              </a:rPr>
              <a:t>Independence</a:t>
            </a:r>
            <a:r>
              <a:rPr lang="en-US" sz="2000" dirty="0" smtClean="0">
                <a:latin typeface="Times New Roman" pitchFamily="18" charset="0"/>
                <a:cs typeface="Times New Roman" pitchFamily="18" charset="0"/>
              </a:rPr>
              <a:t> was assumed as each Chest Diameter and Height measurement came from different people.</a:t>
            </a:r>
          </a:p>
          <a:p>
            <a:pPr marL="365760" lvl="0" indent="-256032" algn="just">
              <a:spcBef>
                <a:spcPts val="300"/>
              </a:spcBef>
              <a:buClr>
                <a:schemeClr val="accent3"/>
              </a:buClr>
              <a:buFont typeface="Arial" pitchFamily="34" charset="0"/>
              <a:buChar char="•"/>
            </a:pPr>
            <a:r>
              <a:rPr lang="en-US" sz="2000" b="1" dirty="0" smtClean="0">
                <a:latin typeface="Times New Roman" pitchFamily="18" charset="0"/>
                <a:cs typeface="Times New Roman" pitchFamily="18" charset="0"/>
              </a:rPr>
              <a:t>Linearity: </a:t>
            </a:r>
            <a:r>
              <a:rPr lang="en-US" sz="2000" dirty="0" smtClean="0">
                <a:latin typeface="Times New Roman" pitchFamily="18" charset="0"/>
                <a:cs typeface="Times New Roman" pitchFamily="18" charset="0"/>
              </a:rPr>
              <a:t>The scatter plot suggested a linear relationship (i.e. flat red line). There were no non-linear trends in the Residual vs. fitted plot.</a:t>
            </a:r>
            <a:endParaRPr kumimoji="0" lang="en-AU"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9" name="Picture 8" descr="linear.png"/>
          <p:cNvPicPr>
            <a:picLocks noChangeAspect="1"/>
          </p:cNvPicPr>
          <p:nvPr/>
        </p:nvPicPr>
        <p:blipFill>
          <a:blip r:embed="rId2"/>
          <a:stretch>
            <a:fillRect/>
          </a:stretch>
        </p:blipFill>
        <p:spPr>
          <a:xfrm>
            <a:off x="762000" y="3886200"/>
            <a:ext cx="5181600" cy="2743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8" name="TextBox 7"/>
          <p:cNvSpPr txBox="1"/>
          <p:nvPr/>
        </p:nvSpPr>
        <p:spPr>
          <a:xfrm>
            <a:off x="6858000" y="4419600"/>
            <a:ext cx="914033" cy="369332"/>
          </a:xfrm>
          <a:prstGeom prst="rect">
            <a:avLst/>
          </a:prstGeom>
          <a:noFill/>
        </p:spPr>
        <p:txBody>
          <a:bodyPr wrap="none" rtlCol="0">
            <a:spAutoFit/>
          </a:bodyPr>
          <a:lstStyle/>
          <a:p>
            <a:r>
              <a:rPr lang="en-US" dirty="0" smtClean="0"/>
              <a:t>Output</a:t>
            </a:r>
            <a:endParaRPr lang="en-US" dirty="0"/>
          </a:p>
        </p:txBody>
      </p:sp>
      <p:sp>
        <p:nvSpPr>
          <p:cNvPr id="12" name="Content Placeholder 2"/>
          <p:cNvSpPr txBox="1">
            <a:spLocks/>
          </p:cNvSpPr>
          <p:nvPr/>
        </p:nvSpPr>
        <p:spPr>
          <a:xfrm>
            <a:off x="304800" y="1600200"/>
            <a:ext cx="8610600" cy="1600200"/>
          </a:xfrm>
          <a:prstGeom prst="rect">
            <a:avLst/>
          </a:prstGeom>
        </p:spPr>
        <p:txBody>
          <a:bodyPr vert="horz">
            <a:noAutofit/>
          </a:bodyPr>
          <a:lstStyle/>
          <a:p>
            <a:pPr marL="365760" lvl="0" indent="-256032" algn="just">
              <a:spcBef>
                <a:spcPts val="300"/>
              </a:spcBef>
              <a:buClr>
                <a:schemeClr val="accent3"/>
              </a:buClr>
              <a:buFont typeface="Arial" pitchFamily="34" charset="0"/>
              <a:buChar char="•"/>
            </a:pPr>
            <a:r>
              <a:rPr lang="en-US" sz="2000" b="1" dirty="0" smtClean="0">
                <a:latin typeface="Times New Roman" pitchFamily="18" charset="0"/>
                <a:cs typeface="Times New Roman" pitchFamily="18" charset="0"/>
              </a:rPr>
              <a:t>Normality of residuals: </a:t>
            </a:r>
            <a:r>
              <a:rPr lang="en-US" sz="2000" dirty="0" smtClean="0">
                <a:latin typeface="Times New Roman" pitchFamily="18" charset="0"/>
                <a:cs typeface="Times New Roman" pitchFamily="18" charset="0"/>
              </a:rPr>
              <a:t>The normal Q-Q plot was used to determine if there were any gross deviations from normality (e.g. obvious S shapes or non-linear trends). </a:t>
            </a:r>
          </a:p>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The plot suggested that there were none major deviations from normality.</a:t>
            </a:r>
            <a:endParaRPr kumimoji="0" lang="en-AU"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6" name="Picture 5" descr="nor.png"/>
          <p:cNvPicPr>
            <a:picLocks noChangeAspect="1"/>
          </p:cNvPicPr>
          <p:nvPr/>
        </p:nvPicPr>
        <p:blipFill>
          <a:blip r:embed="rId2"/>
          <a:stretch>
            <a:fillRect/>
          </a:stretch>
        </p:blipFill>
        <p:spPr>
          <a:xfrm>
            <a:off x="762000" y="3276600"/>
            <a:ext cx="4724400" cy="2971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8" name="TextBox 7"/>
          <p:cNvSpPr txBox="1"/>
          <p:nvPr/>
        </p:nvSpPr>
        <p:spPr>
          <a:xfrm>
            <a:off x="6858000" y="4572000"/>
            <a:ext cx="914033" cy="369332"/>
          </a:xfrm>
          <a:prstGeom prst="rect">
            <a:avLst/>
          </a:prstGeom>
          <a:noFill/>
        </p:spPr>
        <p:txBody>
          <a:bodyPr wrap="none" rtlCol="0">
            <a:spAutoFit/>
          </a:bodyPr>
          <a:lstStyle/>
          <a:p>
            <a:r>
              <a:rPr lang="en-US" dirty="0" smtClean="0"/>
              <a:t>Output</a:t>
            </a:r>
            <a:endParaRPr lang="en-US" dirty="0"/>
          </a:p>
        </p:txBody>
      </p:sp>
      <p:sp>
        <p:nvSpPr>
          <p:cNvPr id="12" name="Content Placeholder 2"/>
          <p:cNvSpPr txBox="1">
            <a:spLocks/>
          </p:cNvSpPr>
          <p:nvPr/>
        </p:nvSpPr>
        <p:spPr>
          <a:xfrm>
            <a:off x="304800" y="1600200"/>
            <a:ext cx="8610600" cy="1600200"/>
          </a:xfrm>
          <a:prstGeom prst="rect">
            <a:avLst/>
          </a:prstGeom>
        </p:spPr>
        <p:txBody>
          <a:bodyPr vert="horz">
            <a:noAutofit/>
          </a:bodyPr>
          <a:lstStyle/>
          <a:p>
            <a:pPr marL="365760" lvl="0" indent="-256032" algn="just">
              <a:spcBef>
                <a:spcPts val="300"/>
              </a:spcBef>
              <a:buClr>
                <a:schemeClr val="accent3"/>
              </a:buClr>
              <a:buFont typeface="Arial" pitchFamily="34" charset="0"/>
              <a:buChar char="•"/>
            </a:pPr>
            <a:r>
              <a:rPr lang="en-US" sz="2000" b="1" dirty="0" smtClean="0">
                <a:latin typeface="Times New Roman" pitchFamily="18" charset="0"/>
                <a:cs typeface="Times New Roman" pitchFamily="18" charset="0"/>
              </a:rPr>
              <a:t>Influential cases: </a:t>
            </a:r>
            <a:r>
              <a:rPr lang="en-US" sz="2000" dirty="0" smtClean="0">
                <a:latin typeface="Times New Roman" pitchFamily="18" charset="0"/>
                <a:cs typeface="Times New Roman" pitchFamily="18" charset="0"/>
              </a:rPr>
              <a:t>The residual vs. leverage plot is used to identify cases that might be unduly influencing the fit of the regression model, for example, outliers. However, all the outliers are not influential.</a:t>
            </a:r>
            <a:r>
              <a:rPr lang="en-US" sz="2000" dirty="0" smtClean="0"/>
              <a:t> </a:t>
            </a:r>
            <a:endParaRPr lang="en-US" sz="2000" dirty="0" smtClean="0">
              <a:latin typeface="Times New Roman" pitchFamily="18" charset="0"/>
              <a:cs typeface="Times New Roman" pitchFamily="18" charset="0"/>
            </a:endParaRPr>
          </a:p>
          <a:p>
            <a:pPr marL="365760" lvl="0" indent="-256032" algn="just">
              <a:spcBef>
                <a:spcPts val="300"/>
              </a:spcBef>
              <a:buClr>
                <a:schemeClr val="accent3"/>
              </a:buClr>
              <a:buFont typeface="Arial" pitchFamily="34" charset="0"/>
              <a:buChar char="•"/>
            </a:pPr>
            <a:r>
              <a:rPr lang="en-US" sz="2000" dirty="0" smtClean="0">
                <a:latin typeface="Times New Roman" pitchFamily="18" charset="0"/>
                <a:cs typeface="Times New Roman" pitchFamily="18" charset="0"/>
              </a:rPr>
              <a:t>There are no values that fall outside the cook’s distance bands, and therefore, there was no evidence of influential cases.</a:t>
            </a:r>
            <a:endParaRPr kumimoji="0" lang="en-AU"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7" name="Picture 6" descr="influential.png"/>
          <p:cNvPicPr>
            <a:picLocks noChangeAspect="1"/>
          </p:cNvPicPr>
          <p:nvPr/>
        </p:nvPicPr>
        <p:blipFill>
          <a:blip r:embed="rId2"/>
          <a:stretch>
            <a:fillRect/>
          </a:stretch>
        </p:blipFill>
        <p:spPr>
          <a:xfrm>
            <a:off x="762000" y="3352800"/>
            <a:ext cx="4763303" cy="30480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a:bodyPr>
          <a:lstStyle/>
          <a:p>
            <a:r>
              <a:rPr lang="en-US" sz="3200" dirty="0" smtClean="0">
                <a:latin typeface="Times New Roman" pitchFamily="18" charset="0"/>
                <a:cs typeface="Times New Roman" pitchFamily="18" charset="0"/>
              </a:rPr>
              <a:t>Hypothesis Testing</a:t>
            </a:r>
          </a:p>
        </p:txBody>
      </p:sp>
      <p:sp>
        <p:nvSpPr>
          <p:cNvPr id="8" name="TextBox 7"/>
          <p:cNvSpPr txBox="1"/>
          <p:nvPr/>
        </p:nvSpPr>
        <p:spPr>
          <a:xfrm>
            <a:off x="6934200" y="4267200"/>
            <a:ext cx="914033" cy="369332"/>
          </a:xfrm>
          <a:prstGeom prst="rect">
            <a:avLst/>
          </a:prstGeom>
          <a:noFill/>
        </p:spPr>
        <p:txBody>
          <a:bodyPr wrap="none" rtlCol="0">
            <a:spAutoFit/>
          </a:bodyPr>
          <a:lstStyle/>
          <a:p>
            <a:r>
              <a:rPr lang="en-US" dirty="0" smtClean="0"/>
              <a:t>Output</a:t>
            </a:r>
            <a:endParaRPr lang="en-US" dirty="0"/>
          </a:p>
        </p:txBody>
      </p:sp>
      <p:sp>
        <p:nvSpPr>
          <p:cNvPr id="12" name="Content Placeholder 2"/>
          <p:cNvSpPr txBox="1">
            <a:spLocks/>
          </p:cNvSpPr>
          <p:nvPr/>
        </p:nvSpPr>
        <p:spPr>
          <a:xfrm>
            <a:off x="304800" y="1676400"/>
            <a:ext cx="8610600" cy="1066800"/>
          </a:xfrm>
          <a:prstGeom prst="rect">
            <a:avLst/>
          </a:prstGeom>
        </p:spPr>
        <p:txBody>
          <a:bodyPr vert="horz">
            <a:noAutofit/>
          </a:bodyPr>
          <a:lstStyle/>
          <a:p>
            <a:pPr marL="365760" lvl="0" indent="-256032" algn="just">
              <a:spcBef>
                <a:spcPts val="300"/>
              </a:spcBef>
              <a:buClr>
                <a:schemeClr val="accent3"/>
              </a:buClr>
              <a:buFont typeface="Arial" pitchFamily="34" charset="0"/>
              <a:buChar char="•"/>
            </a:pPr>
            <a:r>
              <a:rPr lang="en-US" sz="2000" b="1" dirty="0" smtClean="0">
                <a:latin typeface="Times New Roman" pitchFamily="18" charset="0"/>
                <a:cs typeface="Times New Roman" pitchFamily="18" charset="0"/>
              </a:rPr>
              <a:t>Homoscedasticity: </a:t>
            </a:r>
            <a:r>
              <a:rPr lang="en-US" sz="2000" dirty="0" smtClean="0">
                <a:latin typeface="Times New Roman" pitchFamily="18" charset="0"/>
                <a:cs typeface="Times New Roman" pitchFamily="18" charset="0"/>
              </a:rPr>
              <a:t>In the scale location plot, the variance in the square root of standardized residuals appeared to be consistent across fitted values (i.e. flat red line).</a:t>
            </a:r>
            <a:endParaRPr kumimoji="0" lang="en-AU"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7" name="Picture 6" descr="homo.png"/>
          <p:cNvPicPr>
            <a:picLocks noChangeAspect="1"/>
          </p:cNvPicPr>
          <p:nvPr/>
        </p:nvPicPr>
        <p:blipFill>
          <a:blip r:embed="rId2"/>
          <a:stretch>
            <a:fillRect/>
          </a:stretch>
        </p:blipFill>
        <p:spPr>
          <a:xfrm>
            <a:off x="762000" y="2971800"/>
            <a:ext cx="4763303" cy="30480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Discussion</a:t>
            </a:r>
          </a:p>
        </p:txBody>
      </p:sp>
      <p:sp>
        <p:nvSpPr>
          <p:cNvPr id="3" name="Content Placeholder 2"/>
          <p:cNvSpPr>
            <a:spLocks noGrp="1"/>
          </p:cNvSpPr>
          <p:nvPr>
            <p:ph idx="1"/>
          </p:nvPr>
        </p:nvSpPr>
        <p:spPr>
          <a:xfrm>
            <a:off x="381000" y="1828800"/>
            <a:ext cx="8458200" cy="4800600"/>
          </a:xfrm>
        </p:spPr>
        <p:txBody>
          <a:bodyPr>
            <a:noAutofit/>
          </a:bodyPr>
          <a:lstStyle/>
          <a:p>
            <a:pPr algn="just"/>
            <a:r>
              <a:rPr lang="en-US" sz="2000" dirty="0" smtClean="0">
                <a:latin typeface="Times New Roman" pitchFamily="18" charset="0"/>
                <a:cs typeface="Times New Roman" pitchFamily="18" charset="0"/>
              </a:rPr>
              <a:t>The scatter plot indicated a positive linear relationship before fitting the data into the linear regression model and other non-linear relationships were ruled out.</a:t>
            </a:r>
          </a:p>
          <a:p>
            <a:pPr algn="just"/>
            <a:r>
              <a:rPr lang="en-US" sz="2000" dirty="0" smtClean="0">
                <a:latin typeface="Times New Roman" pitchFamily="18" charset="0"/>
                <a:cs typeface="Times New Roman" pitchFamily="18" charset="0"/>
              </a:rPr>
              <a:t>Final inspection of the residuals supported normality and homoscedasticity. </a:t>
            </a:r>
          </a:p>
          <a:p>
            <a:pPr algn="just"/>
            <a:r>
              <a:rPr lang="en-US" sz="2000" dirty="0" smtClean="0">
                <a:latin typeface="Times New Roman" pitchFamily="18" charset="0"/>
                <a:cs typeface="Times New Roman" pitchFamily="18" charset="0"/>
              </a:rPr>
              <a:t>A person's Height was estimated to explain up to 39.3% of the variability in Chest Diameter.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Overall</a:t>
            </a:r>
            <a:r>
              <a:rPr lang="en-US" sz="2000" dirty="0" smtClean="0">
                <a:latin typeface="Times New Roman" pitchFamily="18" charset="0"/>
                <a:cs typeface="Times New Roman" pitchFamily="18" charset="0"/>
              </a:rPr>
              <a:t>, there was a statistically significant positive linear relationship between Chest Diameter and Height.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a:bodyPr>
          <a:lstStyle/>
          <a:p>
            <a:r>
              <a:rPr lang="en-US" sz="3200" dirty="0" smtClean="0">
                <a:latin typeface="Times New Roman" pitchFamily="18" charset="0"/>
                <a:cs typeface="Times New Roman" pitchFamily="18" charset="0"/>
              </a:rPr>
              <a:t>Analysis on Admitted patients</a:t>
            </a:r>
            <a:endParaRPr lang="en-US" sz="3200" b="1" dirty="0"/>
          </a:p>
        </p:txBody>
      </p:sp>
      <p:sp>
        <p:nvSpPr>
          <p:cNvPr id="3" name="Content Placeholder 2"/>
          <p:cNvSpPr>
            <a:spLocks noGrp="1"/>
          </p:cNvSpPr>
          <p:nvPr>
            <p:ph idx="1"/>
          </p:nvPr>
        </p:nvSpPr>
        <p:spPr>
          <a:xfrm>
            <a:off x="457200" y="1905000"/>
            <a:ext cx="8229600" cy="4325112"/>
          </a:xfrm>
        </p:spPr>
        <p:txBody>
          <a:bodyPr>
            <a:normAutofit/>
          </a:bodyPr>
          <a:lstStyle/>
          <a:p>
            <a:r>
              <a:rPr lang="en-US" sz="2400" dirty="0" smtClean="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Problem Statement</a:t>
            </a:r>
          </a:p>
          <a:p>
            <a:r>
              <a:rPr lang="en-US" sz="2400" dirty="0" smtClean="0">
                <a:latin typeface="Times New Roman" pitchFamily="18" charset="0"/>
                <a:cs typeface="Times New Roman" pitchFamily="18" charset="0"/>
              </a:rPr>
              <a:t>Data</a:t>
            </a:r>
          </a:p>
          <a:p>
            <a:r>
              <a:rPr lang="en-US" sz="2400" dirty="0" smtClean="0">
                <a:latin typeface="Times New Roman" pitchFamily="18" charset="0"/>
                <a:cs typeface="Times New Roman" pitchFamily="18" charset="0"/>
              </a:rPr>
              <a:t>Descriptive Statistics and Visualization</a:t>
            </a:r>
          </a:p>
          <a:p>
            <a:r>
              <a:rPr lang="en-US" sz="2400" dirty="0" smtClean="0">
                <a:latin typeface="Times New Roman" pitchFamily="18" charset="0"/>
                <a:cs typeface="Times New Roman" pitchFamily="18" charset="0"/>
              </a:rPr>
              <a:t>Hypothesis Testing</a:t>
            </a:r>
          </a:p>
          <a:p>
            <a:r>
              <a:rPr lang="en-US" sz="2400" dirty="0" smtClean="0">
                <a:latin typeface="Times New Roman" pitchFamily="18" charset="0"/>
                <a:cs typeface="Times New Roman" pitchFamily="18" charset="0"/>
              </a:rPr>
              <a:t>Discussion</a:t>
            </a:r>
          </a:p>
          <a:p>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077200" cy="4800600"/>
          </a:xfrm>
        </p:spPr>
        <p:txBody>
          <a:bodyPr>
            <a:noAutofit/>
          </a:bodyPr>
          <a:lstStyle/>
          <a:p>
            <a:pPr algn="just"/>
            <a:r>
              <a:rPr lang="en-AU" sz="2000" dirty="0" smtClean="0">
                <a:latin typeface="Times New Roman" pitchFamily="18" charset="0"/>
                <a:cs typeface="Times New Roman" pitchFamily="18" charset="0"/>
              </a:rPr>
              <a:t>Science direct. Data Pre-processing [online]. Available at </a:t>
            </a:r>
          </a:p>
          <a:p>
            <a:pPr algn="just">
              <a:buNone/>
            </a:pPr>
            <a:r>
              <a:rPr lang="en-AU" sz="2000" dirty="0" smtClean="0">
                <a:latin typeface="Times New Roman" pitchFamily="18" charset="0"/>
                <a:cs typeface="Times New Roman" pitchFamily="18" charset="0"/>
              </a:rPr>
              <a:t>    &lt; </a:t>
            </a:r>
            <a:r>
              <a:rPr lang="en-US" sz="2000" dirty="0" smtClean="0">
                <a:latin typeface="Times New Roman" pitchFamily="18" charset="0"/>
                <a:cs typeface="Times New Roman" pitchFamily="18" charset="0"/>
                <a:hlinkClick r:id="rId2"/>
              </a:rPr>
              <a:t>https://www.sciencedirect.com/topics/engineering/data-preprocessing</a:t>
            </a:r>
            <a:r>
              <a:rPr lang="en-US" sz="2000" dirty="0" smtClean="0">
                <a:latin typeface="Times New Roman" pitchFamily="18" charset="0"/>
                <a:cs typeface="Times New Roman" pitchFamily="18" charset="0"/>
              </a:rPr>
              <a:t> </a:t>
            </a:r>
            <a:r>
              <a:rPr lang="en-AU" sz="2000" dirty="0" smtClean="0">
                <a:latin typeface="Times New Roman" pitchFamily="18" charset="0"/>
                <a:cs typeface="Times New Roman" pitchFamily="18" charset="0"/>
              </a:rPr>
              <a:t>&gt; [Accessed 10 May 2020]</a:t>
            </a:r>
          </a:p>
          <a:p>
            <a:pPr algn="just">
              <a:buNone/>
            </a:pPr>
            <a:endParaRPr lang="en-AU" sz="2000" dirty="0" smtClean="0">
              <a:latin typeface="Times New Roman" pitchFamily="18" charset="0"/>
              <a:cs typeface="Times New Roman" pitchFamily="18" charset="0"/>
            </a:endParaRPr>
          </a:p>
          <a:p>
            <a:pPr algn="just"/>
            <a:r>
              <a:rPr lang="en-AU" sz="2000" dirty="0" smtClean="0">
                <a:latin typeface="Times New Roman" pitchFamily="18" charset="0"/>
                <a:cs typeface="Times New Roman" pitchFamily="18" charset="0"/>
              </a:rPr>
              <a:t>Astral theory. Appspot. MATH1324_Module  09 [online]. Available at</a:t>
            </a:r>
          </a:p>
          <a:p>
            <a:pPr algn="just">
              <a:buNone/>
            </a:pPr>
            <a:r>
              <a:rPr lang="en-AU" sz="2000" dirty="0" smtClean="0">
                <a:latin typeface="Times New Roman" pitchFamily="18" charset="0"/>
                <a:cs typeface="Times New Roman" pitchFamily="18" charset="0"/>
              </a:rPr>
              <a:t>     &lt; </a:t>
            </a:r>
            <a:r>
              <a:rPr lang="en-US" sz="2000" dirty="0" smtClean="0">
                <a:latin typeface="Times New Roman" pitchFamily="18" charset="0"/>
                <a:cs typeface="Times New Roman" pitchFamily="18" charset="0"/>
                <a:hlinkClick r:id="rId3"/>
              </a:rPr>
              <a:t>https://astral-theory-157510.appspot.com/secured/MATH1324_Module       09.html#example_-_oxygen_uptake_efficiency_slope </a:t>
            </a:r>
            <a:r>
              <a:rPr lang="en-US" sz="2000" dirty="0" smtClean="0">
                <a:latin typeface="Times New Roman" pitchFamily="18" charset="0"/>
                <a:cs typeface="Times New Roman" pitchFamily="18" charset="0"/>
              </a:rPr>
              <a:t> </a:t>
            </a:r>
            <a:r>
              <a:rPr lang="en-AU" sz="2000" dirty="0" smtClean="0">
                <a:latin typeface="Times New Roman" pitchFamily="18" charset="0"/>
                <a:cs typeface="Times New Roman" pitchFamily="18" charset="0"/>
              </a:rPr>
              <a:t>&gt;</a:t>
            </a:r>
          </a:p>
          <a:p>
            <a:pPr algn="just">
              <a:buNone/>
            </a:pPr>
            <a:r>
              <a:rPr lang="en-AU" sz="2000" dirty="0" smtClean="0">
                <a:latin typeface="Times New Roman" pitchFamily="18" charset="0"/>
                <a:cs typeface="Times New Roman" pitchFamily="18" charset="0"/>
              </a:rPr>
              <a:t>    [Accessed 23 May 2020]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648200"/>
          </a:xfrm>
        </p:spPr>
        <p:txBody>
          <a:bodyPr>
            <a:normAutofit/>
          </a:bodyPr>
          <a:lstStyle/>
          <a:p>
            <a:pPr algn="just"/>
            <a:r>
              <a:rPr lang="en-US" sz="2000" dirty="0" smtClean="0">
                <a:latin typeface="Times New Roman" pitchFamily="18" charset="0"/>
                <a:cs typeface="Times New Roman" pitchFamily="18" charset="0"/>
              </a:rPr>
              <a:t>Body measurements of different person such as chest, hip, shoulder, wrist, knee, etc are recorded.</a:t>
            </a:r>
          </a:p>
          <a:p>
            <a:pPr algn="just"/>
            <a:r>
              <a:rPr lang="en-US" sz="2000" dirty="0" smtClean="0">
                <a:latin typeface="Times New Roman" pitchFamily="18" charset="0"/>
                <a:cs typeface="Times New Roman" pitchFamily="18" charset="0"/>
              </a:rPr>
              <a:t>The problem is to understand the </a:t>
            </a:r>
            <a:r>
              <a:rPr lang="en-AU" sz="2000" dirty="0" smtClean="0">
                <a:latin typeface="Times New Roman" pitchFamily="18" charset="0"/>
                <a:cs typeface="Times New Roman" pitchFamily="18" charset="0"/>
              </a:rPr>
              <a:t>statistical significant relationship between a person’s Chest Diameter (che.di) and Height (hgt).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Statistics is undertaken to find the relationship between </a:t>
            </a:r>
            <a:r>
              <a:rPr lang="en-AU" sz="2000" dirty="0" smtClean="0">
                <a:latin typeface="Times New Roman" pitchFamily="18" charset="0"/>
                <a:cs typeface="Times New Roman" pitchFamily="18" charset="0"/>
              </a:rPr>
              <a:t>a person’s Chest Diameter (che.di) and Height (hgt). Linear regression model is used to explain the relationship between variables. The results of the statistics between an independent and dependant variable are interpreted</a:t>
            </a:r>
            <a:r>
              <a:rPr lang="en-AU"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Problem Statement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325112"/>
          </a:xfrm>
        </p:spPr>
        <p:txBody>
          <a:bodyPr>
            <a:normAutofit/>
          </a:bodyPr>
          <a:lstStyle/>
          <a:p>
            <a:pPr algn="just"/>
            <a:r>
              <a:rPr lang="en-US" sz="2000" dirty="0" smtClean="0">
                <a:latin typeface="Times New Roman" pitchFamily="18" charset="0"/>
                <a:cs typeface="Times New Roman" pitchFamily="18" charset="0"/>
              </a:rPr>
              <a:t>The goal is to understand </a:t>
            </a:r>
            <a:r>
              <a:rPr lang="en-AU" sz="2000" dirty="0" smtClean="0">
                <a:latin typeface="Times New Roman" pitchFamily="18" charset="0"/>
                <a:cs typeface="Times New Roman" pitchFamily="18" charset="0"/>
              </a:rPr>
              <a:t>if there is any statistical significant relationship between a person’s Chest Diameter (che.di) and Height (hgt).</a:t>
            </a:r>
          </a:p>
          <a:p>
            <a:pPr algn="just"/>
            <a:r>
              <a:rPr lang="en-AU" sz="2000" dirty="0" smtClean="0">
                <a:latin typeface="Times New Roman" pitchFamily="18" charset="0"/>
                <a:cs typeface="Times New Roman" pitchFamily="18" charset="0"/>
              </a:rPr>
              <a:t>The problem is established by assuming a null hypothesis that the data doesn’t fit the regression model.</a:t>
            </a:r>
          </a:p>
          <a:p>
            <a:pPr algn="just"/>
            <a:r>
              <a:rPr lang="en-AU" sz="2000" dirty="0" smtClean="0">
                <a:latin typeface="Times New Roman" pitchFamily="18" charset="0"/>
                <a:cs typeface="Times New Roman" pitchFamily="18" charset="0"/>
              </a:rPr>
              <a:t>Linear regression model is used to explain any statistical significant relationship between an independent and dependent variable.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Data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458200" cy="4648200"/>
          </a:xfrm>
        </p:spPr>
        <p:txBody>
          <a:bodyPr>
            <a:noAutofit/>
          </a:bodyPr>
          <a:lstStyle/>
          <a:p>
            <a:pPr algn="just">
              <a:buNone/>
            </a:pPr>
            <a:r>
              <a:rPr lang="en-US" sz="2000" dirty="0" smtClean="0">
                <a:latin typeface="Times New Roman" pitchFamily="18" charset="0"/>
                <a:cs typeface="Times New Roman" pitchFamily="18" charset="0"/>
              </a:rPr>
              <a:t>Data preprocessing is extremely important because it allows </a:t>
            </a:r>
          </a:p>
          <a:p>
            <a:pPr algn="just">
              <a:buNone/>
            </a:pPr>
            <a:r>
              <a:rPr lang="en-US" sz="2000" dirty="0" smtClean="0">
                <a:latin typeface="Times New Roman" pitchFamily="18" charset="0"/>
                <a:cs typeface="Times New Roman" pitchFamily="18" charset="0"/>
              </a:rPr>
              <a:t>improving the quality of the raw experimental data. The primary</a:t>
            </a:r>
          </a:p>
          <a:p>
            <a:pPr algn="just">
              <a:buNone/>
            </a:pPr>
            <a:r>
              <a:rPr lang="en-US" sz="2000" dirty="0" smtClean="0">
                <a:latin typeface="Times New Roman" pitchFamily="18" charset="0"/>
                <a:cs typeface="Times New Roman" pitchFamily="18" charset="0"/>
              </a:rPr>
              <a:t>aim of preprocessing is to eliminate those small data contributions</a:t>
            </a:r>
          </a:p>
          <a:p>
            <a:pPr algn="just">
              <a:buNone/>
            </a:pPr>
            <a:r>
              <a:rPr lang="en-US" sz="2000" dirty="0" smtClean="0">
                <a:latin typeface="Times New Roman" pitchFamily="18" charset="0"/>
                <a:cs typeface="Times New Roman" pitchFamily="18" charset="0"/>
              </a:rPr>
              <a:t>associated with the experimental error.</a:t>
            </a:r>
          </a:p>
          <a:p>
            <a:pPr algn="just">
              <a:buNone/>
            </a:pPr>
            <a:r>
              <a:rPr lang="en-US" sz="2000" dirty="0" smtClean="0">
                <a:latin typeface="Times New Roman" pitchFamily="18" charset="0"/>
                <a:cs typeface="Times New Roman" pitchFamily="18" charset="0"/>
              </a:rPr>
              <a:t>Data Cleaning is one of the Data preprocessing step for collecting</a:t>
            </a:r>
          </a:p>
          <a:p>
            <a:pPr algn="just">
              <a:buNone/>
            </a:pPr>
            <a:r>
              <a:rPr lang="en-US" sz="2000" dirty="0" smtClean="0">
                <a:latin typeface="Times New Roman" pitchFamily="18" charset="0"/>
                <a:cs typeface="Times New Roman" pitchFamily="18" charset="0"/>
              </a:rPr>
              <a:t>and preparing the data.</a:t>
            </a:r>
          </a:p>
          <a:p>
            <a:pPr algn="just">
              <a:buNone/>
            </a:pPr>
            <a:endParaRPr lang="en-US" sz="2000" dirty="0" smtClean="0">
              <a:latin typeface="Times New Roman" pitchFamily="18" charset="0"/>
              <a:cs typeface="Times New Roman" pitchFamily="18" charset="0"/>
            </a:endParaRPr>
          </a:p>
          <a:p>
            <a:pPr algn="just">
              <a:buNone/>
            </a:pPr>
            <a:r>
              <a:rPr lang="en-AU" sz="2000" dirty="0" smtClean="0">
                <a:latin typeface="Times New Roman" pitchFamily="18" charset="0"/>
                <a:cs typeface="Times New Roman" pitchFamily="18" charset="0"/>
              </a:rPr>
              <a:t>Steps of Data Cleaning:-</a:t>
            </a:r>
          </a:p>
          <a:p>
            <a:pPr algn="just"/>
            <a:r>
              <a:rPr lang="en-AU" sz="2000" dirty="0" smtClean="0">
                <a:latin typeface="Times New Roman" pitchFamily="18" charset="0"/>
                <a:cs typeface="Times New Roman" pitchFamily="18" charset="0"/>
              </a:rPr>
              <a:t>Identify and remove outliers</a:t>
            </a:r>
          </a:p>
          <a:p>
            <a:pPr algn="just"/>
            <a:r>
              <a:rPr lang="en-AU" sz="2000" dirty="0" smtClean="0">
                <a:latin typeface="Times New Roman" pitchFamily="18" charset="0"/>
                <a:cs typeface="Times New Roman" pitchFamily="18" charset="0"/>
              </a:rPr>
              <a:t>Feature Engineering</a:t>
            </a:r>
          </a:p>
          <a:p>
            <a:pPr algn="just">
              <a:buNone/>
            </a:pPr>
            <a:endParaRPr lang="en-AU" sz="2000" dirty="0" smtClean="0">
              <a:latin typeface="Times New Roman" pitchFamily="18" charset="0"/>
              <a:cs typeface="Times New Roman" pitchFamily="18" charset="0"/>
            </a:endParaRPr>
          </a:p>
          <a:p>
            <a:pPr algn="just"/>
            <a:endParaRPr lang="en-AU" sz="2000" dirty="0" smtClean="0">
              <a:latin typeface="Times New Roman" pitchFamily="18" charset="0"/>
              <a:cs typeface="Times New Roman" pitchFamily="18" charset="0"/>
            </a:endParaRPr>
          </a:p>
          <a:p>
            <a:pPr algn="just">
              <a:buNone/>
            </a:pPr>
            <a:endParaRPr lang="en-A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Data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458200" cy="4648200"/>
          </a:xfrm>
        </p:spPr>
        <p:txBody>
          <a:bodyPr>
            <a:noAutofit/>
          </a:bodyPr>
          <a:lstStyle/>
          <a:p>
            <a:pPr algn="just">
              <a:buNone/>
            </a:pPr>
            <a:r>
              <a:rPr lang="en-AU" sz="2400" b="1" dirty="0" smtClean="0">
                <a:latin typeface="Times New Roman" pitchFamily="18" charset="0"/>
                <a:cs typeface="Times New Roman" pitchFamily="18" charset="0"/>
              </a:rPr>
              <a:t>Identify and remove outliers</a:t>
            </a:r>
          </a:p>
          <a:p>
            <a:pPr algn="just">
              <a:spcBef>
                <a:spcPts val="0"/>
              </a:spcBef>
              <a:buNone/>
            </a:pPr>
            <a:endParaRPr lang="en-AU" sz="2400" dirty="0" smtClean="0">
              <a:latin typeface="Times New Roman" pitchFamily="18" charset="0"/>
              <a:cs typeface="Times New Roman" pitchFamily="18" charset="0"/>
            </a:endParaRPr>
          </a:p>
          <a:p>
            <a:pPr algn="just"/>
            <a:r>
              <a:rPr lang="en-AU" sz="2000" dirty="0" smtClean="0">
                <a:latin typeface="Times New Roman" pitchFamily="18" charset="0"/>
                <a:cs typeface="Times New Roman" pitchFamily="18" charset="0"/>
              </a:rPr>
              <a:t>The bdims (i.e. Body dimensions) dataset and necessary packages are imported into the studio for analysis. The dataset has 25 columns and 507 entries.</a:t>
            </a:r>
          </a:p>
          <a:p>
            <a:pPr algn="just"/>
            <a:r>
              <a:rPr lang="en-AU" sz="2000" dirty="0" smtClean="0">
                <a:latin typeface="Times New Roman" pitchFamily="18" charset="0"/>
                <a:cs typeface="Times New Roman" pitchFamily="18" charset="0"/>
              </a:rPr>
              <a:t>The  is.na function was used to find the null values and then the sum of those values were calculated.</a:t>
            </a:r>
          </a:p>
          <a:p>
            <a:pPr algn="just"/>
            <a:r>
              <a:rPr lang="en-AU" sz="2000" dirty="0" smtClean="0">
                <a:latin typeface="Times New Roman" pitchFamily="18" charset="0"/>
                <a:cs typeface="Times New Roman" pitchFamily="18" charset="0"/>
              </a:rPr>
              <a:t>The dataset didn’t had any missing values present in it.</a:t>
            </a:r>
          </a:p>
          <a:p>
            <a:pPr algn="just"/>
            <a:r>
              <a:rPr lang="en-AU" sz="2000" dirty="0" smtClean="0">
                <a:latin typeface="Times New Roman" pitchFamily="18" charset="0"/>
                <a:cs typeface="Times New Roman" pitchFamily="18" charset="0"/>
              </a:rPr>
              <a:t>Moreover,  the data was already cleaned with appropriate datatype for each feature.</a:t>
            </a:r>
          </a:p>
          <a:p>
            <a:pPr algn="just"/>
            <a:endParaRPr lang="en-AU" sz="2000" dirty="0" smtClean="0">
              <a:latin typeface="Times New Roman" pitchFamily="18" charset="0"/>
              <a:cs typeface="Times New Roman" pitchFamily="18" charset="0"/>
            </a:endParaRPr>
          </a:p>
          <a:p>
            <a:pPr algn="just">
              <a:buNone/>
            </a:pPr>
            <a:endParaRPr lang="en-AU" sz="2400" dirty="0" smtClean="0">
              <a:latin typeface="Times New Roman" pitchFamily="18" charset="0"/>
              <a:cs typeface="Times New Roman" pitchFamily="18" charset="0"/>
            </a:endParaRPr>
          </a:p>
          <a:p>
            <a:pPr algn="just">
              <a:buNone/>
            </a:pPr>
            <a:endParaRPr lang="en-AU"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Data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458200" cy="4800600"/>
          </a:xfrm>
        </p:spPr>
        <p:txBody>
          <a:bodyPr>
            <a:noAutofit/>
          </a:bodyPr>
          <a:lstStyle/>
          <a:p>
            <a:pPr algn="just">
              <a:buNone/>
            </a:pPr>
            <a:r>
              <a:rPr lang="en-AU" sz="2400" b="1" dirty="0" smtClean="0">
                <a:latin typeface="Times New Roman" pitchFamily="18" charset="0"/>
                <a:cs typeface="Times New Roman" pitchFamily="18" charset="0"/>
              </a:rPr>
              <a:t>Feature Engineering</a:t>
            </a:r>
          </a:p>
          <a:p>
            <a:pPr algn="just">
              <a:spcBef>
                <a:spcPts val="0"/>
              </a:spcBef>
              <a:buNone/>
            </a:pPr>
            <a:endParaRPr lang="en-AU" sz="2400" dirty="0" smtClean="0">
              <a:latin typeface="Times New Roman" pitchFamily="18" charset="0"/>
              <a:cs typeface="Times New Roman" pitchFamily="18" charset="0"/>
            </a:endParaRPr>
          </a:p>
          <a:p>
            <a:pPr algn="just"/>
            <a:r>
              <a:rPr lang="en-AU" sz="2000" dirty="0" smtClean="0">
                <a:latin typeface="Times New Roman" pitchFamily="18" charset="0"/>
                <a:cs typeface="Times New Roman" pitchFamily="18" charset="0"/>
              </a:rPr>
              <a:t>The attributes of interest are selected to calculate the statistical information. </a:t>
            </a:r>
          </a:p>
          <a:p>
            <a:pPr algn="just"/>
            <a:r>
              <a:rPr lang="en-AU" sz="2000" dirty="0" smtClean="0">
                <a:latin typeface="Times New Roman" pitchFamily="18" charset="0"/>
                <a:cs typeface="Times New Roman" pitchFamily="18" charset="0"/>
              </a:rPr>
              <a:t>The ‘che.di’ and ‘hgt’ are the attributes which are selected to perform the statistics. </a:t>
            </a:r>
          </a:p>
          <a:p>
            <a:pPr algn="just"/>
            <a:r>
              <a:rPr lang="en-AU" sz="2000" dirty="0" smtClean="0">
                <a:latin typeface="Times New Roman" pitchFamily="18" charset="0"/>
                <a:cs typeface="Times New Roman" pitchFamily="18" charset="0"/>
              </a:rPr>
              <a:t>‘che.di ‘is the measurement of the person’s Chest Diameter (cm).  </a:t>
            </a:r>
            <a:endParaRPr lang="en-US" sz="2000" dirty="0" smtClean="0">
              <a:latin typeface="Times New Roman" pitchFamily="18" charset="0"/>
              <a:cs typeface="Times New Roman" pitchFamily="18" charset="0"/>
            </a:endParaRPr>
          </a:p>
          <a:p>
            <a:pPr algn="just"/>
            <a:r>
              <a:rPr lang="en-AU" sz="2000" dirty="0" smtClean="0">
                <a:latin typeface="Times New Roman" pitchFamily="18" charset="0"/>
                <a:cs typeface="Times New Roman" pitchFamily="18" charset="0"/>
              </a:rPr>
              <a:t>‘hgt’ is the measurement of the person’s Height (cm).</a:t>
            </a:r>
            <a:endParaRPr lang="en-AU" sz="2400" dirty="0" smtClean="0">
              <a:latin typeface="Times New Roman" pitchFamily="18" charset="0"/>
              <a:cs typeface="Times New Roman" pitchFamily="18" charset="0"/>
            </a:endParaRPr>
          </a:p>
          <a:p>
            <a:pPr algn="just"/>
            <a:endParaRPr lang="en-AU"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Descriptive Statistics and Visualization</a:t>
            </a:r>
          </a:p>
        </p:txBody>
      </p:sp>
      <p:sp>
        <p:nvSpPr>
          <p:cNvPr id="7" name="Content Placeholder 2"/>
          <p:cNvSpPr txBox="1">
            <a:spLocks/>
          </p:cNvSpPr>
          <p:nvPr/>
        </p:nvSpPr>
        <p:spPr>
          <a:xfrm>
            <a:off x="381000" y="1828800"/>
            <a:ext cx="8458200" cy="1295400"/>
          </a:xfrm>
          <a:prstGeom prst="rect">
            <a:avLst/>
          </a:prstGeom>
        </p:spPr>
        <p:txBody>
          <a:bodyPr vert="horz">
            <a:noAutofit/>
          </a:bodyPr>
          <a:lstStyle/>
          <a:p>
            <a:pPr marL="365760" lvl="0" indent="-256032" algn="just">
              <a:spcBef>
                <a:spcPts val="300"/>
              </a:spcBef>
              <a:buClr>
                <a:schemeClr val="accent3"/>
              </a:buClr>
            </a:pPr>
            <a:r>
              <a:rPr lang="en-US" sz="2400" b="1" dirty="0" smtClean="0">
                <a:latin typeface="Times New Roman" pitchFamily="18" charset="0"/>
                <a:cs typeface="Times New Roman" pitchFamily="18" charset="0"/>
              </a:rPr>
              <a:t>Descriptive Statistics</a:t>
            </a:r>
            <a:r>
              <a:rPr lang="en-US" sz="2400" dirty="0" smtClean="0">
                <a:latin typeface="Times New Roman" pitchFamily="18" charset="0"/>
                <a:cs typeface="Times New Roman" pitchFamily="18" charset="0"/>
              </a:rPr>
              <a:t> </a:t>
            </a:r>
          </a:p>
          <a:p>
            <a:pPr marL="365760" lvl="0" indent="-256032" algn="just">
              <a:spcBef>
                <a:spcPts val="300"/>
              </a:spcBef>
              <a:buClr>
                <a:schemeClr val="accent3"/>
              </a:buClr>
              <a:buFont typeface="Arial" pitchFamily="34" charset="0"/>
              <a:buChar char="•"/>
            </a:pP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Descriptive</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statistics of Chest Diameter is calculated using summarize function. </a:t>
            </a:r>
            <a:endPar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1" name="TextBox 10"/>
          <p:cNvSpPr txBox="1"/>
          <p:nvPr/>
        </p:nvSpPr>
        <p:spPr>
          <a:xfrm>
            <a:off x="7239000" y="3886200"/>
            <a:ext cx="702436" cy="369332"/>
          </a:xfrm>
          <a:prstGeom prst="rect">
            <a:avLst/>
          </a:prstGeom>
          <a:noFill/>
        </p:spPr>
        <p:txBody>
          <a:bodyPr wrap="none" rtlCol="0">
            <a:spAutoFit/>
          </a:bodyPr>
          <a:lstStyle/>
          <a:p>
            <a:r>
              <a:rPr lang="en-US" dirty="0"/>
              <a:t>C</a:t>
            </a:r>
            <a:r>
              <a:rPr lang="en-US" dirty="0" smtClean="0"/>
              <a:t>ode</a:t>
            </a:r>
            <a:endParaRPr lang="en-US" dirty="0"/>
          </a:p>
        </p:txBody>
      </p:sp>
      <p:sp>
        <p:nvSpPr>
          <p:cNvPr id="12" name="TextBox 11"/>
          <p:cNvSpPr txBox="1"/>
          <p:nvPr/>
        </p:nvSpPr>
        <p:spPr>
          <a:xfrm>
            <a:off x="7162800" y="5715000"/>
            <a:ext cx="914033" cy="369332"/>
          </a:xfrm>
          <a:prstGeom prst="rect">
            <a:avLst/>
          </a:prstGeom>
          <a:noFill/>
        </p:spPr>
        <p:txBody>
          <a:bodyPr wrap="none" rtlCol="0">
            <a:spAutoFit/>
          </a:bodyPr>
          <a:lstStyle/>
          <a:p>
            <a:r>
              <a:rPr lang="en-US" dirty="0" smtClean="0"/>
              <a:t>Output</a:t>
            </a:r>
            <a:endParaRPr lang="en-US" dirty="0"/>
          </a:p>
        </p:txBody>
      </p:sp>
      <p:pic>
        <p:nvPicPr>
          <p:cNvPr id="8" name="Picture 7" descr="d1.PNG"/>
          <p:cNvPicPr>
            <a:picLocks noChangeAspect="1"/>
          </p:cNvPicPr>
          <p:nvPr/>
        </p:nvPicPr>
        <p:blipFill>
          <a:blip r:embed="rId2"/>
          <a:stretch>
            <a:fillRect/>
          </a:stretch>
        </p:blipFill>
        <p:spPr>
          <a:xfrm>
            <a:off x="914400" y="3124200"/>
            <a:ext cx="4953000" cy="2057400"/>
          </a:xfrm>
          <a:prstGeom prst="rect">
            <a:avLst/>
          </a:prstGeom>
          <a:ln>
            <a:solidFill>
              <a:schemeClr val="tx1"/>
            </a:solidFill>
          </a:ln>
        </p:spPr>
      </p:pic>
      <p:pic>
        <p:nvPicPr>
          <p:cNvPr id="9" name="Picture 8" descr="d11.PNG"/>
          <p:cNvPicPr>
            <a:picLocks noChangeAspect="1"/>
          </p:cNvPicPr>
          <p:nvPr/>
        </p:nvPicPr>
        <p:blipFill>
          <a:blip r:embed="rId3"/>
          <a:stretch>
            <a:fillRect/>
          </a:stretch>
        </p:blipFill>
        <p:spPr>
          <a:xfrm>
            <a:off x="914400" y="5486400"/>
            <a:ext cx="5334000" cy="838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r>
              <a:rPr lang="en-US" sz="3200" dirty="0" smtClean="0">
                <a:latin typeface="Times New Roman" pitchFamily="18" charset="0"/>
                <a:cs typeface="Times New Roman" pitchFamily="18" charset="0"/>
              </a:rPr>
              <a:t>Descriptive Statistics and Visualization</a:t>
            </a:r>
          </a:p>
        </p:txBody>
      </p:sp>
      <p:sp>
        <p:nvSpPr>
          <p:cNvPr id="7" name="Content Placeholder 2"/>
          <p:cNvSpPr txBox="1">
            <a:spLocks/>
          </p:cNvSpPr>
          <p:nvPr/>
        </p:nvSpPr>
        <p:spPr>
          <a:xfrm>
            <a:off x="381000" y="1828800"/>
            <a:ext cx="8458200" cy="1295400"/>
          </a:xfrm>
          <a:prstGeom prst="rect">
            <a:avLst/>
          </a:prstGeom>
        </p:spPr>
        <p:txBody>
          <a:bodyPr vert="horz">
            <a:noAutofit/>
          </a:bodyPr>
          <a:lstStyle/>
          <a:p>
            <a:pPr marL="365760" lvl="0" indent="-256032" algn="just">
              <a:spcBef>
                <a:spcPts val="300"/>
              </a:spcBef>
              <a:buClr>
                <a:schemeClr val="accent3"/>
              </a:buClr>
            </a:pPr>
            <a:r>
              <a:rPr lang="en-US" sz="2400" b="1" dirty="0" smtClean="0">
                <a:latin typeface="Times New Roman" pitchFamily="18" charset="0"/>
                <a:cs typeface="Times New Roman" pitchFamily="18" charset="0"/>
              </a:rPr>
              <a:t>Descriptive Statistics</a:t>
            </a:r>
            <a:r>
              <a:rPr lang="en-US" sz="2400" dirty="0" smtClean="0">
                <a:latin typeface="Times New Roman" pitchFamily="18" charset="0"/>
                <a:cs typeface="Times New Roman" pitchFamily="18" charset="0"/>
              </a:rPr>
              <a:t> </a:t>
            </a:r>
          </a:p>
          <a:p>
            <a:pPr marL="365760" lvl="0" indent="-256032" algn="just">
              <a:spcBef>
                <a:spcPts val="300"/>
              </a:spcBef>
              <a:buClr>
                <a:schemeClr val="accent3"/>
              </a:buClr>
              <a:buFont typeface="Arial" pitchFamily="34" charset="0"/>
              <a:buChar char="•"/>
            </a:pPr>
            <a:r>
              <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Descriptive</a:t>
            </a:r>
            <a:r>
              <a:rPr lang="en-AU" sz="2000" dirty="0" smtClean="0">
                <a:latin typeface="Times New Roman" pitchFamily="18" charset="0"/>
                <a:cs typeface="Times New Roman" pitchFamily="18" charset="0"/>
              </a:rPr>
              <a:t> </a:t>
            </a:r>
            <a:r>
              <a:rPr kumimoji="0" lang="en-AU"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statistics of  Height is calculated using summarize function. </a:t>
            </a:r>
            <a:endParaRPr kumimoji="0" lang="en-AU"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1" name="TextBox 10"/>
          <p:cNvSpPr txBox="1"/>
          <p:nvPr/>
        </p:nvSpPr>
        <p:spPr>
          <a:xfrm>
            <a:off x="7239000" y="3810000"/>
            <a:ext cx="702436" cy="369332"/>
          </a:xfrm>
          <a:prstGeom prst="rect">
            <a:avLst/>
          </a:prstGeom>
          <a:noFill/>
        </p:spPr>
        <p:txBody>
          <a:bodyPr wrap="none" rtlCol="0">
            <a:spAutoFit/>
          </a:bodyPr>
          <a:lstStyle/>
          <a:p>
            <a:r>
              <a:rPr lang="en-US" dirty="0"/>
              <a:t>C</a:t>
            </a:r>
            <a:r>
              <a:rPr lang="en-US" dirty="0" smtClean="0"/>
              <a:t>ode</a:t>
            </a:r>
            <a:endParaRPr lang="en-US" dirty="0"/>
          </a:p>
        </p:txBody>
      </p:sp>
      <p:sp>
        <p:nvSpPr>
          <p:cNvPr id="12" name="TextBox 11"/>
          <p:cNvSpPr txBox="1"/>
          <p:nvPr/>
        </p:nvSpPr>
        <p:spPr>
          <a:xfrm>
            <a:off x="7162800" y="5562600"/>
            <a:ext cx="914033" cy="369332"/>
          </a:xfrm>
          <a:prstGeom prst="rect">
            <a:avLst/>
          </a:prstGeom>
          <a:noFill/>
        </p:spPr>
        <p:txBody>
          <a:bodyPr wrap="none" rtlCol="0">
            <a:spAutoFit/>
          </a:bodyPr>
          <a:lstStyle/>
          <a:p>
            <a:r>
              <a:rPr lang="en-US" dirty="0" smtClean="0"/>
              <a:t>Output</a:t>
            </a:r>
            <a:endParaRPr lang="en-US" dirty="0"/>
          </a:p>
        </p:txBody>
      </p:sp>
      <p:pic>
        <p:nvPicPr>
          <p:cNvPr id="10" name="Picture 9" descr="d2.PNG"/>
          <p:cNvPicPr>
            <a:picLocks noChangeAspect="1"/>
          </p:cNvPicPr>
          <p:nvPr/>
        </p:nvPicPr>
        <p:blipFill>
          <a:blip r:embed="rId2"/>
          <a:stretch>
            <a:fillRect/>
          </a:stretch>
        </p:blipFill>
        <p:spPr>
          <a:xfrm>
            <a:off x="914400" y="2971800"/>
            <a:ext cx="5181600" cy="1905000"/>
          </a:xfrm>
          <a:prstGeom prst="rect">
            <a:avLst/>
          </a:prstGeom>
          <a:ln>
            <a:solidFill>
              <a:schemeClr val="tx1"/>
            </a:solidFill>
          </a:ln>
        </p:spPr>
      </p:pic>
      <p:pic>
        <p:nvPicPr>
          <p:cNvPr id="13" name="Picture 12" descr="d22.PNG"/>
          <p:cNvPicPr>
            <a:picLocks noChangeAspect="1"/>
          </p:cNvPicPr>
          <p:nvPr/>
        </p:nvPicPr>
        <p:blipFill>
          <a:blip r:embed="rId3"/>
          <a:stretch>
            <a:fillRect/>
          </a:stretch>
        </p:blipFill>
        <p:spPr>
          <a:xfrm>
            <a:off x="914400" y="5334000"/>
            <a:ext cx="5334000" cy="838200"/>
          </a:xfrm>
          <a:prstGeom prst="rect">
            <a:avLst/>
          </a:prstGeom>
          <a:ln>
            <a:solidFill>
              <a:schemeClr val="tx1"/>
            </a:solid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1318</TotalTime>
  <Words>1139</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vt:lpstr>
      <vt:lpstr>Analysis on person's Chest diameter and Height</vt:lpstr>
      <vt:lpstr>Analysis on Admitted patients</vt:lpstr>
      <vt:lpstr>Introduction</vt:lpstr>
      <vt:lpstr>Problem Statement</vt:lpstr>
      <vt:lpstr>Data</vt:lpstr>
      <vt:lpstr>Data</vt:lpstr>
      <vt:lpstr>Data</vt:lpstr>
      <vt:lpstr>Descriptive Statistics and Visualization</vt:lpstr>
      <vt:lpstr>Descriptive Statistics and Visualization</vt:lpstr>
      <vt:lpstr>Descriptive Statistics and Visualization</vt:lpstr>
      <vt:lpstr>Descriptive Statistics and Visualization</vt:lpstr>
      <vt:lpstr>Descriptive Statistics and Visualization</vt:lpstr>
      <vt:lpstr>Hypothesis Testing</vt:lpstr>
      <vt:lpstr>Hypothesis Testing</vt:lpstr>
      <vt:lpstr>Hypothesis Testing</vt:lpstr>
      <vt:lpstr>Hypothesis Testing</vt:lpstr>
      <vt:lpstr>Hypothesis Testing</vt:lpstr>
      <vt:lpstr>Hypothesis Testing</vt:lpstr>
      <vt:lpstr>Discussion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Admitted patients</dc:title>
  <dc:creator>winuser</dc:creator>
  <cp:lastModifiedBy>winuser</cp:lastModifiedBy>
  <cp:revision>473</cp:revision>
  <dcterms:created xsi:type="dcterms:W3CDTF">2020-05-10T08:18:18Z</dcterms:created>
  <dcterms:modified xsi:type="dcterms:W3CDTF">2020-05-24T09:39:13Z</dcterms:modified>
</cp:coreProperties>
</file>