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9"/>
  </p:notesMasterIdLst>
  <p:sldIdLst>
    <p:sldId id="257" r:id="rId2"/>
    <p:sldId id="258" r:id="rId3"/>
    <p:sldId id="259" r:id="rId4"/>
    <p:sldId id="260" r:id="rId5"/>
    <p:sldId id="261" r:id="rId6"/>
    <p:sldId id="263"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83746" autoAdjust="0"/>
  </p:normalViewPr>
  <p:slideViewPr>
    <p:cSldViewPr>
      <p:cViewPr varScale="1">
        <p:scale>
          <a:sx n="61" d="100"/>
          <a:sy n="61" d="100"/>
        </p:scale>
        <p:origin x="-161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18052A-5F71-4337-9070-DBEC7008F3EC}" type="datetimeFigureOut">
              <a:rPr lang="en-US" smtClean="0"/>
              <a:pPr/>
              <a:t>10/15/2020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5CA903-F9CB-482C-9F3C-CD5AD6A8D76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Hello</a:t>
            </a:r>
            <a:r>
              <a:rPr lang="en-US" baseline="0" dirty="0" smtClean="0"/>
              <a:t> </a:t>
            </a:r>
            <a:r>
              <a:rPr lang="en-US" dirty="0" smtClean="0"/>
              <a:t>everyone, My name</a:t>
            </a:r>
            <a:r>
              <a:rPr lang="en-US" baseline="0" dirty="0" smtClean="0"/>
              <a:t> is mark </a:t>
            </a:r>
            <a:r>
              <a:rPr lang="en-US" baseline="0" dirty="0" err="1" smtClean="0"/>
              <a:t>pereira</a:t>
            </a:r>
            <a:r>
              <a:rPr lang="en-US" baseline="0" dirty="0" smtClean="0"/>
              <a:t> and my other member name is </a:t>
            </a:r>
            <a:r>
              <a:rPr lang="en-US" baseline="0" dirty="0" err="1" smtClean="0"/>
              <a:t>shonil</a:t>
            </a:r>
            <a:r>
              <a:rPr lang="en-US" baseline="0" dirty="0" smtClean="0"/>
              <a:t> </a:t>
            </a:r>
            <a:r>
              <a:rPr lang="en-US" baseline="0" dirty="0" err="1" smtClean="0"/>
              <a:t>dabreo</a:t>
            </a:r>
            <a:r>
              <a:rPr lang="en-US" baseline="0" dirty="0" smtClean="0"/>
              <a:t>.</a:t>
            </a:r>
          </a:p>
          <a:p>
            <a:r>
              <a:rPr lang="en-US" baseline="0" dirty="0" smtClean="0"/>
              <a:t>We are presenting on the self reflection of key concepts in data mining.</a:t>
            </a:r>
            <a:endParaRPr lang="en-US" dirty="0"/>
          </a:p>
        </p:txBody>
      </p:sp>
      <p:sp>
        <p:nvSpPr>
          <p:cNvPr id="4" name="Slide Number Placeholder 3"/>
          <p:cNvSpPr>
            <a:spLocks noGrp="1"/>
          </p:cNvSpPr>
          <p:nvPr>
            <p:ph type="sldNum" sz="quarter" idx="10"/>
          </p:nvPr>
        </p:nvSpPr>
        <p:spPr/>
        <p:txBody>
          <a:bodyPr/>
          <a:lstStyle/>
          <a:p>
            <a:fld id="{5F5CA903-F9CB-482C-9F3C-CD5AD6A8D761}"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baseline="0" dirty="0" smtClean="0">
                <a:latin typeface="Times New Roman" pitchFamily="18" charset="0"/>
                <a:cs typeface="Times New Roman" pitchFamily="18" charset="0"/>
              </a:rPr>
              <a:t>For e.g., on student data, consider a problem we want to know the greatness (prediction) of student scores. So the class variable should be student scores. As student scores is a numeric variable a Numerical algorithm like Linear Regression would work better. </a:t>
            </a:r>
          </a:p>
          <a:p>
            <a:pPr marL="228600" indent="-228600">
              <a:buAutoNum type="arabicPeriod"/>
            </a:pPr>
            <a:r>
              <a:rPr lang="en-US" baseline="0" dirty="0" smtClean="0">
                <a:latin typeface="Times New Roman" pitchFamily="18" charset="0"/>
                <a:cs typeface="Times New Roman" pitchFamily="18" charset="0"/>
              </a:rPr>
              <a:t> For e.g. Classification has Decision Tree, Random Forest, K Nearest Neighbor, etc. Association Finding has Apriori, EM, etc. Clustering has K-Means, </a:t>
            </a:r>
            <a:r>
              <a:rPr lang="en-US" baseline="0" dirty="0" err="1" smtClean="0">
                <a:latin typeface="Times New Roman" pitchFamily="18" charset="0"/>
                <a:cs typeface="Times New Roman" pitchFamily="18" charset="0"/>
              </a:rPr>
              <a:t>DBscan</a:t>
            </a:r>
            <a:r>
              <a:rPr lang="en-US" baseline="0" dirty="0" smtClean="0">
                <a:latin typeface="Times New Roman" pitchFamily="18" charset="0"/>
                <a:cs typeface="Times New Roman" pitchFamily="18" charset="0"/>
              </a:rPr>
              <a:t>, etc. Attribute Selection has Best First, Greedy Selection, Hill Climbing (not in Weka), etc.</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5F5CA903-F9CB-482C-9F3C-CD5AD6A8D761}"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5F5CA903-F9CB-482C-9F3C-CD5AD6A8D761}"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5F5CA903-F9CB-482C-9F3C-CD5AD6A8D761}"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sz="1200" dirty="0" smtClean="0">
                <a:latin typeface="Times New Roman" pitchFamily="18" charset="0"/>
                <a:cs typeface="Times New Roman" pitchFamily="18" charset="0"/>
              </a:rPr>
              <a:t>We played with the visualization section of Weka using different attributes trying to analyze the behavior of the data. </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5F5CA903-F9CB-482C-9F3C-CD5AD6A8D761}"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sz="1200" dirty="0" smtClean="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5F5CA903-F9CB-482C-9F3C-CD5AD6A8D761}"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5F5CA903-F9CB-482C-9F3C-CD5AD6A8D761}"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10/15/2020</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10/15/2020</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10/15/2020</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10/15/2020</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86200"/>
            <a:ext cx="4953000" cy="1752600"/>
          </a:xfrm>
        </p:spPr>
        <p:txBody>
          <a:bodyPr/>
          <a:lstStyle/>
          <a:p>
            <a:r>
              <a:rPr lang="en-US" dirty="0" smtClean="0">
                <a:latin typeface="Times New Roman" pitchFamily="18" charset="0"/>
                <a:cs typeface="Times New Roman" pitchFamily="18" charset="0"/>
              </a:rPr>
              <a:t>Data Mining, COSC2111</a:t>
            </a:r>
          </a:p>
          <a:p>
            <a:r>
              <a:rPr lang="en-US" dirty="0" smtClean="0">
                <a:latin typeface="Times New Roman" pitchFamily="18" charset="0"/>
                <a:cs typeface="Times New Roman" pitchFamily="18" charset="0"/>
              </a:rPr>
              <a:t>Shonil Dabreo, s3835204</a:t>
            </a:r>
          </a:p>
          <a:p>
            <a:r>
              <a:rPr lang="en-US" dirty="0" smtClean="0">
                <a:latin typeface="Times New Roman" pitchFamily="18" charset="0"/>
                <a:cs typeface="Times New Roman" pitchFamily="18" charset="0"/>
              </a:rPr>
              <a:t>Mark Pereira, s3797413</a:t>
            </a:r>
          </a:p>
          <a:p>
            <a:endParaRPr lang="en-US" dirty="0" smtClean="0">
              <a:latin typeface="Times New Roman" pitchFamily="18" charset="0"/>
              <a:cs typeface="Times New Roman" pitchFamily="18" charset="0"/>
            </a:endParaRPr>
          </a:p>
          <a:p>
            <a:endParaRPr lang="en-US" dirty="0"/>
          </a:p>
        </p:txBody>
      </p:sp>
      <p:sp>
        <p:nvSpPr>
          <p:cNvPr id="4" name="Title 1"/>
          <p:cNvSpPr>
            <a:spLocks noGrp="1"/>
          </p:cNvSpPr>
          <p:nvPr>
            <p:ph type="ctrTitle"/>
          </p:nvPr>
        </p:nvSpPr>
        <p:spPr>
          <a:xfrm>
            <a:off x="381000" y="2667000"/>
            <a:ext cx="8458200" cy="860425"/>
          </a:xfrm>
        </p:spPr>
        <p:txBody>
          <a:bodyPr>
            <a:normAutofit/>
          </a:bodyPr>
          <a:lstStyle/>
          <a:p>
            <a:r>
              <a:rPr lang="en-US" sz="4000" dirty="0" smtClean="0">
                <a:latin typeface="Times New Roman" pitchFamily="18" charset="0"/>
                <a:cs typeface="Times New Roman" pitchFamily="18" charset="0"/>
              </a:rPr>
              <a:t>Self Reflection of key concepts</a:t>
            </a:r>
            <a:endParaRPr lang="en-US" sz="4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a:bodyPr>
          <a:lstStyle/>
          <a:p>
            <a:r>
              <a:rPr lang="en-US" sz="3200" dirty="0" smtClean="0">
                <a:latin typeface="Times New Roman" pitchFamily="18" charset="0"/>
                <a:cs typeface="Times New Roman" pitchFamily="18" charset="0"/>
              </a:rPr>
              <a:t>Understanding of key Concepts</a:t>
            </a:r>
            <a:br>
              <a:rPr lang="en-US" sz="3200" dirty="0" smtClean="0">
                <a:latin typeface="Times New Roman" pitchFamily="18" charset="0"/>
                <a:cs typeface="Times New Roman" pitchFamily="18" charset="0"/>
              </a:rPr>
            </a:br>
            <a:endParaRPr lang="en-US" sz="3200" dirty="0"/>
          </a:p>
        </p:txBody>
      </p:sp>
      <p:sp>
        <p:nvSpPr>
          <p:cNvPr id="3" name="Content Placeholder 2"/>
          <p:cNvSpPr>
            <a:spLocks noGrp="1"/>
          </p:cNvSpPr>
          <p:nvPr>
            <p:ph idx="1"/>
          </p:nvPr>
        </p:nvSpPr>
        <p:spPr>
          <a:xfrm>
            <a:off x="457200" y="1295400"/>
            <a:ext cx="8229600" cy="5257800"/>
          </a:xfrm>
        </p:spPr>
        <p:txBody>
          <a:bodyPr/>
          <a:lstStyle/>
          <a:p>
            <a:pPr algn="just"/>
            <a:r>
              <a:rPr lang="en-US" sz="2000" dirty="0" smtClean="0">
                <a:latin typeface="Times New Roman" pitchFamily="18" charset="0"/>
                <a:cs typeface="Times New Roman" pitchFamily="18" charset="0"/>
              </a:rPr>
              <a:t>Data Mining has a variety of algorithms  to find “golden nuggets” or for prediction . The choice of algorithms depends on the problem and the structure of the data. </a:t>
            </a:r>
          </a:p>
          <a:p>
            <a:pPr algn="just"/>
            <a:r>
              <a:rPr lang="en-US" sz="2000" dirty="0" smtClean="0">
                <a:latin typeface="Times New Roman" pitchFamily="18" charset="0"/>
                <a:cs typeface="Times New Roman" pitchFamily="18" charset="0"/>
              </a:rPr>
              <a:t>There are Classification, Clustering,  Association Finding, Attribute Selection and Visualization techniques in Weka. It also includes different algorithms for different techniques.  </a:t>
            </a:r>
          </a:p>
          <a:p>
            <a:pPr algn="just"/>
            <a:r>
              <a:rPr lang="en-US" sz="2000" dirty="0" smtClean="0">
                <a:latin typeface="Times New Roman" pitchFamily="18" charset="0"/>
                <a:cs typeface="Times New Roman" pitchFamily="18" charset="0"/>
              </a:rPr>
              <a:t>Explored Neural Networks another algorithm using the javaNNS and MultilayerPerceptron in Weka.   </a:t>
            </a:r>
          </a:p>
          <a:p>
            <a:pPr algn="just"/>
            <a:r>
              <a:rPr lang="en-US" sz="2000" dirty="0" smtClean="0">
                <a:latin typeface="Times New Roman" pitchFamily="18" charset="0"/>
                <a:cs typeface="Times New Roman" pitchFamily="18" charset="0"/>
              </a:rPr>
              <a:t>Data Mining processes such as Data preprocessing, Feature Engineering, Training, validating and testing the model were undertaken.  </a:t>
            </a:r>
          </a:p>
          <a:p>
            <a:pPr algn="just"/>
            <a:r>
              <a:rPr lang="en-US" sz="2000" dirty="0" smtClean="0">
                <a:latin typeface="Times New Roman" pitchFamily="18" charset="0"/>
                <a:cs typeface="Times New Roman" pitchFamily="18" charset="0"/>
              </a:rPr>
              <a:t>Comparison of models done in terms of performance using prediction measures like Relative Absolute Error.</a:t>
            </a:r>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a:bodyPr>
          <a:lstStyle/>
          <a:p>
            <a:r>
              <a:rPr lang="en-US" sz="3200" dirty="0" smtClean="0">
                <a:latin typeface="Times New Roman" pitchFamily="18" charset="0"/>
                <a:cs typeface="Times New Roman" pitchFamily="18" charset="0"/>
              </a:rPr>
              <a:t>Solution for real-world problem</a:t>
            </a:r>
            <a:br>
              <a:rPr lang="en-US" sz="3200" dirty="0" smtClean="0">
                <a:latin typeface="Times New Roman" pitchFamily="18" charset="0"/>
                <a:cs typeface="Times New Roman" pitchFamily="18" charset="0"/>
              </a:rPr>
            </a:br>
            <a:endParaRPr lang="en-US" sz="3200" dirty="0"/>
          </a:p>
        </p:txBody>
      </p:sp>
      <p:sp>
        <p:nvSpPr>
          <p:cNvPr id="3" name="Content Placeholder 2"/>
          <p:cNvSpPr>
            <a:spLocks noGrp="1"/>
          </p:cNvSpPr>
          <p:nvPr>
            <p:ph idx="1"/>
          </p:nvPr>
        </p:nvSpPr>
        <p:spPr>
          <a:xfrm>
            <a:off x="457200" y="1295400"/>
            <a:ext cx="8229600" cy="5257800"/>
          </a:xfrm>
        </p:spPr>
        <p:txBody>
          <a:bodyPr/>
          <a:lstStyle/>
          <a:p>
            <a:pPr algn="just"/>
            <a:r>
              <a:rPr lang="en-US" sz="2000" dirty="0" smtClean="0">
                <a:latin typeface="Times New Roman" pitchFamily="18" charset="0"/>
                <a:cs typeface="Times New Roman" pitchFamily="18" charset="0"/>
              </a:rPr>
              <a:t>There is always a solution to any real-world problem. To solve these problems understanding the data or patterns in the data is very important. </a:t>
            </a:r>
          </a:p>
          <a:p>
            <a:pPr algn="just"/>
            <a:r>
              <a:rPr lang="en-US" sz="2000" dirty="0" smtClean="0">
                <a:latin typeface="Times New Roman" pitchFamily="18" charset="0"/>
                <a:cs typeface="Times New Roman" pitchFamily="18" charset="0"/>
              </a:rPr>
              <a:t>Sometimes user data can be noisy. The data could have missing values, outliers, mislabelled  category values, sanity values or blank spaces. The data needs preprocessing before analyzing the data.</a:t>
            </a:r>
          </a:p>
          <a:p>
            <a:pPr algn="just"/>
            <a:r>
              <a:rPr lang="en-US" sz="2000" dirty="0" smtClean="0">
                <a:latin typeface="Times New Roman" pitchFamily="18" charset="0"/>
                <a:cs typeface="Times New Roman" pitchFamily="18" charset="0"/>
              </a:rPr>
              <a:t>We need to explore the behavior of the data and visualization graphs are the best way to understand the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a:bodyPr>
          <a:lstStyle/>
          <a:p>
            <a:r>
              <a:rPr lang="en-US" sz="3200" dirty="0" smtClean="0">
                <a:latin typeface="Times New Roman" pitchFamily="18" charset="0"/>
                <a:cs typeface="Times New Roman" pitchFamily="18" charset="0"/>
              </a:rPr>
              <a:t>Solution for real-world problem</a:t>
            </a:r>
            <a:br>
              <a:rPr lang="en-US" sz="3200" dirty="0" smtClean="0">
                <a:latin typeface="Times New Roman" pitchFamily="18" charset="0"/>
                <a:cs typeface="Times New Roman" pitchFamily="18" charset="0"/>
              </a:rPr>
            </a:br>
            <a:endParaRPr lang="en-US" sz="3200" dirty="0"/>
          </a:p>
        </p:txBody>
      </p:sp>
      <p:sp>
        <p:nvSpPr>
          <p:cNvPr id="3" name="Content Placeholder 2"/>
          <p:cNvSpPr>
            <a:spLocks noGrp="1"/>
          </p:cNvSpPr>
          <p:nvPr>
            <p:ph idx="1"/>
          </p:nvPr>
        </p:nvSpPr>
        <p:spPr>
          <a:xfrm>
            <a:off x="457200" y="1295400"/>
            <a:ext cx="8229600" cy="5257800"/>
          </a:xfrm>
        </p:spPr>
        <p:txBody>
          <a:bodyPr/>
          <a:lstStyle/>
          <a:p>
            <a:pPr algn="just"/>
            <a:r>
              <a:rPr lang="en-US" sz="2000" dirty="0" smtClean="0">
                <a:latin typeface="Times New Roman" pitchFamily="18" charset="0"/>
                <a:cs typeface="Times New Roman" pitchFamily="18" charset="0"/>
              </a:rPr>
              <a:t>Once data is explored using visualization, building and evaluation of the model is a psyched task.</a:t>
            </a:r>
          </a:p>
          <a:p>
            <a:pPr algn="just"/>
            <a:r>
              <a:rPr lang="en-US" sz="2000" dirty="0" smtClean="0">
                <a:latin typeface="Times New Roman" pitchFamily="18" charset="0"/>
                <a:cs typeface="Times New Roman" pitchFamily="18" charset="0"/>
              </a:rPr>
              <a:t>Thus, this brings a lot of issues when it comes to modeling.  Overfitting, Underfitting, imbalanced accuracy (unequal category distribution), mislabelled errors (False positive or False Negative) are some of the issues that could be solved by appropriately tuning the model with more number of iterations.</a:t>
            </a:r>
          </a:p>
          <a:p>
            <a:pPr algn="just"/>
            <a:r>
              <a:rPr lang="en-US" sz="2000" dirty="0" smtClean="0">
                <a:latin typeface="Times New Roman" pitchFamily="18" charset="0"/>
                <a:cs typeface="Times New Roman" pitchFamily="18" charset="0"/>
              </a:rPr>
              <a:t>Thus validating tuned models using performance measures could result in an efficient solution to the real –world problem. </a:t>
            </a: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a:bodyPr>
          <a:lstStyle/>
          <a:p>
            <a:r>
              <a:rPr lang="en-US" sz="3200" dirty="0" smtClean="0">
                <a:latin typeface="Times New Roman" pitchFamily="18" charset="0"/>
                <a:cs typeface="Times New Roman" pitchFamily="18" charset="0"/>
              </a:rPr>
              <a:t>Extracting Golden Nuggets</a:t>
            </a:r>
            <a:br>
              <a:rPr lang="en-US" sz="3200" dirty="0" smtClean="0">
                <a:latin typeface="Times New Roman" pitchFamily="18" charset="0"/>
                <a:cs typeface="Times New Roman" pitchFamily="18" charset="0"/>
              </a:rPr>
            </a:br>
            <a:endParaRPr lang="en-US" sz="3200" dirty="0"/>
          </a:p>
        </p:txBody>
      </p:sp>
      <p:sp>
        <p:nvSpPr>
          <p:cNvPr id="3" name="Content Placeholder 2"/>
          <p:cNvSpPr>
            <a:spLocks noGrp="1"/>
          </p:cNvSpPr>
          <p:nvPr>
            <p:ph idx="1"/>
          </p:nvPr>
        </p:nvSpPr>
        <p:spPr>
          <a:xfrm>
            <a:off x="457200" y="1295400"/>
            <a:ext cx="8229600" cy="5257800"/>
          </a:xfrm>
        </p:spPr>
        <p:txBody>
          <a:bodyPr/>
          <a:lstStyle/>
          <a:p>
            <a:pPr algn="just"/>
            <a:r>
              <a:rPr lang="en-US" sz="2000" dirty="0" smtClean="0">
                <a:latin typeface="Times New Roman" pitchFamily="18" charset="0"/>
                <a:cs typeface="Times New Roman" pitchFamily="18" charset="0"/>
              </a:rPr>
              <a:t>To find the patterns knowing how to visualize data is very important. </a:t>
            </a:r>
          </a:p>
          <a:p>
            <a:pPr algn="just"/>
            <a:r>
              <a:rPr lang="en-US" sz="2000" dirty="0" smtClean="0">
                <a:latin typeface="Times New Roman" pitchFamily="18" charset="0"/>
                <a:cs typeface="Times New Roman" pitchFamily="18" charset="0"/>
              </a:rPr>
              <a:t>Visually figuring out the correlation relationship (linear line) between the independent attributes such as for imdb dataset, gross, critical review, user votes and imdb scores. This helps to determine the representation  of underlying structure of the data. </a:t>
            </a:r>
          </a:p>
          <a:p>
            <a:pPr algn="just"/>
            <a:r>
              <a:rPr lang="en-US" sz="2000" dirty="0" smtClean="0">
                <a:latin typeface="Times New Roman" pitchFamily="18" charset="0"/>
                <a:cs typeface="Times New Roman" pitchFamily="18" charset="0"/>
              </a:rPr>
              <a:t>Stating the hypothesis by focusing on the problem and then using visualizations to further check whether its true or not helps to better understand in ways to solve the problem.</a:t>
            </a:r>
          </a:p>
          <a:p>
            <a:pPr algn="just"/>
            <a:r>
              <a:rPr lang="en-US" sz="2000" dirty="0" smtClean="0">
                <a:latin typeface="Times New Roman" pitchFamily="18" charset="0"/>
                <a:cs typeface="Times New Roman" pitchFamily="18" charset="0"/>
              </a:rPr>
              <a:t>Based on the analyzed results, narrowing the data also helps in improving the performance of the model.</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a:bodyPr>
          <a:lstStyle/>
          <a:p>
            <a:r>
              <a:rPr lang="en-US" sz="3200" dirty="0" smtClean="0">
                <a:latin typeface="Times New Roman" pitchFamily="18" charset="0"/>
                <a:cs typeface="Times New Roman" pitchFamily="18" charset="0"/>
              </a:rPr>
              <a:t>Extracting Golden Nuggets</a:t>
            </a:r>
            <a:br>
              <a:rPr lang="en-US" sz="3200" dirty="0" smtClean="0">
                <a:latin typeface="Times New Roman" pitchFamily="18" charset="0"/>
                <a:cs typeface="Times New Roman" pitchFamily="18" charset="0"/>
              </a:rPr>
            </a:br>
            <a:endParaRPr lang="en-US" sz="3200" dirty="0"/>
          </a:p>
        </p:txBody>
      </p:sp>
      <p:sp>
        <p:nvSpPr>
          <p:cNvPr id="3" name="Content Placeholder 2"/>
          <p:cNvSpPr>
            <a:spLocks noGrp="1"/>
          </p:cNvSpPr>
          <p:nvPr>
            <p:ph idx="1"/>
          </p:nvPr>
        </p:nvSpPr>
        <p:spPr>
          <a:xfrm>
            <a:off x="457200" y="1295400"/>
            <a:ext cx="8229600" cy="5257800"/>
          </a:xfrm>
        </p:spPr>
        <p:txBody>
          <a:bodyPr/>
          <a:lstStyle/>
          <a:p>
            <a:pPr algn="just"/>
            <a:r>
              <a:rPr lang="en-US" sz="2000" dirty="0" smtClean="0">
                <a:latin typeface="Times New Roman" pitchFamily="18" charset="0"/>
                <a:cs typeface="Times New Roman" pitchFamily="18" charset="0"/>
              </a:rPr>
              <a:t>This will also help in proper tuning of the model understanding the in- accuracies.</a:t>
            </a:r>
          </a:p>
          <a:p>
            <a:pPr algn="just"/>
            <a:r>
              <a:rPr lang="en-US" sz="2000" dirty="0" smtClean="0">
                <a:latin typeface="Times New Roman" pitchFamily="18" charset="0"/>
                <a:cs typeface="Times New Roman" pitchFamily="18" charset="0"/>
              </a:rPr>
              <a:t>Analyzing the model outputs aids in understanding how the algorithms work or if it doesn’t then why. </a:t>
            </a:r>
          </a:p>
          <a:p>
            <a:pPr algn="just"/>
            <a:r>
              <a:rPr lang="en-US" sz="2000" dirty="0" smtClean="0">
                <a:latin typeface="Times New Roman" pitchFamily="18" charset="0"/>
                <a:cs typeface="Times New Roman" pitchFamily="18" charset="0"/>
              </a:rPr>
              <a:t>For e.g., Decision Tree works best when the data is binary and it doesn’t work when the data contains numbers. Another example is </a:t>
            </a:r>
            <a:r>
              <a:rPr lang="en-US" sz="2000" smtClean="0">
                <a:latin typeface="Times New Roman" pitchFamily="18" charset="0"/>
                <a:cs typeface="Times New Roman" pitchFamily="18" charset="0"/>
              </a:rPr>
              <a:t>association </a:t>
            </a:r>
            <a:r>
              <a:rPr lang="en-US" sz="2000" smtClean="0">
                <a:latin typeface="Times New Roman" pitchFamily="18" charset="0"/>
                <a:cs typeface="Times New Roman" pitchFamily="18" charset="0"/>
              </a:rPr>
              <a:t>finding helps </a:t>
            </a:r>
            <a:r>
              <a:rPr lang="en-US" sz="2000" dirty="0" smtClean="0">
                <a:latin typeface="Times New Roman" pitchFamily="18" charset="0"/>
                <a:cs typeface="Times New Roman" pitchFamily="18" charset="0"/>
              </a:rPr>
              <a:t>to identify association between data.</a:t>
            </a:r>
          </a:p>
          <a:p>
            <a:pPr algn="just"/>
            <a:r>
              <a:rPr lang="en-US" sz="2000" dirty="0" smtClean="0">
                <a:latin typeface="Times New Roman" pitchFamily="18" charset="0"/>
                <a:cs typeface="Times New Roman" pitchFamily="18" charset="0"/>
              </a:rPr>
              <a:t>These golden nuggets assist in decisions that benefit the organization, governments as well as the customers.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a:bodyPr>
          <a:lstStyle/>
          <a:p>
            <a:r>
              <a:rPr lang="en-US" sz="3200" dirty="0" smtClean="0">
                <a:latin typeface="Times New Roman" pitchFamily="18" charset="0"/>
                <a:cs typeface="Times New Roman" pitchFamily="18" charset="0"/>
              </a:rPr>
              <a:t>References</a:t>
            </a:r>
            <a:br>
              <a:rPr lang="en-US" sz="3200" dirty="0" smtClean="0">
                <a:latin typeface="Times New Roman" pitchFamily="18" charset="0"/>
                <a:cs typeface="Times New Roman" pitchFamily="18" charset="0"/>
              </a:rPr>
            </a:br>
            <a:endParaRPr lang="en-US" sz="3200" dirty="0"/>
          </a:p>
        </p:txBody>
      </p:sp>
      <p:sp>
        <p:nvSpPr>
          <p:cNvPr id="3" name="Content Placeholder 2"/>
          <p:cNvSpPr>
            <a:spLocks noGrp="1"/>
          </p:cNvSpPr>
          <p:nvPr>
            <p:ph idx="1"/>
          </p:nvPr>
        </p:nvSpPr>
        <p:spPr>
          <a:xfrm>
            <a:off x="457200" y="1295400"/>
            <a:ext cx="8229600" cy="5257800"/>
          </a:xfrm>
        </p:spPr>
        <p:txBody>
          <a:bodyPr/>
          <a:lstStyle/>
          <a:p>
            <a:r>
              <a:rPr lang="en-US" sz="2000" dirty="0" smtClean="0">
                <a:latin typeface="Times New Roman" pitchFamily="18" charset="0"/>
                <a:cs typeface="Times New Roman" pitchFamily="18" charset="0"/>
              </a:rPr>
              <a:t>RMIT Data Mining learning materials.</a:t>
            </a:r>
          </a:p>
          <a:p>
            <a:r>
              <a:rPr lang="en-US" sz="2000" dirty="0" smtClean="0">
                <a:latin typeface="Times New Roman" pitchFamily="18" charset="0"/>
                <a:cs typeface="Times New Roman" pitchFamily="18" charset="0"/>
              </a:rPr>
              <a:t>Assignment 1 and Assignment 2</a:t>
            </a:r>
            <a:endParaRPr lang="en-US" sz="20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176</TotalTime>
  <Words>681</Words>
  <Application>Microsoft Office PowerPoint</Application>
  <PresentationFormat>On-screen Show (4:3)</PresentationFormat>
  <Paragraphs>43</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Urban</vt:lpstr>
      <vt:lpstr>Self Reflection of key concepts</vt:lpstr>
      <vt:lpstr>Understanding of key Concepts </vt:lpstr>
      <vt:lpstr>Solution for real-world problem </vt:lpstr>
      <vt:lpstr>Solution for real-world problem </vt:lpstr>
      <vt:lpstr>Extracting Golden Nuggets </vt:lpstr>
      <vt:lpstr>Extracting Golden Nuggets </vt:lpstr>
      <vt:lpstr>References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 Reflection of key concepts</dc:title>
  <dc:creator>Shonil Dabreo</dc:creator>
  <cp:lastModifiedBy>winuser</cp:lastModifiedBy>
  <cp:revision>112</cp:revision>
  <dcterms:created xsi:type="dcterms:W3CDTF">2006-08-16T00:00:00Z</dcterms:created>
  <dcterms:modified xsi:type="dcterms:W3CDTF">2020-10-15T12:01:47Z</dcterms:modified>
</cp:coreProperties>
</file>