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71" r:id="rId9"/>
    <p:sldId id="272" r:id="rId10"/>
    <p:sldId id="263"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05" autoAdjust="0"/>
  </p:normalViewPr>
  <p:slideViewPr>
    <p:cSldViewPr>
      <p:cViewPr varScale="1">
        <p:scale>
          <a:sx n="61" d="100"/>
          <a:sy n="61" d="100"/>
        </p:scale>
        <p:origin x="14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AD77E-62DB-4AE9-BA21-C1318F7B31C0}" type="datetimeFigureOut">
              <a:rPr lang="en-US" smtClean="0"/>
              <a:pPr/>
              <a:t>6/10/2020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C93CA-B542-4869-AE30-B986B58667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8" charset="0"/>
                <a:cs typeface="Times New Roman" pitchFamily="18" charset="0"/>
              </a:rPr>
              <a:t>Greetings everyone,</a:t>
            </a:r>
          </a:p>
          <a:p>
            <a:r>
              <a:rPr lang="en-US" dirty="0">
                <a:latin typeface="Times New Roman" pitchFamily="18" charset="0"/>
                <a:cs typeface="Times New Roman" pitchFamily="18" charset="0"/>
              </a:rPr>
              <a:t>My</a:t>
            </a:r>
            <a:r>
              <a:rPr lang="en-US" baseline="0" dirty="0">
                <a:latin typeface="Times New Roman" pitchFamily="18" charset="0"/>
                <a:cs typeface="Times New Roman" pitchFamily="18" charset="0"/>
              </a:rPr>
              <a:t> name is</a:t>
            </a:r>
            <a:r>
              <a:rPr lang="en-US" dirty="0">
                <a:latin typeface="Times New Roman" pitchFamily="18" charset="0"/>
                <a:cs typeface="Times New Roman" pitchFamily="18" charset="0"/>
              </a:rPr>
              <a:t> Shonil Dabreo.</a:t>
            </a:r>
          </a:p>
          <a:p>
            <a:r>
              <a:rPr lang="en-US" dirty="0">
                <a:latin typeface="Times New Roman" pitchFamily="18" charset="0"/>
                <a:cs typeface="Times New Roman" pitchFamily="18" charset="0"/>
              </a:rPr>
              <a:t>This</a:t>
            </a:r>
            <a:r>
              <a:rPr lang="en-US" baseline="0" dirty="0">
                <a:latin typeface="Times New Roman" pitchFamily="18" charset="0"/>
                <a:cs typeface="Times New Roman" pitchFamily="18" charset="0"/>
              </a:rPr>
              <a:t> presentation is about the </a:t>
            </a:r>
            <a:r>
              <a:rPr lang="en-US" sz="1200" dirty="0">
                <a:latin typeface="Times New Roman" pitchFamily="18" charset="0"/>
                <a:cs typeface="Times New Roman" pitchFamily="18" charset="0"/>
              </a:rPr>
              <a:t>Analysis of protein expression in mice</a:t>
            </a:r>
            <a:r>
              <a:rPr lang="en-US" baseline="0" dirty="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the classification report and confusion matrix for K-Nearest Neighbor model.</a:t>
            </a:r>
          </a:p>
        </p:txBody>
      </p:sp>
      <p:sp>
        <p:nvSpPr>
          <p:cNvPr id="4" name="Slide Number Placeholder 3"/>
          <p:cNvSpPr>
            <a:spLocks noGrp="1"/>
          </p:cNvSpPr>
          <p:nvPr>
            <p:ph type="sldNum" sz="quarter" idx="10"/>
          </p:nvPr>
        </p:nvSpPr>
        <p:spPr/>
        <p:txBody>
          <a:bodyPr/>
          <a:lstStyle/>
          <a:p>
            <a:fld id="{7A1C93CA-B542-4869-AE30-B986B58667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These are the classification report and confusion matrix for Decision</a:t>
            </a:r>
            <a:r>
              <a:rPr lang="en-US" baseline="0" dirty="0"/>
              <a:t> Tree</a:t>
            </a:r>
            <a:r>
              <a:rPr lang="en-US" dirty="0"/>
              <a:t> model.</a:t>
            </a: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For KNN model, we got 90% accuracy score. There were total 34 mislabeled errors for the KNN model.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For Decision Tree, the accuracy score was 83%. After tuning the parameters, it was observed that parameters with default value give the best accuracy score. The confusion matrix had a total of 47  mislabeled errors. Although, the precision of class was different for these two models.</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know that </a:t>
            </a:r>
            <a:r>
              <a:rPr lang="en-US" sz="1200" dirty="0">
                <a:latin typeface="Times New Roman" pitchFamily="18" charset="0"/>
                <a:cs typeface="Times New Roman" pitchFamily="18" charset="0"/>
              </a:rPr>
              <a:t>KNN model worked efficiently better with an accuracy of 90% compared to the 83% accuracy of Decision Tree model. Therefore, we should implement KNN for this kind of dataset where features are numeric. </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conclusion, </a:t>
            </a:r>
            <a:r>
              <a:rPr lang="en-US" sz="1200" dirty="0">
                <a:latin typeface="Times New Roman" pitchFamily="18" charset="0"/>
                <a:cs typeface="Times New Roman" pitchFamily="18" charset="0"/>
              </a:rPr>
              <a:t>KNN model could predict the unlabelled data but couldn’t classify which protein contributes to success or failed learning. </a:t>
            </a:r>
          </a:p>
          <a:p>
            <a:r>
              <a:rPr lang="en-US" sz="1200" dirty="0">
                <a:latin typeface="Times New Roman" pitchFamily="18" charset="0"/>
                <a:cs typeface="Times New Roman" pitchFamily="18" charset="0"/>
              </a:rPr>
              <a:t>On the other hand, Decision Tree had feature importance method but didn’t had a high accuracy score.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Based on the</a:t>
            </a:r>
            <a:r>
              <a:rPr lang="en-US" sz="1200" baseline="0" dirty="0">
                <a:latin typeface="Times New Roman" pitchFamily="18" charset="0"/>
                <a:cs typeface="Times New Roman" pitchFamily="18" charset="0"/>
              </a:rPr>
              <a:t> analysis, </a:t>
            </a:r>
            <a:r>
              <a:rPr lang="en-US" sz="1200" dirty="0">
                <a:latin typeface="Times New Roman" pitchFamily="18" charset="0"/>
                <a:cs typeface="Times New Roman" pitchFamily="18" charset="0"/>
              </a:rPr>
              <a:t>We should implement KNN model when the features are numeric and</a:t>
            </a:r>
            <a:r>
              <a:rPr lang="en-US" sz="1200" baseline="0" dirty="0">
                <a:latin typeface="Times New Roman" pitchFamily="18" charset="0"/>
                <a:cs typeface="Times New Roman" pitchFamily="18" charset="0"/>
              </a:rPr>
              <a:t> </a:t>
            </a:r>
            <a:r>
              <a:rPr lang="en-US" sz="1200" dirty="0">
                <a:latin typeface="Times New Roman" pitchFamily="18" charset="0"/>
                <a:cs typeface="Times New Roman" pitchFamily="18" charset="0"/>
              </a:rPr>
              <a:t>Decision Tree model where the features contains binary data</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a:t>
            </a:r>
            <a:r>
              <a:rPr lang="en-US" baseline="0" dirty="0"/>
              <a:t> You!!</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I’d like to explain you all about the mice dataset.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A mice dataset was created to understand the effect of learning between control and trisomic mice with down Syndrome.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DS is a chromosomal disorder with an extra copy of chromosome referred as trisomy, causing learning and memory deficits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77 Expressions level proteins were examined  after exposing the mice to context fear conditioning. </a:t>
            </a: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goal is to </a:t>
            </a:r>
            <a:r>
              <a:rPr lang="en-US" sz="1200" dirty="0">
                <a:latin typeface="Times New Roman" pitchFamily="18" charset="0"/>
                <a:cs typeface="Times New Roman" pitchFamily="18" charset="0"/>
              </a:rPr>
              <a:t>understand which trisomy protein classes contribute to the success and the failure of mice learning. </a:t>
            </a:r>
          </a:p>
          <a:p>
            <a:r>
              <a:rPr lang="en-US" sz="1200" dirty="0">
                <a:latin typeface="Times New Roman" pitchFamily="18" charset="0"/>
                <a:cs typeface="Times New Roman" pitchFamily="18" charset="0"/>
              </a:rPr>
              <a:t>A model was created to predict 8 classes of mice based on their protein expression levels.</a:t>
            </a:r>
          </a:p>
          <a:p>
            <a:r>
              <a:rPr lang="en-US" sz="1200" dirty="0">
                <a:latin typeface="Times New Roman" pitchFamily="18" charset="0"/>
                <a:cs typeface="Times New Roman" pitchFamily="18" charset="0"/>
              </a:rPr>
              <a:t>The results</a:t>
            </a:r>
            <a:r>
              <a:rPr lang="en-US" sz="1200" baseline="0" dirty="0">
                <a:latin typeface="Times New Roman" pitchFamily="18" charset="0"/>
                <a:cs typeface="Times New Roman" pitchFamily="18" charset="0"/>
              </a:rPr>
              <a:t> were then interpreted to determine significance of the proteins.</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Replace null values and Feature selection are the steps of Data Preparation.</a:t>
            </a:r>
          </a:p>
          <a:p>
            <a:r>
              <a:rPr lang="en-US" sz="1200" dirty="0">
                <a:latin typeface="Times New Roman" pitchFamily="18" charset="0"/>
                <a:cs typeface="Times New Roman" pitchFamily="18" charset="0"/>
              </a:rPr>
              <a:t>After importing the dataset, there were total 1396 missing values in mice data</a:t>
            </a:r>
          </a:p>
          <a:p>
            <a:r>
              <a:rPr lang="en-US" sz="1200" dirty="0">
                <a:latin typeface="Times New Roman" pitchFamily="18" charset="0"/>
                <a:cs typeface="Times New Roman" pitchFamily="18" charset="0"/>
              </a:rPr>
              <a:t>The missing values of each column were replaced by the corresponding mean values for that column. For columns (proteins) with more number of null values, mean values were used as replacing the null values with mean value could have most of the protein measurements with similar values, where there was variance in the measurements of the proteins.</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None/>
            </a:pPr>
            <a:r>
              <a:rPr lang="en-US" sz="1200" dirty="0">
                <a:latin typeface="Times New Roman" pitchFamily="18" charset="0"/>
                <a:cs typeface="Times New Roman" pitchFamily="18" charset="0"/>
              </a:rPr>
              <a:t>The hypothesis is that, as the signal value of one protein increases the</a:t>
            </a:r>
            <a:r>
              <a:rPr lang="en-US" sz="1200" baseline="0" dirty="0">
                <a:latin typeface="Times New Roman" pitchFamily="18" charset="0"/>
                <a:cs typeface="Times New Roman" pitchFamily="18" charset="0"/>
              </a:rPr>
              <a:t> </a:t>
            </a:r>
            <a:r>
              <a:rPr lang="en-US" sz="1200" dirty="0">
                <a:latin typeface="Times New Roman" pitchFamily="18" charset="0"/>
                <a:cs typeface="Times New Roman" pitchFamily="18" charset="0"/>
              </a:rPr>
              <a:t>protein signal value of another protein decreases.</a:t>
            </a:r>
          </a:p>
          <a:p>
            <a:pPr algn="just">
              <a:buNone/>
            </a:pPr>
            <a:r>
              <a:rPr lang="en-US" sz="1200" dirty="0">
                <a:latin typeface="Times New Roman" pitchFamily="18" charset="0"/>
                <a:cs typeface="Times New Roman" pitchFamily="18" charset="0"/>
              </a:rPr>
              <a:t>We can see the fig for the relationship between these two proteins.</a:t>
            </a: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It was observed that as the signal value of one protein increases the another protein value remains stable i.e. between 0.1 to 0.2.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This hypothesis wasn’t statistically significant as there wasn’t sufficient statistical evidence to support the hypothesis.</a:t>
            </a: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None/>
            </a:pPr>
            <a:r>
              <a:rPr lang="en-US" sz="1200" dirty="0">
                <a:latin typeface="Times New Roman" pitchFamily="18" charset="0"/>
                <a:cs typeface="Times New Roman" pitchFamily="18" charset="0"/>
              </a:rPr>
              <a:t>The hypothesis is that the trisomy mice with Shock-Context behavior with the treatment </a:t>
            </a:r>
          </a:p>
          <a:p>
            <a:pPr algn="just">
              <a:buNone/>
            </a:pPr>
            <a:r>
              <a:rPr lang="en-US" sz="1200" dirty="0">
                <a:latin typeface="Times New Roman" pitchFamily="18" charset="0"/>
                <a:cs typeface="Times New Roman" pitchFamily="18" charset="0"/>
              </a:rPr>
              <a:t>given by memantine drug injection (i.e. t-SC-m) will have higher effect of H3MeK4_N </a:t>
            </a:r>
          </a:p>
          <a:p>
            <a:pPr algn="just">
              <a:buNone/>
            </a:pPr>
            <a:r>
              <a:rPr lang="en-US" sz="1200" dirty="0">
                <a:latin typeface="Times New Roman" pitchFamily="18" charset="0"/>
                <a:cs typeface="Times New Roman" pitchFamily="18" charset="0"/>
              </a:rPr>
              <a:t>protein as compare to other classes. </a:t>
            </a:r>
            <a:endParaRPr lang="en-US" sz="1200" b="1"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a:latin typeface="Times New Roman" pitchFamily="18" charset="0"/>
                <a:cs typeface="Times New Roman" pitchFamily="18" charset="0"/>
              </a:rPr>
              <a:t>As we can see, the box plot of t-SC-m for H3MeK4_N protein has more than 0.25 signal values which are higher than box plots of other classes. </a:t>
            </a:r>
          </a:p>
          <a:p>
            <a:pPr algn="just"/>
            <a:r>
              <a:rPr lang="en-US" sz="1200" dirty="0">
                <a:latin typeface="Times New Roman" pitchFamily="18" charset="0"/>
                <a:cs typeface="Times New Roman" pitchFamily="18" charset="0"/>
              </a:rPr>
              <a:t>The H3MeK4_N protein is statistically significant for t-SC-m class category</a:t>
            </a:r>
            <a:r>
              <a:rPr lang="en-US" sz="1200">
                <a:latin typeface="Times New Roman" pitchFamily="18" charset="0"/>
                <a:cs typeface="Times New Roman" pitchFamily="18" charset="0"/>
              </a:rPr>
              <a:t>; </a:t>
            </a:r>
          </a:p>
          <a:p>
            <a:pPr algn="just"/>
            <a:r>
              <a:rPr lang="en-US" sz="1200">
                <a:latin typeface="Times New Roman" pitchFamily="18" charset="0"/>
                <a:cs typeface="Times New Roman" pitchFamily="18" charset="0"/>
              </a:rPr>
              <a:t>hence</a:t>
            </a:r>
            <a:r>
              <a:rPr lang="en-US" sz="1200" dirty="0">
                <a:latin typeface="Times New Roman" pitchFamily="18" charset="0"/>
                <a:cs typeface="Times New Roman" pitchFamily="18" charset="0"/>
              </a:rPr>
              <a:t>, we can say that H3MeK4_N protein was effective for recovering the ability to learn in trisomy mice</a:t>
            </a:r>
            <a:endParaRPr lang="en-US" sz="1200" b="1"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Feature selection, class column was selected</a:t>
            </a:r>
            <a:r>
              <a:rPr lang="en-US" baseline="0" dirty="0"/>
              <a:t> as a target variable and based on the rest of the data columns, the model could predict the class.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Model selection, </a:t>
            </a:r>
            <a:r>
              <a:rPr lang="en-US" sz="1200" dirty="0">
                <a:latin typeface="Times New Roman" pitchFamily="18" charset="0"/>
                <a:cs typeface="Times New Roman" pitchFamily="18" charset="0"/>
              </a:rPr>
              <a:t>K-Nearest Neighbor and Decision Tree were used to build a model and predict the mice class and determine which proteins were critical for each class. The dataset was divided into 70% train data and 30% test data to get a better indication of the models performance on unseen data.</a:t>
            </a:r>
          </a:p>
          <a:p>
            <a:r>
              <a:rPr lang="en-US" sz="1200" dirty="0">
                <a:latin typeface="Times New Roman" pitchFamily="18" charset="0"/>
                <a:cs typeface="Times New Roman" pitchFamily="18" charset="0"/>
              </a:rPr>
              <a:t>A small k results in predictions with high variance and K=1 could result in overfitting,</a:t>
            </a:r>
            <a:r>
              <a:rPr lang="en-US" sz="1200" baseline="0" dirty="0">
                <a:latin typeface="Times New Roman" pitchFamily="18" charset="0"/>
                <a:cs typeface="Times New Roman" pitchFamily="18" charset="0"/>
              </a:rPr>
              <a:t> k =5 was selected as K neighbors value</a:t>
            </a:r>
            <a:r>
              <a:rPr lang="en-US" sz="1200" dirty="0">
                <a:latin typeface="Times New Roman" pitchFamily="18" charset="0"/>
                <a:cs typeface="Times New Roman" pitchFamily="18" charset="0"/>
              </a:rPr>
              <a:t> </a:t>
            </a:r>
            <a:endParaRPr lang="en-US" dirty="0"/>
          </a:p>
        </p:txBody>
      </p:sp>
      <p:sp>
        <p:nvSpPr>
          <p:cNvPr id="4" name="Slide Number Placeholder 3"/>
          <p:cNvSpPr>
            <a:spLocks noGrp="1"/>
          </p:cNvSpPr>
          <p:nvPr>
            <p:ph type="sldNum" sz="quarter" idx="10"/>
          </p:nvPr>
        </p:nvSpPr>
        <p:spPr/>
        <p:txBody>
          <a:bodyPr/>
          <a:lstStyle/>
          <a:p>
            <a:fld id="{7A1C93CA-B542-4869-AE30-B986B58667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3BCACFA-17CB-4E30-94AC-BD1CFB50FB61}" type="datetimeFigureOut">
              <a:rPr lang="en-US" smtClean="0"/>
              <a:pPr/>
              <a:t>6/10/2020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A947936-94F6-4E70-A9A2-5B0899BD17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BCACFA-17CB-4E30-94AC-BD1CFB50FB61}"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BCACFA-17CB-4E30-94AC-BD1CFB50FB61}"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BCACFA-17CB-4E30-94AC-BD1CFB50FB61}"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BCACFA-17CB-4E30-94AC-BD1CFB50FB61}"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BCACFA-17CB-4E30-94AC-BD1CFB50FB61}"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3BCACFA-17CB-4E30-94AC-BD1CFB50FB61}" type="datetimeFigureOut">
              <a:rPr lang="en-US" smtClean="0"/>
              <a:pPr/>
              <a:t>6/10/2020</a:t>
            </a:fld>
            <a:endParaRPr lang="en-US"/>
          </a:p>
        </p:txBody>
      </p:sp>
      <p:sp>
        <p:nvSpPr>
          <p:cNvPr id="27" name="Slide Number Placeholder 26"/>
          <p:cNvSpPr>
            <a:spLocks noGrp="1"/>
          </p:cNvSpPr>
          <p:nvPr>
            <p:ph type="sldNum" sz="quarter" idx="11"/>
          </p:nvPr>
        </p:nvSpPr>
        <p:spPr/>
        <p:txBody>
          <a:bodyPr rtlCol="0"/>
          <a:lstStyle/>
          <a:p>
            <a:fld id="{8A947936-94F6-4E70-A9A2-5B0899BD17C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E3BCACFA-17CB-4E30-94AC-BD1CFB50FB61}" type="datetimeFigureOut">
              <a:rPr lang="en-US" smtClean="0"/>
              <a:pPr/>
              <a:t>6/10/2020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A947936-94F6-4E70-A9A2-5B0899BD17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CACFA-17CB-4E30-94AC-BD1CFB50FB61}" type="datetimeFigureOut">
              <a:rPr lang="en-US" smtClean="0"/>
              <a:pPr/>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BCACFA-17CB-4E30-94AC-BD1CFB50FB61}"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3BCACFA-17CB-4E30-94AC-BD1CFB50FB61}"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7936-94F6-4E70-A9A2-5B0899BD17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3BCACFA-17CB-4E30-94AC-BD1CFB50FB61}" type="datetimeFigureOut">
              <a:rPr lang="en-US" smtClean="0"/>
              <a:pPr/>
              <a:t>6/10/2020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A947936-94F6-4E70-A9A2-5B0899BD17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2.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1.mp3"/><Relationship Id="rId1" Type="http://schemas.microsoft.com/office/2007/relationships/media" Target="../media/media11.mp3"/><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2.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normAutofit/>
          </a:bodyPr>
          <a:lstStyle/>
          <a:p>
            <a:r>
              <a:rPr lang="en-US" sz="4000" dirty="0">
                <a:latin typeface="Times New Roman" pitchFamily="18" charset="0"/>
                <a:cs typeface="Times New Roman" pitchFamily="18" charset="0"/>
              </a:rPr>
              <a:t>Analysis of protein expression in mice</a:t>
            </a:r>
          </a:p>
        </p:txBody>
      </p:sp>
      <p:pic>
        <p:nvPicPr>
          <p:cNvPr id="3" name="4F6EE915">
            <a:hlinkClick r:id="" action="ppaction://media"/>
            <a:extLst>
              <a:ext uri="{FF2B5EF4-FFF2-40B4-BE49-F238E27FC236}">
                <a16:creationId xmlns:a16="http://schemas.microsoft.com/office/drawing/2014/main" id="{E2E63051-FB9D-4D37-AA3C-7AFC0B9C48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3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 Modelling</a:t>
            </a:r>
          </a:p>
        </p:txBody>
      </p:sp>
      <p:sp>
        <p:nvSpPr>
          <p:cNvPr id="3" name="Content Placeholder 2"/>
          <p:cNvSpPr>
            <a:spLocks noGrp="1"/>
          </p:cNvSpPr>
          <p:nvPr>
            <p:ph idx="1"/>
          </p:nvPr>
        </p:nvSpPr>
        <p:spPr>
          <a:xfrm>
            <a:off x="381000" y="1981200"/>
            <a:ext cx="8305800" cy="4593336"/>
          </a:xfrm>
        </p:spPr>
        <p:txBody>
          <a:bodyPr>
            <a:normAutofit/>
          </a:bodyPr>
          <a:lstStyle/>
          <a:p>
            <a:pPr algn="just">
              <a:buNone/>
            </a:pPr>
            <a:r>
              <a:rPr lang="en-US" sz="1800" b="1" dirty="0">
                <a:latin typeface="Times New Roman" pitchFamily="18" charset="0"/>
                <a:cs typeface="Times New Roman" pitchFamily="18" charset="0"/>
              </a:rPr>
              <a:t>Feature selection: </a:t>
            </a:r>
          </a:p>
          <a:p>
            <a:pPr algn="just"/>
            <a:r>
              <a:rPr lang="en-US" sz="1800" dirty="0">
                <a:latin typeface="Times New Roman" pitchFamily="18" charset="0"/>
                <a:cs typeface="Times New Roman" pitchFamily="18" charset="0"/>
              </a:rPr>
              <a:t>As we need to select a label data, therefore we would be using the Class column from the mice dataset as a predictor and the rest of the columns which includes 77 protein expression levels and Genotype, Behavior and Treatment would be taken based on which class would be predicted.</a:t>
            </a:r>
          </a:p>
          <a:p>
            <a:pPr algn="just"/>
            <a:endParaRPr lang="en-US" sz="1800" dirty="0">
              <a:latin typeface="Times New Roman" pitchFamily="18" charset="0"/>
              <a:cs typeface="Times New Roman" pitchFamily="18" charset="0"/>
            </a:endParaRPr>
          </a:p>
          <a:p>
            <a:pPr algn="just">
              <a:buNone/>
            </a:pPr>
            <a:r>
              <a:rPr lang="en-US" sz="1800" b="1" dirty="0">
                <a:latin typeface="Times New Roman" pitchFamily="18" charset="0"/>
                <a:cs typeface="Times New Roman" pitchFamily="18" charset="0"/>
              </a:rPr>
              <a:t>Model selection : </a:t>
            </a:r>
          </a:p>
          <a:p>
            <a:pPr algn="just"/>
            <a:r>
              <a:rPr lang="en-US" sz="1800" dirty="0">
                <a:latin typeface="Times New Roman" pitchFamily="18" charset="0"/>
                <a:cs typeface="Times New Roman" pitchFamily="18" charset="0"/>
              </a:rPr>
              <a:t>Two classification models; K-Nearest Neighbor and Decision Tree were used to build a model and predict the mice class and determine which proteins were critical for each class. </a:t>
            </a:r>
          </a:p>
          <a:p>
            <a:pPr algn="just"/>
            <a:r>
              <a:rPr lang="en-US" sz="1800" dirty="0">
                <a:latin typeface="Times New Roman" pitchFamily="18" charset="0"/>
                <a:cs typeface="Times New Roman" pitchFamily="18" charset="0"/>
              </a:rPr>
              <a:t>The dataset is divided into 70% train data and 30% test data to get a better indication of the model’s performance on unseen data.</a:t>
            </a:r>
          </a:p>
          <a:p>
            <a:pPr algn="just"/>
            <a:r>
              <a:rPr lang="en-US" sz="1800" dirty="0">
                <a:latin typeface="Times New Roman" pitchFamily="18" charset="0"/>
                <a:cs typeface="Times New Roman" pitchFamily="18" charset="0"/>
              </a:rPr>
              <a:t>A small k results in predictions with high variance and K=1 could result in 100% accuracy or overfitting. So, k=5 was the value selected for K-Nearest Neighbors.</a:t>
            </a:r>
          </a:p>
          <a:p>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pic>
        <p:nvPicPr>
          <p:cNvPr id="4" name="42FFA9FD">
            <a:hlinkClick r:id="" action="ppaction://media"/>
            <a:extLst>
              <a:ext uri="{FF2B5EF4-FFF2-40B4-BE49-F238E27FC236}">
                <a16:creationId xmlns:a16="http://schemas.microsoft.com/office/drawing/2014/main" id="{DBEB3A03-4559-4EBA-B50D-FE884A0815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0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a:bodyPr>
          <a:lstStyle/>
          <a:p>
            <a:r>
              <a:rPr lang="en-US" sz="3200" dirty="0">
                <a:latin typeface="Times New Roman" pitchFamily="18" charset="0"/>
                <a:cs typeface="Times New Roman" pitchFamily="18" charset="0"/>
              </a:rPr>
              <a:t>K-Nearest Neighbor</a:t>
            </a:r>
          </a:p>
        </p:txBody>
      </p:sp>
      <p:pic>
        <p:nvPicPr>
          <p:cNvPr id="6" name="Picture 5" descr="knnc.PNG"/>
          <p:cNvPicPr>
            <a:picLocks noChangeAspect="1"/>
          </p:cNvPicPr>
          <p:nvPr/>
        </p:nvPicPr>
        <p:blipFill>
          <a:blip r:embed="rId5"/>
          <a:stretch>
            <a:fillRect/>
          </a:stretch>
        </p:blipFill>
        <p:spPr>
          <a:xfrm>
            <a:off x="533400" y="1676400"/>
            <a:ext cx="4391638" cy="2438741"/>
          </a:xfrm>
          <a:prstGeom prst="rect">
            <a:avLst/>
          </a:prstGeom>
          <a:ln>
            <a:solidFill>
              <a:schemeClr val="tx1"/>
            </a:solidFill>
          </a:ln>
        </p:spPr>
      </p:pic>
      <p:pic>
        <p:nvPicPr>
          <p:cNvPr id="7" name="Picture 6" descr="knncon.PNG"/>
          <p:cNvPicPr>
            <a:picLocks noChangeAspect="1"/>
          </p:cNvPicPr>
          <p:nvPr/>
        </p:nvPicPr>
        <p:blipFill>
          <a:blip r:embed="rId6"/>
          <a:stretch>
            <a:fillRect/>
          </a:stretch>
        </p:blipFill>
        <p:spPr>
          <a:xfrm>
            <a:off x="3962400" y="4419600"/>
            <a:ext cx="4048690" cy="1752600"/>
          </a:xfrm>
          <a:prstGeom prst="rect">
            <a:avLst/>
          </a:prstGeom>
          <a:ln>
            <a:solidFill>
              <a:schemeClr val="tx1"/>
            </a:solidFill>
          </a:ln>
        </p:spPr>
      </p:pic>
      <p:sp>
        <p:nvSpPr>
          <p:cNvPr id="8" name="TextBox 7"/>
          <p:cNvSpPr txBox="1"/>
          <p:nvPr/>
        </p:nvSpPr>
        <p:spPr>
          <a:xfrm>
            <a:off x="5791200" y="2590800"/>
            <a:ext cx="2063385" cy="369332"/>
          </a:xfrm>
          <a:prstGeom prst="rect">
            <a:avLst/>
          </a:prstGeom>
          <a:noFill/>
        </p:spPr>
        <p:txBody>
          <a:bodyPr wrap="none" rtlCol="0">
            <a:spAutoFit/>
          </a:bodyPr>
          <a:lstStyle/>
          <a:p>
            <a:r>
              <a:rPr lang="en-US" dirty="0">
                <a:latin typeface="Times New Roman" pitchFamily="18" charset="0"/>
                <a:cs typeface="Times New Roman" pitchFamily="18" charset="0"/>
              </a:rPr>
              <a:t>Classification report</a:t>
            </a:r>
          </a:p>
        </p:txBody>
      </p:sp>
      <p:sp>
        <p:nvSpPr>
          <p:cNvPr id="9" name="TextBox 8"/>
          <p:cNvSpPr txBox="1"/>
          <p:nvPr/>
        </p:nvSpPr>
        <p:spPr>
          <a:xfrm>
            <a:off x="1219200" y="5105400"/>
            <a:ext cx="1806905" cy="369332"/>
          </a:xfrm>
          <a:prstGeom prst="rect">
            <a:avLst/>
          </a:prstGeom>
          <a:noFill/>
        </p:spPr>
        <p:txBody>
          <a:bodyPr wrap="none" rtlCol="0">
            <a:spAutoFit/>
          </a:bodyPr>
          <a:lstStyle/>
          <a:p>
            <a:r>
              <a:rPr lang="en-US" dirty="0">
                <a:latin typeface="Times New Roman" pitchFamily="18" charset="0"/>
                <a:cs typeface="Times New Roman" pitchFamily="18" charset="0"/>
              </a:rPr>
              <a:t>Confusion matrix</a:t>
            </a:r>
          </a:p>
        </p:txBody>
      </p:sp>
      <p:pic>
        <p:nvPicPr>
          <p:cNvPr id="3" name="DE6B6FDA">
            <a:hlinkClick r:id="" action="ppaction://media"/>
            <a:extLst>
              <a:ext uri="{FF2B5EF4-FFF2-40B4-BE49-F238E27FC236}">
                <a16:creationId xmlns:a16="http://schemas.microsoft.com/office/drawing/2014/main" id="{34C4DFE8-8E19-4AFA-AD32-6AEC8E8406B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6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a:bodyPr>
          <a:lstStyle/>
          <a:p>
            <a:r>
              <a:rPr lang="en-US" sz="3200" dirty="0">
                <a:latin typeface="Times New Roman" pitchFamily="18" charset="0"/>
                <a:cs typeface="Times New Roman" pitchFamily="18" charset="0"/>
              </a:rPr>
              <a:t>Decision Tree</a:t>
            </a:r>
          </a:p>
        </p:txBody>
      </p:sp>
      <p:sp>
        <p:nvSpPr>
          <p:cNvPr id="8" name="TextBox 7"/>
          <p:cNvSpPr txBox="1"/>
          <p:nvPr/>
        </p:nvSpPr>
        <p:spPr>
          <a:xfrm>
            <a:off x="5791200" y="2590800"/>
            <a:ext cx="2063385" cy="369332"/>
          </a:xfrm>
          <a:prstGeom prst="rect">
            <a:avLst/>
          </a:prstGeom>
          <a:noFill/>
        </p:spPr>
        <p:txBody>
          <a:bodyPr wrap="none" rtlCol="0">
            <a:spAutoFit/>
          </a:bodyPr>
          <a:lstStyle/>
          <a:p>
            <a:r>
              <a:rPr lang="en-US" dirty="0">
                <a:latin typeface="Times New Roman" pitchFamily="18" charset="0"/>
                <a:cs typeface="Times New Roman" pitchFamily="18" charset="0"/>
              </a:rPr>
              <a:t>Classification report</a:t>
            </a:r>
          </a:p>
        </p:txBody>
      </p:sp>
      <p:sp>
        <p:nvSpPr>
          <p:cNvPr id="9" name="TextBox 8"/>
          <p:cNvSpPr txBox="1"/>
          <p:nvPr/>
        </p:nvSpPr>
        <p:spPr>
          <a:xfrm>
            <a:off x="1219200" y="5105400"/>
            <a:ext cx="1806905" cy="369332"/>
          </a:xfrm>
          <a:prstGeom prst="rect">
            <a:avLst/>
          </a:prstGeom>
          <a:noFill/>
        </p:spPr>
        <p:txBody>
          <a:bodyPr wrap="none" rtlCol="0">
            <a:spAutoFit/>
          </a:bodyPr>
          <a:lstStyle/>
          <a:p>
            <a:r>
              <a:rPr lang="en-US" dirty="0">
                <a:latin typeface="Times New Roman" pitchFamily="18" charset="0"/>
                <a:cs typeface="Times New Roman" pitchFamily="18" charset="0"/>
              </a:rPr>
              <a:t>Confusion matrix</a:t>
            </a:r>
          </a:p>
        </p:txBody>
      </p:sp>
      <p:pic>
        <p:nvPicPr>
          <p:cNvPr id="10" name="Picture 9" descr="dc.PNG"/>
          <p:cNvPicPr>
            <a:picLocks noChangeAspect="1"/>
          </p:cNvPicPr>
          <p:nvPr/>
        </p:nvPicPr>
        <p:blipFill>
          <a:blip r:embed="rId5"/>
          <a:stretch>
            <a:fillRect/>
          </a:stretch>
        </p:blipFill>
        <p:spPr>
          <a:xfrm>
            <a:off x="685800" y="1752600"/>
            <a:ext cx="4191585" cy="2381583"/>
          </a:xfrm>
          <a:prstGeom prst="rect">
            <a:avLst/>
          </a:prstGeom>
          <a:ln>
            <a:solidFill>
              <a:schemeClr val="tx1"/>
            </a:solidFill>
          </a:ln>
        </p:spPr>
      </p:pic>
      <p:pic>
        <p:nvPicPr>
          <p:cNvPr id="11" name="Picture 10" descr="dcon.PNG"/>
          <p:cNvPicPr>
            <a:picLocks noChangeAspect="1"/>
          </p:cNvPicPr>
          <p:nvPr/>
        </p:nvPicPr>
        <p:blipFill>
          <a:blip r:embed="rId6"/>
          <a:stretch>
            <a:fillRect/>
          </a:stretch>
        </p:blipFill>
        <p:spPr>
          <a:xfrm>
            <a:off x="3505200" y="4495800"/>
            <a:ext cx="4077269" cy="1676400"/>
          </a:xfrm>
          <a:prstGeom prst="rect">
            <a:avLst/>
          </a:prstGeom>
          <a:ln>
            <a:solidFill>
              <a:schemeClr val="tx1"/>
            </a:solidFill>
          </a:ln>
        </p:spPr>
      </p:pic>
      <p:pic>
        <p:nvPicPr>
          <p:cNvPr id="3" name="64F8A13">
            <a:hlinkClick r:id="" action="ppaction://media"/>
            <a:extLst>
              <a:ext uri="{FF2B5EF4-FFF2-40B4-BE49-F238E27FC236}">
                <a16:creationId xmlns:a16="http://schemas.microsoft.com/office/drawing/2014/main" id="{A2DF0CF5-D52E-4593-B144-13C98DE22DD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51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Results</a:t>
            </a:r>
          </a:p>
        </p:txBody>
      </p:sp>
      <p:sp>
        <p:nvSpPr>
          <p:cNvPr id="3" name="Content Placeholder 2"/>
          <p:cNvSpPr>
            <a:spLocks noGrp="1"/>
          </p:cNvSpPr>
          <p:nvPr>
            <p:ph idx="1"/>
          </p:nvPr>
        </p:nvSpPr>
        <p:spPr>
          <a:xfrm>
            <a:off x="381000" y="1981200"/>
            <a:ext cx="8305800" cy="4593336"/>
          </a:xfrm>
        </p:spPr>
        <p:txBody>
          <a:bodyPr>
            <a:normAutofit/>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We can see the classification report and confusion matrix of both the models.</a:t>
            </a:r>
          </a:p>
          <a:p>
            <a:pPr algn="just"/>
            <a:r>
              <a:rPr lang="en-US" sz="1800" dirty="0">
                <a:latin typeface="Times New Roman" pitchFamily="18" charset="0"/>
                <a:cs typeface="Times New Roman" pitchFamily="18" charset="0"/>
              </a:rPr>
              <a:t>For KNN model, we got 90% accuracy score. There are total 34 mislabeled errors for the KNN model. The highest precision i.e. correctly predicted class was c-SC-s. </a:t>
            </a:r>
          </a:p>
          <a:p>
            <a:pPr algn="just"/>
            <a:r>
              <a:rPr lang="en-US" sz="1800" dirty="0">
                <a:latin typeface="Times New Roman" pitchFamily="18" charset="0"/>
                <a:cs typeface="Times New Roman" pitchFamily="18" charset="0"/>
              </a:rPr>
              <a:t>For Decision Tree, the accuracy score was 83%. After tuning the parameters, it was observed that parameters with default value give the best accuracy score. The confusion matrix had a total of 47  mislabeled errors. The highest precision score was of the t-SC-s class.            </a:t>
            </a:r>
          </a:p>
          <a:p>
            <a:pPr algn="just"/>
            <a:endParaRPr lang="en-US" sz="1800" b="1" dirty="0">
              <a:latin typeface="Times New Roman" pitchFamily="18" charset="0"/>
              <a:cs typeface="Times New Roman" pitchFamily="18" charset="0"/>
            </a:endParaRPr>
          </a:p>
        </p:txBody>
      </p:sp>
      <p:pic>
        <p:nvPicPr>
          <p:cNvPr id="4" name="7EE894F8">
            <a:hlinkClick r:id="" action="ppaction://media"/>
            <a:extLst>
              <a:ext uri="{FF2B5EF4-FFF2-40B4-BE49-F238E27FC236}">
                <a16:creationId xmlns:a16="http://schemas.microsoft.com/office/drawing/2014/main" id="{DC6043D9-331F-4764-97FB-4F8FDE7BD82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17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Discussion</a:t>
            </a:r>
          </a:p>
        </p:txBody>
      </p:sp>
      <p:sp>
        <p:nvSpPr>
          <p:cNvPr id="3" name="Content Placeholder 2"/>
          <p:cNvSpPr>
            <a:spLocks noGrp="1"/>
          </p:cNvSpPr>
          <p:nvPr>
            <p:ph idx="1"/>
          </p:nvPr>
        </p:nvSpPr>
        <p:spPr>
          <a:xfrm>
            <a:off x="381000" y="1981200"/>
            <a:ext cx="8305800" cy="4593336"/>
          </a:xfrm>
        </p:spPr>
        <p:txBody>
          <a:bodyPr>
            <a:normAutofit/>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Two classifiers; K-Nearest Neighbor and Decision Tree were used for analyzing. We can see the accuracy and the confusion matrix from the above given figures. </a:t>
            </a:r>
          </a:p>
          <a:p>
            <a:pPr algn="just"/>
            <a:r>
              <a:rPr lang="en-US" sz="1800" dirty="0">
                <a:latin typeface="Times New Roman" pitchFamily="18" charset="0"/>
                <a:cs typeface="Times New Roman" pitchFamily="18" charset="0"/>
              </a:rPr>
              <a:t>It can be seen clearly that KNN model worked efficiently better with an accuracy of 90% compared to the 83% accuracy of Decision Tree model. Therefore, we should implement KNN for this kind of dataset where features are numeric as KNN is a distance metric algorithm. </a:t>
            </a:r>
          </a:p>
        </p:txBody>
      </p:sp>
      <p:pic>
        <p:nvPicPr>
          <p:cNvPr id="4" name="A9626099">
            <a:hlinkClick r:id="" action="ppaction://media"/>
            <a:extLst>
              <a:ext uri="{FF2B5EF4-FFF2-40B4-BE49-F238E27FC236}">
                <a16:creationId xmlns:a16="http://schemas.microsoft.com/office/drawing/2014/main" id="{9E9C6964-A6B8-44E3-A20C-9435556B427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2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81000" y="1981200"/>
            <a:ext cx="8305800" cy="4593336"/>
          </a:xfrm>
        </p:spPr>
        <p:txBody>
          <a:bodyPr>
            <a:normAutofit/>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To sum up, KNN model could predict the unlabelled data but couldn’t classify which protein contributes to success or failed learning. </a:t>
            </a:r>
          </a:p>
          <a:p>
            <a:pPr algn="just"/>
            <a:r>
              <a:rPr lang="en-US" sz="1800" dirty="0">
                <a:latin typeface="Times New Roman" pitchFamily="18" charset="0"/>
                <a:cs typeface="Times New Roman" pitchFamily="18" charset="0"/>
              </a:rPr>
              <a:t>The KNN algorithm doesn’t have a feature importance method to classify the data.  Although, Decision Tree had feature importance method but didn’t had a high accuracy score. </a:t>
            </a:r>
          </a:p>
          <a:p>
            <a:pPr algn="just"/>
            <a:r>
              <a:rPr lang="en-US" sz="1800" dirty="0">
                <a:latin typeface="Times New Roman" pitchFamily="18" charset="0"/>
                <a:cs typeface="Times New Roman" pitchFamily="18" charset="0"/>
              </a:rPr>
              <a:t>We should implement KNN model when the features are numeric to find the similar examples. Whereas, Decision Tree model should be implemented when we need to classify a particular class variable where the features contains binary data.</a:t>
            </a:r>
          </a:p>
          <a:p>
            <a:pPr algn="just"/>
            <a:endParaRPr lang="en-US" sz="1800" b="1" dirty="0">
              <a:latin typeface="Times New Roman" pitchFamily="18" charset="0"/>
              <a:cs typeface="Times New Roman" pitchFamily="18" charset="0"/>
            </a:endParaRPr>
          </a:p>
        </p:txBody>
      </p:sp>
      <p:pic>
        <p:nvPicPr>
          <p:cNvPr id="4" name="3B6CDDC6">
            <a:hlinkClick r:id="" action="ppaction://media"/>
            <a:extLst>
              <a:ext uri="{FF2B5EF4-FFF2-40B4-BE49-F238E27FC236}">
                <a16:creationId xmlns:a16="http://schemas.microsoft.com/office/drawing/2014/main" id="{B9A6FE7B-C997-484E-A81F-31F8F49078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0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971800"/>
            <a:ext cx="7772400" cy="1470025"/>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rPr>
              <a:t>Thank</a:t>
            </a:r>
            <a:r>
              <a:rPr kumimoji="0" lang="en-US" sz="5400" b="0" i="0" u="none" strike="noStrike" kern="1200" cap="none" spc="0" normalizeH="0" noProof="0" dirty="0">
                <a:ln>
                  <a:noFill/>
                </a:ln>
                <a:solidFill>
                  <a:schemeClr val="tx2"/>
                </a:solidFill>
                <a:effectLst/>
                <a:uLnTx/>
                <a:uFillTx/>
                <a:latin typeface="Times New Roman" pitchFamily="18" charset="0"/>
                <a:ea typeface="+mj-ea"/>
                <a:cs typeface="Times New Roman" pitchFamily="18" charset="0"/>
              </a:rPr>
              <a:t> You!</a:t>
            </a:r>
            <a:endParaRPr kumimoji="0" lang="en-US" sz="54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Table of contents</a:t>
            </a:r>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Introduction</a:t>
            </a:r>
          </a:p>
          <a:p>
            <a:r>
              <a:rPr lang="en-US" sz="2000" dirty="0">
                <a:latin typeface="Times New Roman" pitchFamily="18" charset="0"/>
                <a:cs typeface="Times New Roman" pitchFamily="18" charset="0"/>
              </a:rPr>
              <a:t>Goal</a:t>
            </a:r>
          </a:p>
          <a:p>
            <a:r>
              <a:rPr lang="en-US" sz="2000" dirty="0">
                <a:latin typeface="Times New Roman" pitchFamily="18" charset="0"/>
                <a:cs typeface="Times New Roman" pitchFamily="18" charset="0"/>
              </a:rPr>
              <a:t>Data Preparation</a:t>
            </a:r>
          </a:p>
          <a:p>
            <a:r>
              <a:rPr lang="en-US" sz="2000" dirty="0">
                <a:latin typeface="Times New Roman" pitchFamily="18" charset="0"/>
                <a:cs typeface="Times New Roman" pitchFamily="18" charset="0"/>
              </a:rPr>
              <a:t>Hypothesis</a:t>
            </a:r>
          </a:p>
          <a:p>
            <a:r>
              <a:rPr lang="en-US" sz="2000" dirty="0">
                <a:latin typeface="Times New Roman" pitchFamily="18" charset="0"/>
                <a:cs typeface="Times New Roman" pitchFamily="18" charset="0"/>
              </a:rPr>
              <a:t>Data Modelling</a:t>
            </a:r>
          </a:p>
          <a:p>
            <a:r>
              <a:rPr lang="en-US" sz="2000" dirty="0">
                <a:latin typeface="Times New Roman" pitchFamily="18" charset="0"/>
                <a:cs typeface="Times New Roman" pitchFamily="18" charset="0"/>
              </a:rPr>
              <a:t>Results</a:t>
            </a:r>
          </a:p>
          <a:p>
            <a:r>
              <a:rPr lang="en-US" sz="2000" dirty="0">
                <a:latin typeface="Times New Roman" pitchFamily="18" charset="0"/>
                <a:cs typeface="Times New Roman" pitchFamily="18" charset="0"/>
              </a:rPr>
              <a:t>Discussion</a:t>
            </a:r>
          </a:p>
          <a:p>
            <a:r>
              <a:rPr lang="en-US" sz="2000" dirty="0">
                <a:latin typeface="Times New Roman" pitchFamily="18" charset="0"/>
                <a:cs typeface="Times New Roman" pitchFamily="18" charset="0"/>
              </a:rPr>
              <a:t>Conclusion</a:t>
            </a:r>
          </a:p>
          <a:p>
            <a:r>
              <a:rPr lang="en-US" sz="2000" dirty="0">
                <a:latin typeface="Times New Roman" pitchFamily="18" charset="0"/>
                <a:cs typeface="Times New Roman" pitchFamily="18" charset="0"/>
              </a:rPr>
              <a:t>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mice protein expression dataset was created to study the effect of learning between normal and trisomic mice with Down Syndrome (DS).</a:t>
            </a:r>
          </a:p>
          <a:p>
            <a:pPr algn="just"/>
            <a:r>
              <a:rPr lang="en-US" sz="1800" dirty="0">
                <a:latin typeface="Times New Roman" pitchFamily="18" charset="0"/>
                <a:cs typeface="Times New Roman" pitchFamily="18" charset="0"/>
              </a:rPr>
              <a:t>Down Syndrome (DS) is a chromosomal disorder cause by the presence of an additional chromosome 21 referred as trisomy, which alters the normal pathways and normal responses to stimulation, causing learning and memory deficits. </a:t>
            </a:r>
          </a:p>
          <a:p>
            <a:pPr algn="just"/>
            <a:r>
              <a:rPr lang="en-US" sz="1800" dirty="0">
                <a:latin typeface="Times New Roman" pitchFamily="18" charset="0"/>
                <a:cs typeface="Times New Roman" pitchFamily="18" charset="0"/>
              </a:rPr>
              <a:t> Expression levels of 77 proteins were measured in the cerebral cortex of 8 classes of control and Down syndrome mice which were exposed to context fear conditioning, a task used to assess associative learning. The measurements were taken with and without the injection of drug Memantine. </a:t>
            </a:r>
          </a:p>
        </p:txBody>
      </p:sp>
      <p:pic>
        <p:nvPicPr>
          <p:cNvPr id="4" name="D004FE42">
            <a:hlinkClick r:id="" action="ppaction://media"/>
            <a:extLst>
              <a:ext uri="{FF2B5EF4-FFF2-40B4-BE49-F238E27FC236}">
                <a16:creationId xmlns:a16="http://schemas.microsoft.com/office/drawing/2014/main" id="{D096AA7D-0B02-4202-93D6-8D3F00C5E75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8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Goal</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aim is to understand which trisomy protein classes contribute to the success and the failure of mice learning.</a:t>
            </a:r>
          </a:p>
          <a:p>
            <a:pPr algn="just"/>
            <a:r>
              <a:rPr lang="en-US" sz="1800" dirty="0">
                <a:latin typeface="Times New Roman" pitchFamily="18" charset="0"/>
                <a:cs typeface="Times New Roman" pitchFamily="18" charset="0"/>
              </a:rPr>
              <a:t>Analysis was conducted by creating a model which predicts the 8 classes of mice based on their protein expression levels. </a:t>
            </a:r>
          </a:p>
          <a:p>
            <a:pPr algn="just"/>
            <a:r>
              <a:rPr lang="en-US" sz="1800" dirty="0">
                <a:latin typeface="Times New Roman" pitchFamily="18" charset="0"/>
                <a:cs typeface="Times New Roman" pitchFamily="18" charset="0"/>
              </a:rPr>
              <a:t>We can then decide which proteins were significant in the predictions i.e. support a hypothesis where we could say that a particular protein might affect learning in trisomic mice. </a:t>
            </a:r>
          </a:p>
        </p:txBody>
      </p:sp>
      <p:pic>
        <p:nvPicPr>
          <p:cNvPr id="4" name="6201355B">
            <a:hlinkClick r:id="" action="ppaction://media"/>
            <a:extLst>
              <a:ext uri="{FF2B5EF4-FFF2-40B4-BE49-F238E27FC236}">
                <a16:creationId xmlns:a16="http://schemas.microsoft.com/office/drawing/2014/main" id="{804529E3-202C-4550-9ADE-45CF7685423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76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 Preparation</a:t>
            </a:r>
          </a:p>
        </p:txBody>
      </p:sp>
      <p:sp>
        <p:nvSpPr>
          <p:cNvPr id="3" name="Content Placeholder 2"/>
          <p:cNvSpPr>
            <a:spLocks noGrp="1"/>
          </p:cNvSpPr>
          <p:nvPr>
            <p:ph idx="1"/>
          </p:nvPr>
        </p:nvSpPr>
        <p:spPr>
          <a:xfrm>
            <a:off x="381000" y="1981200"/>
            <a:ext cx="8305800" cy="4593336"/>
          </a:xfrm>
        </p:spPr>
        <p:txBody>
          <a:bodyPr>
            <a:normAutofit/>
          </a:bodyPr>
          <a:lstStyle/>
          <a:p>
            <a:pPr>
              <a:buNone/>
            </a:pP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Data preparation steps are:-</a:t>
            </a:r>
          </a:p>
          <a:p>
            <a:pPr marL="452628" indent="-342900" algn="just">
              <a:buFont typeface="+mj-lt"/>
              <a:buAutoNum type="arabicPeriod"/>
            </a:pPr>
            <a:r>
              <a:rPr lang="en-US" sz="1800" dirty="0">
                <a:latin typeface="Times New Roman" pitchFamily="18" charset="0"/>
                <a:cs typeface="Times New Roman" pitchFamily="18" charset="0"/>
              </a:rPr>
              <a:t>Replace null values</a:t>
            </a:r>
          </a:p>
          <a:p>
            <a:pPr marL="452628" indent="-342900" algn="just">
              <a:buFont typeface="+mj-lt"/>
              <a:buAutoNum type="arabicPeriod"/>
            </a:pPr>
            <a:r>
              <a:rPr lang="en-US" sz="1800" dirty="0">
                <a:latin typeface="Times New Roman" pitchFamily="18" charset="0"/>
                <a:cs typeface="Times New Roman" pitchFamily="18" charset="0"/>
              </a:rPr>
              <a:t>Feature selection</a:t>
            </a:r>
          </a:p>
          <a:p>
            <a:pPr algn="just"/>
            <a:r>
              <a:rPr lang="en-US" sz="1800" dirty="0">
                <a:latin typeface="Times New Roman" pitchFamily="18" charset="0"/>
                <a:cs typeface="Times New Roman" pitchFamily="18" charset="0"/>
              </a:rPr>
              <a:t>Replacing null values  is the only step of Data Preparation which was needed to be performed for this analysis.</a:t>
            </a:r>
          </a:p>
          <a:p>
            <a:pPr algn="just"/>
            <a:r>
              <a:rPr lang="en-US" sz="1800" dirty="0">
                <a:latin typeface="Times New Roman" pitchFamily="18" charset="0"/>
                <a:cs typeface="Times New Roman" pitchFamily="18" charset="0"/>
              </a:rPr>
              <a:t>After importing the dataset, there were total 1396 missing values in mice data. The missing values of each column were replaced by the corresponding mean values for that column. </a:t>
            </a:r>
          </a:p>
          <a:p>
            <a:pPr>
              <a:buNone/>
            </a:pPr>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pic>
        <p:nvPicPr>
          <p:cNvPr id="4" name="AB34F7A0">
            <a:hlinkClick r:id="" action="ppaction://media"/>
            <a:extLst>
              <a:ext uri="{FF2B5EF4-FFF2-40B4-BE49-F238E27FC236}">
                <a16:creationId xmlns:a16="http://schemas.microsoft.com/office/drawing/2014/main" id="{48682FBA-5241-4202-AD7B-588B928DB9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86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Hypothesis</a:t>
            </a:r>
          </a:p>
        </p:txBody>
      </p:sp>
      <p:sp>
        <p:nvSpPr>
          <p:cNvPr id="3" name="Content Placeholder 2"/>
          <p:cNvSpPr>
            <a:spLocks noGrp="1"/>
          </p:cNvSpPr>
          <p:nvPr>
            <p:ph idx="1"/>
          </p:nvPr>
        </p:nvSpPr>
        <p:spPr>
          <a:xfrm>
            <a:off x="304800" y="1981200"/>
            <a:ext cx="8458200" cy="4593336"/>
          </a:xfrm>
        </p:spPr>
        <p:txBody>
          <a:bodyPr>
            <a:normAutofit/>
          </a:bodyPr>
          <a:lstStyle/>
          <a:p>
            <a:pPr algn="just">
              <a:buNone/>
            </a:pPr>
            <a:r>
              <a:rPr lang="en-US" sz="1800" dirty="0">
                <a:latin typeface="Times New Roman" pitchFamily="18" charset="0"/>
                <a:cs typeface="Times New Roman" pitchFamily="18" charset="0"/>
              </a:rPr>
              <a:t>The hypothesis is that, as the signal value of H3MeK4_N protein increases the GluR4_N</a:t>
            </a:r>
          </a:p>
          <a:p>
            <a:pPr algn="just">
              <a:buNone/>
            </a:pPr>
            <a:r>
              <a:rPr lang="en-US" sz="1800" dirty="0">
                <a:latin typeface="Times New Roman" pitchFamily="18" charset="0"/>
                <a:cs typeface="Times New Roman" pitchFamily="18" charset="0"/>
              </a:rPr>
              <a:t>protein signal value decreases.</a:t>
            </a:r>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pic>
        <p:nvPicPr>
          <p:cNvPr id="4" name="Picture 3" descr="scatter3.png"/>
          <p:cNvPicPr>
            <a:picLocks noChangeAspect="1"/>
          </p:cNvPicPr>
          <p:nvPr/>
        </p:nvPicPr>
        <p:blipFill>
          <a:blip r:embed="rId5"/>
          <a:stretch>
            <a:fillRect/>
          </a:stretch>
        </p:blipFill>
        <p:spPr>
          <a:xfrm>
            <a:off x="533400" y="2895600"/>
            <a:ext cx="4903317" cy="3340861"/>
          </a:xfrm>
          <a:prstGeom prst="rect">
            <a:avLst/>
          </a:prstGeom>
          <a:ln>
            <a:solidFill>
              <a:schemeClr val="tx1"/>
            </a:solidFill>
          </a:ln>
        </p:spPr>
      </p:pic>
      <p:pic>
        <p:nvPicPr>
          <p:cNvPr id="5" name="FAFA5321">
            <a:hlinkClick r:id="" action="ppaction://media"/>
            <a:extLst>
              <a:ext uri="{FF2B5EF4-FFF2-40B4-BE49-F238E27FC236}">
                <a16:creationId xmlns:a16="http://schemas.microsoft.com/office/drawing/2014/main" id="{AF878ED9-9F2D-4764-B22C-E79A24DE366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77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Hypothesis</a:t>
            </a:r>
          </a:p>
        </p:txBody>
      </p:sp>
      <p:sp>
        <p:nvSpPr>
          <p:cNvPr id="3" name="Content Placeholder 2"/>
          <p:cNvSpPr>
            <a:spLocks noGrp="1"/>
          </p:cNvSpPr>
          <p:nvPr>
            <p:ph idx="1"/>
          </p:nvPr>
        </p:nvSpPr>
        <p:spPr>
          <a:xfrm>
            <a:off x="381000" y="1981200"/>
            <a:ext cx="8305800" cy="4593336"/>
          </a:xfrm>
        </p:spPr>
        <p:txBody>
          <a:bodyPr>
            <a:normAutofit/>
          </a:bodyPr>
          <a:lstStyle/>
          <a:p>
            <a:pPr>
              <a:buNone/>
            </a:pP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the above Fig, it is observed that as the signal value of H3MeK4_N protein increases the GluR4_N protein value remains stable i.e. between 0.1 to 0.2. </a:t>
            </a:r>
          </a:p>
          <a:p>
            <a:pPr algn="just"/>
            <a:r>
              <a:rPr lang="en-US" sz="1800" dirty="0">
                <a:latin typeface="Times New Roman" pitchFamily="18" charset="0"/>
                <a:cs typeface="Times New Roman" pitchFamily="18" charset="0"/>
              </a:rPr>
              <a:t>Hence, there wasn’t sufficient evidence to support the hypothesis.</a:t>
            </a:r>
          </a:p>
          <a:p>
            <a:pPr algn="just"/>
            <a:r>
              <a:rPr lang="en-US" sz="1800" dirty="0">
                <a:latin typeface="Times New Roman" pitchFamily="18" charset="0"/>
                <a:cs typeface="Times New Roman" pitchFamily="18" charset="0"/>
              </a:rPr>
              <a:t>This hypothesis wasn’t statistically significant.</a:t>
            </a:r>
          </a:p>
          <a:p>
            <a:pPr>
              <a:buNone/>
            </a:pPr>
            <a:endParaRPr lang="en-US" sz="1800" b="1" dirty="0">
              <a:latin typeface="Times New Roman" pitchFamily="18" charset="0"/>
              <a:cs typeface="Times New Roman" pitchFamily="18" charset="0"/>
            </a:endParaRPr>
          </a:p>
        </p:txBody>
      </p:sp>
      <p:pic>
        <p:nvPicPr>
          <p:cNvPr id="4" name="9A0E5EAE">
            <a:hlinkClick r:id="" action="ppaction://media"/>
            <a:extLst>
              <a:ext uri="{FF2B5EF4-FFF2-40B4-BE49-F238E27FC236}">
                <a16:creationId xmlns:a16="http://schemas.microsoft.com/office/drawing/2014/main" id="{EDBF617B-C437-455B-B028-551EB3C0322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11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Hypothesis</a:t>
            </a:r>
          </a:p>
        </p:txBody>
      </p:sp>
      <p:sp>
        <p:nvSpPr>
          <p:cNvPr id="3" name="Content Placeholder 2"/>
          <p:cNvSpPr>
            <a:spLocks noGrp="1"/>
          </p:cNvSpPr>
          <p:nvPr>
            <p:ph idx="1"/>
          </p:nvPr>
        </p:nvSpPr>
        <p:spPr>
          <a:xfrm>
            <a:off x="304800" y="1981200"/>
            <a:ext cx="8458200" cy="4593336"/>
          </a:xfrm>
        </p:spPr>
        <p:txBody>
          <a:bodyPr>
            <a:normAutofit/>
          </a:bodyPr>
          <a:lstStyle/>
          <a:p>
            <a:pPr algn="just">
              <a:buNone/>
            </a:pPr>
            <a:r>
              <a:rPr lang="en-US" sz="1800" dirty="0">
                <a:latin typeface="Times New Roman" pitchFamily="18" charset="0"/>
                <a:cs typeface="Times New Roman" pitchFamily="18" charset="0"/>
              </a:rPr>
              <a:t>The hypothesis is that the trisomy mice with Shock-Context behavior with the treatment </a:t>
            </a:r>
          </a:p>
          <a:p>
            <a:pPr algn="just">
              <a:buNone/>
            </a:pPr>
            <a:r>
              <a:rPr lang="en-US" sz="1800" dirty="0">
                <a:latin typeface="Times New Roman" pitchFamily="18" charset="0"/>
                <a:cs typeface="Times New Roman" pitchFamily="18" charset="0"/>
              </a:rPr>
              <a:t>given by memantine drug injection (i.e. t-SC-m) will have higher effect of H3MeK4_N </a:t>
            </a:r>
          </a:p>
          <a:p>
            <a:pPr algn="just">
              <a:buNone/>
            </a:pPr>
            <a:r>
              <a:rPr lang="en-US" sz="1800" dirty="0">
                <a:latin typeface="Times New Roman" pitchFamily="18" charset="0"/>
                <a:cs typeface="Times New Roman" pitchFamily="18" charset="0"/>
              </a:rPr>
              <a:t>protein as compare to other classes. </a:t>
            </a:r>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pic>
        <p:nvPicPr>
          <p:cNvPr id="5" name="Picture 4" descr="m2.png"/>
          <p:cNvPicPr>
            <a:picLocks noChangeAspect="1"/>
          </p:cNvPicPr>
          <p:nvPr/>
        </p:nvPicPr>
        <p:blipFill>
          <a:blip r:embed="rId5"/>
          <a:stretch>
            <a:fillRect/>
          </a:stretch>
        </p:blipFill>
        <p:spPr>
          <a:xfrm>
            <a:off x="533400" y="3124200"/>
            <a:ext cx="4941426" cy="3455222"/>
          </a:xfrm>
          <a:prstGeom prst="rect">
            <a:avLst/>
          </a:prstGeom>
          <a:ln>
            <a:solidFill>
              <a:schemeClr val="tx1"/>
            </a:solidFill>
          </a:ln>
        </p:spPr>
      </p:pic>
      <p:pic>
        <p:nvPicPr>
          <p:cNvPr id="4" name="CB7222D7">
            <a:hlinkClick r:id="" action="ppaction://media"/>
            <a:extLst>
              <a:ext uri="{FF2B5EF4-FFF2-40B4-BE49-F238E27FC236}">
                <a16:creationId xmlns:a16="http://schemas.microsoft.com/office/drawing/2014/main" id="{FD48447E-AA3A-443E-8114-CEECAC2BA8F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2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Hypothesis</a:t>
            </a:r>
          </a:p>
        </p:txBody>
      </p:sp>
      <p:sp>
        <p:nvSpPr>
          <p:cNvPr id="3" name="Content Placeholder 2"/>
          <p:cNvSpPr>
            <a:spLocks noGrp="1"/>
          </p:cNvSpPr>
          <p:nvPr>
            <p:ph idx="1"/>
          </p:nvPr>
        </p:nvSpPr>
        <p:spPr>
          <a:xfrm>
            <a:off x="381000" y="1981200"/>
            <a:ext cx="8305800" cy="4593336"/>
          </a:xfrm>
        </p:spPr>
        <p:txBody>
          <a:bodyPr>
            <a:normAutofit/>
          </a:bodyPr>
          <a:lstStyle/>
          <a:p>
            <a:pPr>
              <a:buNone/>
            </a:pP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As we can see, the box plot of t-SC-m for H3MeK4_N protein has more than 0.25 signal values which are higher than box plots of other classes. </a:t>
            </a:r>
          </a:p>
          <a:p>
            <a:pPr algn="just"/>
            <a:r>
              <a:rPr lang="en-US" sz="1800" dirty="0">
                <a:latin typeface="Times New Roman" pitchFamily="18" charset="0"/>
                <a:cs typeface="Times New Roman" pitchFamily="18" charset="0"/>
              </a:rPr>
              <a:t>The H3MeK4_N protein is statistically significant for t-SC-m class category.</a:t>
            </a:r>
            <a:endParaRPr lang="en-US" sz="1800" b="1" dirty="0">
              <a:latin typeface="Times New Roman" pitchFamily="18" charset="0"/>
              <a:cs typeface="Times New Roman" pitchFamily="18" charset="0"/>
            </a:endParaRPr>
          </a:p>
        </p:txBody>
      </p:sp>
      <p:pic>
        <p:nvPicPr>
          <p:cNvPr id="4" name="35AC6EEC">
            <a:hlinkClick r:id="" action="ppaction://media"/>
            <a:extLst>
              <a:ext uri="{FF2B5EF4-FFF2-40B4-BE49-F238E27FC236}">
                <a16:creationId xmlns:a16="http://schemas.microsoft.com/office/drawing/2014/main" id="{40C13577-23EB-462B-A499-676848F8A9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39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186</TotalTime>
  <Words>1628</Words>
  <Application>Microsoft Office PowerPoint</Application>
  <PresentationFormat>On-screen Show (4:3)</PresentationFormat>
  <Paragraphs>124</Paragraphs>
  <Slides>16</Slides>
  <Notes>15</Notes>
  <HiddenSlides>0</HiddenSlides>
  <MMClips>14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Georgia</vt:lpstr>
      <vt:lpstr>Times New Roman</vt:lpstr>
      <vt:lpstr>Trebuchet MS</vt:lpstr>
      <vt:lpstr>Wingdings 2</vt:lpstr>
      <vt:lpstr>Urban</vt:lpstr>
      <vt:lpstr>Analysis of protein expression in mice</vt:lpstr>
      <vt:lpstr>Table of contents</vt:lpstr>
      <vt:lpstr>Introduction</vt:lpstr>
      <vt:lpstr>Goal</vt:lpstr>
      <vt:lpstr>Data Preparation</vt:lpstr>
      <vt:lpstr>Hypothesis</vt:lpstr>
      <vt:lpstr>Hypothesis</vt:lpstr>
      <vt:lpstr>Hypothesis</vt:lpstr>
      <vt:lpstr>Hypothesis</vt:lpstr>
      <vt:lpstr>Data Modelling</vt:lpstr>
      <vt:lpstr>K-Nearest Neighbor</vt:lpstr>
      <vt:lpstr>Decision Tree</vt:lpstr>
      <vt:lpstr>Results</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protein expression in mice</dc:title>
  <dc:creator>winuser</dc:creator>
  <cp:lastModifiedBy>Rashlin Dabre</cp:lastModifiedBy>
  <cp:revision>128</cp:revision>
  <dcterms:created xsi:type="dcterms:W3CDTF">2020-06-10T07:31:37Z</dcterms:created>
  <dcterms:modified xsi:type="dcterms:W3CDTF">2020-06-10T10:57:20Z</dcterms:modified>
</cp:coreProperties>
</file>