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3325-29E2-4576-B7AD-39FE27F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78A7E-C0EE-4112-9099-BCE5DD72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CB97A-1942-4075-824D-CD89B069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7CAA-86A3-4284-995B-A88844DC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58F2-3E0D-4500-8A0C-FF35FE3C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385B-E0FD-4A97-8141-C697D564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52032-6C95-4AF8-B84A-762713E3F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FF24-893F-4740-8318-0C991D9E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7397-2FA7-48DD-9C78-26728092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9EEA-AD26-402D-BF10-634B8A6E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1D5D8-C1F6-46F0-B0B2-84F1223E0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630B-2913-49C4-B3B2-951667B4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3563-06B4-4321-BB90-B74DE41F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FB2B-8162-4F83-8E00-C209696B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3594-28D4-4FB9-A377-2FA91929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6F4-E0E2-4B43-8886-44441992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016D-ED70-4BF4-869A-BC3E3C34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5C24-E684-437B-8D49-8D7204C7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E23D-8BDD-47A6-92DC-96F71DCB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9CA5-10DA-4C52-954B-08E2D3D4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2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365B-C7F3-44D6-80B4-90F7844C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114B3-88D8-4062-BC61-85D84155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16DC-17D9-4398-B3D5-E4CAFC5B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0F3D-754E-4F2B-B035-96B90EEF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021B8-F8AF-417D-9174-099FFECB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80B0-B493-424E-9F54-4A61764C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9FA1-B4BA-40F4-ABF7-64D5A2965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07FE7-33FA-46FB-AB30-71ADCBB8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66DA0-3FBB-474F-AE63-D2610185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E6FD-793D-49C5-8457-09DF6C0A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8A5B-6707-4EF0-A63E-9FDEBA5D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8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2A88-2EB7-4027-B934-6B934446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D8A5D-A149-49AE-B82B-30D642169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F4BDD-7777-414C-9D7C-B1392DE56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C9927-2CE2-41CF-87F9-15606FB0E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637E-F8ED-40B8-A257-BBE557C78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041EB-3A77-44BC-9AA0-CCF7D377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029AC-0C6C-436F-A433-DD366472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6980A-15BA-4B40-8856-6CD941F7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3BEC-7211-495E-80C3-DB02351E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9B151-C828-4A81-838D-71C68A91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50320-4264-45A9-BEC5-1209934E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C83D2-B922-4FD8-826B-C65BB229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8E66D-F48A-41C7-8CBA-9DFCD666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B3E2E-20C2-487C-ADCD-3D53C7AC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E9887-AC51-49EB-89DD-9E4B885C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8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2401-C513-4D4C-8068-5073AA0B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1349-AA2F-4647-945D-1796899C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0900-216C-412B-908F-58D70229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CD0A7-EC91-4BE9-8980-18450C33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F596-3D38-4EAC-BB6C-BD23EE84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06E4D-8F9C-4AFA-B9AB-843FB67F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0F04-9C4E-4329-85C0-5FD8290F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BAE56-DECE-43BE-A3A7-68872C51B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39B8-3D36-4270-B764-42275679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97358-31A2-48CE-8337-354A2BD8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F86C-2124-405B-9210-E2736698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43F-81F9-4058-B7C2-FEBDF8F7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C6E9A-DFBD-4DDE-B005-CC3CE6B3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FD10-178F-47DF-B540-ED4ED0B4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AF37-C0D1-4FD1-BF02-D0E0ADC01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2C7AF-1B9C-4EE1-BC26-B28BF4EC0A07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0E16-E23F-43A4-AEEE-069EC58F9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618B-BA37-4A70-AFEC-AA8C1C81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E454-EE11-490E-A5EB-1CDFE31EE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1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Related image">
            <a:extLst>
              <a:ext uri="{FF2B5EF4-FFF2-40B4-BE49-F238E27FC236}">
                <a16:creationId xmlns:a16="http://schemas.microsoft.com/office/drawing/2014/main" id="{8B72EF50-5F55-49E4-9287-C45BC20B7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88"/>
          <a:stretch/>
        </p:blipFill>
        <p:spPr bwMode="auto">
          <a:xfrm>
            <a:off x="-682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5D37038-4E8A-4B2A-92F4-3C30C2B723A7}"/>
              </a:ext>
            </a:extLst>
          </p:cNvPr>
          <p:cNvSpPr txBox="1"/>
          <p:nvPr/>
        </p:nvSpPr>
        <p:spPr>
          <a:xfrm>
            <a:off x="459318" y="374862"/>
            <a:ext cx="7362785" cy="379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solidFill>
                  <a:srgbClr val="3F5769"/>
                </a:solidFill>
              </a:rPr>
              <a:t>SBSC RFP RESPONSE – PROPOSED SOLUTION HIGH LEVEL ARCHITECTURE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2DF837-524E-4AEE-96B5-2E498488E6C0}"/>
              </a:ext>
            </a:extLst>
          </p:cNvPr>
          <p:cNvCxnSpPr/>
          <p:nvPr/>
        </p:nvCxnSpPr>
        <p:spPr>
          <a:xfrm>
            <a:off x="553713" y="721731"/>
            <a:ext cx="1139447" cy="0"/>
          </a:xfrm>
          <a:prstGeom prst="line">
            <a:avLst/>
          </a:prstGeom>
          <a:ln w="12700">
            <a:solidFill>
              <a:srgbClr val="5D62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778DA1-AB84-4AA1-8F5B-49666FF1D6C0}"/>
              </a:ext>
            </a:extLst>
          </p:cNvPr>
          <p:cNvGrpSpPr/>
          <p:nvPr/>
        </p:nvGrpSpPr>
        <p:grpSpPr>
          <a:xfrm>
            <a:off x="0" y="6295125"/>
            <a:ext cx="12192000" cy="620808"/>
            <a:chOff x="0" y="6295125"/>
            <a:chExt cx="12192000" cy="6208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AC21C-D906-43B9-A7CC-2132E88EA71E}"/>
                </a:ext>
              </a:extLst>
            </p:cNvPr>
            <p:cNvSpPr/>
            <p:nvPr/>
          </p:nvSpPr>
          <p:spPr>
            <a:xfrm>
              <a:off x="0" y="6343559"/>
              <a:ext cx="12192000" cy="572374"/>
            </a:xfrm>
            <a:prstGeom prst="rect">
              <a:avLst/>
            </a:prstGeom>
            <a:solidFill>
              <a:srgbClr val="25264B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W" u="sng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A31B512-084D-4EF4-A927-FF4039CADC6C}"/>
                </a:ext>
              </a:extLst>
            </p:cNvPr>
            <p:cNvGrpSpPr/>
            <p:nvPr/>
          </p:nvGrpSpPr>
          <p:grpSpPr>
            <a:xfrm>
              <a:off x="731079" y="6295125"/>
              <a:ext cx="10681696" cy="45719"/>
              <a:chOff x="672104" y="1248791"/>
              <a:chExt cx="10957983" cy="14574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06B6B8-BCF8-4FE4-A7FC-D5C3E894AFCA}"/>
                  </a:ext>
                </a:extLst>
              </p:cNvPr>
              <p:cNvSpPr/>
              <p:nvPr/>
            </p:nvSpPr>
            <p:spPr>
              <a:xfrm>
                <a:off x="672104" y="1250141"/>
                <a:ext cx="2194984" cy="14393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834328E-047A-4A9F-97ED-BFC5A663C1EB}"/>
                  </a:ext>
                </a:extLst>
              </p:cNvPr>
              <p:cNvSpPr/>
              <p:nvPr/>
            </p:nvSpPr>
            <p:spPr>
              <a:xfrm>
                <a:off x="2867089" y="1250141"/>
                <a:ext cx="2194983" cy="1439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F56C2F8-376D-48EF-B550-90552BB79DFE}"/>
                  </a:ext>
                </a:extLst>
              </p:cNvPr>
              <p:cNvSpPr/>
              <p:nvPr/>
            </p:nvSpPr>
            <p:spPr>
              <a:xfrm>
                <a:off x="5062071" y="1250606"/>
                <a:ext cx="2192867" cy="14393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A461E5B-C5BB-40E2-B982-06D6F5E1A4B4}"/>
                  </a:ext>
                </a:extLst>
              </p:cNvPr>
              <p:cNvSpPr/>
              <p:nvPr/>
            </p:nvSpPr>
            <p:spPr>
              <a:xfrm>
                <a:off x="7246683" y="1248791"/>
                <a:ext cx="2192867" cy="14393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82304EB-0EDF-43A5-B6CB-84E3D02FAAEB}"/>
                  </a:ext>
                </a:extLst>
              </p:cNvPr>
              <p:cNvSpPr/>
              <p:nvPr/>
            </p:nvSpPr>
            <p:spPr>
              <a:xfrm>
                <a:off x="9437220" y="1249607"/>
                <a:ext cx="2192867" cy="14393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446">
                  <a:defRPr/>
                </a:pPr>
                <a:endParaRPr lang="en-US" sz="2400" dirty="0"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599698-71C7-4337-8FCE-6800866AC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481517"/>
              <a:ext cx="12192000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933" dirty="0">
                  <a:solidFill>
                    <a:srgbClr val="FA6A23"/>
                  </a:solidFill>
                  <a:latin typeface="+mj-lt"/>
                </a:rPr>
                <a:t>SBSC Consulting Services </a:t>
              </a:r>
              <a:r>
                <a:rPr lang="mr-IN" altLang="en-US" sz="933" dirty="0">
                  <a:solidFill>
                    <a:srgbClr val="FA6A23"/>
                  </a:solidFill>
                  <a:latin typeface="+mj-lt"/>
                </a:rPr>
                <a:t>–</a:t>
              </a:r>
              <a:r>
                <a:rPr lang="en-US" altLang="en-US" sz="933" dirty="0">
                  <a:solidFill>
                    <a:srgbClr val="FA6A23"/>
                  </a:solidFill>
                  <a:latin typeface="+mj-lt"/>
                </a:rPr>
                <a:t> RFP Response - Confidential</a:t>
              </a:r>
            </a:p>
          </p:txBody>
        </p:sp>
      </p:grpSp>
      <p:pic>
        <p:nvPicPr>
          <p:cNvPr id="70" name="Picture 28" descr="SBSC_Logo_oran_blu (2).tif">
            <a:extLst>
              <a:ext uri="{FF2B5EF4-FFF2-40B4-BE49-F238E27FC236}">
                <a16:creationId xmlns:a16="http://schemas.microsoft.com/office/drawing/2014/main" id="{744DA7B4-6D4E-45F6-A532-731018FA04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941" y="193321"/>
            <a:ext cx="881302" cy="48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F10961C-3EE2-47D7-9DDC-9A18A24ECBEC}"/>
              </a:ext>
            </a:extLst>
          </p:cNvPr>
          <p:cNvSpPr txBox="1"/>
          <p:nvPr/>
        </p:nvSpPr>
        <p:spPr>
          <a:xfrm>
            <a:off x="874207" y="740866"/>
            <a:ext cx="2250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F5769"/>
                </a:solidFill>
              </a:rPr>
              <a:t>LOGICAL ARCHITECTURE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639A942-8585-4EE1-A489-A8025C73C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80" y="1025336"/>
            <a:ext cx="10284386" cy="52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Related image">
            <a:extLst>
              <a:ext uri="{FF2B5EF4-FFF2-40B4-BE49-F238E27FC236}">
                <a16:creationId xmlns:a16="http://schemas.microsoft.com/office/drawing/2014/main" id="{6001C9DC-7A8E-4478-A242-D588AF844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8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B06160-925B-400B-9E77-A78209DAA5F3}"/>
              </a:ext>
            </a:extLst>
          </p:cNvPr>
          <p:cNvSpPr txBox="1"/>
          <p:nvPr/>
        </p:nvSpPr>
        <p:spPr>
          <a:xfrm>
            <a:off x="469366" y="374862"/>
            <a:ext cx="740459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3F5769"/>
                </a:solidFill>
                <a:effectLst/>
                <a:uLnTx/>
                <a:uFillTx/>
              </a:rPr>
              <a:t>SBSC RFP RESPONSE – TECHNOLOGY REQUIREMENT (In – House Hosting)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AC12DF-E438-492C-9EE6-7B42F2B669FC}"/>
              </a:ext>
            </a:extLst>
          </p:cNvPr>
          <p:cNvCxnSpPr/>
          <p:nvPr/>
        </p:nvCxnSpPr>
        <p:spPr>
          <a:xfrm>
            <a:off x="563761" y="721731"/>
            <a:ext cx="1139447" cy="0"/>
          </a:xfrm>
          <a:prstGeom prst="line">
            <a:avLst/>
          </a:prstGeom>
          <a:noFill/>
          <a:ln w="12700" cap="flat" cmpd="sng" algn="ctr">
            <a:solidFill>
              <a:srgbClr val="5D62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087A36-53DC-473C-885E-B83D292F8EE9}"/>
              </a:ext>
            </a:extLst>
          </p:cNvPr>
          <p:cNvGrpSpPr/>
          <p:nvPr/>
        </p:nvGrpSpPr>
        <p:grpSpPr>
          <a:xfrm>
            <a:off x="10048" y="6295125"/>
            <a:ext cx="12192000" cy="620808"/>
            <a:chOff x="0" y="6295125"/>
            <a:chExt cx="12192000" cy="6208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31E8-8082-48EA-BFA6-B32B6CA080AE}"/>
                </a:ext>
              </a:extLst>
            </p:cNvPr>
            <p:cNvSpPr/>
            <p:nvPr/>
          </p:nvSpPr>
          <p:spPr>
            <a:xfrm>
              <a:off x="0" y="6343559"/>
              <a:ext cx="12192000" cy="572374"/>
            </a:xfrm>
            <a:prstGeom prst="rect">
              <a:avLst/>
            </a:prstGeom>
            <a:solidFill>
              <a:srgbClr val="25264B"/>
            </a:solidFill>
            <a:ln w="9525" cap="flat" cmpd="sng" algn="ctr">
              <a:solidFill>
                <a:srgbClr val="1D4A5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8A0BCBC-E5D4-4144-85FA-81511C325536}"/>
                </a:ext>
              </a:extLst>
            </p:cNvPr>
            <p:cNvGrpSpPr/>
            <p:nvPr/>
          </p:nvGrpSpPr>
          <p:grpSpPr>
            <a:xfrm>
              <a:off x="731079" y="6295125"/>
              <a:ext cx="10681696" cy="45719"/>
              <a:chOff x="672104" y="1248791"/>
              <a:chExt cx="10957983" cy="14574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655656-8BE7-4A42-9497-F75EEEB6BF6D}"/>
                  </a:ext>
                </a:extLst>
              </p:cNvPr>
              <p:cNvSpPr/>
              <p:nvPr/>
            </p:nvSpPr>
            <p:spPr>
              <a:xfrm>
                <a:off x="672104" y="1250141"/>
                <a:ext cx="2194984" cy="143933"/>
              </a:xfrm>
              <a:prstGeom prst="rect">
                <a:avLst/>
              </a:prstGeom>
              <a:solidFill>
                <a:srgbClr val="1D4A5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F10C3E-83B7-4265-BDEE-3D3689219C5A}"/>
                  </a:ext>
                </a:extLst>
              </p:cNvPr>
              <p:cNvSpPr/>
              <p:nvPr/>
            </p:nvSpPr>
            <p:spPr>
              <a:xfrm>
                <a:off x="2867089" y="1250141"/>
                <a:ext cx="2194983" cy="143933"/>
              </a:xfrm>
              <a:prstGeom prst="rect">
                <a:avLst/>
              </a:prstGeom>
              <a:solidFill>
                <a:srgbClr val="1C949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08E0BB8-5633-46DE-AFF7-88FFB341D2FC}"/>
                  </a:ext>
                </a:extLst>
              </p:cNvPr>
              <p:cNvSpPr/>
              <p:nvPr/>
            </p:nvSpPr>
            <p:spPr>
              <a:xfrm>
                <a:off x="5062071" y="1250606"/>
                <a:ext cx="2192867" cy="143933"/>
              </a:xfrm>
              <a:prstGeom prst="rect">
                <a:avLst/>
              </a:prstGeom>
              <a:solidFill>
                <a:srgbClr val="7CB55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BE5ECB6-4107-4A75-A1B9-AC7EB6E8ACDA}"/>
                  </a:ext>
                </a:extLst>
              </p:cNvPr>
              <p:cNvSpPr/>
              <p:nvPr/>
            </p:nvSpPr>
            <p:spPr>
              <a:xfrm>
                <a:off x="7246683" y="1248791"/>
                <a:ext cx="2192867" cy="143933"/>
              </a:xfrm>
              <a:prstGeom prst="rect">
                <a:avLst/>
              </a:prstGeom>
              <a:solidFill>
                <a:srgbClr val="FAC14D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D4B5994-9BF6-4D23-8F31-845DEF0AD7B5}"/>
                  </a:ext>
                </a:extLst>
              </p:cNvPr>
              <p:cNvSpPr/>
              <p:nvPr/>
            </p:nvSpPr>
            <p:spPr>
              <a:xfrm>
                <a:off x="9437220" y="1249607"/>
                <a:ext cx="2192867" cy="143933"/>
              </a:xfrm>
              <a:prstGeom prst="rect">
                <a:avLst/>
              </a:prstGeom>
              <a:solidFill>
                <a:srgbClr val="F95647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4BDBD7-0299-46B8-BF8C-C3BABB5B6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481517"/>
              <a:ext cx="12192000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FA6A23"/>
                  </a:solidFill>
                  <a:effectLst/>
                  <a:uLnTx/>
                  <a:uFillTx/>
                  <a:latin typeface="Calibri"/>
                  <a:ea typeface="MS PGothic" panose="020B0600070205080204" pitchFamily="34" charset="-128"/>
                </a:rPr>
                <a:t>SBSC Consulting Services </a:t>
              </a:r>
              <a:r>
                <a:rPr kumimoji="0" lang="mr-IN" altLang="en-US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FA6A23"/>
                  </a:solidFill>
                  <a:effectLst/>
                  <a:uLnTx/>
                  <a:uFillTx/>
                  <a:latin typeface="Calibri"/>
                  <a:ea typeface="MS PGothic" panose="020B0600070205080204" pitchFamily="34" charset="-128"/>
                </a:rPr>
                <a:t>–</a:t>
              </a:r>
              <a:r>
                <a:rPr kumimoji="0" lang="en-US" altLang="en-US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FA6A23"/>
                  </a:solidFill>
                  <a:effectLst/>
                  <a:uLnTx/>
                  <a:uFillTx/>
                  <a:latin typeface="Calibri"/>
                  <a:ea typeface="MS PGothic" panose="020B0600070205080204" pitchFamily="34" charset="-128"/>
                </a:rPr>
                <a:t> RFP Response - Confidential</a:t>
              </a:r>
            </a:p>
          </p:txBody>
        </p: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0187EBA-8E46-4800-80B6-31F3DF8F3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33237"/>
              </p:ext>
            </p:extLst>
          </p:nvPr>
        </p:nvGraphicFramePr>
        <p:xfrm>
          <a:off x="100439" y="1232914"/>
          <a:ext cx="6804691" cy="1521705"/>
        </p:xfrm>
        <a:graphic>
          <a:graphicData uri="http://schemas.openxmlformats.org/drawingml/2006/table">
            <a:tbl>
              <a:tblPr firstRow="1" bandRow="1"/>
              <a:tblGrid>
                <a:gridCol w="165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Server Name</a:t>
                      </a:r>
                      <a:endParaRPr lang="en-IN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  <a:ea typeface="+mn-ea"/>
                          <a:cs typeface="+mn-cs"/>
                        </a:rPr>
                        <a:t>RAM</a:t>
                      </a:r>
                      <a:endParaRPr lang="en-IN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Hard Disk</a:t>
                      </a:r>
                      <a:endParaRPr lang="en-IN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Processor</a:t>
                      </a:r>
                      <a:endParaRPr lang="en-IN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Database Server</a:t>
                      </a: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32 GB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500 GB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2.4 GHz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  <a:effectLst/>
                        </a:rPr>
                        <a:t>Octa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 core/ Xeon 3.46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Application Server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16 GB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250 GB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 GHz Quad core / Xeon 2.13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Backup Server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16 GB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1 TB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2 GHz Quad core / Xeon 2.13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Physical Firewall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94531" marR="194531" marT="97266" marB="97266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94531" marR="194531" marT="97266" marB="97266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94531" marR="194531" marT="97266" marB="97266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776C05F-4CF0-4BB2-89A5-FC3C6493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57718"/>
              </p:ext>
            </p:extLst>
          </p:nvPr>
        </p:nvGraphicFramePr>
        <p:xfrm>
          <a:off x="7149938" y="1230526"/>
          <a:ext cx="4142449" cy="1889623"/>
        </p:xfrm>
        <a:graphic>
          <a:graphicData uri="http://schemas.openxmlformats.org/drawingml/2006/table">
            <a:tbl>
              <a:tblPr firstRow="1" bandRow="1"/>
              <a:tblGrid>
                <a:gridCol w="4142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8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Software</a:t>
                      </a:r>
                    </a:p>
                  </a:txBody>
                  <a:tcPr marL="119132" marR="119132" marT="59566" marB="59566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.NET Framework 4.6</a:t>
                      </a:r>
                      <a:r>
                        <a:rPr lang="en-IN" sz="1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(which include compilers, editors, and debuggers)</a:t>
                      </a:r>
                    </a:p>
                  </a:txBody>
                  <a:tcPr marL="119132" marR="119132" marT="59566" marB="59566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IDEs, such as Microsoft Visual Studio </a:t>
                      </a:r>
                    </a:p>
                  </a:txBody>
                  <a:tcPr marL="119132" marR="119132" marT="59566" marB="59566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Window Server 2012 </a:t>
                      </a:r>
                    </a:p>
                  </a:txBody>
                  <a:tcPr marL="119132" marR="119132" marT="59566" marB="59566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609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SQL Management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Studio 2017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119132" marR="119132" marT="59566" marB="59566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82DD9E2-D9AF-43B2-B998-44BC8BF67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177966"/>
              </p:ext>
            </p:extLst>
          </p:nvPr>
        </p:nvGraphicFramePr>
        <p:xfrm>
          <a:off x="100439" y="3249530"/>
          <a:ext cx="11191949" cy="1895133"/>
        </p:xfrm>
        <a:graphic>
          <a:graphicData uri="http://schemas.openxmlformats.org/drawingml/2006/table">
            <a:tbl>
              <a:tblPr firstRow="1" bandRow="1"/>
              <a:tblGrid>
                <a:gridCol w="381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8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Platform</a:t>
                      </a: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609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  <a:latin typeface="+mj-lt"/>
                        </a:rPr>
                        <a:t>Technology</a:t>
                      </a:r>
                      <a:endParaRPr lang="en-IN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Overview</a:t>
                      </a: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Web browser </a:t>
                      </a:r>
                      <a:r>
                        <a:rPr lang="en-IN" sz="1400" baseline="0" dirty="0">
                          <a:effectLst/>
                        </a:rPr>
                        <a:t>– presentation to Admins</a:t>
                      </a:r>
                      <a:endParaRPr lang="en-IN" sz="1400" dirty="0">
                        <a:effectLst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HTML5,</a:t>
                      </a:r>
                      <a:r>
                        <a:rPr lang="en-IN" sz="14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Css3, Angular</a:t>
                      </a: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Google Chrome, Microsoft Edge, IE 9 and</a:t>
                      </a:r>
                      <a:r>
                        <a:rPr lang="en-IN" sz="14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above, Opera, Mozilla, Safari, smart mobile devices and tablets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Web Application</a:t>
                      </a:r>
                      <a:r>
                        <a:rPr lang="en-IN" sz="1400" baseline="0" dirty="0">
                          <a:effectLst/>
                        </a:rPr>
                        <a:t> Framework</a:t>
                      </a:r>
                      <a:endParaRPr lang="en-IN" sz="1400" dirty="0">
                        <a:effectLst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solidFill>
                            <a:schemeClr val="tx1"/>
                          </a:solidFill>
                          <a:effectLst/>
                        </a:rPr>
                        <a:t>.Net</a:t>
                      </a:r>
                      <a:r>
                        <a:rPr lang="en-IN" sz="1400" baseline="0" dirty="0">
                          <a:solidFill>
                            <a:schemeClr val="tx1"/>
                          </a:solidFill>
                          <a:effectLst/>
                        </a:rPr>
                        <a:t> Web </a:t>
                      </a:r>
                      <a:r>
                        <a:rPr lang="en-IN" sz="1400" baseline="0" dirty="0" err="1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en-IN" sz="1400" baseline="0" dirty="0">
                          <a:solidFill>
                            <a:schemeClr val="tx1"/>
                          </a:solidFill>
                          <a:effectLst/>
                        </a:rPr>
                        <a:t> 2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Web application business logic and workflow</a:t>
                      </a:r>
                      <a:r>
                        <a:rPr lang="en-IN" sz="1400" baseline="0" dirty="0">
                          <a:solidFill>
                            <a:schemeClr val="tx1"/>
                          </a:solidFill>
                          <a:effectLst/>
                        </a:rPr>
                        <a:t> area and Data Access Layers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4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Database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rgbClr val="9595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</a:rPr>
                        <a:t>MS 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IN" sz="14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2017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898" marR="145898" marT="0" marB="0" anchor="ctr">
                    <a:lnL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2F3D">
                        <a:lumMod val="10000"/>
                        <a:lumOff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99697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0EB2FDCA-26B7-4CC0-BD20-7E667D107DDA}"/>
              </a:ext>
            </a:extLst>
          </p:cNvPr>
          <p:cNvSpPr/>
          <p:nvPr/>
        </p:nvSpPr>
        <p:spPr>
          <a:xfrm>
            <a:off x="100439" y="890320"/>
            <a:ext cx="23137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HARDWARE REQUIREMENTS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48B3A5-1FC3-4FDF-B0E4-A8CE65B92D38}"/>
              </a:ext>
            </a:extLst>
          </p:cNvPr>
          <p:cNvSpPr/>
          <p:nvPr/>
        </p:nvSpPr>
        <p:spPr>
          <a:xfrm>
            <a:off x="117943" y="2941753"/>
            <a:ext cx="2589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TECHNOLOGY PLATFORMS USED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CFA979-BD3A-4D41-9B5E-09EA20ECEC61}"/>
              </a:ext>
            </a:extLst>
          </p:cNvPr>
          <p:cNvSpPr/>
          <p:nvPr/>
        </p:nvSpPr>
        <p:spPr>
          <a:xfrm>
            <a:off x="93618" y="5580893"/>
            <a:ext cx="111987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NETWORK REQUIREMENT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system requires public internet access to connect to application and database server. However we can also establish a link with any existing network currently in place at Unilever. Please note that as users increase on the platform, the requirements above are subject to change.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C53AD3-3C6D-4CC6-A432-18A7BCB40257}"/>
              </a:ext>
            </a:extLst>
          </p:cNvPr>
          <p:cNvSpPr/>
          <p:nvPr/>
        </p:nvSpPr>
        <p:spPr>
          <a:xfrm>
            <a:off x="7091434" y="890320"/>
            <a:ext cx="2254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SOFTWARE REQUIREMENTS</a:t>
            </a:r>
          </a:p>
        </p:txBody>
      </p:sp>
      <p:pic>
        <p:nvPicPr>
          <p:cNvPr id="69" name="Picture 28" descr="SBSC_Logo_oran_blu (2).tif">
            <a:extLst>
              <a:ext uri="{FF2B5EF4-FFF2-40B4-BE49-F238E27FC236}">
                <a16:creationId xmlns:a16="http://schemas.microsoft.com/office/drawing/2014/main" id="{C042A436-95CB-4656-A012-9E127B7D34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989" y="193321"/>
            <a:ext cx="881302" cy="48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Related image">
            <a:extLst>
              <a:ext uri="{FF2B5EF4-FFF2-40B4-BE49-F238E27FC236}">
                <a16:creationId xmlns:a16="http://schemas.microsoft.com/office/drawing/2014/main" id="{6001C9DC-7A8E-4478-A242-D588AF844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88"/>
          <a:stretch/>
        </p:blipFill>
        <p:spPr bwMode="auto">
          <a:xfrm>
            <a:off x="10048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B06160-925B-400B-9E77-A78209DAA5F3}"/>
              </a:ext>
            </a:extLst>
          </p:cNvPr>
          <p:cNvSpPr txBox="1"/>
          <p:nvPr/>
        </p:nvSpPr>
        <p:spPr>
          <a:xfrm>
            <a:off x="469366" y="374862"/>
            <a:ext cx="591860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>
                <a:ln>
                  <a:noFill/>
                </a:ln>
                <a:solidFill>
                  <a:srgbClr val="3F5769"/>
                </a:solidFill>
                <a:effectLst/>
                <a:uLnTx/>
                <a:uFillTx/>
              </a:rPr>
              <a:t>SBSC RFP RESPONSE – </a:t>
            </a:r>
            <a:r>
              <a:rPr lang="en-US" sz="1867" b="1" kern="0" dirty="0">
                <a:solidFill>
                  <a:srgbClr val="3F5769"/>
                </a:solidFill>
              </a:rPr>
              <a:t>HOSTING PLATFORM COMPARISIM</a:t>
            </a:r>
            <a:endParaRPr kumimoji="0" lang="en-US" sz="1867" b="1" i="0" u="none" strike="noStrike" kern="0" cap="none" spc="0" normalizeH="0" baseline="0" noProof="0" dirty="0">
              <a:ln>
                <a:noFill/>
              </a:ln>
              <a:solidFill>
                <a:srgbClr val="3F5769"/>
              </a:solidFill>
              <a:effectLst/>
              <a:uLnTx/>
              <a:uFillTx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AC12DF-E438-492C-9EE6-7B42F2B669FC}"/>
              </a:ext>
            </a:extLst>
          </p:cNvPr>
          <p:cNvCxnSpPr/>
          <p:nvPr/>
        </p:nvCxnSpPr>
        <p:spPr>
          <a:xfrm>
            <a:off x="563761" y="721731"/>
            <a:ext cx="1139447" cy="0"/>
          </a:xfrm>
          <a:prstGeom prst="line">
            <a:avLst/>
          </a:prstGeom>
          <a:noFill/>
          <a:ln w="12700" cap="flat" cmpd="sng" algn="ctr">
            <a:solidFill>
              <a:srgbClr val="5D62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087A36-53DC-473C-885E-B83D292F8EE9}"/>
              </a:ext>
            </a:extLst>
          </p:cNvPr>
          <p:cNvGrpSpPr/>
          <p:nvPr/>
        </p:nvGrpSpPr>
        <p:grpSpPr>
          <a:xfrm>
            <a:off x="10048" y="6295125"/>
            <a:ext cx="12192000" cy="620808"/>
            <a:chOff x="0" y="6295125"/>
            <a:chExt cx="12192000" cy="6208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31E8-8082-48EA-BFA6-B32B6CA080AE}"/>
                </a:ext>
              </a:extLst>
            </p:cNvPr>
            <p:cNvSpPr/>
            <p:nvPr/>
          </p:nvSpPr>
          <p:spPr>
            <a:xfrm>
              <a:off x="0" y="6343559"/>
              <a:ext cx="12192000" cy="572374"/>
            </a:xfrm>
            <a:prstGeom prst="rect">
              <a:avLst/>
            </a:prstGeom>
            <a:solidFill>
              <a:srgbClr val="25264B"/>
            </a:solidFill>
            <a:ln w="9525" cap="flat" cmpd="sng" algn="ctr">
              <a:solidFill>
                <a:srgbClr val="1D4A53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W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8A0BCBC-E5D4-4144-85FA-81511C325536}"/>
                </a:ext>
              </a:extLst>
            </p:cNvPr>
            <p:cNvGrpSpPr/>
            <p:nvPr/>
          </p:nvGrpSpPr>
          <p:grpSpPr>
            <a:xfrm>
              <a:off x="731079" y="6295125"/>
              <a:ext cx="10681696" cy="45719"/>
              <a:chOff x="672104" y="1248791"/>
              <a:chExt cx="10957983" cy="14574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655656-8BE7-4A42-9497-F75EEEB6BF6D}"/>
                  </a:ext>
                </a:extLst>
              </p:cNvPr>
              <p:cNvSpPr/>
              <p:nvPr/>
            </p:nvSpPr>
            <p:spPr>
              <a:xfrm>
                <a:off x="672104" y="1250141"/>
                <a:ext cx="2194984" cy="143933"/>
              </a:xfrm>
              <a:prstGeom prst="rect">
                <a:avLst/>
              </a:prstGeom>
              <a:solidFill>
                <a:srgbClr val="1D4A5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0F10C3E-83B7-4265-BDEE-3D3689219C5A}"/>
                  </a:ext>
                </a:extLst>
              </p:cNvPr>
              <p:cNvSpPr/>
              <p:nvPr/>
            </p:nvSpPr>
            <p:spPr>
              <a:xfrm>
                <a:off x="2867089" y="1250141"/>
                <a:ext cx="2194983" cy="143933"/>
              </a:xfrm>
              <a:prstGeom prst="rect">
                <a:avLst/>
              </a:prstGeom>
              <a:solidFill>
                <a:srgbClr val="1C949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08E0BB8-5633-46DE-AFF7-88FFB341D2FC}"/>
                  </a:ext>
                </a:extLst>
              </p:cNvPr>
              <p:cNvSpPr/>
              <p:nvPr/>
            </p:nvSpPr>
            <p:spPr>
              <a:xfrm>
                <a:off x="5062071" y="1250606"/>
                <a:ext cx="2192867" cy="143933"/>
              </a:xfrm>
              <a:prstGeom prst="rect">
                <a:avLst/>
              </a:prstGeom>
              <a:solidFill>
                <a:srgbClr val="7CB55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BE5ECB6-4107-4A75-A1B9-AC7EB6E8ACDA}"/>
                  </a:ext>
                </a:extLst>
              </p:cNvPr>
              <p:cNvSpPr/>
              <p:nvPr/>
            </p:nvSpPr>
            <p:spPr>
              <a:xfrm>
                <a:off x="7246683" y="1248791"/>
                <a:ext cx="2192867" cy="143933"/>
              </a:xfrm>
              <a:prstGeom prst="rect">
                <a:avLst/>
              </a:prstGeom>
              <a:solidFill>
                <a:srgbClr val="FAC14D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D4B5994-9BF6-4D23-8F31-845DEF0AD7B5}"/>
                  </a:ext>
                </a:extLst>
              </p:cNvPr>
              <p:cNvSpPr/>
              <p:nvPr/>
            </p:nvSpPr>
            <p:spPr>
              <a:xfrm>
                <a:off x="9437220" y="1249607"/>
                <a:ext cx="2192867" cy="143933"/>
              </a:xfrm>
              <a:prstGeom prst="rect">
                <a:avLst/>
              </a:prstGeom>
              <a:solidFill>
                <a:srgbClr val="F95647">
                  <a:lumMod val="5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60944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 Neue"/>
                  <a:ea typeface="+mn-ea"/>
                  <a:cs typeface="Helvetica Neue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4BDBD7-0299-46B8-BF8C-C3BABB5B6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481517"/>
              <a:ext cx="12192000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FA6A23"/>
                  </a:solidFill>
                  <a:effectLst/>
                  <a:uLnTx/>
                  <a:uFillTx/>
                  <a:latin typeface="Calibri"/>
                  <a:ea typeface="MS PGothic" panose="020B0600070205080204" pitchFamily="34" charset="-128"/>
                </a:rPr>
                <a:t>SBSC Consulting Services </a:t>
              </a:r>
              <a:r>
                <a:rPr kumimoji="0" lang="mr-IN" altLang="en-US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FA6A23"/>
                  </a:solidFill>
                  <a:effectLst/>
                  <a:uLnTx/>
                  <a:uFillTx/>
                  <a:latin typeface="Calibri"/>
                  <a:ea typeface="MS PGothic" panose="020B0600070205080204" pitchFamily="34" charset="-128"/>
                </a:rPr>
                <a:t>–</a:t>
              </a:r>
              <a:r>
                <a:rPr kumimoji="0" lang="en-US" altLang="en-US" sz="933" b="0" i="0" u="none" strike="noStrike" kern="0" cap="none" spc="0" normalizeH="0" baseline="0" noProof="0" dirty="0">
                  <a:ln>
                    <a:noFill/>
                  </a:ln>
                  <a:solidFill>
                    <a:srgbClr val="FA6A23"/>
                  </a:solidFill>
                  <a:effectLst/>
                  <a:uLnTx/>
                  <a:uFillTx/>
                  <a:latin typeface="Calibri"/>
                  <a:ea typeface="MS PGothic" panose="020B0600070205080204" pitchFamily="34" charset="-128"/>
                </a:rPr>
                <a:t> RFP Response - Confidential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B748B3A5-1FC3-4FDF-B0E4-A8CE65B92D38}"/>
              </a:ext>
            </a:extLst>
          </p:cNvPr>
          <p:cNvSpPr/>
          <p:nvPr/>
        </p:nvSpPr>
        <p:spPr>
          <a:xfrm>
            <a:off x="715461" y="845211"/>
            <a:ext cx="1741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black"/>
                </a:solidFill>
              </a:rPr>
              <a:t>IN - HOUSE HOSTING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9" name="Picture 28" descr="SBSC_Logo_oran_blu (2).tif">
            <a:extLst>
              <a:ext uri="{FF2B5EF4-FFF2-40B4-BE49-F238E27FC236}">
                <a16:creationId xmlns:a16="http://schemas.microsoft.com/office/drawing/2014/main" id="{C042A436-95CB-4656-A012-9E127B7D34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989" y="193321"/>
            <a:ext cx="881302" cy="48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1578DA-AB2B-4AAB-813F-5210AB1F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01506"/>
              </p:ext>
            </p:extLst>
          </p:nvPr>
        </p:nvGraphicFramePr>
        <p:xfrm>
          <a:off x="602901" y="1163036"/>
          <a:ext cx="10895390" cy="199680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47695">
                  <a:extLst>
                    <a:ext uri="{9D8B030D-6E8A-4147-A177-3AD203B41FA5}">
                      <a16:colId xmlns:a16="http://schemas.microsoft.com/office/drawing/2014/main" val="1328774381"/>
                    </a:ext>
                  </a:extLst>
                </a:gridCol>
                <a:gridCol w="5447695">
                  <a:extLst>
                    <a:ext uri="{9D8B030D-6E8A-4147-A177-3AD203B41FA5}">
                      <a16:colId xmlns:a16="http://schemas.microsoft.com/office/drawing/2014/main" val="1486710971"/>
                    </a:ext>
                  </a:extLst>
                </a:gridCol>
              </a:tblGrid>
              <a:tr h="360801">
                <a:tc>
                  <a:txBody>
                    <a:bodyPr/>
                    <a:lstStyle/>
                    <a:p>
                      <a:r>
                        <a:rPr lang="en-US" sz="11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0824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Gives you physical control over your backup.</a:t>
                      </a:r>
                      <a:endParaRPr lang="en-US" sz="1100" b="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Requires a capital investment in hardware and infrastructure.</a:t>
                      </a:r>
                      <a:endParaRPr lang="en-US" sz="1100" b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49208386"/>
                  </a:ext>
                </a:extLst>
              </a:tr>
              <a:tr h="44482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Keeps critical data in-house. No third party has access to your information.</a:t>
                      </a:r>
                      <a:endParaRPr lang="en-US" sz="1100" b="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Needs space in your office for a rack or server room/closet, in addition to dedicated IT support.</a:t>
                      </a:r>
                      <a:endParaRPr lang="en-US" sz="1100" b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97647547"/>
                  </a:ext>
                </a:extLst>
              </a:tr>
              <a:tr h="44482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No need to rely on an Internet connection for access to data.</a:t>
                      </a:r>
                      <a:endParaRPr lang="en-US" sz="1100" b="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May be more susceptible to data loss during disaster situations due to its in-house location. How often you take the data offsite will reflect how much data you’ll lose in an emergency.</a:t>
                      </a:r>
                      <a:endParaRPr lang="en-US" sz="1100" b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26175678"/>
                  </a:ext>
                </a:extLst>
              </a:tr>
              <a:tr h="36080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Can be more cost-effective for small to mid-sized companies.</a:t>
                      </a:r>
                      <a:endParaRPr lang="en-US" sz="1100" b="0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No uptime or recovery time guarantees.</a:t>
                      </a:r>
                      <a:endParaRPr lang="en-US" sz="1100" b="0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89981306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E44212DF-8593-4AB3-A298-3A7D02D35CEE}"/>
              </a:ext>
            </a:extLst>
          </p:cNvPr>
          <p:cNvSpPr/>
          <p:nvPr/>
        </p:nvSpPr>
        <p:spPr>
          <a:xfrm>
            <a:off x="715461" y="3232294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prstClr val="black"/>
                </a:solidFill>
              </a:rPr>
              <a:t>CLOUD HOSTING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BEC42E1-AC3A-4C4E-90E3-911D598CA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39470"/>
              </p:ext>
            </p:extLst>
          </p:nvPr>
        </p:nvGraphicFramePr>
        <p:xfrm>
          <a:off x="563761" y="3507017"/>
          <a:ext cx="10934530" cy="22919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67265">
                  <a:extLst>
                    <a:ext uri="{9D8B030D-6E8A-4147-A177-3AD203B41FA5}">
                      <a16:colId xmlns:a16="http://schemas.microsoft.com/office/drawing/2014/main" val="1328774381"/>
                    </a:ext>
                  </a:extLst>
                </a:gridCol>
                <a:gridCol w="5467265">
                  <a:extLst>
                    <a:ext uri="{9D8B030D-6E8A-4147-A177-3AD203B41FA5}">
                      <a16:colId xmlns:a16="http://schemas.microsoft.com/office/drawing/2014/main" val="1486710971"/>
                    </a:ext>
                  </a:extLst>
                </a:gridCol>
              </a:tblGrid>
              <a:tr h="463122"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No need for onsite hardware or capital expenses. Well-suited to smaller companies that may outgrow storage too quickly.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The costs of the data recovery could outweigh the benefits for companies that are not as dependent on uptime and instant recovery.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4920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Storage can be added as needed. Solutions are often on-demand, so you only pay for what you need.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Every organization will have a limit to data that can be stored in the cloud due to storage availability and cost.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976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Backup and restore can be initiated from anywhere, using any computer, tablet, or smartphone.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>
                          <a:effectLst/>
                        </a:rPr>
                        <a:t>If the Internet goes down on your side or on your cloud provider’s side, you won’t have access to any of your information.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2617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Data can be backed up in the cloud as regularly as 15-minute intervals, minimizing data losses in disaster situations. Small data set recovery time is improved.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dirty="0">
                          <a:effectLst/>
                        </a:rPr>
                        <a:t>Full data recovery could prove very time-consuming and impactful on systems.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8998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64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545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MS PGothic</vt:lpstr>
      <vt:lpstr>Arial</vt:lpstr>
      <vt:lpstr>Calibri</vt:lpstr>
      <vt:lpstr>Calibri Light</vt:lpstr>
      <vt:lpstr>Helvetica Neue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SBSC</dc:creator>
  <cp:lastModifiedBy>SBSC</cp:lastModifiedBy>
  <cp:revision>16</cp:revision>
  <dcterms:created xsi:type="dcterms:W3CDTF">2018-11-03T09:12:41Z</dcterms:created>
  <dcterms:modified xsi:type="dcterms:W3CDTF">2018-11-13T15:46:53Z</dcterms:modified>
</cp:coreProperties>
</file>