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348" r:id="rId2"/>
    <p:sldId id="422" r:id="rId3"/>
    <p:sldId id="324" r:id="rId4"/>
    <p:sldId id="475" r:id="rId5"/>
    <p:sldId id="474" r:id="rId6"/>
    <p:sldId id="472" r:id="rId7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42B"/>
    <a:srgbClr val="CB2A2A"/>
    <a:srgbClr val="FA6A23"/>
    <a:srgbClr val="FD6B24"/>
    <a:srgbClr val="35376E"/>
    <a:srgbClr val="282952"/>
    <a:srgbClr val="25264B"/>
    <a:srgbClr val="1A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8" autoAdjust="0"/>
    <p:restoredTop sz="67185" autoAdjust="0"/>
  </p:normalViewPr>
  <p:slideViewPr>
    <p:cSldViewPr snapToGrid="0">
      <p:cViewPr varScale="1">
        <p:scale>
          <a:sx n="76" d="100"/>
          <a:sy n="76" d="100"/>
        </p:scale>
        <p:origin x="37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34DBAD8-705B-48E3-9A95-52976A1C174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65B6F35-333A-411A-9543-198CB7BDA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A7ADC-37E9-9346-B189-1EE656C73438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5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1860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9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76204D50-031B-A045-8865-DD499C9FE421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3" y="1379756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6" y="37553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09" y="37553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3" y="37553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87927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2595942D-9B58-574C-9112-E37E1F2DDA3F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9718" y="1379756"/>
            <a:ext cx="4695167" cy="46908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692" y="3755341"/>
            <a:ext cx="2317411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20324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8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B0AD1672-A601-1344-A746-50A82ABE1869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3"/>
            <a:ext cx="4691264" cy="470114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3" y="1379756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3" y="37553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398783" y="1379756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98783" y="37553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97451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84" y="1255184"/>
            <a:ext cx="2243667" cy="47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5" name="Rectangle 4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2" name="Isosceles Triangle 14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C774809C-0F39-724F-957F-C36AD9A391AF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180106" y="1962152"/>
            <a:ext cx="1871133" cy="3357033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57401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19AF0BD0-C57B-1C4A-A441-0624C6CF27FB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265168"/>
            <a:ext cx="12192000" cy="3386667"/>
          </a:xfrm>
        </p:spPr>
        <p:txBody>
          <a:bodyPr rtlCol="0">
            <a:normAutofit/>
          </a:bodyPr>
          <a:lstStyle>
            <a:lvl1pPr marL="0" indent="0">
              <a:buNone/>
              <a:defRPr sz="21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00504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rvic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841081E6-7240-BF4E-A8E4-1E25699C634F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779434" y="4454342"/>
            <a:ext cx="1693333" cy="1693333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622815" y="4454342"/>
            <a:ext cx="1693333" cy="1693333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458039" y="4454342"/>
            <a:ext cx="2680333" cy="1693333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101011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180BFA1E-8E16-974B-AD8E-1B654523FE90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1756834"/>
            <a:ext cx="1729316" cy="368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756834"/>
            <a:ext cx="1729317" cy="368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84" y="1308100"/>
            <a:ext cx="2241549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12" name="Rectangle 11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23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928973" y="2303202"/>
            <a:ext cx="944871" cy="2572188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790222" y="2296146"/>
            <a:ext cx="896020" cy="2572188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877923" y="2013923"/>
            <a:ext cx="1889744" cy="3369467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98333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E7815B67-15B1-0449-878F-AA7C780F7B3D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1162051"/>
            <a:ext cx="1699684" cy="361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34" y="1162051"/>
            <a:ext cx="1699684" cy="361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1" y="1162051"/>
            <a:ext cx="1699683" cy="361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12" name="Rectangle 11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2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080182" y="1700036"/>
            <a:ext cx="1418177" cy="2544377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65545" y="1700036"/>
            <a:ext cx="1418177" cy="2544377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5784" y="1700036"/>
            <a:ext cx="1418177" cy="2544377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9861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B578E346-E76C-5241-8F05-58314BA0D620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pic>
        <p:nvPicPr>
          <p:cNvPr id="12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052" y="1115484"/>
            <a:ext cx="2315633" cy="492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864323" y="1837652"/>
            <a:ext cx="1944995" cy="3490704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273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5D1B87D4-A6B3-E042-9C00-342B1EEFFBB1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pic>
        <p:nvPicPr>
          <p:cNvPr id="12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85" y="1115484"/>
            <a:ext cx="2315633" cy="492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150217" y="1828884"/>
            <a:ext cx="1944995" cy="3490704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8544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3" name="Rectangle 2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63776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883833"/>
            <a:ext cx="1604433" cy="341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2" y="1883833"/>
            <a:ext cx="1604433" cy="341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34" y="1515534"/>
            <a:ext cx="2080684" cy="442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9" name="Isosceles Triangle 10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79E566F5-5282-B340-A2D4-FF7B8E70E62A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12" name="Rectangle 11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3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036984" y="2394393"/>
            <a:ext cx="1006768" cy="2385049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047873" y="2393726"/>
            <a:ext cx="920404" cy="2385049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147240" y="2183257"/>
            <a:ext cx="1747045" cy="3114540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663805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sign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AA6DEDF7-181D-4743-B46F-AEF1C0CBF9D3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7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8" name="Rectangle 7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67" y="1483784"/>
            <a:ext cx="2152651" cy="458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33" y="1483784"/>
            <a:ext cx="2152651" cy="458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068440" y="2171161"/>
            <a:ext cx="1808005" cy="3224268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8807" y="2171161"/>
            <a:ext cx="1808005" cy="3224268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51117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1E37CD7E-2C5F-874A-908F-2D26B3F764BF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pic>
        <p:nvPicPr>
          <p:cNvPr id="12" name="Picture 15" descr="iPad Air 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1" y="1032933"/>
            <a:ext cx="3805767" cy="544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035948" y="1710684"/>
            <a:ext cx="2955320" cy="3966149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809613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Pad Air White wo Shado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78817" y="2117"/>
            <a:ext cx="376343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Isosceles Triangle 8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78B94A36-A074-E445-8AD2-E5A710D9C4E0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8" name="Rectangle 7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1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148745" y="1387928"/>
            <a:ext cx="3779520" cy="2828544"/>
          </a:xfrm>
        </p:spPr>
        <p:txBody>
          <a:bodyPr rtlCol="0">
            <a:normAutofit/>
          </a:bodyPr>
          <a:lstStyle>
            <a:lvl1pPr marL="0" indent="0">
              <a:buNone/>
              <a:defRPr sz="667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502271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65E02782-1EAF-4A45-9B5A-AEC26B40DFF8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58234" y="1473201"/>
            <a:ext cx="6659033" cy="5179484"/>
            <a:chOff x="2084279" y="594889"/>
            <a:chExt cx="4994398" cy="3886016"/>
          </a:xfrm>
        </p:grpSpPr>
        <p:pic>
          <p:nvPicPr>
            <p:cNvPr id="13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79" y="594889"/>
              <a:ext cx="4994398" cy="388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908212" y="1312698"/>
              <a:ext cx="3310019" cy="2050203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52943" y="2427646"/>
            <a:ext cx="4413504" cy="2769217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1846667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CF00A6E1-95D7-D14F-B585-9C67E92C3C47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pic>
        <p:nvPicPr>
          <p:cNvPr id="12" name="Picture 15" descr="iMa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84" y="1045634"/>
            <a:ext cx="5907616" cy="517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42671" y="1761068"/>
            <a:ext cx="4339463" cy="2491081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830885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266E40C1-83D9-4748-BBC7-6725C46F8352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pic>
        <p:nvPicPr>
          <p:cNvPr id="12" name="Picture 15" descr="iMa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4" y="1045634"/>
            <a:ext cx="5907616" cy="517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26726" y="1761068"/>
            <a:ext cx="4339463" cy="2491081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584745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1CCF82A9-9D4C-4C49-AB1A-BFD37DEB5646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3251201" y="876300"/>
            <a:ext cx="5704417" cy="4436533"/>
            <a:chOff x="2084279" y="594889"/>
            <a:chExt cx="4994398" cy="3886016"/>
          </a:xfrm>
        </p:grpSpPr>
        <p:pic>
          <p:nvPicPr>
            <p:cNvPr id="13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79" y="594889"/>
              <a:ext cx="4994398" cy="388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908957" y="1314247"/>
              <a:ext cx="3309831" cy="2048687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2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85257" y="1693350"/>
            <a:ext cx="3804836" cy="2365807"/>
          </a:xfrm>
        </p:spPr>
        <p:txBody>
          <a:bodyPr rtlCol="0">
            <a:normAutofit/>
          </a:bodyPr>
          <a:lstStyle>
            <a:lvl1pPr marL="0" indent="0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602070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out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3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D91E2AA7-482C-C642-B885-5FDCEF8D2A2D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2023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D9500F19-81F5-1B47-8BD1-43861F7BF7A9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13373" y="1835637"/>
            <a:ext cx="2194560" cy="2194560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8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8304" y="1835637"/>
            <a:ext cx="2194560" cy="2194560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8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75556" y="1835637"/>
            <a:ext cx="2194560" cy="2194560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8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97217" y="1835637"/>
            <a:ext cx="2194560" cy="2194560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8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1581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DB3567BC-D4C4-9145-AF51-4BD16A6EF2AB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7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8" name="Rectangle 7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72793" y="1835637"/>
            <a:ext cx="3050097" cy="3050097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867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627432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3E2BA785-3BBC-5040-ACE7-EAA6E532EA94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7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8" name="Rectangle 7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750775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6EE0C87B-7AE9-4249-AA63-5C2D8DE6A9BB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2" y="1177582"/>
            <a:ext cx="6100233" cy="2838449"/>
          </a:xfrm>
        </p:spPr>
        <p:txBody>
          <a:bodyPr rtlCol="0">
            <a:normAutofit/>
          </a:bodyPr>
          <a:lstStyle>
            <a:lvl1pPr marL="0" indent="0">
              <a:buNone/>
              <a:defRPr sz="21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7483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4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48647B17-1248-404B-BA3B-F43283E238E0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6811433"/>
            <a:ext cx="12192000" cy="95251"/>
            <a:chOff x="0" y="3474720"/>
            <a:chExt cx="10261600" cy="71120"/>
          </a:xfrm>
        </p:grpSpPr>
        <p:sp>
          <p:nvSpPr>
            <p:cNvPr id="7" name="Rectangle 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</p:grp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225020" y="3080566"/>
            <a:ext cx="5247315" cy="2838449"/>
          </a:xfrm>
        </p:spPr>
        <p:txBody>
          <a:bodyPr rtlCol="0">
            <a:normAutofit/>
          </a:bodyPr>
          <a:lstStyle>
            <a:lvl1pPr marL="0" indent="0">
              <a:buNone/>
              <a:defRPr sz="21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81476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1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CBA4A558-64FC-C345-90F2-0F5DA518A64F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4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73620" y="1374662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61584" y="1379756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97692" y="3779714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6" y="3779714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73620" y="3769451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61584" y="3769451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6217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440584" y="419101"/>
            <a:ext cx="381000" cy="2243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Isosceles Triangle 7"/>
          <p:cNvSpPr/>
          <p:nvPr userDrawn="1"/>
        </p:nvSpPr>
        <p:spPr>
          <a:xfrm rot="10610802">
            <a:off x="11444817" y="514351"/>
            <a:ext cx="381000" cy="20531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anchor="ctr"/>
          <a:lstStyle/>
          <a:p>
            <a:pPr algn="ctr" defTabSz="60944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457518" y="368300"/>
            <a:ext cx="351367" cy="366184"/>
          </a:xfrm>
          <a:prstGeom prst="rect">
            <a:avLst/>
          </a:prstGeom>
        </p:spPr>
        <p:txBody>
          <a:bodyPr lIns="0" tIns="0" rIns="0" bIns="60945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fld id="{321CD311-BE78-8B4A-B754-C3A3917D59F1}" type="slidenum">
              <a:rPr lang="en-US" altLang="en-US" sz="1333">
                <a:solidFill>
                  <a:schemeClr val="bg1"/>
                </a:solidFill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4"/>
            <a:ext cx="2317411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088956" y="1369494"/>
            <a:ext cx="2317411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397692" y="3783562"/>
            <a:ext cx="2317411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088956" y="3783562"/>
            <a:ext cx="2317411" cy="2315293"/>
          </a:xfrm>
          <a:ln>
            <a:noFill/>
          </a:ln>
          <a:effectLst/>
        </p:spPr>
        <p:txBody>
          <a:bodyPr rtlCol="0">
            <a:normAutofit/>
          </a:bodyPr>
          <a:lstStyle>
            <a:lvl1pPr marL="0" indent="0">
              <a:buNone/>
              <a:defRPr sz="213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1320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D7E9163B-5598-4367-B90D-475E7AEDE9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8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0" tIns="45709" rIns="91420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0" tIns="45709" rIns="91420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20" tIns="45709" rIns="91420" bIns="45709" rtlCol="0" anchor="ctr"/>
          <a:lstStyle>
            <a:lvl1pPr algn="l" defTabSz="609446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20" tIns="45709" rIns="91420" bIns="45709" rtlCol="0" anchor="ctr"/>
          <a:lstStyle>
            <a:lvl1pPr algn="ctr" defTabSz="609446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20" tIns="45709" rIns="91420" bIns="45709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5924F0CC-18AF-6446-8638-F279638EF72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36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 spd="slow">
    <p:push dir="u"/>
  </p:transition>
  <p:hf hdr="0" ftr="0" dt="0"/>
  <p:txStyles>
    <p:titleStyle>
      <a:lvl1pPr algn="ctr" defTabSz="607469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7469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07469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07469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07469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609585" algn="ctr" defTabSz="607469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70" algn="ctr" defTabSz="607469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754" algn="ctr" defTabSz="607469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339" algn="ctr" defTabSz="607469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5073" indent="-455073" algn="l" defTabSz="60746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88459" indent="-378875" algn="l" defTabSz="60746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1846" indent="-302676" algn="l" defTabSz="60746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1431" indent="-302676" algn="l" defTabSz="60746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1015" indent="-302676" algn="l" defTabSz="60746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54" indent="-304723" algn="l" defTabSz="60944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0" indent="-304723" algn="l" defTabSz="60944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0846" indent="-304723" algn="l" defTabSz="60944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292" indent="-304723" algn="l" defTabSz="609446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6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2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38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84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0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77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23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69" algn="l" defTabSz="6094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a3vWtftqj-VrG7HAeGQyE-KQHmRpb2mglM3_PvOXYQ/edit?usp=shar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839200" y="6385400"/>
            <a:ext cx="335280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33" dirty="0">
                <a:solidFill>
                  <a:schemeClr val="bg1"/>
                </a:solidFill>
                <a:latin typeface="+mj-lt"/>
              </a:rPr>
              <a:t>SBSC Consulting Services -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8A9EB-791F-4C75-B18D-5D2E72E6F74E}"/>
              </a:ext>
            </a:extLst>
          </p:cNvPr>
          <p:cNvSpPr txBox="1"/>
          <p:nvPr/>
        </p:nvSpPr>
        <p:spPr>
          <a:xfrm>
            <a:off x="1512390" y="1987231"/>
            <a:ext cx="10244690" cy="240065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4400" dirty="0">
                <a:solidFill>
                  <a:schemeClr val="accent4">
                    <a:lumMod val="50000"/>
                  </a:schemeClr>
                </a:solidFill>
              </a:rPr>
              <a:t>Weekly Project Status Report</a:t>
            </a:r>
          </a:p>
          <a:p>
            <a:pPr>
              <a:lnSpc>
                <a:spcPct val="150000"/>
              </a:lnSpc>
            </a:pPr>
            <a:r>
              <a:rPr lang="en-NG" altLang="en-US" sz="2800" dirty="0">
                <a:solidFill>
                  <a:schemeClr val="accent4">
                    <a:lumMod val="50000"/>
                  </a:schemeClr>
                </a:solidFill>
              </a:rPr>
              <a:t>D</a:t>
            </a:r>
            <a:r>
              <a:rPr lang="en-GB" altLang="en-US" sz="2800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n-NG" altLang="en-US" sz="2800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GB" altLang="en-US" sz="2800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n-NG" altLang="en-US" sz="2800" dirty="0">
                <a:solidFill>
                  <a:schemeClr val="accent4">
                    <a:lumMod val="50000"/>
                  </a:schemeClr>
                </a:solidFill>
              </a:rPr>
              <a:t>l</a:t>
            </a:r>
            <a:r>
              <a:rPr lang="en-GB" altLang="en-US" sz="280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lang="en-NG" altLang="en-US" sz="2800" dirty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-GB" altLang="en-US" sz="2800" dirty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en-NG" altLang="en-US" sz="2800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n-GB" altLang="en-US" sz="2800" dirty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NG" altLang="en-US" sz="28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 Team </a:t>
            </a:r>
            <a:r>
              <a:rPr lang="mr-IN" altLang="en-US" sz="2800" dirty="0">
                <a:solidFill>
                  <a:schemeClr val="accent4">
                    <a:lumMod val="50000"/>
                  </a:schemeClr>
                </a:solidFill>
              </a:rPr>
              <a:t>–</a:t>
            </a:r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 SBSC Nigeria</a:t>
            </a:r>
          </a:p>
          <a:p>
            <a:pPr>
              <a:lnSpc>
                <a:spcPct val="150000"/>
              </a:lnSpc>
            </a:pPr>
            <a:endParaRPr lang="en-US" altLang="en-US" sz="1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accent4">
                    <a:lumMod val="50000"/>
                  </a:schemeClr>
                </a:solidFill>
              </a:rPr>
              <a:t>Week </a:t>
            </a:r>
            <a:r>
              <a:rPr lang="en-NG" altLang="en-US" sz="1400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altLang="en-US" sz="1400" dirty="0">
                <a:solidFill>
                  <a:schemeClr val="accent4">
                    <a:lumMod val="50000"/>
                  </a:schemeClr>
                </a:solidFill>
              </a:rPr>
              <a:t>, Friday </a:t>
            </a:r>
            <a:r>
              <a:rPr lang="en-NG" altLang="en-US" sz="1400" dirty="0">
                <a:solidFill>
                  <a:schemeClr val="accent4">
                    <a:lumMod val="50000"/>
                  </a:schemeClr>
                </a:solidFill>
              </a:rPr>
              <a:t>18</a:t>
            </a:r>
            <a:r>
              <a:rPr lang="en-US" altLang="en-US" sz="1400" baseline="30000" dirty="0" err="1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accent4">
                    <a:lumMod val="50000"/>
                  </a:schemeClr>
                </a:solidFill>
              </a:rPr>
              <a:t> January, 2019</a:t>
            </a:r>
            <a:endParaRPr lang="en-US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76D2-F40B-43D9-A78F-34A8C3847080}"/>
              </a:ext>
            </a:extLst>
          </p:cNvPr>
          <p:cNvSpPr/>
          <p:nvPr/>
        </p:nvSpPr>
        <p:spPr>
          <a:xfrm>
            <a:off x="11895588" y="6304712"/>
            <a:ext cx="296412" cy="316586"/>
          </a:xfrm>
          <a:prstGeom prst="rect">
            <a:avLst/>
          </a:prstGeom>
          <a:solidFill>
            <a:srgbClr val="E0AD0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B6458E-6A87-4E11-B0CD-6265204F4FE0}"/>
              </a:ext>
            </a:extLst>
          </p:cNvPr>
          <p:cNvSpPr/>
          <p:nvPr/>
        </p:nvSpPr>
        <p:spPr>
          <a:xfrm>
            <a:off x="1372413" y="2403297"/>
            <a:ext cx="139977" cy="316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3954B-7A3B-4157-BC7B-4E05C3CA3E7D}"/>
              </a:ext>
            </a:extLst>
          </p:cNvPr>
          <p:cNvSpPr/>
          <p:nvPr/>
        </p:nvSpPr>
        <p:spPr>
          <a:xfrm>
            <a:off x="102621" y="223449"/>
            <a:ext cx="1411070" cy="80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ZW" dirty="0"/>
              <a:t>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B7750-AD1E-4260-941D-92C36ABB62DC}"/>
              </a:ext>
            </a:extLst>
          </p:cNvPr>
          <p:cNvSpPr/>
          <p:nvPr/>
        </p:nvSpPr>
        <p:spPr>
          <a:xfrm>
            <a:off x="0" y="1352"/>
            <a:ext cx="227294" cy="820311"/>
          </a:xfrm>
          <a:prstGeom prst="rect">
            <a:avLst/>
          </a:prstGeom>
          <a:solidFill>
            <a:srgbClr val="F37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ZW" dirty="0"/>
              <a:t>  </a:t>
            </a:r>
          </a:p>
        </p:txBody>
      </p:sp>
      <p:pic>
        <p:nvPicPr>
          <p:cNvPr id="18" name="Picture 28" descr="SBSC_Logo_oran_blu (2)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2" y="360370"/>
            <a:ext cx="1087019" cy="57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2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31079" y="2474570"/>
            <a:ext cx="3477799" cy="4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21893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A6A2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TABLE OF CONTENTS</a:t>
            </a:r>
            <a:endParaRPr lang="en-US" altLang="en-US" sz="2800" dirty="0">
              <a:solidFill>
                <a:srgbClr val="FA6A2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9" name="Picture 28" descr="SBSC_Logo_oran_blu (2)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9" y="388260"/>
            <a:ext cx="669547" cy="36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69A0351-C91D-4DA3-B867-887296C0A50D}"/>
              </a:ext>
            </a:extLst>
          </p:cNvPr>
          <p:cNvGrpSpPr/>
          <p:nvPr/>
        </p:nvGrpSpPr>
        <p:grpSpPr>
          <a:xfrm>
            <a:off x="0" y="6295125"/>
            <a:ext cx="12192000" cy="620808"/>
            <a:chOff x="0" y="6295125"/>
            <a:chExt cx="12192000" cy="6208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DFBD82-E3E8-4FB8-8002-CF79E6ABCFAD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u="sng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E26EDB-EEA1-4279-86AE-69FFFF4B8FC5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9BC458B-8514-42B6-AD33-7AE463D46AD2}"/>
              </a:ext>
            </a:extLst>
          </p:cNvPr>
          <p:cNvSpPr/>
          <p:nvPr/>
        </p:nvSpPr>
        <p:spPr>
          <a:xfrm>
            <a:off x="4806483" y="2157082"/>
            <a:ext cx="677591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hangingPunct="0">
              <a:lnSpc>
                <a:spcPct val="150000"/>
              </a:lnSpc>
              <a:tabLst>
                <a:tab pos="4267093" algn="r"/>
              </a:tabLst>
            </a:pPr>
            <a:r>
              <a:rPr lang="en-US" altLang="en-US" sz="1600" b="1" dirty="0">
                <a:solidFill>
                  <a:srgbClr val="25264B"/>
                </a:solidFill>
              </a:rPr>
              <a:t>Presentation</a:t>
            </a:r>
            <a:r>
              <a:rPr lang="en-US" altLang="en-US" sz="13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sz="1300" dirty="0"/>
              <a:t> </a:t>
            </a:r>
          </a:p>
          <a:p>
            <a:pPr marL="400050" indent="-400050" defTabSz="1219170" eaLnBrk="0" hangingPunct="0">
              <a:buFont typeface="+mj-lt"/>
              <a:buAutoNum type="romanUcPeriod"/>
              <a:tabLst>
                <a:tab pos="4267093" algn="r"/>
              </a:tabLst>
            </a:pPr>
            <a:r>
              <a:rPr lang="en-US" altLang="en-US" sz="1300" dirty="0">
                <a:solidFill>
                  <a:schemeClr val="bg1">
                    <a:lumMod val="50000"/>
                  </a:schemeClr>
                </a:solidFill>
              </a:rPr>
              <a:t>Project Report </a:t>
            </a:r>
            <a:r>
              <a:rPr lang="mr-IN" altLang="en-US" sz="1300" dirty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US" altLang="en-US" sz="1300" dirty="0">
                <a:solidFill>
                  <a:schemeClr val="bg1">
                    <a:lumMod val="50000"/>
                  </a:schemeClr>
                </a:solidFill>
              </a:rPr>
              <a:t> Ongoing Projects</a:t>
            </a:r>
          </a:p>
          <a:p>
            <a:pPr marL="400050" indent="-400050" defTabSz="1219170" eaLnBrk="0" hangingPunct="0">
              <a:buFont typeface="+mj-lt"/>
              <a:buAutoNum type="romanUcPeriod"/>
              <a:tabLst>
                <a:tab pos="4267093" algn="r"/>
              </a:tabLst>
            </a:pPr>
            <a:r>
              <a:rPr lang="en-US" altLang="en-US" sz="1300" dirty="0">
                <a:solidFill>
                  <a:schemeClr val="bg1">
                    <a:lumMod val="50000"/>
                  </a:schemeClr>
                </a:solidFill>
              </a:rPr>
              <a:t>Application Testing Report	 		</a:t>
            </a:r>
            <a:endParaRPr lang="en-US" altLang="en-US" sz="1300" dirty="0"/>
          </a:p>
          <a:p>
            <a:pPr marL="400050" indent="-400050" defTabSz="1219170" eaLnBrk="0" hangingPunct="0">
              <a:buFont typeface="+mj-lt"/>
              <a:buAutoNum type="romanUcPeriod"/>
              <a:tabLst>
                <a:tab pos="4267093" algn="r"/>
              </a:tabLst>
            </a:pPr>
            <a:r>
              <a:rPr lang="en-US" altLang="en-US" sz="1300" dirty="0">
                <a:solidFill>
                  <a:schemeClr val="bg1">
                    <a:lumMod val="50000"/>
                  </a:schemeClr>
                </a:solidFill>
              </a:rPr>
              <a:t>Project Support Report		 </a:t>
            </a:r>
            <a:r>
              <a:rPr lang="en-US" altLang="en-US" sz="1300" b="1" dirty="0"/>
              <a:t>	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0EA83-6295-42F8-A62A-E7CA1AD0F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1517"/>
            <a:ext cx="1219200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33" dirty="0">
                <a:solidFill>
                  <a:srgbClr val="FA6A23"/>
                </a:solidFill>
                <a:latin typeface="+mj-lt"/>
              </a:rPr>
              <a:t>SBSC Consulting Services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74365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8" descr="SBSC_Logo_oran_blu (2)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1" y="193321"/>
            <a:ext cx="881302" cy="4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604513" y="632831"/>
            <a:ext cx="1139447" cy="0"/>
          </a:xfrm>
          <a:prstGeom prst="line">
            <a:avLst/>
          </a:prstGeom>
          <a:ln w="12700">
            <a:solidFill>
              <a:srgbClr val="5D62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2017" y="298661"/>
            <a:ext cx="35300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3F5769"/>
                </a:solidFill>
              </a:rPr>
              <a:t>Project Report </a:t>
            </a:r>
            <a:r>
              <a:rPr lang="mr-IN" sz="1867" b="1" dirty="0">
                <a:solidFill>
                  <a:srgbClr val="3F5769"/>
                </a:solidFill>
              </a:rPr>
              <a:t>–</a:t>
            </a:r>
            <a:r>
              <a:rPr lang="en-US" sz="1867" b="1" dirty="0">
                <a:solidFill>
                  <a:srgbClr val="3F5769"/>
                </a:solidFill>
              </a:rPr>
              <a:t> Ongoing Projects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627835-4553-46E7-800C-0D08A03FE80B}"/>
              </a:ext>
            </a:extLst>
          </p:cNvPr>
          <p:cNvGrpSpPr/>
          <p:nvPr/>
        </p:nvGrpSpPr>
        <p:grpSpPr>
          <a:xfrm>
            <a:off x="0" y="6295125"/>
            <a:ext cx="12192000" cy="620808"/>
            <a:chOff x="0" y="6295125"/>
            <a:chExt cx="12192000" cy="62080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081EB2-B5F7-491E-BC60-A4235B0748D7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u="sn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54390C-009E-4D1C-BF34-530A42AF4C45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DBF1FD-888E-44AC-BBE9-AE1A99BDF948}"/>
                  </a:ext>
                </a:extLst>
              </p:cNvPr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1597B8-EBD7-43F3-8201-8733A58E87B1}"/>
                  </a:ext>
                </a:extLst>
              </p:cNvPr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37F7CA-FB8D-4E88-97CA-469676C8F0E4}"/>
                  </a:ext>
                </a:extLst>
              </p:cNvPr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A919AD-2AA8-4C14-B719-2705CD6C2E66}"/>
                  </a:ext>
                </a:extLst>
              </p:cNvPr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443EFE4-D138-4ABD-B837-FFCA7B0AA2F2}"/>
                  </a:ext>
                </a:extLst>
              </p:cNvPr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C07964-7221-48C6-8D10-068C6144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1517"/>
            <a:ext cx="1219200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33" dirty="0">
                <a:solidFill>
                  <a:srgbClr val="FA6A23"/>
                </a:solidFill>
              </a:rPr>
              <a:t>SBSC Nigeria</a:t>
            </a:r>
            <a:r>
              <a:rPr lang="mr-IN" altLang="en-US" sz="933" dirty="0">
                <a:solidFill>
                  <a:srgbClr val="FA6A23"/>
                </a:solidFill>
              </a:rPr>
              <a:t>–</a:t>
            </a:r>
            <a:r>
              <a:rPr lang="en-US" altLang="en-US" sz="933" dirty="0">
                <a:solidFill>
                  <a:srgbClr val="FA6A23"/>
                </a:solidFill>
              </a:rPr>
              <a:t> Project Team Reports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939D3F09-7ED1-4A1F-B865-CE0D8B8E1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438133"/>
              </p:ext>
            </p:extLst>
          </p:nvPr>
        </p:nvGraphicFramePr>
        <p:xfrm>
          <a:off x="0" y="770790"/>
          <a:ext cx="11960775" cy="54166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5097">
                  <a:extLst>
                    <a:ext uri="{9D8B030D-6E8A-4147-A177-3AD203B41FA5}">
                      <a16:colId xmlns:a16="http://schemas.microsoft.com/office/drawing/2014/main" val="2552197046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1096477543"/>
                    </a:ext>
                  </a:extLst>
                </a:gridCol>
                <a:gridCol w="1045778">
                  <a:extLst>
                    <a:ext uri="{9D8B030D-6E8A-4147-A177-3AD203B41FA5}">
                      <a16:colId xmlns:a16="http://schemas.microsoft.com/office/drawing/2014/main" val="996072383"/>
                    </a:ext>
                  </a:extLst>
                </a:gridCol>
                <a:gridCol w="1660635">
                  <a:extLst>
                    <a:ext uri="{9D8B030D-6E8A-4147-A177-3AD203B41FA5}">
                      <a16:colId xmlns:a16="http://schemas.microsoft.com/office/drawing/2014/main" val="2986723056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3332345734"/>
                    </a:ext>
                  </a:extLst>
                </a:gridCol>
                <a:gridCol w="1171905">
                  <a:extLst>
                    <a:ext uri="{9D8B030D-6E8A-4147-A177-3AD203B41FA5}">
                      <a16:colId xmlns:a16="http://schemas.microsoft.com/office/drawing/2014/main" val="4279531055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571192186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233619841"/>
                    </a:ext>
                  </a:extLst>
                </a:gridCol>
              </a:tblGrid>
              <a:tr h="198771">
                <a:tc>
                  <a:txBody>
                    <a:bodyPr/>
                    <a:lstStyle/>
                    <a:p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j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e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NG" sz="1000" dirty="0"/>
                        <a:t>Team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v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x</a:t>
                      </a:r>
                      <a:r>
                        <a:rPr lang="en-NG" sz="1000" dirty="0"/>
                        <a:t>t 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w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2790528266"/>
                  </a:ext>
                </a:extLst>
              </a:tr>
              <a:tr h="1516460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L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 End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Kenny, Ife, Kunle Front End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Mitchell, John Paul</a:t>
                      </a:r>
                      <a:endParaRPr lang="en-NG" sz="1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Dev: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Dayo</a:t>
                      </a:r>
                      <a:endParaRPr lang="en-NG" sz="1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Design: Samuel I PM: Idris Testers: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Lamide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Mayowa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S</a:t>
                      </a:r>
                      <a:r>
                        <a:rPr lang="en-NG" sz="1000" b="1" dirty="0" err="1"/>
                        <a:t>i</a:t>
                      </a:r>
                      <a:r>
                        <a:rPr lang="en-GB" sz="1000" b="1" dirty="0"/>
                        <a:t>g</a:t>
                      </a:r>
                      <a:r>
                        <a:rPr lang="en-NG" sz="1000" b="1" dirty="0"/>
                        <a:t>n-</a:t>
                      </a:r>
                      <a:r>
                        <a:rPr lang="en-GB" sz="1000" b="1" dirty="0"/>
                        <a:t>O</a:t>
                      </a:r>
                      <a:r>
                        <a:rPr lang="en-NG" sz="1000" b="1" dirty="0"/>
                        <a:t>f</a:t>
                      </a:r>
                      <a:r>
                        <a:rPr lang="en-GB" sz="1000" b="1" dirty="0"/>
                        <a:t>f</a:t>
                      </a:r>
                      <a:endParaRPr lang="en-NG" sz="1000" b="1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x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g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j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ls.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k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h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 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 err="1"/>
                        <a:t>i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k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f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w</a:t>
                      </a:r>
                      <a:endParaRPr lang="en-NG" sz="1000" dirty="0"/>
                    </a:p>
                    <a:p>
                      <a:endParaRPr lang="en-NG" sz="1000" dirty="0"/>
                    </a:p>
                    <a:p>
                      <a:r>
                        <a:rPr lang="en-NG" sz="1000" dirty="0"/>
                        <a:t>FCAAL asked for bi-weekly DRA report</a:t>
                      </a:r>
                    </a:p>
                    <a:p>
                      <a:endParaRPr lang="en-NG" sz="1000" dirty="0"/>
                    </a:p>
                    <a:p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b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 err="1"/>
                        <a:t>ve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r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 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v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 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v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m</a:t>
                      </a:r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r>
                        <a:rPr lang="en-NG" sz="1000" dirty="0"/>
                        <a:t>Mobile 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v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k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h 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p 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 err="1"/>
                        <a:t>ime</a:t>
                      </a:r>
                      <a:r>
                        <a:rPr lang="en-NG" sz="1000" dirty="0"/>
                        <a:t> for </a:t>
                      </a:r>
                      <a:r>
                        <a:rPr lang="en-GB" sz="1000" dirty="0"/>
                        <a:t>Tu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y</a:t>
                      </a:r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pPr marL="0" marR="0" lvl="0" indent="0" algn="l" defTabSz="609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k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h 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p 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 err="1"/>
                        <a:t>ime</a:t>
                      </a:r>
                      <a:r>
                        <a:rPr lang="en-NG" sz="1000" dirty="0"/>
                        <a:t> for t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y</a:t>
                      </a:r>
                    </a:p>
                    <a:p>
                      <a:endParaRPr lang="en-NG" sz="1000" dirty="0"/>
                    </a:p>
                    <a:p>
                      <a:r>
                        <a:rPr lang="en-NG" sz="1000" dirty="0" err="1"/>
                        <a:t>Dayo</a:t>
                      </a:r>
                      <a:r>
                        <a:rPr lang="en-NG" sz="1000" dirty="0"/>
                        <a:t> has to come this weekend to use </a:t>
                      </a:r>
                      <a:r>
                        <a:rPr lang="en-NG" sz="1000" dirty="0" err="1"/>
                        <a:t>sams</a:t>
                      </a:r>
                      <a:r>
                        <a:rPr lang="en-NG" sz="1000" dirty="0"/>
                        <a:t> system</a:t>
                      </a:r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153065719"/>
                  </a:ext>
                </a:extLst>
              </a:tr>
              <a:tr h="725846">
                <a:tc>
                  <a:txBody>
                    <a:bodyPr/>
                    <a:lstStyle/>
                    <a:p>
                      <a:r>
                        <a:rPr lang="en-GB" sz="1000" dirty="0"/>
                        <a:t>M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 err="1"/>
                        <a:t>i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J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E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 End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Mariam, Wole </a:t>
                      </a:r>
                      <a:endParaRPr lang="en-NG" sz="1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End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Wale Design: Jude </a:t>
                      </a:r>
                      <a:endParaRPr lang="en-NG" sz="1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PM: Idris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D</a:t>
                      </a:r>
                      <a:r>
                        <a:rPr lang="en-NG" sz="1000" b="1" dirty="0"/>
                        <a:t>e</a:t>
                      </a:r>
                      <a:r>
                        <a:rPr lang="en-GB" sz="1000" b="1" dirty="0"/>
                        <a:t>v</a:t>
                      </a:r>
                      <a:r>
                        <a:rPr lang="en-NG" sz="1000" b="1" dirty="0"/>
                        <a:t>e</a:t>
                      </a:r>
                      <a:r>
                        <a:rPr lang="en-GB" sz="1000" b="1" dirty="0"/>
                        <a:t>l</a:t>
                      </a:r>
                      <a:r>
                        <a:rPr lang="en-NG" sz="1000" b="1" dirty="0"/>
                        <a:t>o</a:t>
                      </a:r>
                      <a:r>
                        <a:rPr lang="en-GB" sz="1000" b="1" dirty="0"/>
                        <a:t>p</a:t>
                      </a:r>
                      <a:r>
                        <a:rPr lang="en-NG" sz="1000" b="1" dirty="0"/>
                        <a:t>m</a:t>
                      </a:r>
                      <a:r>
                        <a:rPr lang="en-GB" sz="1000" b="1" dirty="0"/>
                        <a:t>e</a:t>
                      </a:r>
                      <a:r>
                        <a:rPr lang="en-NG" sz="1000" b="1" dirty="0"/>
                        <a:t>n</a:t>
                      </a:r>
                      <a:r>
                        <a:rPr lang="en-GB" sz="1000" b="1" dirty="0"/>
                        <a:t>t</a:t>
                      </a:r>
                      <a:endParaRPr lang="en-NG" sz="1000" b="1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Integrated  given </a:t>
                      </a:r>
                      <a:r>
                        <a:rPr lang="en-US" sz="1000" dirty="0" err="1"/>
                        <a:t>GOPD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And immunization screens 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Completion of immunization integration screens.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GOPD</a:t>
                      </a:r>
                      <a:r>
                        <a:rPr lang="en-US" sz="1000" dirty="0"/>
                        <a:t> and </a:t>
                      </a:r>
                      <a:r>
                        <a:rPr lang="en-US" sz="1000" dirty="0" err="1"/>
                        <a:t>Imumunization</a:t>
                      </a:r>
                      <a:r>
                        <a:rPr lang="en-US" sz="1000" dirty="0"/>
                        <a:t> code clean up.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GAP analytics on JOE and Mini JOE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3463354188"/>
                  </a:ext>
                </a:extLst>
              </a:tr>
              <a:tr h="1648229">
                <a:tc>
                  <a:txBody>
                    <a:bodyPr/>
                    <a:lstStyle/>
                    <a:p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S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 End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John Paul, Kenny, Samuel B Front End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: Mitchell </a:t>
                      </a:r>
                      <a:endParaRPr lang="en-NG" sz="1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Design: Samuel I </a:t>
                      </a:r>
                      <a:endParaRPr lang="en-NG" sz="1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PM: Idris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S</a:t>
                      </a:r>
                      <a:r>
                        <a:rPr lang="en-NG" sz="1000" b="1" dirty="0"/>
                        <a:t>u</a:t>
                      </a:r>
                      <a:r>
                        <a:rPr lang="en-GB" sz="1000" b="1" dirty="0"/>
                        <a:t>p</a:t>
                      </a:r>
                      <a:r>
                        <a:rPr lang="en-NG" sz="1000" b="1" dirty="0"/>
                        <a:t>p</a:t>
                      </a:r>
                      <a:r>
                        <a:rPr lang="en-GB" sz="1000" b="1" dirty="0"/>
                        <a:t>o</a:t>
                      </a:r>
                      <a:r>
                        <a:rPr lang="en-NG" sz="1000" b="1" dirty="0"/>
                        <a:t>r</a:t>
                      </a:r>
                      <a:r>
                        <a:rPr lang="en-GB" sz="1000" b="1" dirty="0"/>
                        <a:t>t</a:t>
                      </a:r>
                      <a:endParaRPr lang="en-NG" sz="1000" b="1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•Change SCORM delivery logic by using a proxy to a </a:t>
                      </a:r>
                      <a:r>
                        <a:rPr lang="en-US" sz="1000" dirty="0" err="1"/>
                        <a:t>CDN</a:t>
                      </a:r>
                      <a:r>
                        <a:rPr lang="en-US" sz="1000" dirty="0"/>
                        <a:t> to improve content loading and delivery time. (100%) – Currently testing</a:t>
                      </a:r>
                    </a:p>
                    <a:p>
                      <a:r>
                        <a:rPr lang="en-US" sz="1000" dirty="0"/>
                        <a:t>•Meeting with sterling on a need to improve the application UI/</a:t>
                      </a:r>
                      <a:r>
                        <a:rPr lang="en-US" sz="1000" dirty="0" err="1"/>
                        <a:t>UX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•Meeting with Sterling on HC HUB and </a:t>
                      </a:r>
                      <a:r>
                        <a:rPr lang="en-US" sz="1000" dirty="0" err="1"/>
                        <a:t>LMS</a:t>
                      </a:r>
                      <a:r>
                        <a:rPr lang="en-US" sz="1000" dirty="0"/>
                        <a:t> integration, integration test is being carried out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•Test live classroom at Sterling.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•Begin internal regression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•Meet with Sterling branding team to gather new UI requirements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•Fix issues that may arise after integration testing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•Deploy SCORM-</a:t>
                      </a:r>
                      <a:r>
                        <a:rPr lang="en-US" sz="1000" dirty="0" err="1"/>
                        <a:t>CDN</a:t>
                      </a:r>
                      <a:r>
                        <a:rPr lang="en-US" sz="1000" dirty="0"/>
                        <a:t> to live environment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3661607471"/>
                  </a:ext>
                </a:extLst>
              </a:tr>
              <a:tr h="594077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Bank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609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 End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</a:t>
                      </a:r>
                    </a:p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R</a:t>
                      </a:r>
                      <a:r>
                        <a:rPr lang="en-NG" sz="1000" b="1" dirty="0"/>
                        <a:t>e</a:t>
                      </a:r>
                      <a:r>
                        <a:rPr lang="en-GB" sz="1000" b="1" dirty="0"/>
                        <a:t>q</a:t>
                      </a:r>
                      <a:r>
                        <a:rPr lang="en-NG" sz="1000" b="1" dirty="0"/>
                        <a:t>u</a:t>
                      </a:r>
                      <a:r>
                        <a:rPr lang="en-GB" sz="1000" b="1" dirty="0" err="1"/>
                        <a:t>i</a:t>
                      </a:r>
                      <a:r>
                        <a:rPr lang="en-NG" sz="1000" b="1" dirty="0"/>
                        <a:t>r</a:t>
                      </a:r>
                      <a:r>
                        <a:rPr lang="en-GB" sz="1000" b="1" dirty="0"/>
                        <a:t>e</a:t>
                      </a:r>
                      <a:r>
                        <a:rPr lang="en-NG" sz="1000" b="1" dirty="0"/>
                        <a:t>m</a:t>
                      </a:r>
                      <a:r>
                        <a:rPr lang="en-GB" sz="1000" b="1" dirty="0"/>
                        <a:t>e</a:t>
                      </a:r>
                      <a:r>
                        <a:rPr lang="en-NG" sz="1000" b="1" dirty="0"/>
                        <a:t>n</a:t>
                      </a:r>
                      <a:r>
                        <a:rPr lang="en-GB" sz="1000" b="1" dirty="0"/>
                        <a:t>t</a:t>
                      </a:r>
                      <a:r>
                        <a:rPr lang="en-NG" sz="1000" b="1" dirty="0"/>
                        <a:t>s </a:t>
                      </a:r>
                      <a:r>
                        <a:rPr lang="en-GB" sz="1000" b="1" dirty="0"/>
                        <a:t>S</a:t>
                      </a:r>
                      <a:r>
                        <a:rPr lang="en-NG" sz="1000" b="1" dirty="0" err="1"/>
                        <a:t>i</a:t>
                      </a:r>
                      <a:r>
                        <a:rPr lang="en-GB" sz="1000" b="1" dirty="0"/>
                        <a:t>g</a:t>
                      </a:r>
                      <a:r>
                        <a:rPr lang="en-NG" sz="1000" b="1" dirty="0"/>
                        <a:t>n-</a:t>
                      </a:r>
                      <a:r>
                        <a:rPr lang="en-GB" sz="1000" b="1" dirty="0"/>
                        <a:t>o</a:t>
                      </a:r>
                      <a:r>
                        <a:rPr lang="en-NG" sz="1000" b="1" dirty="0"/>
                        <a:t>f</a:t>
                      </a:r>
                      <a:r>
                        <a:rPr lang="en-GB" sz="1000" b="1" dirty="0"/>
                        <a:t>f</a:t>
                      </a:r>
                      <a:endParaRPr lang="en-NG" sz="1000" b="1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•Created the project and necessary database entities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•Read through requirements document and architect the project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•Kickstart project development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229758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31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8" descr="SBSC_Logo_oran_blu (2)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1" y="193321"/>
            <a:ext cx="881302" cy="4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604513" y="632831"/>
            <a:ext cx="1139447" cy="0"/>
          </a:xfrm>
          <a:prstGeom prst="line">
            <a:avLst/>
          </a:prstGeom>
          <a:ln w="12700">
            <a:solidFill>
              <a:srgbClr val="5D62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2017" y="298661"/>
            <a:ext cx="35300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3F5769"/>
                </a:solidFill>
              </a:rPr>
              <a:t>Project Report </a:t>
            </a:r>
            <a:r>
              <a:rPr lang="mr-IN" sz="1867" b="1" dirty="0">
                <a:solidFill>
                  <a:srgbClr val="3F5769"/>
                </a:solidFill>
              </a:rPr>
              <a:t>–</a:t>
            </a:r>
            <a:r>
              <a:rPr lang="en-US" sz="1867" b="1" dirty="0">
                <a:solidFill>
                  <a:srgbClr val="3F5769"/>
                </a:solidFill>
              </a:rPr>
              <a:t> Ongoing Projects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627835-4553-46E7-800C-0D08A03FE80B}"/>
              </a:ext>
            </a:extLst>
          </p:cNvPr>
          <p:cNvGrpSpPr/>
          <p:nvPr/>
        </p:nvGrpSpPr>
        <p:grpSpPr>
          <a:xfrm>
            <a:off x="0" y="6295125"/>
            <a:ext cx="12192000" cy="620808"/>
            <a:chOff x="0" y="6295125"/>
            <a:chExt cx="12192000" cy="62080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081EB2-B5F7-491E-BC60-A4235B0748D7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u="sn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54390C-009E-4D1C-BF34-530A42AF4C45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DBF1FD-888E-44AC-BBE9-AE1A99BDF948}"/>
                  </a:ext>
                </a:extLst>
              </p:cNvPr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1597B8-EBD7-43F3-8201-8733A58E87B1}"/>
                  </a:ext>
                </a:extLst>
              </p:cNvPr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37F7CA-FB8D-4E88-97CA-469676C8F0E4}"/>
                  </a:ext>
                </a:extLst>
              </p:cNvPr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A919AD-2AA8-4C14-B719-2705CD6C2E66}"/>
                  </a:ext>
                </a:extLst>
              </p:cNvPr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443EFE4-D138-4ABD-B837-FFCA7B0AA2F2}"/>
                  </a:ext>
                </a:extLst>
              </p:cNvPr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C07964-7221-48C6-8D10-068C6144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1517"/>
            <a:ext cx="1219200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33" dirty="0">
                <a:solidFill>
                  <a:srgbClr val="FA6A23"/>
                </a:solidFill>
              </a:rPr>
              <a:t>SBSC Nigeria</a:t>
            </a:r>
            <a:r>
              <a:rPr lang="mr-IN" altLang="en-US" sz="933" dirty="0">
                <a:solidFill>
                  <a:srgbClr val="FA6A23"/>
                </a:solidFill>
              </a:rPr>
              <a:t>–</a:t>
            </a:r>
            <a:r>
              <a:rPr lang="en-US" altLang="en-US" sz="933" dirty="0">
                <a:solidFill>
                  <a:srgbClr val="FA6A23"/>
                </a:solidFill>
              </a:rPr>
              <a:t> Project Team Reports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939D3F09-7ED1-4A1F-B865-CE0D8B8E1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812494"/>
              </p:ext>
            </p:extLst>
          </p:nvPr>
        </p:nvGraphicFramePr>
        <p:xfrm>
          <a:off x="0" y="770790"/>
          <a:ext cx="11960775" cy="10693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5097">
                  <a:extLst>
                    <a:ext uri="{9D8B030D-6E8A-4147-A177-3AD203B41FA5}">
                      <a16:colId xmlns:a16="http://schemas.microsoft.com/office/drawing/2014/main" val="2552197046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1096477543"/>
                    </a:ext>
                  </a:extLst>
                </a:gridCol>
                <a:gridCol w="1045778">
                  <a:extLst>
                    <a:ext uri="{9D8B030D-6E8A-4147-A177-3AD203B41FA5}">
                      <a16:colId xmlns:a16="http://schemas.microsoft.com/office/drawing/2014/main" val="996072383"/>
                    </a:ext>
                  </a:extLst>
                </a:gridCol>
                <a:gridCol w="1660635">
                  <a:extLst>
                    <a:ext uri="{9D8B030D-6E8A-4147-A177-3AD203B41FA5}">
                      <a16:colId xmlns:a16="http://schemas.microsoft.com/office/drawing/2014/main" val="2986723056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3332345734"/>
                    </a:ext>
                  </a:extLst>
                </a:gridCol>
                <a:gridCol w="1171905">
                  <a:extLst>
                    <a:ext uri="{9D8B030D-6E8A-4147-A177-3AD203B41FA5}">
                      <a16:colId xmlns:a16="http://schemas.microsoft.com/office/drawing/2014/main" val="4279531055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571192186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233619841"/>
                    </a:ext>
                  </a:extLst>
                </a:gridCol>
              </a:tblGrid>
              <a:tr h="198771">
                <a:tc>
                  <a:txBody>
                    <a:bodyPr/>
                    <a:lstStyle/>
                    <a:p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j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e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NG" sz="1000" dirty="0"/>
                        <a:t>Team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v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x</a:t>
                      </a:r>
                      <a:r>
                        <a:rPr lang="en-NG" sz="1000" dirty="0"/>
                        <a:t>t 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w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2790528266"/>
                  </a:ext>
                </a:extLst>
              </a:tr>
              <a:tr h="725846">
                <a:tc>
                  <a:txBody>
                    <a:bodyPr/>
                    <a:lstStyle/>
                    <a:p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o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 End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End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Devs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Design: 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r>
                        <a:rPr lang="en-NG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Samuel I </a:t>
                      </a:r>
                      <a:endParaRPr lang="en-NG" sz="10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GB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PM: Idris</a:t>
                      </a:r>
                      <a:endParaRPr lang="en-NG" sz="1000" dirty="0"/>
                    </a:p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P</a:t>
                      </a:r>
                      <a:r>
                        <a:rPr lang="en-NG" sz="1000" b="1" dirty="0"/>
                        <a:t>r</a:t>
                      </a:r>
                      <a:r>
                        <a:rPr lang="en-GB" sz="1000" b="1" dirty="0"/>
                        <a:t>o</a:t>
                      </a:r>
                      <a:r>
                        <a:rPr lang="en-NG" sz="1000" b="1" dirty="0"/>
                        <a:t>j</a:t>
                      </a:r>
                      <a:r>
                        <a:rPr lang="en-GB" sz="1000" b="1" dirty="0"/>
                        <a:t>e</a:t>
                      </a:r>
                      <a:r>
                        <a:rPr lang="en-NG" sz="1000" b="1" dirty="0"/>
                        <a:t>c</a:t>
                      </a:r>
                      <a:r>
                        <a:rPr lang="en-GB" sz="1000" b="1" dirty="0"/>
                        <a:t>t</a:t>
                      </a:r>
                      <a:r>
                        <a:rPr lang="en-NG" sz="1000" b="1" dirty="0"/>
                        <a:t> </a:t>
                      </a:r>
                      <a:r>
                        <a:rPr lang="en-GB" sz="1000" b="1" dirty="0"/>
                        <a:t>K</a:t>
                      </a:r>
                      <a:r>
                        <a:rPr lang="en-NG" sz="1000" b="1" dirty="0" err="1"/>
                        <a:t>i</a:t>
                      </a:r>
                      <a:r>
                        <a:rPr lang="en-GB" sz="1000" b="1" dirty="0"/>
                        <a:t>c</a:t>
                      </a:r>
                      <a:r>
                        <a:rPr lang="en-NG" sz="1000" b="1" dirty="0"/>
                        <a:t>k-</a:t>
                      </a:r>
                      <a:r>
                        <a:rPr lang="en-GB" sz="1000" b="1" dirty="0"/>
                        <a:t>O</a:t>
                      </a:r>
                      <a:r>
                        <a:rPr lang="en-NG" sz="1000" b="1" dirty="0"/>
                        <a:t>f</a:t>
                      </a:r>
                      <a:r>
                        <a:rPr lang="en-GB" sz="1000" b="1" dirty="0"/>
                        <a:t>f</a:t>
                      </a:r>
                      <a:endParaRPr lang="en-NG" sz="1000" b="1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10341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0728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8" descr="SBSC_Logo_oran_blu (2)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1" y="193321"/>
            <a:ext cx="881302" cy="4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604513" y="632831"/>
            <a:ext cx="1139447" cy="0"/>
          </a:xfrm>
          <a:prstGeom prst="line">
            <a:avLst/>
          </a:prstGeom>
          <a:ln w="12700">
            <a:solidFill>
              <a:srgbClr val="5D62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2017" y="298661"/>
            <a:ext cx="384130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3F5769"/>
                </a:solidFill>
              </a:rPr>
              <a:t>Project Report </a:t>
            </a:r>
            <a:r>
              <a:rPr lang="mr-IN" sz="1867" b="1" dirty="0">
                <a:solidFill>
                  <a:srgbClr val="3F5769"/>
                </a:solidFill>
              </a:rPr>
              <a:t>–</a:t>
            </a:r>
            <a:r>
              <a:rPr lang="en-US" sz="1867" b="1" dirty="0">
                <a:solidFill>
                  <a:srgbClr val="3F5769"/>
                </a:solidFill>
              </a:rPr>
              <a:t> </a:t>
            </a:r>
            <a:r>
              <a:rPr lang="en-NG" sz="1867" b="1" dirty="0">
                <a:solidFill>
                  <a:srgbClr val="3F5769"/>
                </a:solidFill>
              </a:rPr>
              <a:t>D</a:t>
            </a:r>
            <a:r>
              <a:rPr lang="en-GB" sz="1867" b="1" dirty="0">
                <a:solidFill>
                  <a:srgbClr val="3F5769"/>
                </a:solidFill>
              </a:rPr>
              <a:t>e</a:t>
            </a:r>
            <a:r>
              <a:rPr lang="en-NG" sz="1867" b="1" dirty="0">
                <a:solidFill>
                  <a:srgbClr val="3F5769"/>
                </a:solidFill>
              </a:rPr>
              <a:t>p</a:t>
            </a:r>
            <a:r>
              <a:rPr lang="en-GB" sz="1867" b="1" dirty="0">
                <a:solidFill>
                  <a:srgbClr val="3F5769"/>
                </a:solidFill>
              </a:rPr>
              <a:t>a</a:t>
            </a:r>
            <a:r>
              <a:rPr lang="en-NG" sz="1867" b="1" dirty="0">
                <a:solidFill>
                  <a:srgbClr val="3F5769"/>
                </a:solidFill>
              </a:rPr>
              <a:t>r</a:t>
            </a:r>
            <a:r>
              <a:rPr lang="en-GB" sz="1867" b="1" dirty="0">
                <a:solidFill>
                  <a:srgbClr val="3F5769"/>
                </a:solidFill>
              </a:rPr>
              <a:t>t</a:t>
            </a:r>
            <a:r>
              <a:rPr lang="en-NG" sz="1867" b="1" dirty="0">
                <a:solidFill>
                  <a:srgbClr val="3F5769"/>
                </a:solidFill>
              </a:rPr>
              <a:t>m</a:t>
            </a:r>
            <a:r>
              <a:rPr lang="en-GB" sz="1867" b="1" dirty="0">
                <a:solidFill>
                  <a:srgbClr val="3F5769"/>
                </a:solidFill>
              </a:rPr>
              <a:t>e</a:t>
            </a:r>
            <a:r>
              <a:rPr lang="en-NG" sz="1867" b="1" dirty="0">
                <a:solidFill>
                  <a:srgbClr val="3F5769"/>
                </a:solidFill>
              </a:rPr>
              <a:t>n</a:t>
            </a:r>
            <a:r>
              <a:rPr lang="en-GB" sz="1867" b="1" dirty="0">
                <a:solidFill>
                  <a:srgbClr val="3F5769"/>
                </a:solidFill>
              </a:rPr>
              <a:t>t</a:t>
            </a:r>
            <a:r>
              <a:rPr lang="en-NG" sz="1867" b="1" dirty="0">
                <a:solidFill>
                  <a:srgbClr val="3F5769"/>
                </a:solidFill>
              </a:rPr>
              <a:t>a</a:t>
            </a:r>
            <a:r>
              <a:rPr lang="en-GB" sz="1867" b="1" dirty="0">
                <a:solidFill>
                  <a:srgbClr val="3F5769"/>
                </a:solidFill>
              </a:rPr>
              <a:t>l</a:t>
            </a:r>
            <a:r>
              <a:rPr lang="en-NG" sz="1867" b="1" dirty="0">
                <a:solidFill>
                  <a:srgbClr val="3F5769"/>
                </a:solidFill>
              </a:rPr>
              <a:t> </a:t>
            </a:r>
            <a:r>
              <a:rPr lang="en-GB" sz="1867" b="1" dirty="0">
                <a:solidFill>
                  <a:srgbClr val="3F5769"/>
                </a:solidFill>
              </a:rPr>
              <a:t>G</a:t>
            </a:r>
            <a:r>
              <a:rPr lang="en-NG" sz="1867" b="1" dirty="0">
                <a:solidFill>
                  <a:srgbClr val="3F5769"/>
                </a:solidFill>
              </a:rPr>
              <a:t>o</a:t>
            </a:r>
            <a:r>
              <a:rPr lang="en-GB" sz="1867" b="1" dirty="0">
                <a:solidFill>
                  <a:srgbClr val="3F5769"/>
                </a:solidFill>
              </a:rPr>
              <a:t>a</a:t>
            </a:r>
            <a:r>
              <a:rPr lang="en-NG" sz="1867" b="1" dirty="0">
                <a:solidFill>
                  <a:srgbClr val="3F5769"/>
                </a:solidFill>
              </a:rPr>
              <a:t>l</a:t>
            </a:r>
            <a:r>
              <a:rPr lang="en-GB" sz="1867" b="1" dirty="0">
                <a:solidFill>
                  <a:srgbClr val="3F5769"/>
                </a:solidFill>
              </a:rPr>
              <a:t>s</a:t>
            </a:r>
            <a:endParaRPr lang="en-US" sz="1867" b="1" dirty="0">
              <a:solidFill>
                <a:srgbClr val="3F5769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627835-4553-46E7-800C-0D08A03FE80B}"/>
              </a:ext>
            </a:extLst>
          </p:cNvPr>
          <p:cNvGrpSpPr/>
          <p:nvPr/>
        </p:nvGrpSpPr>
        <p:grpSpPr>
          <a:xfrm>
            <a:off x="0" y="6295125"/>
            <a:ext cx="12192000" cy="620808"/>
            <a:chOff x="0" y="6295125"/>
            <a:chExt cx="12192000" cy="62080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081EB2-B5F7-491E-BC60-A4235B0748D7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u="sn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54390C-009E-4D1C-BF34-530A42AF4C45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DBF1FD-888E-44AC-BBE9-AE1A99BDF948}"/>
                  </a:ext>
                </a:extLst>
              </p:cNvPr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1597B8-EBD7-43F3-8201-8733A58E87B1}"/>
                  </a:ext>
                </a:extLst>
              </p:cNvPr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37F7CA-FB8D-4E88-97CA-469676C8F0E4}"/>
                  </a:ext>
                </a:extLst>
              </p:cNvPr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A919AD-2AA8-4C14-B719-2705CD6C2E66}"/>
                  </a:ext>
                </a:extLst>
              </p:cNvPr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443EFE4-D138-4ABD-B837-FFCA7B0AA2F2}"/>
                  </a:ext>
                </a:extLst>
              </p:cNvPr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C07964-7221-48C6-8D10-068C6144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1517"/>
            <a:ext cx="1219200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33" dirty="0">
                <a:solidFill>
                  <a:srgbClr val="FA6A23"/>
                </a:solidFill>
              </a:rPr>
              <a:t>SBSC Nigeria</a:t>
            </a:r>
            <a:r>
              <a:rPr lang="mr-IN" altLang="en-US" sz="933" dirty="0">
                <a:solidFill>
                  <a:srgbClr val="FA6A23"/>
                </a:solidFill>
              </a:rPr>
              <a:t>–</a:t>
            </a:r>
            <a:r>
              <a:rPr lang="en-US" altLang="en-US" sz="933" dirty="0">
                <a:solidFill>
                  <a:srgbClr val="FA6A23"/>
                </a:solidFill>
              </a:rPr>
              <a:t> Project Team Reports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13A7A49F-A5C0-4CA0-AD21-6245360DF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316652"/>
              </p:ext>
            </p:extLst>
          </p:nvPr>
        </p:nvGraphicFramePr>
        <p:xfrm>
          <a:off x="204186" y="762213"/>
          <a:ext cx="11762912" cy="52395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0416">
                  <a:extLst>
                    <a:ext uri="{9D8B030D-6E8A-4147-A177-3AD203B41FA5}">
                      <a16:colId xmlns:a16="http://schemas.microsoft.com/office/drawing/2014/main" val="2552197046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1096477543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996072383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2986723056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3332345734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4279531055"/>
                    </a:ext>
                  </a:extLst>
                </a:gridCol>
                <a:gridCol w="1680416">
                  <a:extLst>
                    <a:ext uri="{9D8B030D-6E8A-4147-A177-3AD203B41FA5}">
                      <a16:colId xmlns:a16="http://schemas.microsoft.com/office/drawing/2014/main" val="571192186"/>
                    </a:ext>
                  </a:extLst>
                </a:gridCol>
              </a:tblGrid>
              <a:tr h="280042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d Ow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k’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k’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v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t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x</a:t>
                      </a:r>
                      <a:r>
                        <a:rPr lang="en-NG" sz="1000" dirty="0"/>
                        <a:t>t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s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2790528266"/>
                  </a:ext>
                </a:extLst>
              </a:tr>
              <a:tr h="1472364">
                <a:tc>
                  <a:txBody>
                    <a:bodyPr/>
                    <a:lstStyle/>
                    <a:p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j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I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v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tory/Documentation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NG" sz="1000" dirty="0"/>
                        <a:t>Create central repository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d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j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y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K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w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e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g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s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x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g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j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ls.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g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h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>
                          <a:effectLst/>
                          <a:hlinkClick r:id="rId3"/>
                        </a:rPr>
                        <a:t>https://docs.google.com/spreadsheets/d/1ga3vWtftqj-VrG7HAeGQyE-KQHmRpb2mglM3_PvOXYQ/edit?usp=sharing</a:t>
                      </a:r>
                      <a:r>
                        <a:rPr lang="en-GB" sz="1000" dirty="0">
                          <a:effectLst/>
                        </a:rPr>
                        <a:t>​​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p 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l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a.</a:t>
                      </a:r>
                    </a:p>
                    <a:p>
                      <a:endParaRPr lang="en-NG" sz="1000" dirty="0"/>
                    </a:p>
                    <a:p>
                      <a:r>
                        <a:rPr lang="en-NG" sz="1000" dirty="0"/>
                        <a:t>Move all project documents to application.</a:t>
                      </a:r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153065719"/>
                  </a:ext>
                </a:extLst>
              </a:tr>
              <a:tr h="852421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v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v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y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b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k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b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</a:p>
                    <a:p>
                      <a:endParaRPr lang="en-NG" sz="1000" dirty="0"/>
                    </a:p>
                    <a:p>
                      <a:r>
                        <a:rPr lang="en-NG" sz="1000" dirty="0"/>
                        <a:t>Create frontend web template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K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w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,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 err="1"/>
                        <a:t>uel</a:t>
                      </a:r>
                      <a:r>
                        <a:rPr lang="en-NG" sz="1000" dirty="0"/>
                        <a:t> Babalola</a:t>
                      </a:r>
                    </a:p>
                    <a:p>
                      <a:endParaRPr lang="en-NG" sz="1000" dirty="0"/>
                    </a:p>
                    <a:p>
                      <a:r>
                        <a:rPr lang="en-NG" sz="1000" dirty="0"/>
                        <a:t>Samuel O, Wale </a:t>
                      </a:r>
                      <a:r>
                        <a:rPr lang="en-NG" sz="1000" dirty="0" err="1"/>
                        <a:t>Adebo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ale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m </a:t>
                      </a:r>
                      <a:r>
                        <a:rPr lang="en-GB" sz="1000" dirty="0"/>
                        <a:t>b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h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b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b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x</a:t>
                      </a:r>
                      <a:r>
                        <a:rPr lang="en-NG" sz="1000" dirty="0"/>
                        <a:t>t 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men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n</a:t>
                      </a:r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3463354188"/>
                  </a:ext>
                </a:extLst>
              </a:tr>
              <a:tr h="1937321">
                <a:tc>
                  <a:txBody>
                    <a:bodyPr/>
                    <a:lstStyle/>
                    <a:p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v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v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y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B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C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m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l</a:t>
                      </a:r>
                      <a:endParaRPr lang="en-NG" sz="1000" dirty="0"/>
                    </a:p>
                    <a:p>
                      <a:endParaRPr lang="en-NG" sz="1000" dirty="0"/>
                    </a:p>
                    <a:p>
                      <a:r>
                        <a:rPr lang="en-NG" sz="1000" dirty="0"/>
                        <a:t>Create central database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save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y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m 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s</a:t>
                      </a:r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K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w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e</a:t>
                      </a:r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 err="1"/>
                        <a:t>uel</a:t>
                      </a:r>
                      <a:r>
                        <a:rPr lang="en-NG" sz="1000" dirty="0"/>
                        <a:t> Babalola</a:t>
                      </a:r>
                    </a:p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endParaRPr lang="en-NG" sz="1000" dirty="0"/>
                    </a:p>
                    <a:p>
                      <a:endParaRPr lang="en-NG" sz="1000" dirty="0"/>
                    </a:p>
                    <a:p>
                      <a:endParaRPr lang="en-NG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endParaRPr lang="en-NG" sz="1000" dirty="0"/>
                    </a:p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 </a:t>
                      </a:r>
                      <a:r>
                        <a:rPr lang="en-NG" sz="1000" dirty="0" err="1"/>
                        <a:t>escal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ted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tickets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b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c 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g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p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m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G" sz="1000" dirty="0"/>
                    </a:p>
                    <a:p>
                      <a:endParaRPr lang="en-NG" sz="1000" dirty="0"/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3661607471"/>
                  </a:ext>
                </a:extLst>
              </a:tr>
              <a:tr h="697436">
                <a:tc>
                  <a:txBody>
                    <a:bodyPr/>
                    <a:lstStyle/>
                    <a:p>
                      <a:r>
                        <a:rPr lang="en-GB" sz="1000" dirty="0"/>
                        <a:t>K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w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g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h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g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u</a:t>
                      </a:r>
                      <a:r>
                        <a:rPr lang="en-NG" sz="1000" dirty="0"/>
                        <a:t>r SBSC Innovation meeting to hold </a:t>
                      </a:r>
                      <a:r>
                        <a:rPr lang="en-GB" sz="1000" dirty="0"/>
                        <a:t>b</a:t>
                      </a:r>
                      <a:r>
                        <a:rPr lang="en-NG" sz="1000" dirty="0" err="1"/>
                        <a:t>i</a:t>
                      </a:r>
                      <a:r>
                        <a:rPr lang="en-NG" sz="1000" dirty="0"/>
                        <a:t>-</a:t>
                      </a:r>
                      <a:r>
                        <a:rPr lang="en-GB" sz="1000" dirty="0"/>
                        <a:t>w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k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y 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n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r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y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 8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m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K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d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w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e</a:t>
                      </a:r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</a:t>
                      </a:r>
                      <a:r>
                        <a:rPr lang="en-NG" sz="1000" dirty="0"/>
                        <a:t>l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n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g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G" sz="1000" dirty="0"/>
                        <a:t>Brief team on intended schedule and plan</a:t>
                      </a:r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endParaRPr lang="en-NG" sz="1000" dirty="0"/>
                    </a:p>
                  </a:txBody>
                  <a:tcPr marL="77493" marR="77493" marT="38746" marB="38746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c</a:t>
                      </a:r>
                      <a:r>
                        <a:rPr lang="en-GB" sz="1000" dirty="0"/>
                        <a:t>h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d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l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f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o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a</a:t>
                      </a:r>
                      <a:r>
                        <a:rPr lang="en-GB" sz="1000" dirty="0"/>
                        <a:t>k</a:t>
                      </a:r>
                      <a:r>
                        <a:rPr lang="en-NG" sz="1000" dirty="0"/>
                        <a:t>e 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s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 err="1"/>
                        <a:t>i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n</a:t>
                      </a:r>
                      <a:r>
                        <a:rPr lang="en-NG" sz="1000" dirty="0"/>
                        <a:t>s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/>
                        <a:t>o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f</a:t>
                      </a:r>
                      <a:r>
                        <a:rPr lang="en-NG" sz="1000" dirty="0" err="1"/>
                        <a:t>i</a:t>
                      </a:r>
                      <a:r>
                        <a:rPr lang="en-GB" sz="1000" dirty="0"/>
                        <a:t>r</a:t>
                      </a:r>
                      <a:r>
                        <a:rPr lang="en-NG" sz="1000" dirty="0"/>
                        <a:t>s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q</a:t>
                      </a:r>
                      <a:r>
                        <a:rPr lang="en-NG" sz="1000" dirty="0"/>
                        <a:t>u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t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r </a:t>
                      </a:r>
                      <a:r>
                        <a:rPr lang="en-GB" sz="1000" dirty="0"/>
                        <a:t>o</a:t>
                      </a:r>
                      <a:r>
                        <a:rPr lang="en-NG" sz="1000" dirty="0"/>
                        <a:t>f </a:t>
                      </a:r>
                      <a:r>
                        <a:rPr lang="en-GB" sz="1000" dirty="0"/>
                        <a:t>t</a:t>
                      </a:r>
                      <a:r>
                        <a:rPr lang="en-NG" sz="1000" dirty="0"/>
                        <a:t>h</a:t>
                      </a:r>
                      <a:r>
                        <a:rPr lang="en-GB" sz="1000" dirty="0"/>
                        <a:t>e</a:t>
                      </a:r>
                      <a:r>
                        <a:rPr lang="en-NG" sz="1000" dirty="0"/>
                        <a:t> </a:t>
                      </a:r>
                      <a:r>
                        <a:rPr lang="en-GB" sz="1000" dirty="0"/>
                        <a:t>y</a:t>
                      </a:r>
                      <a:r>
                        <a:rPr lang="en-NG" sz="1000" dirty="0"/>
                        <a:t>e</a:t>
                      </a:r>
                      <a:r>
                        <a:rPr lang="en-GB" sz="1000" dirty="0"/>
                        <a:t>a</a:t>
                      </a:r>
                      <a:r>
                        <a:rPr lang="en-NG" sz="1000" dirty="0"/>
                        <a:t>r</a:t>
                      </a:r>
                    </a:p>
                  </a:txBody>
                  <a:tcPr marL="77493" marR="77493" marT="38746" marB="38746"/>
                </a:tc>
                <a:extLst>
                  <a:ext uri="{0D108BD9-81ED-4DB2-BD59-A6C34878D82A}">
                    <a16:rowId xmlns:a16="http://schemas.microsoft.com/office/drawing/2014/main" val="229758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876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8" descr="SBSC_Logo_oran_blu (2)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1" y="193321"/>
            <a:ext cx="881302" cy="4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604513" y="632831"/>
            <a:ext cx="1139447" cy="0"/>
          </a:xfrm>
          <a:prstGeom prst="line">
            <a:avLst/>
          </a:prstGeom>
          <a:ln w="12700">
            <a:solidFill>
              <a:srgbClr val="5D62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2017" y="298661"/>
            <a:ext cx="24675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3F5769"/>
                </a:solidFill>
              </a:rPr>
              <a:t>Project Support Report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627835-4553-46E7-800C-0D08A03FE80B}"/>
              </a:ext>
            </a:extLst>
          </p:cNvPr>
          <p:cNvGrpSpPr/>
          <p:nvPr/>
        </p:nvGrpSpPr>
        <p:grpSpPr>
          <a:xfrm>
            <a:off x="0" y="6295125"/>
            <a:ext cx="12192000" cy="620808"/>
            <a:chOff x="0" y="6295125"/>
            <a:chExt cx="12192000" cy="62080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081EB2-B5F7-491E-BC60-A4235B0748D7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u="sn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54390C-009E-4D1C-BF34-530A42AF4C45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DBF1FD-888E-44AC-BBE9-AE1A99BDF948}"/>
                  </a:ext>
                </a:extLst>
              </p:cNvPr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1597B8-EBD7-43F3-8201-8733A58E87B1}"/>
                  </a:ext>
                </a:extLst>
              </p:cNvPr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37F7CA-FB8D-4E88-97CA-469676C8F0E4}"/>
                  </a:ext>
                </a:extLst>
              </p:cNvPr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A919AD-2AA8-4C14-B719-2705CD6C2E66}"/>
                  </a:ext>
                </a:extLst>
              </p:cNvPr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443EFE4-D138-4ABD-B837-FFCA7B0AA2F2}"/>
                  </a:ext>
                </a:extLst>
              </p:cNvPr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C07964-7221-48C6-8D10-068C61448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1517"/>
            <a:ext cx="1219200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33" dirty="0">
                <a:solidFill>
                  <a:srgbClr val="FA6A23"/>
                </a:solidFill>
                <a:latin typeface="+mj-lt"/>
              </a:rPr>
              <a:t>SBSC Nigeria</a:t>
            </a:r>
            <a:r>
              <a:rPr lang="mr-IN" altLang="en-US" sz="933" dirty="0">
                <a:solidFill>
                  <a:srgbClr val="FA6A23"/>
                </a:solidFill>
                <a:latin typeface="+mj-lt"/>
              </a:rPr>
              <a:t>–</a:t>
            </a:r>
            <a:r>
              <a:rPr lang="en-US" altLang="en-US" sz="933" dirty="0">
                <a:solidFill>
                  <a:srgbClr val="FA6A23"/>
                </a:solidFill>
                <a:latin typeface="+mj-lt"/>
              </a:rPr>
              <a:t> Project Team Reports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2959"/>
              </p:ext>
            </p:extLst>
          </p:nvPr>
        </p:nvGraphicFramePr>
        <p:xfrm>
          <a:off x="342901" y="838200"/>
          <a:ext cx="10998198" cy="828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1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6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9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Project Name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Support</a:t>
                      </a:r>
                      <a:r>
                        <a:rPr lang="en-US" sz="1200" u="none" strike="noStrike" baseline="0" dirty="0">
                          <a:effectLst/>
                        </a:rPr>
                        <a:t>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Support Status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Number of Issues Raised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Issues Closure Update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Critical Issues Raised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 Plan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384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1D4A53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202F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17927</TotalTime>
  <Words>1603</Words>
  <Application>Microsoft Office PowerPoint</Application>
  <PresentationFormat>Widescreen</PresentationFormat>
  <Paragraphs>162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 Neue</vt:lpstr>
      <vt:lpstr>Open Sans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SBSC</dc:creator>
  <cp:lastModifiedBy>SBSC</cp:lastModifiedBy>
  <cp:revision>456</cp:revision>
  <cp:lastPrinted>2018-11-06T15:39:55Z</cp:lastPrinted>
  <dcterms:created xsi:type="dcterms:W3CDTF">2018-01-25T13:45:30Z</dcterms:created>
  <dcterms:modified xsi:type="dcterms:W3CDTF">2019-01-18T15:22:01Z</dcterms:modified>
</cp:coreProperties>
</file>