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9" r:id="rId6"/>
    <p:sldId id="288" r:id="rId7"/>
    <p:sldId id="257" r:id="rId8"/>
    <p:sldId id="290" r:id="rId9"/>
    <p:sldId id="291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DBE5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7/21/2024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onlugassy/Northwind-ShippingCompany-AnalysisProject" TargetMode="External"/><Relationship Id="rId2" Type="http://schemas.openxmlformats.org/officeDocument/2006/relationships/hyperlink" Target="https://github.com/shonlugassy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shonlugassy/Northwind-ShippingCompany-AnalysisProject/blob/main/Northwind%20Project%20Github/KPI%20Business%20Dashboard%20Northwind.pbi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322" y="2331720"/>
            <a:ext cx="8877356" cy="219456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Northwind</a:t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Analysis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B61936C-4973-9ED0-061E-64D0206A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6"/>
            <a:ext cx="11214100" cy="59408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91DBE5"/>
                </a:solidFill>
              </a:rPr>
              <a:t>Let</a:t>
            </a:r>
            <a:r>
              <a:rPr lang="he-IL" dirty="0">
                <a:solidFill>
                  <a:srgbClr val="91DBE5"/>
                </a:solidFill>
              </a:rPr>
              <a:t>'</a:t>
            </a:r>
            <a:r>
              <a:rPr lang="en-US" dirty="0">
                <a:solidFill>
                  <a:srgbClr val="91DBE5"/>
                </a:solidFill>
              </a:rPr>
              <a:t>s Dive!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4B2E5B-819C-FF06-A737-96D40236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pic>
        <p:nvPicPr>
          <p:cNvPr id="10" name="Picture Placeholder 24" descr="Bar chart">
            <a:extLst>
              <a:ext uri="{FF2B5EF4-FFF2-40B4-BE49-F238E27FC236}">
                <a16:creationId xmlns:a16="http://schemas.microsoft.com/office/drawing/2014/main" id="{3D940772-202F-570F-0C7F-B1CD6D4C6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968273" y="1506341"/>
            <a:ext cx="2530301" cy="2530301"/>
          </a:xfrm>
          <a:prstGeom prst="ellipse">
            <a:avLst/>
          </a:prstGeom>
        </p:spPr>
      </p:pic>
      <p:pic>
        <p:nvPicPr>
          <p:cNvPr id="11" name="Picture Placeholder 30" descr="Magnifying glass">
            <a:extLst>
              <a:ext uri="{FF2B5EF4-FFF2-40B4-BE49-F238E27FC236}">
                <a16:creationId xmlns:a16="http://schemas.microsoft.com/office/drawing/2014/main" id="{FE0F3978-B2A9-15A8-CA5F-D93E26BE5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042508" y="1858177"/>
            <a:ext cx="2018084" cy="2018084"/>
          </a:xfrm>
          <a:prstGeom prst="ellipse">
            <a:avLst/>
          </a:prstGeom>
        </p:spPr>
      </p:pic>
      <p:pic>
        <p:nvPicPr>
          <p:cNvPr id="12" name="Picture Placeholder 32" descr="Head with Gears">
            <a:extLst>
              <a:ext uri="{FF2B5EF4-FFF2-40B4-BE49-F238E27FC236}">
                <a16:creationId xmlns:a16="http://schemas.microsoft.com/office/drawing/2014/main" id="{AF630B97-6CE3-09BA-339C-42252DFBDA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>
          <a:xfrm>
            <a:off x="9650896" y="1885385"/>
            <a:ext cx="1682162" cy="1772215"/>
          </a:xfrm>
          <a:prstGeom prst="ellipse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1A2E3-5AF6-63D5-76C0-06B1F3EB632D}"/>
              </a:ext>
            </a:extLst>
          </p:cNvPr>
          <p:cNvCxnSpPr/>
          <p:nvPr/>
        </p:nvCxnSpPr>
        <p:spPr>
          <a:xfrm>
            <a:off x="1400783" y="3876261"/>
            <a:ext cx="1624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80E274-43FB-9B8B-60E0-4FF6E709A1F6}"/>
              </a:ext>
            </a:extLst>
          </p:cNvPr>
          <p:cNvCxnSpPr/>
          <p:nvPr/>
        </p:nvCxnSpPr>
        <p:spPr>
          <a:xfrm>
            <a:off x="5171872" y="3838760"/>
            <a:ext cx="1624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D8CB5D-9111-1F62-FF0B-8F9770194147}"/>
              </a:ext>
            </a:extLst>
          </p:cNvPr>
          <p:cNvCxnSpPr/>
          <p:nvPr/>
        </p:nvCxnSpPr>
        <p:spPr>
          <a:xfrm>
            <a:off x="9650896" y="3828186"/>
            <a:ext cx="1624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EEDE87-92C6-7E77-FBD9-5166BBEAC968}"/>
              </a:ext>
            </a:extLst>
          </p:cNvPr>
          <p:cNvSpPr txBox="1"/>
          <p:nvPr/>
        </p:nvSpPr>
        <p:spPr>
          <a:xfrm>
            <a:off x="1721796" y="4036642"/>
            <a:ext cx="105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1DBE5"/>
                </a:solidFill>
              </a:rPr>
              <a:t>Trends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02F698-FBA5-1A73-C6DD-64D275437B53}"/>
              </a:ext>
            </a:extLst>
          </p:cNvPr>
          <p:cNvSpPr txBox="1"/>
          <p:nvPr/>
        </p:nvSpPr>
        <p:spPr>
          <a:xfrm>
            <a:off x="5458837" y="4036642"/>
            <a:ext cx="105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1DBE5"/>
                </a:solidFill>
              </a:rPr>
              <a:t>Analysis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758EC5-FE58-8BE1-D48F-5B947EB6AB8B}"/>
              </a:ext>
            </a:extLst>
          </p:cNvPr>
          <p:cNvSpPr txBox="1"/>
          <p:nvPr/>
        </p:nvSpPr>
        <p:spPr>
          <a:xfrm>
            <a:off x="9966683" y="4036642"/>
            <a:ext cx="105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1DBE5"/>
                </a:solidFill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7459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1CB870-BF50-6444-CF69-C417E6C8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7C2931-A4CA-1B83-43FF-6B74B894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315074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1DBE5"/>
                </a:solidFill>
              </a:rPr>
              <a:t>Northwind KPI Dashboard</a:t>
            </a:r>
          </a:p>
        </p:txBody>
      </p:sp>
      <p:pic>
        <p:nvPicPr>
          <p:cNvPr id="5" name="Picture 4" descr="A screenshot of a data presentation&#10;&#10;Description automatically generated">
            <a:extLst>
              <a:ext uri="{FF2B5EF4-FFF2-40B4-BE49-F238E27FC236}">
                <a16:creationId xmlns:a16="http://schemas.microsoft.com/office/drawing/2014/main" id="{06D254A8-0CF3-91A4-9986-2B0868D88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847" y="1116568"/>
            <a:ext cx="8656203" cy="556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3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6766" y="187362"/>
            <a:ext cx="7718463" cy="47411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91DBE5"/>
                </a:solidFill>
                <a:latin typeface="Trebuchet MS (Headings)"/>
              </a:rPr>
              <a:t>Analysis and Insights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11" descr="A graph of blue lines and a blue line&#10;&#10;Description automatically generated with medium confidence">
            <a:extLst>
              <a:ext uri="{FF2B5EF4-FFF2-40B4-BE49-F238E27FC236}">
                <a16:creationId xmlns:a16="http://schemas.microsoft.com/office/drawing/2014/main" id="{14E665BE-1F35-B05F-68D6-3EB98796A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28" y="673297"/>
            <a:ext cx="11653736" cy="28368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ACD623-EB18-F70C-8D7C-72004CCB5C1A}"/>
              </a:ext>
            </a:extLst>
          </p:cNvPr>
          <p:cNvSpPr txBox="1"/>
          <p:nvPr/>
        </p:nvSpPr>
        <p:spPr>
          <a:xfrm>
            <a:off x="134560" y="3521917"/>
            <a:ext cx="1192287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Order and Stock Trends (1996-1998)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Order Volume Increase</a:t>
            </a:r>
            <a:endParaRPr lang="en-US" sz="1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1400" dirty="0">
                <a:solidFill>
                  <a:srgbClr val="91DBE5"/>
                </a:solidFill>
              </a:rPr>
              <a:t>From 1996 to 1998, the data shows a significant upward trend in the number of orders:</a:t>
            </a:r>
          </a:p>
          <a:p>
            <a:endParaRPr lang="en-US" sz="1400" dirty="0">
              <a:solidFill>
                <a:srgbClr val="91DBE5"/>
              </a:solidFill>
            </a:endParaRPr>
          </a:p>
          <a:p>
            <a:r>
              <a:rPr lang="en-US" sz="1400" b="1" dirty="0">
                <a:solidFill>
                  <a:srgbClr val="91DBE5"/>
                </a:solidFill>
              </a:rPr>
              <a:t>July 1996:</a:t>
            </a:r>
            <a:r>
              <a:rPr lang="en-US" sz="1400" dirty="0">
                <a:solidFill>
                  <a:srgbClr val="91DBE5"/>
                </a:solidFill>
              </a:rPr>
              <a:t> Average of 25 orders</a:t>
            </a:r>
            <a:r>
              <a:rPr lang="en-US" sz="1400" dirty="0"/>
              <a:t>.</a:t>
            </a:r>
          </a:p>
          <a:p>
            <a:r>
              <a:rPr lang="en-US" sz="1400" b="1" dirty="0">
                <a:solidFill>
                  <a:srgbClr val="91DBE5"/>
                </a:solidFill>
              </a:rPr>
              <a:t>1997:</a:t>
            </a:r>
            <a:r>
              <a:rPr lang="en-US" sz="1400" dirty="0">
                <a:solidFill>
                  <a:srgbClr val="91DBE5"/>
                </a:solidFill>
              </a:rPr>
              <a:t> Increased to 34 orders.</a:t>
            </a:r>
          </a:p>
          <a:p>
            <a:r>
              <a:rPr lang="en-US" sz="1400" b="1" dirty="0">
                <a:solidFill>
                  <a:srgbClr val="91DBE5"/>
                </a:solidFill>
              </a:rPr>
              <a:t>1998:</a:t>
            </a:r>
            <a:r>
              <a:rPr lang="en-US" sz="1400" dirty="0">
                <a:solidFill>
                  <a:srgbClr val="91DBE5"/>
                </a:solidFill>
              </a:rPr>
              <a:t> Further rose to 54 orders, marking a 116% increase over the two years.</a:t>
            </a:r>
          </a:p>
          <a:p>
            <a:endParaRPr lang="en-US" sz="1400" dirty="0">
              <a:solidFill>
                <a:srgbClr val="91DBE5"/>
              </a:solidFill>
            </a:endParaRPr>
          </a:p>
          <a:p>
            <a:r>
              <a:rPr 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</a:t>
            </a:r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eak and Stock Levels</a:t>
            </a:r>
          </a:p>
          <a:p>
            <a:r>
              <a:rPr lang="en-US" sz="1400" dirty="0">
                <a:solidFill>
                  <a:srgbClr val="91DBE5"/>
                </a:solidFill>
              </a:rPr>
              <a:t>In April 1998, orders peaked at 74, leading to stock levels dropping to only 3 products. This surge was likely due to successful social media campaigns.</a:t>
            </a:r>
          </a:p>
          <a:p>
            <a:endParaRPr lang="en-US" sz="1400" dirty="0">
              <a:solidFill>
                <a:srgbClr val="91DBE5"/>
              </a:solidFill>
            </a:endParaRP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Inflation Impact</a:t>
            </a:r>
          </a:p>
          <a:p>
            <a:r>
              <a:rPr lang="en-US" sz="1400" dirty="0">
                <a:solidFill>
                  <a:srgbClr val="91DBE5"/>
                </a:solidFill>
              </a:rPr>
              <a:t>In May 1998, orders dropped by 14, likely due to rising inflation, which affected customer spending.</a:t>
            </a:r>
          </a:p>
          <a:p>
            <a:endParaRPr lang="en-US" sz="1400" dirty="0">
              <a:solidFill>
                <a:srgbClr val="91D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7104164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b="1" kern="1200" spc="-70" baseline="0" dirty="0">
                <a:solidFill>
                  <a:srgbClr val="91DBE5"/>
                </a:solidFill>
                <a:latin typeface="+mj-lt"/>
                <a:ea typeface="+mj-ea"/>
                <a:cs typeface="+mj-cs"/>
              </a:rPr>
              <a:t>Analysis and Insights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ACD623-EB18-F70C-8D7C-72004CCB5C1A}"/>
              </a:ext>
            </a:extLst>
          </p:cNvPr>
          <p:cNvSpPr txBox="1"/>
          <p:nvPr/>
        </p:nvSpPr>
        <p:spPr>
          <a:xfrm>
            <a:off x="443366" y="1444649"/>
            <a:ext cx="3365063" cy="4579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700" b="1" dirty="0">
                <a:solidFill>
                  <a:schemeClr val="bg1"/>
                </a:solidFill>
              </a:rPr>
              <a:t>Top Customer by Orders</a:t>
            </a:r>
            <a:endParaRPr lang="en-US" sz="17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SAVEA- </a:t>
            </a:r>
            <a:r>
              <a:rPr lang="en-US" sz="1500" kern="1200" dirty="0">
                <a:solidFill>
                  <a:srgbClr val="91DBE5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500" dirty="0">
                <a:solidFill>
                  <a:srgbClr val="91DBE5"/>
                </a:solidFill>
              </a:rPr>
              <a:t>his customer made the highest number of orders, totaling 31.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ERENSH- </a:t>
            </a:r>
            <a:r>
              <a:rPr lang="en-US" sz="1500" dirty="0">
                <a:solidFill>
                  <a:srgbClr val="91DBE5"/>
                </a:solidFill>
              </a:rPr>
              <a:t>Following closely, with 28 orders.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700" b="1" kern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Last </a:t>
            </a:r>
            <a:r>
              <a:rPr lang="en-US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</a:t>
            </a:r>
            <a:r>
              <a:rPr lang="en-US" sz="1700" b="1" kern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ustomers by Orders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FURIB,EASTC,CHOPS- </a:t>
            </a:r>
            <a:r>
              <a:rPr lang="en-US" sz="1400" kern="1200" dirty="0">
                <a:solidFill>
                  <a:srgbClr val="91DBE5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400" dirty="0">
                <a:solidFill>
                  <a:srgbClr val="91DBE5"/>
                </a:solidFill>
              </a:rPr>
              <a:t>his </a:t>
            </a:r>
            <a:r>
              <a:rPr lang="en-US" sz="1500" dirty="0">
                <a:solidFill>
                  <a:srgbClr val="91DBE5"/>
                </a:solidFill>
              </a:rPr>
              <a:t>customer made the lowest number of orders, totaling 31.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Order Distribution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91DBE5"/>
                </a:solidFill>
              </a:rPr>
              <a:t>There's a noticeable drop in the number of orders after the top few customers.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Insights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500" dirty="0">
                <a:solidFill>
                  <a:srgbClr val="91DBE5"/>
                </a:solidFill>
              </a:rPr>
              <a:t>Identifying patterns among the top customers can help improve business strategies.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500" dirty="0">
                <a:solidFill>
                  <a:srgbClr val="91DBE5"/>
                </a:solidFill>
              </a:rPr>
              <a:t>Enhancing engagement with customers who have lower order counts may boost overall sales.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1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1600" dirty="0">
              <a:solidFill>
                <a:srgbClr val="91DBE5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accent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1600" b="1" kern="1200" dirty="0">
              <a:solidFill>
                <a:srgbClr val="91DBE5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1600" b="1" kern="1200" dirty="0">
              <a:solidFill>
                <a:schemeClr val="accent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b="1" kern="1200" dirty="0">
              <a:solidFill>
                <a:schemeClr val="accent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graph of numbers and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33AB669C-BE8C-17FA-9204-7FB565C88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290" y="1531692"/>
            <a:ext cx="7694310" cy="44049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881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2150C9-2319-11D8-6F30-6503ECF3A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237" y="2782102"/>
            <a:ext cx="6156657" cy="37512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91DBE5"/>
                </a:solidFill>
                <a:latin typeface="+mj-lt"/>
              </a:rPr>
              <a:t>Stock Amount per 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1996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– The amount of left on stock stands on 3K products which is 34.8%.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1997</a:t>
            </a:r>
            <a:r>
              <a:rPr lang="en-US" sz="1400" dirty="0">
                <a:solidFill>
                  <a:schemeClr val="bg1"/>
                </a:solidFill>
              </a:rPr>
              <a:t> – The amount of left on stock stands on 3K products which is 31.79%.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1998</a:t>
            </a:r>
            <a:r>
              <a:rPr lang="en-US" sz="1400" dirty="0">
                <a:solidFill>
                  <a:schemeClr val="bg1"/>
                </a:solidFill>
              </a:rPr>
              <a:t> – The amount of left on stock stands on 3K products which is 33.41%.</a:t>
            </a:r>
          </a:p>
          <a:p>
            <a:r>
              <a:rPr lang="en-US" b="1" dirty="0">
                <a:solidFill>
                  <a:srgbClr val="91DBE5"/>
                </a:solidFill>
                <a:latin typeface="+mj-lt"/>
              </a:rPr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 1996, the stock left amount was 34.8% due to fewer orders at the company's inception.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 sharp decrease in stock occurred as orders increased, which is evident in the Order Amount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122378-34BC-3506-8D06-EA6B4EA5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6" name="Picture 5" descr="A green numbers and a black text&#10;&#10;Description automatically generated">
            <a:extLst>
              <a:ext uri="{FF2B5EF4-FFF2-40B4-BE49-F238E27FC236}">
                <a16:creationId xmlns:a16="http://schemas.microsoft.com/office/drawing/2014/main" id="{050184EE-F98A-4CE1-AFEE-AC7694508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616" y="669994"/>
            <a:ext cx="4481984" cy="1766779"/>
          </a:xfrm>
          <a:prstGeom prst="rect">
            <a:avLst/>
          </a:prstGeom>
        </p:spPr>
      </p:pic>
      <p:pic>
        <p:nvPicPr>
          <p:cNvPr id="16" name="Picture 15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FE1005AF-3A1E-233C-F8A3-E1CE8F806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7" y="324668"/>
            <a:ext cx="4610735" cy="2457436"/>
          </a:xfrm>
          <a:prstGeom prst="rect">
            <a:avLst/>
          </a:prstGeom>
        </p:spPr>
      </p:pic>
      <p:pic>
        <p:nvPicPr>
          <p:cNvPr id="18" name="Picture 17" descr="A blue and white circle with numbers&#10;&#10;Description automatically generated">
            <a:extLst>
              <a:ext uri="{FF2B5EF4-FFF2-40B4-BE49-F238E27FC236}">
                <a16:creationId xmlns:a16="http://schemas.microsoft.com/office/drawing/2014/main" id="{A0560CEB-B0C0-ACC2-53A9-6A320F6A2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131" y="324667"/>
            <a:ext cx="1849418" cy="245743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059210-F300-87B7-74D5-BE7AAF86E4EC}"/>
              </a:ext>
            </a:extLst>
          </p:cNvPr>
          <p:cNvSpPr txBox="1"/>
          <p:nvPr/>
        </p:nvSpPr>
        <p:spPr>
          <a:xfrm>
            <a:off x="6629929" y="2782102"/>
            <a:ext cx="54108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1DBE5"/>
                </a:solidFill>
                <a:latin typeface="Trebuchet MS (Headings)"/>
              </a:rPr>
              <a:t>Employees Recruitment per 3 Years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Our goal with 3 years to recruit 600 employees and we recruited an 830.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b="1" dirty="0">
                <a:solidFill>
                  <a:srgbClr val="91DBE5"/>
                </a:solidFill>
                <a:latin typeface="+mj-lt"/>
              </a:rPr>
              <a:t>Insights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company has surpassed its recruitment and profit goals, achieving a workforce of 830 employees and generating a profit of $74,000.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0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2824" y="2043546"/>
            <a:ext cx="4945598" cy="1243584"/>
          </a:xfrm>
        </p:spPr>
        <p:txBody>
          <a:bodyPr/>
          <a:lstStyle/>
          <a:p>
            <a:r>
              <a:rPr lang="en-US" dirty="0">
                <a:solidFill>
                  <a:srgbClr val="91DBE5"/>
                </a:solidFill>
              </a:rPr>
              <a:t>Thank You !</a:t>
            </a:r>
            <a:endParaRPr lang="en-GB" dirty="0">
              <a:solidFill>
                <a:srgbClr val="91DBE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08C92B-BAB7-9554-823D-59D07C032E9D}"/>
              </a:ext>
            </a:extLst>
          </p:cNvPr>
          <p:cNvSpPr txBox="1"/>
          <p:nvPr/>
        </p:nvSpPr>
        <p:spPr>
          <a:xfrm>
            <a:off x="6812824" y="3570871"/>
            <a:ext cx="49455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 URL</a:t>
            </a:r>
            <a:endParaRPr lang="en-US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GitHub URL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KPI Dashboard GitHub URL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1516</TotalTime>
  <Words>384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Trade Gothic LT Pro</vt:lpstr>
      <vt:lpstr>Trebuchet MS</vt:lpstr>
      <vt:lpstr>Trebuchet MS (Headings)</vt:lpstr>
      <vt:lpstr>Office Theme</vt:lpstr>
      <vt:lpstr>Northwind Analysis &amp; Insights</vt:lpstr>
      <vt:lpstr>Let's Dive! </vt:lpstr>
      <vt:lpstr>Northwind KPI Dashboard</vt:lpstr>
      <vt:lpstr>PowerPoint Presentation</vt:lpstr>
      <vt:lpstr>Analysis and Insights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shon lugassy</dc:creator>
  <cp:lastModifiedBy>shon lugassy</cp:lastModifiedBy>
  <cp:revision>17</cp:revision>
  <dcterms:created xsi:type="dcterms:W3CDTF">2024-07-02T08:03:24Z</dcterms:created>
  <dcterms:modified xsi:type="dcterms:W3CDTF">2024-07-21T07:13:57Z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