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42" r:id="rId5"/>
    <p:sldId id="359" r:id="rId6"/>
    <p:sldId id="365" r:id="rId7"/>
    <p:sldId id="384" r:id="rId8"/>
    <p:sldId id="381" r:id="rId9"/>
    <p:sldId id="382" r:id="rId10"/>
    <p:sldId id="383" r:id="rId11"/>
    <p:sldId id="3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79" d="100"/>
          <a:sy n="79" d="100"/>
        </p:scale>
        <p:origin x="850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1T07:55:02.12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57,'10'-4,"0"0,0 1,0 1,1 0,-1 0,0 1,14 0,11-1,700-28,-628 29,2917-4,-1625 8,-976-3,-293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1T12:31:01.93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122 222 24575,'9'7'0,"-1"0"0,1-1 0,0 0 0,0-1 0,1 0 0,0-1 0,10 5 0,-7-5 0,-1 2 0,0 0 0,0 0 0,13 10 0,10 13 0,-27-21 0,0 0 0,0-1 0,1 0 0,0-1 0,0 0 0,0-1 0,1 0 0,0 0 0,0-1 0,0 0 0,0 0 0,18 2 0,-3-5 0,-1-1 0,0-1 0,1-1 0,-1-2 0,30-7 0,-8 2 0,-40 8 0,-1 0 0,1-1 0,-1 1 0,0-1 0,1 0 0,-1 0 0,0-1 0,0 0 0,0 0 0,0 0 0,-1 0 0,1-1 0,-1 1 0,0-1 0,0 0 0,0-1 0,-1 1 0,0-1 0,1 1 0,1-6 0,1-4 0,-1 1 0,-1-1 0,0 1 0,-1-1 0,0 0 0,1-25 0,-2 29 0,0 0 0,1 0 0,0 1 0,5-12 0,-5 15 0,0 1 0,-1-1 0,1 0 0,-2 0 0,1 0 0,0 0 0,-1 0 0,0 0 0,-1-1 0,0 1 0,1 0 0,-2 0 0,-1-11 0,1 14 0,-1 0 0,1 1 0,-1 0 0,0-1 0,1 1 0,-1 0 0,0 0 0,-1 0 0,1 0 0,0 0 0,-1 1 0,1-1 0,-1 1 0,1-1 0,-1 1 0,1 0 0,-1 0 0,0 0 0,0 0 0,0 1 0,0-1 0,-3 0 0,-11-1 0,1 1 0,-28 1 0,35 0 0,-31 0 0,1 1 0,0 2 0,0 2 0,0 1 0,-47 15 0,63-13 0,-33 11 0,-1-2 0,-77 13 0,31-21-1365,64-3-5461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1T12:31:04.71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 24575,'105'-1'0,"116"3"0,-219-2 0,0 0 0,0 1 0,0-1 0,0 0 0,0 1 0,0 0 0,0-1 0,0 1 0,0 0 0,0 0 0,-1 0 0,1 0 0,0 0 0,0 0 0,-1 0 0,1 1 0,-1-1 0,0 1 0,1-1 0,1 4 0,-2-4 0,-1 0 0,0 1 0,1-1 0,-1 1 0,0-1 0,0 0 0,0 1 0,0-1 0,0 1 0,0-1 0,0 1 0,-1-1 0,1 0 0,0 1 0,-1-1 0,1 0 0,-1 1 0,1-1 0,-1 0 0,0 0 0,0 1 0,0-1 0,1 0 0,-1 0 0,0 0 0,0 0 0,0 0 0,-1 0 0,1 0 0,-2 1 0,-20 16-104,15-13-11,1 0 0,0 1 1,0 0-1,0 0 1,1 0-1,0 1 0,0 0 1,1 1-1,0-1 1,-5 11-1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1T12:31:07.65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 0 24575,'-2'47'0,"1"37"0,2-77 0,0 1 0,0 0 0,0-1 0,1 1 0,0-1 0,0 0 0,7 15 0,-6-19 0,-1 1 0,1-1 0,0 1 0,0-1 0,1 0 0,-1 0 0,0-1 0,1 1 0,0-1 0,0 1 0,0-1 0,0 0 0,0 0 0,0-1 0,0 0 0,1 1 0,-1-1 0,0 0 0,1-1 0,4 1 0,11 0 0,1 0 0,40-6 0,-52 5 0,-3-1 0,1 0 0,-1 0 0,0 0 0,1 0 0,-1-1 0,0 0 0,0-1 0,0 1 0,0-1 0,0 0 0,-1-1 0,7-4 0,-9 5 0,1-1 0,-1 1 0,0-1 0,0 0 0,-1 0 0,1-1 0,-1 1 0,0 0 0,0-1 0,0 1 0,0-1 0,-1 0 0,0 1 0,0-1 0,0 0 0,0-9 0,-1-52-1365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1T12:31:18.63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24575,'4'0'0,"7"0"0,6 0 0,9 0 0,4 0 0,3 0 0,-1 0 0,0 0 0,-2 0 0,-1 0 0,-1 0 0,0 0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1T12:31:27.43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 1 24575,'-2'60'0,"0"-39"0,1 0 0,1 0 0,1 0 0,1 0 0,0-1 0,10 36 0,-11-53 0,1 0 0,-1 0 0,1 0 0,0 0 0,0-1 0,0 1 0,0 0 0,0-1 0,0 1 0,1-1 0,-1 0 0,1 0 0,0 0 0,0 0 0,0 0 0,0 0 0,0-1 0,0 0 0,0 1 0,0-1 0,0 0 0,1-1 0,-1 1 0,0 0 0,7-1 0,8 0 0,0 0 0,-1-2 0,36-6 0,0-1 0,-40 8 0,0-2 0,0 0 0,-1 0 0,1-1 0,18-9 0,-19 7 0,1 1 0,0 1 0,-1 0 0,2 0 0,16-1 0,186 3 0,-107 4 0,-102-2 0,0 0 0,0 1 0,-1 0 0,1 0 0,11 4 0,-16-5 0,-1 0 0,0 1 0,1-1 0,-1 1 0,0-1 0,0 1 0,1 0 0,-1 0 0,0-1 0,0 1 0,0 0 0,0 0 0,0 0 0,0 0 0,0 0 0,0 0 0,0 0 0,-1 1 0,1-1 0,0 0 0,-1 0 0,1 1 0,-1-1 0,1 0 0,-1 1 0,0-1 0,0 0 0,1 1 0,-1-1 0,0 1 0,0-1 0,0 0 0,0 1 0,-1-1 0,1 3 0,-1-3 0,0 1 0,0 0 0,0-1 0,0 1 0,0-1 0,0 1 0,0-1 0,-1 1 0,1-1 0,-1 0 0,1 0 0,-1 0 0,1 1 0,-1-1 0,1-1 0,-1 1 0,0 0 0,0 0 0,1-1 0,-1 1 0,-4 0 0,-43 6 0,45-7 0,-51 4 0,-72 8 0,9 0 0,9-2 0,70-4-1365,3-1-5461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1T07:55:20.3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1T07:55:20.72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1T07:55:51.02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1T07:55:51.3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1T12:30:42.43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48 24575,'-1'62'0,"3"75"0,-2-132 0,0-1 0,1 1 0,0-1 0,0 1 0,0-1 0,0 0 0,1 0 0,0 0 0,0 1 0,0-2 0,0 1 0,1 0 0,-1 0 0,1-1 0,0 1 0,0-1 0,0 0 0,0 0 0,1 0 0,0 0 0,-1-1 0,1 1 0,0-1 0,0 0 0,0 0 0,0 0 0,0-1 0,1 0 0,-1 0 0,6 1 0,14 2 0,0-2 0,0 0 0,0-2 0,38-4 0,-16 1 0,181-15 0,-87 9 0,-42 6 0,-91 2 0,0 1 0,-1-1 0,1 0 0,0-1 0,-1 0 0,1 0 0,-1 0 0,1-1 0,6-3 0,-11 4 0,0 0 0,0 1 0,0-1 0,0 0 0,0 0 0,0 0 0,0-1 0,-1 1 0,1 0 0,-1-1 0,1 1 0,-1-1 0,0 1 0,0-1 0,0 1 0,0-1 0,-1 0 0,1 0 0,-1 1 0,0-1 0,0 0 0,0 0 0,0 1 0,0-4 0,-1-7 0,0-5 0,-1 0 0,0 1 0,-9-35 0,9 48 0,1 0 0,-1 0 0,1 0 0,-1 1 0,0-1 0,-1 0 0,1 1 0,-1-1 0,1 1 0,-1 0 0,0 0 0,0 0 0,0 0 0,-1 0 0,1 1 0,-1-1 0,1 1 0,-1 0 0,0 0 0,0 1 0,-8-3 0,-14-1 0,0 2 0,-1 1 0,0 1 0,1 2 0,-28 3 0,-12-1 0,-8-1 0,-103 16 0,153-14 0,-1 0 0,-45-1 0,63-3 0,-1-1 0,1 1 0,-1-1 0,1-1 0,0 1 0,0-1 0,0-1 0,0 1 0,0-1 0,0 0 0,1-1 0,-1 0 0,-9-7 0,14 9-72,1 1 1,-1-1-1,1 1 0,-1-1 0,1 1 0,0-1 0,0 0 0,0 0 1,0 1-1,0-1 0,0 0 0,0 0 0,1 0 0,-1 0 0,0 0 1,1 0-1,0 0 0,-1-4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1T12:30:43.72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25 1 24575,'0'4'0,"-5"7"0,-1 11 0,0 5 0,2 3 0,0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1T12:30:47.49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24575,'4'0'0,"7"0"0,5 0 0,6 0 0,7 0 0,3 0 0,2 0 0,-1 0 0,-2 0 0,4 9 0,0 4 0,-1-2 0,-2-1 0,3-3 0,0-3 0,-2-2 0,4-1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1T12:30:55.27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26 24575,'7'1'0,"-1"0"0,0 1 0,1 0 0,-1 0 0,0 0 0,0 1 0,0 0 0,0 0 0,0 1 0,-1-1 0,9 8 0,13 8 0,-13-10 0,0 1 0,-1 1 0,-1 0 0,0 1 0,0 0 0,-1 1 0,-1 0 0,0 0 0,9 18 0,-16-27 0,-1 0 0,1 0 0,0-1 0,0 1 0,0 0 0,1-1 0,-1 0 0,1 0 0,0 0 0,7 4 0,-9-6 0,0-1 0,0 1 0,0-1 0,1 0 0,-1 1 0,0-1 0,0 0 0,0 0 0,1-1 0,-1 1 0,0 0 0,0-1 0,0 1 0,0-1 0,0 0 0,0 0 0,0 0 0,0 0 0,0 0 0,0 0 0,0 0 0,-1-1 0,1 1 0,0-1 0,-1 1 0,3-4 0,5-5 0,-1 0 0,0-1 0,-1 0 0,0-1 0,-1 0 0,0 0 0,-1 0 0,0 0 0,-1-1 0,3-17 0,-6 30 0,-1 0 0,0 0 0,0-1 0,0 1 0,0 0 0,0 0 0,0 0 0,0 0 0,0 0 0,0 0 0,0 0 0,1-1 0,-1 1 0,0 0 0,0 0 0,0 0 0,0 0 0,0 0 0,1 0 0,-1 0 0,0 0 0,0 0 0,0 0 0,0 0 0,0 0 0,1 0 0,-1 0 0,0 0 0,0 0 0,0 0 0,0 0 0,0 0 0,1 0 0,-1 0 0,0 0 0,0 0 0,0 0 0,0 0 0,0 0 0,1 0 0,-1 0 0,0 0 0,0 1 0,0-1 0,0 0 0,0 0 0,0 0 0,0 0 0,0 0 0,1 0 0,-1 0 0,0 1 0,0-1 0,0 0 0,0 0 0,0 0 0,0 0 0,0 0 0,0 1 0,0-1 0,0 0 0,12 18 0,7 25 0,-2 40 0,-17-97 0,1-43 0,0 54 0,-1 0 0,0 1 0,1-1 0,0 1 0,-1-1 0,1 0 0,0 1 0,0 0 0,1-1 0,-1 1 0,0 0 0,1-1 0,-1 1 0,1 0 0,0 0 0,0 0 0,0 1 0,2-3 0,-3 3 0,0 1 0,0-1 0,0 1 0,-1-1 0,1 1 0,0 0 0,0-1 0,0 1 0,0 0 0,0 0 0,0-1 0,0 1 0,0 0 0,0 0 0,0 0 0,0 0 0,0 0 0,0 0 0,0 1 0,-1-1 0,1 0 0,0 0 0,0 1 0,0-1 0,0 0 0,0 1 0,0-1 0,0 1 0,-1-1 0,1 1 0,0 0 0,1 0 0,17 32 0,-18-29 0,1 0 0,0-1 0,-1 1 0,2-1 0,-1 1 0,0-1 0,6 6 0,-8-9 0,1 1 0,0-1 0,0 1 0,0-1 0,0 0 0,1 1 0,-1-1 0,0 0 0,0 0 0,0 0 0,0 0 0,0 0 0,0 0 0,0 0 0,0 0 0,0 0 0,0 0 0,0-1 0,0 1 0,0 0 0,0-1 0,0 1 0,0-1 0,0 1 0,0-1 0,0 0 0,0 1 0,0-1 0,-1 0 0,1 1 0,0-1 0,0 0 0,-1 0 0,2-1 0,1-2 0,0 0 0,0-1 0,0 1 0,-1-1 0,1 1 0,-1-1 0,0 0 0,-1 0 0,1 0 0,-1 0 0,0 0 0,0 0 0,-1 0 0,1-1 0,-1 1 0,-1-6 0,1 5 0,0 1 0,0-1 0,0 1 0,1 0 0,0-1 0,0 1 0,0 0 0,1 0 0,0 0 0,-1 0 0,2 0 0,-1 0 0,6-8 0,-8 12 0,1 0 0,0 0 0,0 0 0,0 0 0,0 0 0,0 0 0,0 0 0,0 0 0,0 1 0,1-1 0,-1 0 0,0 1 0,0-1 0,1 1 0,-1-1 0,0 1 0,1-1 0,-1 1 0,0 0 0,1 0 0,1 0 0,-2 0 0,1 0 0,-1 1 0,0 0 0,0-1 0,0 1 0,0-1 0,0 1 0,1 0 0,-1 0 0,0 0 0,0 0 0,-1 0 0,1 0 0,0 0 0,0 0 0,0 0 0,0 2 0,2 4 0,0-1 0,0 1 0,-1-1 0,0 1 0,0 0 0,0 13 0,-2 22 0,-1-23 0,1 0 0,3 32 0,-2-48 0,-1 1 0,1 0 0,0 0 0,0 0 0,0-1 0,1 1 0,-1 0 0,1-1 0,0 1 0,0-1 0,0 0 0,0 0 0,1 0 0,-1 0 0,1 0 0,0 0 0,0 0 0,5 3 0,-7-6 0,0 1 0,-1-1 0,1 1 0,0-1 0,0 0 0,-1 0 0,1 0 0,0 1 0,0-1 0,0 0 0,-1 0 0,1 0 0,0 0 0,0 0 0,0 0 0,-1-1 0,1 1 0,0 0 0,0 0 0,0 0 0,-1-1 0,1 1 0,0 0 0,-1-1 0,1 1 0,0-1 0,-1 1 0,2-1 0,16-22 0,-16 20 0,0 1 0,0-1 0,0 0 0,0 1 0,0-1 0,1 1 0,-1 0 0,1 0 0,4-3 0,-4 3 0,1 0 0,0 0 0,-1-1 0,0 1 0,1-1 0,-1 0 0,0 0 0,0 0 0,-1 0 0,4-5 0,-3 4 0,0 0 0,1 0 0,-1 1 0,1-1 0,6-5 0,-9 9-3,-1 0 1,1-1-1,0 1 0,-1-1 0,1 1 1,0 0-1,-1-1 0,1 1 0,0 0 1,-1 0-1,1 0 0,0-1 0,0 1 1,-1 0-1,1 0 0,0 0 0,0 0 0,-1 0 1,1 0-1,0 0 0,0 1 0,-1-1 1,1 0-1,0 0 0,-1 1 0,1-1 1,0 0-1,0 1 0,1 1 20,-1-1-1,0 1 1,1-1 0,-1 1-1,0-1 1,0 1-1,0 0 1,-1-1 0,1 1-1,0 0 1,0 2 0,7 46-1502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5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" Type="http://schemas.openxmlformats.org/officeDocument/2006/relationships/customXml" Target="../ink/ink1.xml"/><Relationship Id="rId21" Type="http://schemas.openxmlformats.org/officeDocument/2006/relationships/image" Target="../media/image19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2" Type="http://schemas.openxmlformats.org/officeDocument/2006/relationships/image" Target="../media/image11.tmp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24" Type="http://schemas.openxmlformats.org/officeDocument/2006/relationships/customXml" Target="../ink/ink13.xml"/><Relationship Id="rId5" Type="http://schemas.openxmlformats.org/officeDocument/2006/relationships/customXml" Target="../ink/ink2.xml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10" Type="http://schemas.openxmlformats.org/officeDocument/2006/relationships/customXml" Target="../ink/ink6.xml"/><Relationship Id="rId19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customXml" Target="../ink/ink5.xml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onlugass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shonlugassy/Tech-Giant-Stock-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2543783"/>
            <a:ext cx="12191998" cy="1770434"/>
          </a:xfrm>
        </p:spPr>
        <p:txBody>
          <a:bodyPr anchor="b"/>
          <a:lstStyle/>
          <a:p>
            <a:r>
              <a:rPr lang="en-US" dirty="0"/>
              <a:t>Tech Giants Stock</a:t>
            </a:r>
            <a:br>
              <a:rPr lang="en-US" dirty="0"/>
            </a:br>
            <a:r>
              <a:rPr lang="en-US" dirty="0"/>
              <a:t>Analysis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81663" cy="1936866"/>
          </a:xfrm>
        </p:spPr>
        <p:txBody>
          <a:bodyPr/>
          <a:lstStyle/>
          <a:p>
            <a:r>
              <a:rPr lang="en-US" sz="4000" dirty="0"/>
              <a:t>Tech Giants companies stock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312680"/>
          </a:xfrm>
        </p:spPr>
        <p:txBody>
          <a:bodyPr anchor="t"/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Amazon</a:t>
            </a:r>
          </a:p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Google</a:t>
            </a:r>
          </a:p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Apple</a:t>
            </a:r>
          </a:p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170" y="1100"/>
            <a:ext cx="7441660" cy="1001946"/>
          </a:xfrm>
        </p:spPr>
        <p:txBody>
          <a:bodyPr anchor="b"/>
          <a:lstStyle/>
          <a:p>
            <a:r>
              <a:rPr lang="en-US" dirty="0"/>
              <a:t> Tech Giants Stock KPI Dashboard</a:t>
            </a:r>
          </a:p>
        </p:txBody>
      </p:sp>
      <p:pic>
        <p:nvPicPr>
          <p:cNvPr id="52" name="Picture 5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77AA590-16D5-DD57-7A49-38455A7B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19" y="1003046"/>
            <a:ext cx="10308561" cy="534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75C7-36F6-2474-ED0B-CC1B3202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98" y="258258"/>
            <a:ext cx="11856399" cy="742268"/>
          </a:xfrm>
        </p:spPr>
        <p:txBody>
          <a:bodyPr/>
          <a:lstStyle/>
          <a:p>
            <a:r>
              <a:rPr lang="en-US" dirty="0"/>
              <a:t>Count of increase Tech Giants Stock</a:t>
            </a:r>
          </a:p>
        </p:txBody>
      </p:sp>
      <p:pic>
        <p:nvPicPr>
          <p:cNvPr id="7" name="Picture 6" descr="A graph of stock market&#10;&#10;Description automatically generated with medium confidence">
            <a:extLst>
              <a:ext uri="{FF2B5EF4-FFF2-40B4-BE49-F238E27FC236}">
                <a16:creationId xmlns:a16="http://schemas.microsoft.com/office/drawing/2014/main" id="{1801FC08-2D4B-D4EC-3C59-D60BAB5F9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239" y="1147410"/>
            <a:ext cx="9303522" cy="26463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9C13BD-0A3B-CC77-87E4-267FE20B7C64}"/>
              </a:ext>
            </a:extLst>
          </p:cNvPr>
          <p:cNvSpPr txBox="1"/>
          <p:nvPr/>
        </p:nvSpPr>
        <p:spPr>
          <a:xfrm>
            <a:off x="661481" y="3940672"/>
            <a:ext cx="1055451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Tech Giant Stock increases: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Apple</a:t>
            </a:r>
            <a:r>
              <a:rPr kumimoji="0" lang="en-US" altLang="en-US" sz="135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2014, Apple's stock increased by 97, with further gains of 131 in 2015, 119 in 2016, and 138 in 2017. A small increase of 19 was recorded in 2018. Apple has a total stock increase of 504 over these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5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Average Stock Increase: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5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100.8.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Microsoft</a:t>
            </a:r>
            <a:r>
              <a:rPr kumimoji="0" lang="en-US" altLang="en-US" sz="135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2014, Microsoft's stock increased by 109, followed by 134 in 2015, 126 in 2016, and 127 in 2017. A small increase of 15 was recorded in 2018.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5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Average Stock Increase: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5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102.2.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Amazon</a:t>
            </a:r>
            <a:r>
              <a:rPr kumimoji="0" lang="en-US" altLang="en-US" sz="135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2014, Amazon's stock increased by 103, with further gains of 122 in 2015, 128 in 2016, and 124 in 2017. An increase of 10 was recorded in 2018.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5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Average Stock Increase: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5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97.4.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Google</a:t>
            </a:r>
            <a:r>
              <a:rPr kumimoji="0" lang="en-US" altLang="en-US" sz="135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2014, Google’s stock increased by 91, with further gains of 123 in 2015, 126 in 2016, and 145 in 2017. A small increase of 13 was recorded in 2018.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5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Average Stock Increase: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5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99.6.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3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8C14-F6A8-14C9-CC4A-6BF3CD084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61" y="196152"/>
            <a:ext cx="11465078" cy="612839"/>
          </a:xfrm>
        </p:spPr>
        <p:txBody>
          <a:bodyPr/>
          <a:lstStyle/>
          <a:p>
            <a:r>
              <a:rPr lang="en-US" dirty="0"/>
              <a:t>Count of decrease Tech Giants Stock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4AA12B-86BA-C149-1019-ECE73098133D}"/>
              </a:ext>
            </a:extLst>
          </p:cNvPr>
          <p:cNvSpPr txBox="1"/>
          <p:nvPr/>
        </p:nvSpPr>
        <p:spPr>
          <a:xfrm>
            <a:off x="639151" y="3867940"/>
            <a:ext cx="10913690" cy="333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Tech Giant Stock Decreases: 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Apple: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In 2014, Apple's stock decreased by 97, with further decreases of 120 in 2015, 132 in 2016, and 113 in 2017. A small decrease of 7 was recorded in 2018. Apple has the highest total stock decrease among the companies analyzed, with an overall decrease of 569. </a:t>
            </a:r>
            <a:r>
              <a:rPr lang="en-US" sz="135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Average Stock Increase: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113.8.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Microsoft:</a:t>
            </a:r>
            <a:r>
              <a:rPr lang="en-US" sz="13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In 2014, Microsoft's stock decreased by 81, followed by decreases of 111 in 2015, 125 in 2016, and 120 in 2017. A small decrease of 11 was recorded in 2018. </a:t>
            </a:r>
          </a:p>
          <a:p>
            <a:r>
              <a:rPr lang="en-US" sz="135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Average Stock Increase: 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95.7</a:t>
            </a:r>
            <a:r>
              <a:rPr lang="en-US" sz="135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Amazon:</a:t>
            </a:r>
            <a:r>
              <a:rPr lang="en-US" sz="13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In 2014, Amazon's stock decreased by 91, with further decreases of 129 in 2015, 124 in 2016, and 126 in 2017. A decrease of 16 was recorded in 2018. </a:t>
            </a:r>
          </a:p>
          <a:p>
            <a:r>
              <a:rPr lang="en-US" sz="135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Average Stock Increase: 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103.2</a:t>
            </a:r>
            <a:r>
              <a:rPr lang="en-US" sz="135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endParaRPr lang="en-US" sz="135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Google:</a:t>
            </a:r>
            <a:r>
              <a:rPr lang="en-US" sz="13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In 2014, Google’s stock decreased by 103, with further decreases of 129 in 2015, 126 in 2016, and 106 in 2017. A small decrease of 13 was recorded in 2018. </a:t>
            </a:r>
          </a:p>
          <a:p>
            <a:r>
              <a:rPr lang="en-US" sz="135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Average Stock Increase: 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113</a:t>
            </a:r>
            <a:r>
              <a:rPr lang="en-US" sz="135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endParaRPr lang="en-US" sz="1350" dirty="0">
              <a:solidFill>
                <a:schemeClr val="bg1"/>
              </a:solidFill>
            </a:endParaRPr>
          </a:p>
          <a:p>
            <a:endParaRPr lang="en-US" sz="1350" dirty="0">
              <a:solidFill>
                <a:schemeClr val="bg1"/>
              </a:solidFill>
            </a:endParaRPr>
          </a:p>
          <a:p>
            <a:endParaRPr lang="en-US" sz="135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7" name="Picture 16" descr="A graph of numbers and a number of stock count&#10;&#10;Description automatically generated with medium confidence">
            <a:extLst>
              <a:ext uri="{FF2B5EF4-FFF2-40B4-BE49-F238E27FC236}">
                <a16:creationId xmlns:a16="http://schemas.microsoft.com/office/drawing/2014/main" id="{E3A118CC-E252-10FD-76B9-39D01220C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116" y="922693"/>
            <a:ext cx="9159759" cy="283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6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EB43-F67C-FF0B-A13E-DB0E5336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687" y="242095"/>
            <a:ext cx="7534514" cy="516662"/>
          </a:xfrm>
        </p:spPr>
        <p:txBody>
          <a:bodyPr/>
          <a:lstStyle/>
          <a:p>
            <a:r>
              <a:rPr lang="en-US" dirty="0"/>
              <a:t>Tech Giants Total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42D44-F23C-A5FF-F0A6-3FF5842CAA90}"/>
              </a:ext>
            </a:extLst>
          </p:cNvPr>
          <p:cNvSpPr txBox="1"/>
          <p:nvPr/>
        </p:nvSpPr>
        <p:spPr>
          <a:xfrm>
            <a:off x="797668" y="4357991"/>
            <a:ext cx="107101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F2BD566A-C454-F481-26C9-5AC5E4358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771" y="1005424"/>
            <a:ext cx="9270458" cy="2931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E400C4-E9F3-8D29-7922-A30C349D7956}"/>
              </a:ext>
            </a:extLst>
          </p:cNvPr>
          <p:cNvSpPr txBox="1"/>
          <p:nvPr/>
        </p:nvSpPr>
        <p:spPr>
          <a:xfrm>
            <a:off x="797667" y="3973270"/>
            <a:ext cx="10710153" cy="5716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Tech Giant Total stock until 7 of February 2018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Google</a:t>
            </a:r>
            <a:r>
              <a:rPr lang="en-US" sz="1500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Google's total stock value began at $108K in 2014 and increased each year, peaking at $231K in 2017. The sharpest increase occurred between 2016 and 2017, with an additional $44K. In January and February 2018, the total stock value stood at $29K.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Amazon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Amazon</a:t>
            </a:r>
            <a:r>
              <a:rPr lang="he-IL" sz="1400" dirty="0">
                <a:solidFill>
                  <a:schemeClr val="bg1"/>
                </a:solidFill>
              </a:rPr>
              <a:t>’</a:t>
            </a:r>
            <a:r>
              <a:rPr lang="en-US" sz="1400" dirty="0">
                <a:solidFill>
                  <a:schemeClr val="bg1"/>
                </a:solidFill>
              </a:rPr>
              <a:t>s total stock value started at $</a:t>
            </a:r>
            <a:r>
              <a:rPr lang="en-US" sz="1350" dirty="0">
                <a:solidFill>
                  <a:schemeClr val="bg1"/>
                </a:solidFill>
              </a:rPr>
              <a:t>56K and increased each year, peaking at $172K in 2017. The sharpest increase occurred between 2016 and 2017, with an additional $63K. 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Apple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Apple</a:t>
            </a:r>
            <a:r>
              <a:rPr lang="he-IL" sz="1400" dirty="0">
                <a:solidFill>
                  <a:schemeClr val="bg1"/>
                </a:solidFill>
              </a:rPr>
              <a:t>'</a:t>
            </a:r>
            <a:r>
              <a:rPr lang="en-US" sz="1400" dirty="0">
                <a:solidFill>
                  <a:schemeClr val="bg1"/>
                </a:solidFill>
              </a:rPr>
              <a:t>s total stock value began at $13K in 2014 and increased each year until 2016 with the highest amount of $ 30K in 2016. The sharpest increase occurred between 2014 to 2015, with an additional $ 9K and get decrease in 2017.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Microsoft: </a:t>
            </a:r>
            <a:r>
              <a:rPr lang="en-US" sz="1400" dirty="0">
                <a:solidFill>
                  <a:schemeClr val="bg1"/>
                </a:solidFill>
              </a:rPr>
              <a:t>Microsoft</a:t>
            </a:r>
            <a:r>
              <a:rPr lang="he-IL" sz="1400" dirty="0">
                <a:solidFill>
                  <a:schemeClr val="bg1"/>
                </a:solidFill>
              </a:rPr>
              <a:t>’</a:t>
            </a:r>
            <a:r>
              <a:rPr lang="en-US" sz="1400" dirty="0">
                <a:solidFill>
                  <a:schemeClr val="bg1"/>
                </a:solidFill>
              </a:rPr>
              <a:t>s total stock value began at $ 6K in 2014 and increased each year, peaking at $ 14K in 2017. the increase occurred consistently.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Insights: </a:t>
            </a:r>
          </a:p>
          <a:p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Google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Global Reach: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A massive user base worldwide has driven consistent revenue growth and investor confidence.</a:t>
            </a:r>
          </a:p>
          <a:p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Amazon E-commerce Leadership: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Amazon's dominance in the e-commerce sector has been a major growth driver.</a:t>
            </a:r>
          </a:p>
          <a:p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6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E1CD-433A-828A-8C0E-0B6ED4E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487" y="213872"/>
            <a:ext cx="8931023" cy="903455"/>
          </a:xfrm>
        </p:spPr>
        <p:txBody>
          <a:bodyPr/>
          <a:lstStyle/>
          <a:p>
            <a:r>
              <a:rPr lang="en-US" dirty="0"/>
              <a:t>Tech Giants' Stock Increase Percentages</a:t>
            </a:r>
          </a:p>
        </p:txBody>
      </p:sp>
      <p:pic>
        <p:nvPicPr>
          <p:cNvPr id="5" name="Picture 4" descr="A group of numbers on a white background&#10;&#10;Description automatically generated">
            <a:extLst>
              <a:ext uri="{FF2B5EF4-FFF2-40B4-BE49-F238E27FC236}">
                <a16:creationId xmlns:a16="http://schemas.microsoft.com/office/drawing/2014/main" id="{D25B1A94-A5D5-9B37-E63D-900621CC5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719" y="1235290"/>
            <a:ext cx="4980561" cy="27758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B5F4562-1318-EC65-9344-3B98BE07CBB9}"/>
                  </a:ext>
                </a:extLst>
              </p14:cNvPr>
              <p14:cNvContentPartPr/>
              <p14:nvPr/>
            </p14:nvContentPartPr>
            <p14:xfrm>
              <a:off x="3073764" y="514264"/>
              <a:ext cx="2141640" cy="20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B5F4562-1318-EC65-9344-3B98BE07CB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9764" y="406264"/>
                <a:ext cx="22492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3F7E399-36CC-DE23-F165-166336850099}"/>
                  </a:ext>
                </a:extLst>
              </p14:cNvPr>
              <p14:cNvContentPartPr/>
              <p14:nvPr/>
            </p14:nvContentPartPr>
            <p14:xfrm>
              <a:off x="4688364" y="5622350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3F7E399-36CC-DE23-F165-1663368500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98364" y="54427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0097E94-BE54-D44B-A0B7-40DC16C5C62F}"/>
                  </a:ext>
                </a:extLst>
              </p14:cNvPr>
              <p14:cNvContentPartPr/>
              <p14:nvPr/>
            </p14:nvContentPartPr>
            <p14:xfrm>
              <a:off x="4688364" y="5622350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0097E94-BE54-D44B-A0B7-40DC16C5C6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98364" y="54427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B4D15EB-AA50-1AF9-7473-9648D7D99D2F}"/>
                  </a:ext>
                </a:extLst>
              </p14:cNvPr>
              <p14:cNvContentPartPr/>
              <p14:nvPr/>
            </p14:nvContentPartPr>
            <p14:xfrm>
              <a:off x="6556044" y="5427590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B4D15EB-AA50-1AF9-7473-9648D7D99D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66044" y="524759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F5011BC-16E6-AA68-DAF2-DD5924AFDD45}"/>
                  </a:ext>
                </a:extLst>
              </p14:cNvPr>
              <p14:cNvContentPartPr/>
              <p14:nvPr/>
            </p14:nvContentPartPr>
            <p14:xfrm>
              <a:off x="6556044" y="5427590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F5011BC-16E6-AA68-DAF2-DD5924AFDD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66044" y="5247590"/>
                <a:ext cx="180000" cy="36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8394AA6B-AC8D-1A7C-E1C6-60FBA5106B5B}"/>
              </a:ext>
            </a:extLst>
          </p:cNvPr>
          <p:cNvGrpSpPr/>
          <p:nvPr/>
        </p:nvGrpSpPr>
        <p:grpSpPr>
          <a:xfrm>
            <a:off x="3715644" y="1993550"/>
            <a:ext cx="358560" cy="168840"/>
            <a:chOff x="3715644" y="1993550"/>
            <a:chExt cx="358560" cy="1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9E9F44A-D202-CA77-BD80-8432819AFF3E}"/>
                    </a:ext>
                  </a:extLst>
                </p14:cNvPr>
                <p14:cNvContentPartPr/>
                <p14:nvPr/>
              </p14:nvContentPartPr>
              <p14:xfrm>
                <a:off x="3763884" y="2034950"/>
                <a:ext cx="310320" cy="127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9E9F44A-D202-CA77-BD80-8432819AFF3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27884" y="1999310"/>
                  <a:ext cx="381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AB0F5D5-235F-96DF-404C-8FD464A1E891}"/>
                    </a:ext>
                  </a:extLst>
                </p14:cNvPr>
                <p14:cNvContentPartPr/>
                <p14:nvPr/>
              </p14:nvContentPartPr>
              <p14:xfrm>
                <a:off x="3784764" y="1993550"/>
                <a:ext cx="9000" cy="45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AB0F5D5-235F-96DF-404C-8FD464A1E89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48764" y="1957910"/>
                  <a:ext cx="806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2923DE1-D1F6-5C95-53BD-A8B0A4A2424E}"/>
                    </a:ext>
                  </a:extLst>
                </p14:cNvPr>
                <p14:cNvContentPartPr/>
                <p14:nvPr/>
              </p14:nvContentPartPr>
              <p14:xfrm>
                <a:off x="3715644" y="2110190"/>
                <a:ext cx="176040" cy="20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2923DE1-D1F6-5C95-53BD-A8B0A4A2424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80004" y="2074550"/>
                  <a:ext cx="247680" cy="9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90FF60C-BE99-9FDE-6587-3B79E7D50892}"/>
                  </a:ext>
                </a:extLst>
              </p14:cNvPr>
              <p14:cNvContentPartPr/>
              <p14:nvPr/>
            </p14:nvContentPartPr>
            <p14:xfrm>
              <a:off x="3696204" y="3473150"/>
              <a:ext cx="331920" cy="1000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90FF60C-BE99-9FDE-6587-3B79E7D5089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60204" y="3437510"/>
                <a:ext cx="40356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3CC08001-9577-8B16-1F83-A18975D969AE}"/>
              </a:ext>
            </a:extLst>
          </p:cNvPr>
          <p:cNvGrpSpPr/>
          <p:nvPr/>
        </p:nvGrpSpPr>
        <p:grpSpPr>
          <a:xfrm>
            <a:off x="6249684" y="2040710"/>
            <a:ext cx="302040" cy="219240"/>
            <a:chOff x="6249684" y="2040710"/>
            <a:chExt cx="30204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C45F046-AF81-DF20-E1C8-F60411D6EAF1}"/>
                    </a:ext>
                  </a:extLst>
                </p14:cNvPr>
                <p14:cNvContentPartPr/>
                <p14:nvPr/>
              </p14:nvContentPartPr>
              <p14:xfrm>
                <a:off x="6249684" y="2040710"/>
                <a:ext cx="302040" cy="149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C45F046-AF81-DF20-E1C8-F60411D6EAF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13684" y="2005070"/>
                  <a:ext cx="373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A661CDD-AE2F-340B-7A79-50156323D340}"/>
                    </a:ext>
                  </a:extLst>
                </p14:cNvPr>
                <p14:cNvContentPartPr/>
                <p14:nvPr/>
              </p14:nvContentPartPr>
              <p14:xfrm>
                <a:off x="6371364" y="2080670"/>
                <a:ext cx="132480" cy="59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A661CDD-AE2F-340B-7A79-50156323D34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35364" y="2045030"/>
                  <a:ext cx="2041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F0F8188-468F-DC8E-3FB7-B6E9F6A921BA}"/>
                    </a:ext>
                  </a:extLst>
                </p14:cNvPr>
                <p14:cNvContentPartPr/>
                <p14:nvPr/>
              </p14:nvContentPartPr>
              <p14:xfrm>
                <a:off x="6311964" y="2168870"/>
                <a:ext cx="120240" cy="91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F0F8188-468F-DC8E-3FB7-B6E9F6A921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75964" y="2132870"/>
                  <a:ext cx="1918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0A0F2A5-D96D-C818-5893-51311D4F43C8}"/>
                    </a:ext>
                  </a:extLst>
                </p14:cNvPr>
                <p14:cNvContentPartPr/>
                <p14:nvPr/>
              </p14:nvContentPartPr>
              <p14:xfrm>
                <a:off x="6264084" y="2110190"/>
                <a:ext cx="11808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0A0F2A5-D96D-C818-5893-51311D4F43C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28444" y="2074550"/>
                  <a:ext cx="18972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F61BEBF-5D34-F95F-6667-99EB0254B90F}"/>
                  </a:ext>
                </a:extLst>
              </p14:cNvPr>
              <p14:cNvContentPartPr/>
              <p14:nvPr/>
            </p14:nvContentPartPr>
            <p14:xfrm>
              <a:off x="6311244" y="3452630"/>
              <a:ext cx="303120" cy="1252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F61BEBF-5D34-F95F-6667-99EB0254B90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75244" y="3416990"/>
                <a:ext cx="374760" cy="19692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731E74F7-A069-8B0B-7B48-CB731E3709E4}"/>
              </a:ext>
            </a:extLst>
          </p:cNvPr>
          <p:cNvSpPr txBox="1"/>
          <p:nvPr/>
        </p:nvSpPr>
        <p:spPr>
          <a:xfrm>
            <a:off x="797668" y="4153711"/>
            <a:ext cx="102724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 increase percentages of the Tech Giants</a:t>
            </a:r>
            <a:r>
              <a:rPr lang="he-IL" dirty="0">
                <a:solidFill>
                  <a:schemeClr val="accent3">
                    <a:lumMod val="75000"/>
                  </a:schemeClr>
                </a:solidFill>
              </a:rPr>
              <a:t>’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stock: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Microsoft: 5.11%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Google: 5.20%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Amazon: 5.98%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Apple: 8.70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Highest company stock increase percentages over the years: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Apple.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Lowest company stock increase percentages over the years: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Microsoft.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3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CB1EB2-3ADA-83B3-F96F-7B8B5BB443F6}"/>
              </a:ext>
            </a:extLst>
          </p:cNvPr>
          <p:cNvSpPr txBox="1"/>
          <p:nvPr/>
        </p:nvSpPr>
        <p:spPr>
          <a:xfrm>
            <a:off x="835831" y="3059668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Git URL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GitHub URL Project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KPI Dashboard GitHub URL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{CF5F1878-4669-439E-A639-4C8E53C51294}tf11936837_win32</Template>
  <TotalTime>4467</TotalTime>
  <Words>715</Words>
  <Application>Microsoft Office PowerPoint</Application>
  <PresentationFormat>Widescreen</PresentationFormat>
  <Paragraphs>65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Nova</vt:lpstr>
      <vt:lpstr>Biome</vt:lpstr>
      <vt:lpstr>Calibri</vt:lpstr>
      <vt:lpstr>Custom</vt:lpstr>
      <vt:lpstr>Tech Giants Stock Analysis &amp; insights</vt:lpstr>
      <vt:lpstr>Tech Giants companies stock</vt:lpstr>
      <vt:lpstr> Tech Giants Stock KPI Dashboard</vt:lpstr>
      <vt:lpstr>Count of increase Tech Giants Stock</vt:lpstr>
      <vt:lpstr>Count of decrease Tech Giants Stock</vt:lpstr>
      <vt:lpstr>Tech Giants Total Stock</vt:lpstr>
      <vt:lpstr>Tech Giants' Stock Increase Percentages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shon lugassy</dc:creator>
  <cp:lastModifiedBy>shon lugassy</cp:lastModifiedBy>
  <cp:revision>21</cp:revision>
  <dcterms:created xsi:type="dcterms:W3CDTF">2024-07-18T11:40:50Z</dcterms:created>
  <dcterms:modified xsi:type="dcterms:W3CDTF">2024-07-22T06:03:50Z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