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Economica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regular.fntdata"/><Relationship Id="rId42" Type="http://schemas.openxmlformats.org/officeDocument/2006/relationships/font" Target="fonts/Economica-italic.fntdata"/><Relationship Id="rId41" Type="http://schemas.openxmlformats.org/officeDocument/2006/relationships/font" Target="fonts/Economica-bold.fntdata"/><Relationship Id="rId44" Type="http://schemas.openxmlformats.org/officeDocument/2006/relationships/font" Target="fonts/Lato-regular.fntdata"/><Relationship Id="rId43" Type="http://schemas.openxmlformats.org/officeDocument/2006/relationships/font" Target="fonts/Economica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5424f7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5424f7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5424f7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5424f7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5424f72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5424f72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5424f7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5424f7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5424f7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5424f7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5424f72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5424f72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5424f72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5424f72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5424f72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f5424f72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5424f72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5424f72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5424f72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5424f72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f5424f72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f5424f72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5424f72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f5424f72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5424f72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5424f72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5424f72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5424f72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5424f72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f5424f72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5424f72b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f5424f72b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5424f72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f5424f72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5424f72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f5424f72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5424f72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f5424f72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5424f72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5424f72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c717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4c717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5424f72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5424f72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5424f72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5424f72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424f72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424f72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5424f7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5424f7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5424f7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5424f7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5424f7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5424f7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5424f7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5424f7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.jquery.com/jquery-3.3.1.j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oog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schools.com/tag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b="0"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Absolute Beginner’s Guide to Web Development!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Led by: Shonna Dorsey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 - friendly name for ugly URLs 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81200" y="205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time you load a web page, you will see a ‘friendly name’ in the tab for the page. Here’s a screenshot from my current tabs (I know. It’s a lot :))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of those tabs appears with a ‘friendly name’ because of the title tag. Make it meaningful. Keep it short.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25" y="2902675"/>
            <a:ext cx="6734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Content - CSS References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262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Stylesheets and JavaScript content can be entered directly into an HTML document.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practice is </a:t>
            </a:r>
            <a:r>
              <a:rPr b="1" lang="en"/>
              <a:t>ok </a:t>
            </a:r>
            <a:r>
              <a:rPr lang="en"/>
              <a:t>for small projects. I recommend storing CSS and JS in external files - much easier to manage.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CSS the format is: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&lt;link rel=”stylesheet” href=”css/style.css” /&gt;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</a:t>
            </a:r>
            <a:r>
              <a:rPr lang="en"/>
              <a:t>el =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href= hyperlink reference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/&gt; =  self closing tag. 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Content - JavaScript References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262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Stylesheets and JavaScript content can be entered directly into an HTML document.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practice is </a:t>
            </a:r>
            <a:r>
              <a:rPr b="1" lang="en"/>
              <a:t>ok </a:t>
            </a:r>
            <a:r>
              <a:rPr lang="en"/>
              <a:t>for small projects. I recommend storing CSS and JS in external files - much easier to manage.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JS, the format is: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100"/>
              <a:buAutoNum type="arabicPeriod"/>
            </a:pPr>
            <a:r>
              <a:rPr b="1" i="1" lang="en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&lt;!--library reference--&gt;</a:t>
            </a:r>
            <a:endParaRPr b="1" i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1100">
                <a:solidFill>
                  <a:srgbClr val="333333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script src="</a:t>
            </a:r>
            <a:r>
              <a:rPr lang="en" sz="1100" u="sng">
                <a:solidFill>
                  <a:schemeClr val="hlink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https://code.jquery.com/jquery-3.3.1.js</a:t>
            </a:r>
            <a:r>
              <a:rPr lang="en" sz="1100">
                <a:solidFill>
                  <a:srgbClr val="333333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"&gt;&lt;/script&gt;</a:t>
            </a:r>
            <a:endParaRPr sz="1100">
              <a:solidFill>
                <a:srgbClr val="333333"/>
              </a:solidFill>
              <a:highlight>
                <a:srgbClr val="F8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Calibri"/>
              <a:buAutoNum type="arabicPeriod"/>
            </a:pPr>
            <a:r>
              <a:rPr b="1" i="1" lang="en" sz="1100">
                <a:solidFill>
                  <a:srgbClr val="980000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&lt;!--custom file--&gt;</a:t>
            </a:r>
            <a:endParaRPr b="1" i="1" sz="1100">
              <a:solidFill>
                <a:srgbClr val="980000"/>
              </a:solidFill>
              <a:highlight>
                <a:srgbClr val="F8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&lt;script src=”js/script.js”&gt;&lt;/script&gt;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IMPORTANT: </a:t>
            </a:r>
            <a:r>
              <a:rPr lang="en"/>
              <a:t>Any library references must appear above the custom file 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Visit the following page: </a:t>
            </a:r>
            <a:r>
              <a:rPr b="1" lang="en" sz="1900">
                <a:solidFill>
                  <a:srgbClr val="980000"/>
                </a:solidFill>
              </a:rPr>
              <a:t>github.com</a:t>
            </a:r>
            <a:r>
              <a:rPr lang="en" sz="1900"/>
              <a:t>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the </a:t>
            </a:r>
            <a:r>
              <a:rPr b="1" lang="en" sz="1900">
                <a:solidFill>
                  <a:srgbClr val="FFFFFF"/>
                </a:solidFill>
                <a:highlight>
                  <a:srgbClr val="38761D"/>
                </a:highlight>
              </a:rPr>
              <a:t>   sign in   </a:t>
            </a:r>
            <a:r>
              <a:rPr b="1" lang="en" sz="1900"/>
              <a:t> </a:t>
            </a:r>
            <a:r>
              <a:rPr lang="en" sz="1900"/>
              <a:t>button: 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Username: </a:t>
            </a:r>
            <a:r>
              <a:rPr b="1" lang="en" sz="1700">
                <a:solidFill>
                  <a:srgbClr val="980000"/>
                </a:solidFill>
              </a:rPr>
              <a:t>shonnadorsey402</a:t>
            </a:r>
            <a:endParaRPr b="1" sz="1700">
              <a:solidFill>
                <a:srgbClr val="98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Password: </a:t>
            </a:r>
            <a:r>
              <a:rPr b="1" lang="en" sz="1700">
                <a:solidFill>
                  <a:srgbClr val="980000"/>
                </a:solidFill>
              </a:rPr>
              <a:t>Pass@word123!</a:t>
            </a:r>
            <a:endParaRPr b="1" sz="1700">
              <a:solidFill>
                <a:srgbClr val="98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you are signed in, go to the following link: </a:t>
            </a:r>
            <a:r>
              <a:rPr b="1" lang="en" sz="1900">
                <a:solidFill>
                  <a:srgbClr val="980000"/>
                </a:solidFill>
              </a:rPr>
              <a:t>tiny.cc/sept-project</a:t>
            </a:r>
            <a:endParaRPr b="1" sz="1900">
              <a:solidFill>
                <a:srgbClr val="98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your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index.html to view the &lt;head&gt; section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section - where your content appears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it like this: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&lt;head&gt;: </a:t>
            </a:r>
            <a:r>
              <a:rPr lang="en"/>
              <a:t>info the page needs to load (</a:t>
            </a:r>
            <a:r>
              <a:rPr b="1" lang="en"/>
              <a:t>brain</a:t>
            </a:r>
            <a:r>
              <a:rPr lang="en"/>
              <a:t> of the page - behind the scenes)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&lt;body&gt;: visible content on the page (</a:t>
            </a:r>
            <a:r>
              <a:rPr b="1" lang="en"/>
              <a:t>visible</a:t>
            </a:r>
            <a:r>
              <a:rPr lang="en"/>
              <a:t> attributes of a person - hair, clothes, shoes,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624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content - images, text, links...oh my!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828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&lt;body&gt; section is made up of tags, attributes and content. A couple of examples follow: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Bold Text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Before bold </a:t>
            </a:r>
            <a:r>
              <a:rPr lang="en">
                <a:highlight>
                  <a:srgbClr val="FFFF00"/>
                </a:highlight>
              </a:rPr>
              <a:t>&lt;strong&gt;</a:t>
            </a:r>
            <a:r>
              <a:rPr b="1" lang="en"/>
              <a:t>bold text</a:t>
            </a:r>
            <a:r>
              <a:rPr lang="en">
                <a:highlight>
                  <a:srgbClr val="FFFF00"/>
                </a:highlight>
              </a:rPr>
              <a:t>&lt;/strong&gt;</a:t>
            </a:r>
            <a:r>
              <a:rPr lang="en"/>
              <a:t> after bold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All of the content between the opening and closing &lt;strong&gt; tags will be </a:t>
            </a:r>
            <a:r>
              <a:rPr b="1" lang="en"/>
              <a:t>bold</a:t>
            </a:r>
            <a:r>
              <a:rPr lang="en"/>
              <a:t> in your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Linked Text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&lt;a href 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en"/>
              <a:t>”&gt;Best Search Engine!&lt;/a&gt;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rgbClr val="980000"/>
                </a:solidFill>
              </a:rPr>
              <a:t>a</a:t>
            </a:r>
            <a:r>
              <a:rPr b="1" lang="en"/>
              <a:t> = </a:t>
            </a:r>
            <a:r>
              <a:rPr lang="en"/>
              <a:t>anchor, </a:t>
            </a:r>
            <a:r>
              <a:rPr b="1" lang="en">
                <a:solidFill>
                  <a:srgbClr val="980000"/>
                </a:solidFill>
              </a:rPr>
              <a:t>href</a:t>
            </a:r>
            <a:r>
              <a:rPr lang="en"/>
              <a:t>=hyperlink reference, </a:t>
            </a:r>
            <a:r>
              <a:rPr b="1" lang="en">
                <a:solidFill>
                  <a:srgbClr val="980000"/>
                </a:solidFill>
              </a:rPr>
              <a:t>Best Search Engine</a:t>
            </a:r>
            <a:r>
              <a:rPr lang="en"/>
              <a:t> = visible text, </a:t>
            </a:r>
            <a:r>
              <a:rPr b="1" lang="en">
                <a:solidFill>
                  <a:srgbClr val="980000"/>
                </a:solidFill>
              </a:rPr>
              <a:t>&lt;/a&gt; </a:t>
            </a:r>
            <a:r>
              <a:rPr lang="en"/>
              <a:t>=  closing tag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615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1349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Format: </a:t>
            </a:r>
            <a:r>
              <a:rPr lang="en"/>
              <a:t>&lt;</a:t>
            </a:r>
            <a:r>
              <a:rPr b="1" lang="en">
                <a:solidFill>
                  <a:srgbClr val="980000"/>
                </a:solidFill>
              </a:rPr>
              <a:t>img src</a:t>
            </a:r>
            <a:r>
              <a:rPr lang="en"/>
              <a:t>=”image link” </a:t>
            </a:r>
            <a:r>
              <a:rPr b="1" lang="en">
                <a:solidFill>
                  <a:srgbClr val="980000"/>
                </a:solidFill>
              </a:rPr>
              <a:t>alt</a:t>
            </a:r>
            <a:r>
              <a:rPr lang="en"/>
              <a:t>=”helper text for broken links/accessibility purposes” 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Example: </a:t>
            </a:r>
            <a:r>
              <a:rPr lang="en"/>
              <a:t>&lt;</a:t>
            </a:r>
            <a:r>
              <a:rPr b="1" lang="en">
                <a:solidFill>
                  <a:srgbClr val="980000"/>
                </a:solidFill>
              </a:rPr>
              <a:t>img src</a:t>
            </a:r>
            <a:r>
              <a:rPr lang="en"/>
              <a:t>=”img/picture.jpg” </a:t>
            </a:r>
            <a:r>
              <a:rPr b="1" lang="en">
                <a:solidFill>
                  <a:srgbClr val="980000"/>
                </a:solidFill>
              </a:rPr>
              <a:t>alt</a:t>
            </a:r>
            <a:r>
              <a:rPr lang="en"/>
              <a:t>=”Beach Photo” 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img</a:t>
            </a:r>
            <a:r>
              <a:rPr lang="en"/>
              <a:t> = image tag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</a:t>
            </a:r>
            <a:r>
              <a:rPr b="1" lang="en">
                <a:solidFill>
                  <a:srgbClr val="980000"/>
                </a:solidFill>
              </a:rPr>
              <a:t>rc</a:t>
            </a:r>
            <a:r>
              <a:rPr lang="en"/>
              <a:t> =link to image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a</a:t>
            </a:r>
            <a:r>
              <a:rPr b="1" lang="en">
                <a:solidFill>
                  <a:srgbClr val="980000"/>
                </a:solidFill>
              </a:rPr>
              <a:t>lt </a:t>
            </a:r>
            <a:r>
              <a:rPr lang="en"/>
              <a:t>= text that appears if the image doesn’t show up. Can also be used by screen readers for accessibility purposes.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65025" y="615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65025" y="1295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b="1" lang="en">
                <a:solidFill>
                  <a:srgbClr val="980000"/>
                </a:solidFill>
              </a:rPr>
              <a:t>&lt;p&gt;</a:t>
            </a:r>
            <a:r>
              <a:rPr lang="en"/>
              <a:t> tags to add text to a page and line breaks </a:t>
            </a:r>
            <a:r>
              <a:rPr b="1" lang="en">
                <a:solidFill>
                  <a:srgbClr val="980000"/>
                </a:solidFill>
              </a:rPr>
              <a:t>&lt;br/&gt; </a:t>
            </a:r>
            <a:r>
              <a:rPr lang="en"/>
              <a:t>to add a single line of text between content. Examples: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>
                <a:solidFill>
                  <a:srgbClr val="980000"/>
                </a:solidFill>
              </a:rPr>
              <a:t>&lt;p&gt;</a:t>
            </a:r>
            <a:r>
              <a:rPr lang="en"/>
              <a:t>Here is some text. A little more text. Just a little more 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980000"/>
                </a:solidFill>
              </a:rPr>
              <a:t>&lt;br/&gt;</a:t>
            </a:r>
            <a:endParaRPr b="1">
              <a:solidFill>
                <a:srgbClr val="98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/>
              <a:t>Adding one more line of content below the first line and closing out the paragraph </a:t>
            </a:r>
            <a:r>
              <a:rPr b="1" lang="en">
                <a:solidFill>
                  <a:srgbClr val="980000"/>
                </a:solidFill>
              </a:rPr>
              <a:t>&lt;/p&gt;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Comments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Helpful notes which do not appear on a live web page, are called comments. Comment notation follows: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&lt;!--</a:t>
            </a:r>
            <a:r>
              <a:rPr lang="en">
                <a:solidFill>
                  <a:srgbClr val="000000"/>
                </a:solidFill>
              </a:rPr>
              <a:t>here is a hidden comment</a:t>
            </a:r>
            <a:r>
              <a:rPr lang="en">
                <a:solidFill>
                  <a:schemeClr val="dk1"/>
                </a:solidFill>
              </a:rPr>
              <a:t>--&gt;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 This text (outside of the &lt;!--comment--&gt;, will appear on the page!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684975" y="65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684975" y="1319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Lists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two list types: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&lt;ul&gt; Unordered lists (bulleted lists)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&lt;ol&gt; Ordered lists (numbered lists)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Unordered List Example 						Ordered List Example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&lt;ul&gt;									&lt;ol&gt;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&lt;li&gt;Bread&lt;/li&gt;							&lt;li&gt;Heat Skillet&lt;/li&gt;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&lt;li&gt;Cheese&lt;/li&gt;							&lt;li&gt;Cook Grilled Cheese&lt;/li&gt;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&lt;/ul&gt; 									&lt;/ol&gt;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684975" y="65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631600" y="118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Headings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 heading sizes are &lt;h1&gt; - largest  through &lt;h6&gt; - smallest. These tags are used to highlight important summary data within your HTML documents.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 Input:							Example Output: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&lt;h2&gt;Grilled Cheese Ingredients&lt;/h2&gt;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&lt;ul&gt;					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&lt;li&gt;Bread&lt;/li&gt;		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&lt;li&gt;Cheese&lt;/li&gt;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&lt;li&gt;Bacon&lt;/li&gt;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&lt;/ul&gt; 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75" y="2736750"/>
            <a:ext cx="3362325" cy="12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/>
              <a:t>Group Introductions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Department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you hope to get out of today’s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Favorite hobby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you are signed in, go to the following link: </a:t>
            </a:r>
            <a:r>
              <a:rPr b="1" lang="en" sz="1900">
                <a:solidFill>
                  <a:srgbClr val="980000"/>
                </a:solidFill>
              </a:rPr>
              <a:t>tiny.cc/sept-project</a:t>
            </a:r>
            <a:endParaRPr b="1" sz="1900">
              <a:solidFill>
                <a:srgbClr val="98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your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index.html to view the &lt;body&gt; section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update the text, images and links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Cascading Style Sheets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 - Pretty up the html</a:t>
            </a:r>
            <a:endParaRPr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 (CSS)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used to add fonts, color, spacing, responsive design components, animations, etc., to html documents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CSS format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Format 					Example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elector { 					p 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: value;				color: red;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							</a:t>
            </a:r>
            <a:r>
              <a:rPr lang="en"/>
              <a:t>f</a:t>
            </a:r>
            <a:r>
              <a:rPr lang="en"/>
              <a:t>ont-size: 2em; /*an em = 16px. Used for responsive sizing*/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a single element/group of elements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729450" y="2283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HTML, use ID and class attributes to customize CSS content. A couple of examples follow: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 (Bold and Gold Text)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HTML: </a:t>
            </a:r>
            <a:r>
              <a:rPr lang="en"/>
              <a:t>&lt;strong&gt;</a:t>
            </a:r>
            <a:r>
              <a:rPr lang="en"/>
              <a:t>&lt;p id=”gold”&gt;Gold text.&lt;/p&gt;&lt;/strong&gt; Text without formatting.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CSS:</a:t>
            </a:r>
            <a:r>
              <a:rPr lang="en"/>
              <a:t> p { color: gold;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Output: </a:t>
            </a:r>
            <a:r>
              <a:rPr b="1" lang="en">
                <a:solidFill>
                  <a:srgbClr val="F1C232"/>
                </a:solidFill>
              </a:rPr>
              <a:t>Gold text.</a:t>
            </a:r>
            <a:r>
              <a:rPr lang="en"/>
              <a:t> Text without formatting.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you are signed in, go to the following link: </a:t>
            </a:r>
            <a:r>
              <a:rPr b="1" lang="en" sz="1900">
                <a:solidFill>
                  <a:srgbClr val="980000"/>
                </a:solidFill>
              </a:rPr>
              <a:t>tiny.cc/sept-project</a:t>
            </a:r>
            <a:endParaRPr b="1" sz="1900">
              <a:solidFill>
                <a:srgbClr val="98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your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the css folder, then style.css to view the custom CSS file: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update the font color, font size, background color, and image corners of elements in the index.html document</a:t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write less. do more.</a:t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Write Less. Do More.</a:t>
            </a:r>
            <a:endParaRPr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a powerful and flexible scripting language, but can be intimidating for new developers. jQuery is an excellent entry point into interactive front-end web development.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tagline for jQuery is ‘Write less. Do more.’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section of the deck, we are going to walk through setting up a jQuery document and customizing a couple of simple functions.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Setup - index.html and script.js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index.html file, you will notice a reference to a jQuery library hosted by jquery.com through a Content Delivery Network or CDN.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library reference </a:t>
            </a:r>
            <a:r>
              <a:rPr b="1" lang="en"/>
              <a:t>must appear before </a:t>
            </a:r>
            <a:r>
              <a:rPr lang="en"/>
              <a:t>the custom file. Think about it like checking out a book from the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36050"/>
            <a:ext cx="54578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Methods, Functions, etc.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methods, functions, etc., can be activated upon page load or after the user interacts with your page in a predefined way.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Example: Display hidden images when the page loads: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$(‘img’).fadeIn(slow);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Example: Hide images when a user clicks a button: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$(‘button’).click(function(){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$(‘img’).fadeOut(fast);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});</a:t>
            </a:r>
            <a:endParaRPr/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you are signed in, go to the following link: </a:t>
            </a:r>
            <a:r>
              <a:rPr b="1" lang="en" sz="1900">
                <a:solidFill>
                  <a:srgbClr val="980000"/>
                </a:solidFill>
              </a:rPr>
              <a:t>tiny.cc/sept-project</a:t>
            </a:r>
            <a:endParaRPr b="1" sz="1900">
              <a:solidFill>
                <a:srgbClr val="98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your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the js folder, then script.js to view the custom JS file: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make it so all images on the page disappear when we click the button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hide the background image on the page (&lt;body&gt;) when the page loads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/>
              <a:t>Research Time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into groups of 2 or 3 (partner with someone you don’t know :))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 Google and W3Schools.com are great resources!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of the following, please share a brief definition and its role in front end web development: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1: 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2: CSS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3: JavaScript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Time!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following link to view documentation for our lab: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tiny.cc/sept-lab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649350" y="22746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 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Hypertext Markup Language - Made up of tags, content and hyperlinks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Skeleton of the web - without HTML, we cannot see the content on your web pages!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Tag Examples: &lt;strong&gt; &lt;em&gt; &lt;div&gt;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Semantic Tags: &lt;aside&gt; &lt;article&gt; &lt;section&gt; &lt;nav&gt;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http://www.w3schools.com/tags/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73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Page Breakdown - Document Kickoff and the &lt;head&gt; Section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&lt;!-- info the page needs before it loads→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Includes &lt;meta&gt; tags, references to external content (CSS documents, JavaScript files, title for the page)</a:t>
            </a:r>
            <a:endParaRPr b="1"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deal with &lt;!DOCTYPE&gt; 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&lt;!DOCTYPE html&gt; declaration is an instruction about which version of HTML the page is written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Currently, HTML is on version 5.x. Using &lt;!DOCTYPE html&gt; tells the browser that your  page content is utilizing the latest version of HTML. Check w3.org for more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 (shoulders, knees, toes)...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1789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&lt;head&gt; section includes all of the information the page needs to load.  An example of content within a &lt;head&gt; section follows: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50" y="2470425"/>
            <a:ext cx="6219825" cy="2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- the data about the data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295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tags are used for indexing, searching, etc. The more (relevant)  information here, the better.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One other important new attribute in the &lt;meta&gt; section is the</a:t>
            </a:r>
            <a:r>
              <a:rPr b="1" lang="en"/>
              <a:t> ‘viewport’ </a:t>
            </a:r>
            <a:r>
              <a:rPr lang="en"/>
              <a:t>attribute. Viewport is important in  Responsive Web Design  because it describes the page appearance based on the device size. From w3schools, the example on the left is what a page looks like without viewport: 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50" y="2078875"/>
            <a:ext cx="4545253" cy="272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