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399" r:id="rId3"/>
    <p:sldId id="324" r:id="rId4"/>
    <p:sldId id="409" r:id="rId5"/>
    <p:sldId id="412" r:id="rId6"/>
    <p:sldId id="413" r:id="rId7"/>
    <p:sldId id="414" r:id="rId8"/>
    <p:sldId id="415" r:id="rId9"/>
    <p:sldId id="416" r:id="rId10"/>
    <p:sldId id="418" r:id="rId11"/>
    <p:sldId id="419" r:id="rId12"/>
    <p:sldId id="420" r:id="rId13"/>
    <p:sldId id="421" r:id="rId14"/>
    <p:sldId id="411" r:id="rId15"/>
    <p:sldId id="381" r:id="rId16"/>
    <p:sldId id="375" r:id="rId17"/>
    <p:sldId id="295" r:id="rId18"/>
    <p:sldId id="422" r:id="rId19"/>
    <p:sldId id="301" r:id="rId20"/>
    <p:sldId id="403" r:id="rId21"/>
    <p:sldId id="402" r:id="rId22"/>
    <p:sldId id="404" r:id="rId23"/>
    <p:sldId id="423" r:id="rId24"/>
    <p:sldId id="396" r:id="rId25"/>
    <p:sldId id="382" r:id="rId26"/>
    <p:sldId id="384" r:id="rId27"/>
    <p:sldId id="408" r:id="rId28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FBF"/>
    <a:srgbClr val="211660"/>
    <a:srgbClr val="1B0E66"/>
    <a:srgbClr val="1B24DB"/>
    <a:srgbClr val="FF4343"/>
    <a:srgbClr val="160C54"/>
    <a:srgbClr val="0B0B55"/>
    <a:srgbClr val="47E3F3"/>
    <a:srgbClr val="FF1D1D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2" autoAdjust="0"/>
    <p:restoredTop sz="92349" autoAdjust="0"/>
  </p:normalViewPr>
  <p:slideViewPr>
    <p:cSldViewPr snapToGrid="0">
      <p:cViewPr varScale="1">
        <p:scale>
          <a:sx n="67" d="100"/>
          <a:sy n="67" d="100"/>
        </p:scale>
        <p:origin x="91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99011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2"/>
            <a:ext cx="2971800" cy="499011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r">
              <a:defRPr sz="1200"/>
            </a:lvl1pPr>
          </a:lstStyle>
          <a:p>
            <a:fld id="{DC114DE7-7EDE-4812-BE06-559538C33614}" type="datetimeFigureOut">
              <a:rPr lang="en-GB" smtClean="0"/>
              <a:t>17/05/2017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0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9446678"/>
            <a:ext cx="2971800" cy="499010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r">
              <a:defRPr sz="1200"/>
            </a:lvl1pPr>
          </a:lstStyle>
          <a:p>
            <a:fld id="{7173B12C-86C1-43A4-80BE-9ABD3EC4516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556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99011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2"/>
            <a:ext cx="2971800" cy="499011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r">
              <a:defRPr sz="1200"/>
            </a:lvl1pPr>
          </a:lstStyle>
          <a:p>
            <a:fld id="{3C0B78A5-BFBF-4CBE-8DEE-869B814CC4E8}" type="datetimeFigureOut">
              <a:rPr lang="en-GB" smtClean="0"/>
              <a:t>17/05/2017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6088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76" tIns="47238" rIns="94476" bIns="47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3"/>
            <a:ext cx="5486400" cy="3916115"/>
          </a:xfrm>
          <a:prstGeom prst="rect">
            <a:avLst/>
          </a:prstGeom>
        </p:spPr>
        <p:txBody>
          <a:bodyPr vert="horz" lIns="94476" tIns="47238" rIns="94476" bIns="472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0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9010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r">
              <a:defRPr sz="1200"/>
            </a:lvl1pPr>
          </a:lstStyle>
          <a:p>
            <a:fld id="{E6CC6537-9AC6-4708-81AF-B9FCCAB6918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05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338" y="1352550"/>
            <a:ext cx="6494462" cy="3654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E1C80-F74C-41DE-B19F-9C64AC192E54}" type="slidenum">
              <a:rPr lang="en-IE" smtClean="0"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66698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know if your</a:t>
            </a:r>
            <a:r>
              <a:rPr lang="en-GB" baseline="0" dirty="0"/>
              <a:t> customer doesn’t want a new supplier or has problems with current supplier. Have you asked? Allow customers to find products and freight will grow there sales….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6537-9AC6-4708-81AF-B9FCCAB6918C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219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6537-9AC6-4708-81AF-B9FCCAB6918C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62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know if your</a:t>
            </a:r>
            <a:r>
              <a:rPr lang="en-GB" baseline="0" dirty="0"/>
              <a:t> customer doesn’t want a new supplier or has problems with current supplier. Have you asked? Allow customers to find products and freight will grow there sales….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6537-9AC6-4708-81AF-B9FCCAB6918C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219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6537-9AC6-4708-81AF-B9FCCAB6918C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62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6537-9AC6-4708-81AF-B9FCCAB6918C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62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6537-9AC6-4708-81AF-B9FCCAB6918C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62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6537-9AC6-4708-81AF-B9FCCAB6918C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62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6537-9AC6-4708-81AF-B9FCCAB6918C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6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know if your</a:t>
            </a:r>
            <a:r>
              <a:rPr lang="en-GB" baseline="0" dirty="0"/>
              <a:t> customer doesn’t want a new supplier or has problems with current supplier. Have you asked? Allow customers to find products and freight will grow there sales….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6537-9AC6-4708-81AF-B9FCCAB6918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21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know if your</a:t>
            </a:r>
            <a:r>
              <a:rPr lang="en-GB" baseline="0" dirty="0"/>
              <a:t> customer doesn’t want a new supplier or has problems with current supplier. Have you asked? Allow customers to find products and freight will grow there sales….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6537-9AC6-4708-81AF-B9FCCAB6918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219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know if your</a:t>
            </a:r>
            <a:r>
              <a:rPr lang="en-GB" baseline="0" dirty="0"/>
              <a:t> customer doesn’t want a new supplier or has problems with current supplier. Have you asked? Allow customers to find products and freight will grow there sales….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6537-9AC6-4708-81AF-B9FCCAB6918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21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know if your</a:t>
            </a:r>
            <a:r>
              <a:rPr lang="en-GB" baseline="0" dirty="0"/>
              <a:t> customer doesn’t want a new supplier or has problems with current supplier. Have you asked? Allow customers to find products and freight will grow there sales….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6537-9AC6-4708-81AF-B9FCCAB6918C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2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know if your</a:t>
            </a:r>
            <a:r>
              <a:rPr lang="en-GB" baseline="0" dirty="0"/>
              <a:t> customer doesn’t want a new supplier or has problems with current supplier. Have you asked? Allow customers to find products and freight will grow there sales….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6537-9AC6-4708-81AF-B9FCCAB6918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219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know if your</a:t>
            </a:r>
            <a:r>
              <a:rPr lang="en-GB" baseline="0" dirty="0"/>
              <a:t> customer doesn’t want a new supplier or has problems with current supplier. Have you asked? Allow customers to find products and freight will grow there sales….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6537-9AC6-4708-81AF-B9FCCAB6918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219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know if your</a:t>
            </a:r>
            <a:r>
              <a:rPr lang="en-GB" baseline="0" dirty="0"/>
              <a:t> customer doesn’t want a new supplier or has problems with current supplier. Have you asked? Allow customers to find products and freight will grow there sales….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6537-9AC6-4708-81AF-B9FCCAB6918C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219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243013"/>
            <a:ext cx="596582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know if your</a:t>
            </a:r>
            <a:r>
              <a:rPr lang="en-GB" baseline="0" dirty="0"/>
              <a:t> customer doesn’t want a new supplier or has problems with current supplier. Have you asked? Allow customers to find products and freight will grow there sales….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6537-9AC6-4708-81AF-B9FCCAB6918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21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A8ED-1F56-4B55-A28B-7F6100A4B53B}" type="datetimeFigureOut">
              <a:rPr lang="en-GB" smtClean="0"/>
              <a:t>17/05/2017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4FFC-D3BB-417C-A75D-686B960EB8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82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A8ED-1F56-4B55-A28B-7F6100A4B53B}" type="datetimeFigureOut">
              <a:rPr lang="en-GB" smtClean="0"/>
              <a:t>17/05/2017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4FFC-D3BB-417C-A75D-686B960EB8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06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A8ED-1F56-4B55-A28B-7F6100A4B53B}" type="datetimeFigureOut">
              <a:rPr lang="en-GB" smtClean="0"/>
              <a:t>17/05/2017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4FFC-D3BB-417C-A75D-686B960EB8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3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A8ED-1F56-4B55-A28B-7F6100A4B53B}" type="datetimeFigureOut">
              <a:rPr lang="en-GB" smtClean="0"/>
              <a:t>17/05/2017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4FFC-D3BB-417C-A75D-686B960EB8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05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A8ED-1F56-4B55-A28B-7F6100A4B53B}" type="datetimeFigureOut">
              <a:rPr lang="en-GB" smtClean="0"/>
              <a:t>17/05/2017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4FFC-D3BB-417C-A75D-686B960EB8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4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A8ED-1F56-4B55-A28B-7F6100A4B53B}" type="datetimeFigureOut">
              <a:rPr lang="en-GB" smtClean="0"/>
              <a:t>17/05/2017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4FFC-D3BB-417C-A75D-686B960EB8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04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A8ED-1F56-4B55-A28B-7F6100A4B53B}" type="datetimeFigureOut">
              <a:rPr lang="en-GB" smtClean="0"/>
              <a:t>17/05/2017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4FFC-D3BB-417C-A75D-686B960EB8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6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A8ED-1F56-4B55-A28B-7F6100A4B53B}" type="datetimeFigureOut">
              <a:rPr lang="en-GB" smtClean="0"/>
              <a:t>17/05/2017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4FFC-D3BB-417C-A75D-686B960EB8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30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A8ED-1F56-4B55-A28B-7F6100A4B53B}" type="datetimeFigureOut">
              <a:rPr lang="en-GB" smtClean="0"/>
              <a:t>17/05/2017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4FFC-D3BB-417C-A75D-686B960EB8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80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A8ED-1F56-4B55-A28B-7F6100A4B53B}" type="datetimeFigureOut">
              <a:rPr lang="en-GB" smtClean="0"/>
              <a:t>17/05/2017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4FFC-D3BB-417C-A75D-686B960EB8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61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A8ED-1F56-4B55-A28B-7F6100A4B53B}" type="datetimeFigureOut">
              <a:rPr lang="en-GB" smtClean="0"/>
              <a:t>17/05/2017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4FFC-D3BB-417C-A75D-686B960EB8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6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accent6">
                <a:lumMod val="1000"/>
                <a:lumOff val="99000"/>
              </a:schemeClr>
            </a:gs>
            <a:gs pos="65000">
              <a:schemeClr val="accent6">
                <a:lumMod val="0"/>
                <a:lumOff val="100000"/>
              </a:schemeClr>
            </a:gs>
            <a:gs pos="94000">
              <a:schemeClr val="accent6">
                <a:lumMod val="100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2A8ED-1F56-4B55-A28B-7F6100A4B53B}" type="datetimeFigureOut">
              <a:rPr lang="en-GB" smtClean="0"/>
              <a:t>17/05/2017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D4FFC-D3BB-417C-A75D-686B960EB8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75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e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jpg"/><Relationship Id="rId1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35601"/>
            <a:ext cx="12192000" cy="86844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5361" y="260650"/>
            <a:ext cx="35523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E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4" y="188056"/>
            <a:ext cx="3822964" cy="12425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5363" y="5523324"/>
            <a:ext cx="11142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u="sng" dirty="0">
                <a:solidFill>
                  <a:srgbClr val="212E7C"/>
                </a:solidFill>
                <a:latin typeface="Trebuchet MS" panose="020B0603020202020204" pitchFamily="34" charset="0"/>
              </a:rPr>
              <a:t>Building Bridges and Making Connections</a:t>
            </a:r>
            <a:endParaRPr lang="en-IE" sz="2400" u="sng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83740" y="28110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sz="2400" b="1" dirty="0">
                <a:solidFill>
                  <a:srgbClr val="7030A0"/>
                </a:solidFill>
              </a:rPr>
              <a:t>“Connecting Your Freight Business to the World and the World to Your Freight Business”</a:t>
            </a:r>
            <a:endParaRPr lang="en-IE" sz="24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843"/>
            <a:ext cx="1581371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2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644692"/>
          </a:xfrm>
          <a:prstGeom prst="rect">
            <a:avLst/>
          </a:prstGeom>
          <a:solidFill>
            <a:srgbClr val="21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33" dirty="0"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" y="-14377"/>
            <a:ext cx="12192000" cy="659071"/>
          </a:xfrm>
          <a:prstGeom prst="rect">
            <a:avLst/>
          </a:prstGeom>
          <a:gradFill>
            <a:gsLst>
              <a:gs pos="18000">
                <a:schemeClr val="accent6">
                  <a:lumMod val="1000"/>
                  <a:lumOff val="99000"/>
                </a:schemeClr>
              </a:gs>
              <a:gs pos="50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i="1" dirty="0">
                <a:solidFill>
                  <a:srgbClr val="171FBF"/>
                </a:solidFill>
              </a:rPr>
              <a:t>Engage Customers at the Stage 1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573544"/>
            <a:ext cx="2743200" cy="365125"/>
          </a:xfrm>
        </p:spPr>
        <p:txBody>
          <a:bodyPr/>
          <a:lstStyle/>
          <a:p>
            <a:fld id="{5F8CB5E1-4844-4D78-A539-25ADFF8BAC15}" type="slidenum">
              <a:rPr lang="en-GB" smtClean="0"/>
              <a:t>10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79787" y="1053904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93972" y="1114000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60574" y="2353092"/>
            <a:ext cx="2642896" cy="2871689"/>
            <a:chOff x="373156" y="1587004"/>
            <a:chExt cx="2670337" cy="2511547"/>
          </a:xfrm>
        </p:grpSpPr>
        <p:sp>
          <p:nvSpPr>
            <p:cNvPr id="13" name="Rounded Rectangle 12"/>
            <p:cNvSpPr/>
            <p:nvPr/>
          </p:nvSpPr>
          <p:spPr>
            <a:xfrm>
              <a:off x="373156" y="1587004"/>
              <a:ext cx="2670337" cy="379911"/>
            </a:xfrm>
            <a:prstGeom prst="roundRect">
              <a:avLst/>
            </a:prstGeom>
            <a:solidFill>
              <a:srgbClr val="212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latin typeface="Century Gothic" panose="020B0502020202020204" pitchFamily="34" charset="0"/>
                </a:rPr>
                <a:t>Pre Freight Stage 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73156" y="1935874"/>
              <a:ext cx="2670337" cy="2162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GB" sz="1867" b="1" i="1" dirty="0">
                  <a:solidFill>
                    <a:schemeClr val="bg1">
                      <a:lumMod val="65000"/>
                    </a:schemeClr>
                  </a:solidFill>
                </a:rPr>
                <a:t>Grow Sales</a:t>
              </a:r>
            </a:p>
            <a:p>
              <a:pPr algn="ctr"/>
              <a:endParaRPr lang="en-IE" sz="1401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>
                  <a:solidFill>
                    <a:schemeClr val="bg1">
                      <a:lumMod val="65000"/>
                    </a:schemeClr>
                  </a:solidFill>
                </a:rPr>
                <a:t>Insurance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>
                  <a:solidFill>
                    <a:schemeClr val="bg1">
                      <a:lumMod val="65000"/>
                    </a:schemeClr>
                  </a:solidFill>
                </a:rPr>
                <a:t>Quality Control Inspections</a:t>
              </a:r>
            </a:p>
            <a:p>
              <a:endParaRPr lang="en-IE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>
                  <a:solidFill>
                    <a:schemeClr val="bg1">
                      <a:lumMod val="65000"/>
                    </a:schemeClr>
                  </a:solidFill>
                </a:rPr>
                <a:t>International Payments</a:t>
              </a:r>
            </a:p>
            <a:p>
              <a:endParaRPr lang="en-IE" sz="1401" b="1" i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14683" y="3894005"/>
            <a:ext cx="2798608" cy="2892584"/>
            <a:chOff x="340718" y="1650146"/>
            <a:chExt cx="2702775" cy="2305474"/>
          </a:xfrm>
        </p:grpSpPr>
        <p:sp>
          <p:nvSpPr>
            <p:cNvPr id="16" name="Rounded Rectangle 15"/>
            <p:cNvSpPr/>
            <p:nvPr/>
          </p:nvSpPr>
          <p:spPr>
            <a:xfrm>
              <a:off x="373156" y="1650146"/>
              <a:ext cx="2670337" cy="316769"/>
            </a:xfrm>
            <a:prstGeom prst="round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latin typeface="Century Gothic" panose="020B0502020202020204" pitchFamily="34" charset="0"/>
                </a:rPr>
                <a:t>Post Freight Stage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340718" y="1935875"/>
              <a:ext cx="2670337" cy="2019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IE" sz="1867" b="1" i="1" dirty="0">
                  <a:solidFill>
                    <a:schemeClr val="bg1">
                      <a:lumMod val="65000"/>
                    </a:schemeClr>
                  </a:solidFill>
                </a:rPr>
                <a:t>Services Offered: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dirty="0">
                  <a:solidFill>
                    <a:schemeClr val="bg1">
                      <a:lumMod val="65000"/>
                    </a:schemeClr>
                  </a:solidFill>
                </a:rPr>
                <a:t>Customs Clearance (Arrival)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dirty="0">
                  <a:solidFill>
                    <a:schemeClr val="bg1">
                      <a:lumMod val="65000"/>
                    </a:schemeClr>
                  </a:solidFill>
                </a:rPr>
                <a:t>Port Delivery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Warehousing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Pick &amp; Pack</a:t>
              </a:r>
            </a:p>
            <a:p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Order Delivery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51947" y="3158202"/>
            <a:ext cx="2807611" cy="2530294"/>
            <a:chOff x="364480" y="1560446"/>
            <a:chExt cx="2679013" cy="1783662"/>
          </a:xfrm>
        </p:grpSpPr>
        <p:sp>
          <p:nvSpPr>
            <p:cNvPr id="19" name="Rounded Rectangle 18"/>
            <p:cNvSpPr/>
            <p:nvPr/>
          </p:nvSpPr>
          <p:spPr>
            <a:xfrm>
              <a:off x="373156" y="1560446"/>
              <a:ext cx="2670337" cy="331590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Freight Stage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364480" y="1860788"/>
              <a:ext cx="2670337" cy="1483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IE" sz="1867" b="1" i="1" dirty="0">
                  <a:solidFill>
                    <a:schemeClr val="bg1">
                      <a:lumMod val="65000"/>
                    </a:schemeClr>
                  </a:solidFill>
                </a:rPr>
                <a:t>Services Offered: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Sea, Land, Air &amp; combination 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 Ex Works, FOB, CIF &amp; others</a:t>
              </a:r>
            </a:p>
            <a:p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Customs Clearance (Departure)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Transport tracking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1" b="1" i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2784252" y="1038309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69041" y="1457078"/>
            <a:ext cx="2497589" cy="72753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  <a:latin typeface="Century Gothic" panose="020B0502020202020204" pitchFamily="34" charset="0"/>
              </a:rPr>
              <a:t>Products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042" y="2196585"/>
            <a:ext cx="249758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900" b="1" i="1" dirty="0">
                <a:solidFill>
                  <a:srgbClr val="C00000"/>
                </a:solidFill>
              </a:rPr>
              <a:t>Grow Customers</a:t>
            </a:r>
          </a:p>
          <a:p>
            <a:pPr algn="ctr"/>
            <a:endParaRPr lang="en-IE" sz="1900" b="1" i="1" dirty="0"/>
          </a:p>
          <a:p>
            <a:pPr marL="381004" indent="-381004">
              <a:buFont typeface="Arial" panose="020B0604020202020204" pitchFamily="34" charset="0"/>
              <a:buChar char="•"/>
            </a:pPr>
            <a:r>
              <a:rPr lang="en-IE" b="1" dirty="0"/>
              <a:t>Source Products</a:t>
            </a:r>
          </a:p>
          <a:p>
            <a:endParaRPr lang="en-IE" b="1" dirty="0"/>
          </a:p>
          <a:p>
            <a:pPr marL="381004" indent="-381004">
              <a:buFont typeface="Arial" panose="020B0604020202020204" pitchFamily="34" charset="0"/>
              <a:buChar char="•"/>
            </a:pPr>
            <a:r>
              <a:rPr lang="en-IE" b="1" dirty="0"/>
              <a:t>Source Sellers</a:t>
            </a:r>
          </a:p>
          <a:p>
            <a:pPr marL="381004" indent="-381004">
              <a:buFont typeface="Arial" panose="020B0604020202020204" pitchFamily="34" charset="0"/>
              <a:buChar char="•"/>
            </a:pPr>
            <a:endParaRPr lang="en-IE" b="1" dirty="0"/>
          </a:p>
          <a:p>
            <a:pPr marL="381004" indent="-381004">
              <a:buFont typeface="Arial" panose="020B0604020202020204" pitchFamily="34" charset="0"/>
              <a:buChar char="•"/>
            </a:pPr>
            <a:r>
              <a:rPr lang="en-GB" b="1" dirty="0"/>
              <a:t>Source Buyers</a:t>
            </a:r>
            <a:endParaRPr lang="en-IE" b="1" dirty="0"/>
          </a:p>
          <a:p>
            <a:pPr marL="381004" indent="-381004">
              <a:buFont typeface="Arial" panose="020B0604020202020204" pitchFamily="34" charset="0"/>
              <a:buChar char="•"/>
            </a:pPr>
            <a:endParaRPr lang="en-IE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646228" y="652270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65503" y="1548380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55948" y="2350288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20668" y="3182890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644692"/>
          </a:xfrm>
          <a:prstGeom prst="rect">
            <a:avLst/>
          </a:prstGeom>
          <a:solidFill>
            <a:srgbClr val="21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33" dirty="0"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" y="-14377"/>
            <a:ext cx="12192000" cy="659071"/>
          </a:xfrm>
          <a:prstGeom prst="rect">
            <a:avLst/>
          </a:prstGeom>
          <a:gradFill>
            <a:gsLst>
              <a:gs pos="18000">
                <a:schemeClr val="accent6">
                  <a:lumMod val="1000"/>
                  <a:lumOff val="99000"/>
                </a:schemeClr>
              </a:gs>
              <a:gs pos="50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i="1" dirty="0">
                <a:solidFill>
                  <a:srgbClr val="171FBF"/>
                </a:solidFill>
              </a:rPr>
              <a:t>Allows your Freight Company to promote &amp; sell “Pre Freight Services”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573544"/>
            <a:ext cx="2743200" cy="365125"/>
          </a:xfrm>
        </p:spPr>
        <p:txBody>
          <a:bodyPr/>
          <a:lstStyle/>
          <a:p>
            <a:fld id="{5F8CB5E1-4844-4D78-A539-25ADFF8BAC15}" type="slidenum">
              <a:rPr lang="en-GB" smtClean="0"/>
              <a:t>11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79787" y="1053904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93972" y="1114000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60574" y="2353092"/>
            <a:ext cx="2642896" cy="2871689"/>
            <a:chOff x="373156" y="1587004"/>
            <a:chExt cx="2670337" cy="2511547"/>
          </a:xfrm>
        </p:grpSpPr>
        <p:sp>
          <p:nvSpPr>
            <p:cNvPr id="13" name="Rounded Rectangle 12"/>
            <p:cNvSpPr/>
            <p:nvPr/>
          </p:nvSpPr>
          <p:spPr>
            <a:xfrm>
              <a:off x="373156" y="1587004"/>
              <a:ext cx="2670337" cy="379911"/>
            </a:xfrm>
            <a:prstGeom prst="roundRect">
              <a:avLst/>
            </a:prstGeom>
            <a:solidFill>
              <a:srgbClr val="212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latin typeface="Century Gothic" panose="020B0502020202020204" pitchFamily="34" charset="0"/>
                </a:rPr>
                <a:t>Pre Freight Stage 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73156" y="1935874"/>
              <a:ext cx="2670337" cy="2162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GB" sz="1867" b="1" i="1" dirty="0">
                  <a:solidFill>
                    <a:srgbClr val="C00000"/>
                  </a:solidFill>
                </a:rPr>
                <a:t>Grow Sales</a:t>
              </a:r>
            </a:p>
            <a:p>
              <a:pPr algn="ctr"/>
              <a:endParaRPr lang="en-IE" sz="1401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/>
                <a:t>Insurance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b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/>
                <a:t>Quality Control Inspections</a:t>
              </a:r>
            </a:p>
            <a:p>
              <a:endParaRPr lang="en-IE" b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/>
                <a:t>International Payments</a:t>
              </a:r>
            </a:p>
            <a:p>
              <a:endParaRPr lang="en-IE" sz="1401" b="1" i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14683" y="3894005"/>
            <a:ext cx="2798608" cy="2892584"/>
            <a:chOff x="340718" y="1650146"/>
            <a:chExt cx="2702775" cy="2305474"/>
          </a:xfrm>
        </p:grpSpPr>
        <p:sp>
          <p:nvSpPr>
            <p:cNvPr id="16" name="Rounded Rectangle 15"/>
            <p:cNvSpPr/>
            <p:nvPr/>
          </p:nvSpPr>
          <p:spPr>
            <a:xfrm>
              <a:off x="373156" y="1650146"/>
              <a:ext cx="2670337" cy="316769"/>
            </a:xfrm>
            <a:prstGeom prst="round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latin typeface="Century Gothic" panose="020B0502020202020204" pitchFamily="34" charset="0"/>
                </a:rPr>
                <a:t>Post Freight Stage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340718" y="1935875"/>
              <a:ext cx="2670337" cy="2019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IE" sz="1867" b="1" i="1" dirty="0">
                  <a:solidFill>
                    <a:schemeClr val="bg1">
                      <a:lumMod val="65000"/>
                    </a:schemeClr>
                  </a:solidFill>
                </a:rPr>
                <a:t>Services Offered: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dirty="0">
                  <a:solidFill>
                    <a:schemeClr val="bg1">
                      <a:lumMod val="65000"/>
                    </a:schemeClr>
                  </a:solidFill>
                </a:rPr>
                <a:t>Customs Clearance (Arrival)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dirty="0">
                  <a:solidFill>
                    <a:schemeClr val="bg1">
                      <a:lumMod val="65000"/>
                    </a:schemeClr>
                  </a:solidFill>
                </a:rPr>
                <a:t>Port Delivery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Warehousing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Pick &amp; Pack</a:t>
              </a:r>
            </a:p>
            <a:p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Order Delivery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51947" y="3158202"/>
            <a:ext cx="2807611" cy="2530294"/>
            <a:chOff x="364480" y="1560446"/>
            <a:chExt cx="2679013" cy="1783662"/>
          </a:xfrm>
        </p:grpSpPr>
        <p:sp>
          <p:nvSpPr>
            <p:cNvPr id="19" name="Rounded Rectangle 18"/>
            <p:cNvSpPr/>
            <p:nvPr/>
          </p:nvSpPr>
          <p:spPr>
            <a:xfrm>
              <a:off x="373156" y="1560446"/>
              <a:ext cx="2670337" cy="331590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Freight Stage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364480" y="1860788"/>
              <a:ext cx="2670337" cy="1483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IE" sz="1867" b="1" i="1" dirty="0">
                  <a:solidFill>
                    <a:schemeClr val="bg1">
                      <a:lumMod val="65000"/>
                    </a:schemeClr>
                  </a:solidFill>
                </a:rPr>
                <a:t>Services Offered: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Sea, Land, Air &amp; combination 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 Ex Works, FOB, CIF &amp; others</a:t>
              </a:r>
            </a:p>
            <a:p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Customs Clearance (Departure)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Transport tracking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1" b="1" i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2784252" y="1038309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69041" y="1457078"/>
            <a:ext cx="2497589" cy="72753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  <a:latin typeface="Century Gothic" panose="020B0502020202020204" pitchFamily="34" charset="0"/>
              </a:rPr>
              <a:t>Products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042" y="2196585"/>
            <a:ext cx="249758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900" b="1" i="1" dirty="0">
                <a:solidFill>
                  <a:srgbClr val="C00000"/>
                </a:solidFill>
              </a:rPr>
              <a:t>Grow Customers</a:t>
            </a:r>
          </a:p>
          <a:p>
            <a:pPr algn="ctr"/>
            <a:endParaRPr lang="en-IE" sz="1900" b="1" i="1" dirty="0"/>
          </a:p>
          <a:p>
            <a:pPr marL="381004" indent="-381004">
              <a:buFont typeface="Arial" panose="020B0604020202020204" pitchFamily="34" charset="0"/>
              <a:buChar char="•"/>
            </a:pPr>
            <a:r>
              <a:rPr lang="en-IE" b="1" dirty="0"/>
              <a:t>Source Products</a:t>
            </a:r>
          </a:p>
          <a:p>
            <a:endParaRPr lang="en-IE" b="1" dirty="0"/>
          </a:p>
          <a:p>
            <a:pPr marL="381004" indent="-381004">
              <a:buFont typeface="Arial" panose="020B0604020202020204" pitchFamily="34" charset="0"/>
              <a:buChar char="•"/>
            </a:pPr>
            <a:r>
              <a:rPr lang="en-IE" b="1" dirty="0"/>
              <a:t>Source Sellers</a:t>
            </a:r>
          </a:p>
          <a:p>
            <a:pPr marL="381004" indent="-381004">
              <a:buFont typeface="Arial" panose="020B0604020202020204" pitchFamily="34" charset="0"/>
              <a:buChar char="•"/>
            </a:pPr>
            <a:endParaRPr lang="en-IE" b="1" dirty="0"/>
          </a:p>
          <a:p>
            <a:pPr marL="381004" indent="-381004">
              <a:buFont typeface="Arial" panose="020B0604020202020204" pitchFamily="34" charset="0"/>
              <a:buChar char="•"/>
            </a:pPr>
            <a:r>
              <a:rPr lang="en-GB" b="1" dirty="0"/>
              <a:t>Source Buyers</a:t>
            </a:r>
            <a:endParaRPr lang="en-IE" b="1" dirty="0"/>
          </a:p>
          <a:p>
            <a:pPr marL="381004" indent="-381004">
              <a:buFont typeface="Arial" panose="020B0604020202020204" pitchFamily="34" charset="0"/>
              <a:buChar char="•"/>
            </a:pPr>
            <a:endParaRPr lang="en-IE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646228" y="652270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65503" y="1548380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55948" y="2350288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20668" y="3182890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  <p:sp>
        <p:nvSpPr>
          <p:cNvPr id="24" name="Curved Up Arrow 23"/>
          <p:cNvSpPr/>
          <p:nvPr/>
        </p:nvSpPr>
        <p:spPr>
          <a:xfrm rot="12320479" flipH="1">
            <a:off x="2500413" y="1078393"/>
            <a:ext cx="2175953" cy="66437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49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644692"/>
          </a:xfrm>
          <a:prstGeom prst="rect">
            <a:avLst/>
          </a:prstGeom>
          <a:solidFill>
            <a:srgbClr val="21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33" dirty="0"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" y="-14377"/>
            <a:ext cx="12192000" cy="659071"/>
          </a:xfrm>
          <a:prstGeom prst="rect">
            <a:avLst/>
          </a:prstGeom>
          <a:gradFill>
            <a:gsLst>
              <a:gs pos="18000">
                <a:schemeClr val="accent6">
                  <a:lumMod val="1000"/>
                  <a:lumOff val="99000"/>
                </a:schemeClr>
              </a:gs>
              <a:gs pos="50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1" dirty="0">
                <a:solidFill>
                  <a:srgbClr val="171FBF"/>
                </a:solidFill>
              </a:rPr>
              <a:t>It then becomes more easier to promote &amp; sell main Freight Services</a:t>
            </a:r>
            <a:endParaRPr lang="en-IE" sz="2400" b="1" i="1" dirty="0">
              <a:solidFill>
                <a:srgbClr val="171FB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573544"/>
            <a:ext cx="2743200" cy="365125"/>
          </a:xfrm>
        </p:spPr>
        <p:txBody>
          <a:bodyPr/>
          <a:lstStyle/>
          <a:p>
            <a:fld id="{5F8CB5E1-4844-4D78-A539-25ADFF8BAC15}" type="slidenum">
              <a:rPr lang="en-GB" smtClean="0"/>
              <a:t>12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79787" y="1053904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93972" y="1114000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60574" y="2353092"/>
            <a:ext cx="2642896" cy="2871689"/>
            <a:chOff x="373156" y="1587004"/>
            <a:chExt cx="2670337" cy="2511547"/>
          </a:xfrm>
        </p:grpSpPr>
        <p:sp>
          <p:nvSpPr>
            <p:cNvPr id="13" name="Rounded Rectangle 12"/>
            <p:cNvSpPr/>
            <p:nvPr/>
          </p:nvSpPr>
          <p:spPr>
            <a:xfrm>
              <a:off x="373156" y="1587004"/>
              <a:ext cx="2670337" cy="379911"/>
            </a:xfrm>
            <a:prstGeom prst="roundRect">
              <a:avLst/>
            </a:prstGeom>
            <a:solidFill>
              <a:srgbClr val="212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latin typeface="Century Gothic" panose="020B0502020202020204" pitchFamily="34" charset="0"/>
                </a:rPr>
                <a:t>Pre Freight Stage 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73156" y="1935874"/>
              <a:ext cx="2670337" cy="2162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GB" sz="1867" b="1" i="1" dirty="0">
                  <a:solidFill>
                    <a:srgbClr val="C00000"/>
                  </a:solidFill>
                </a:rPr>
                <a:t>Grow Sales</a:t>
              </a:r>
            </a:p>
            <a:p>
              <a:pPr algn="ctr"/>
              <a:endParaRPr lang="en-IE" sz="1401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/>
                <a:t>Insurance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b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/>
                <a:t>Quality Control Inspections</a:t>
              </a:r>
            </a:p>
            <a:p>
              <a:endParaRPr lang="en-IE" b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/>
                <a:t>International Payments</a:t>
              </a:r>
            </a:p>
            <a:p>
              <a:endParaRPr lang="en-IE" sz="1401" b="1" i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14683" y="3894005"/>
            <a:ext cx="2798608" cy="2892584"/>
            <a:chOff x="340718" y="1650146"/>
            <a:chExt cx="2702775" cy="2305474"/>
          </a:xfrm>
        </p:grpSpPr>
        <p:sp>
          <p:nvSpPr>
            <p:cNvPr id="16" name="Rounded Rectangle 15"/>
            <p:cNvSpPr/>
            <p:nvPr/>
          </p:nvSpPr>
          <p:spPr>
            <a:xfrm>
              <a:off x="373156" y="1650146"/>
              <a:ext cx="2670337" cy="316769"/>
            </a:xfrm>
            <a:prstGeom prst="round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latin typeface="Century Gothic" panose="020B0502020202020204" pitchFamily="34" charset="0"/>
                </a:rPr>
                <a:t>Post Freight Stage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340718" y="1935875"/>
              <a:ext cx="2670337" cy="2019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IE" sz="1867" b="1" i="1" dirty="0">
                  <a:solidFill>
                    <a:schemeClr val="bg1">
                      <a:lumMod val="65000"/>
                    </a:schemeClr>
                  </a:solidFill>
                </a:rPr>
                <a:t>Services Offered: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dirty="0">
                  <a:solidFill>
                    <a:schemeClr val="bg1">
                      <a:lumMod val="65000"/>
                    </a:schemeClr>
                  </a:solidFill>
                </a:rPr>
                <a:t>Customs Clearance (Arrival)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dirty="0">
                  <a:solidFill>
                    <a:schemeClr val="bg1">
                      <a:lumMod val="65000"/>
                    </a:schemeClr>
                  </a:solidFill>
                </a:rPr>
                <a:t>Port Delivery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Warehousing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Pick &amp; Pack</a:t>
              </a:r>
            </a:p>
            <a:p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Order Delivery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51947" y="3158202"/>
            <a:ext cx="2807611" cy="2530294"/>
            <a:chOff x="364480" y="1560446"/>
            <a:chExt cx="2679013" cy="1783662"/>
          </a:xfrm>
        </p:grpSpPr>
        <p:sp>
          <p:nvSpPr>
            <p:cNvPr id="19" name="Rounded Rectangle 18"/>
            <p:cNvSpPr/>
            <p:nvPr/>
          </p:nvSpPr>
          <p:spPr>
            <a:xfrm>
              <a:off x="373156" y="1560446"/>
              <a:ext cx="2670337" cy="331590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Freight Stage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364480" y="1860788"/>
              <a:ext cx="2670337" cy="1483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IE" sz="1867" b="1" i="1" dirty="0">
                  <a:solidFill>
                    <a:srgbClr val="C00000"/>
                  </a:solidFill>
                </a:rPr>
                <a:t>Services Offered: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Sea, Land, Air &amp; combination 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 Ex Works, FOB, CIF &amp; others</a:t>
              </a:r>
            </a:p>
            <a:p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Customs Clearance (Departure)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Transport tracking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1" b="1" i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2784252" y="1038309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69041" y="1457078"/>
            <a:ext cx="2497589" cy="72753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  <a:latin typeface="Century Gothic" panose="020B0502020202020204" pitchFamily="34" charset="0"/>
              </a:rPr>
              <a:t>Products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042" y="2196585"/>
            <a:ext cx="249758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900" b="1" i="1" dirty="0">
                <a:solidFill>
                  <a:srgbClr val="C00000"/>
                </a:solidFill>
              </a:rPr>
              <a:t>Grow Customers</a:t>
            </a:r>
          </a:p>
          <a:p>
            <a:pPr algn="ctr"/>
            <a:endParaRPr lang="en-IE" sz="1900" b="1" i="1" dirty="0"/>
          </a:p>
          <a:p>
            <a:pPr marL="381004" indent="-381004">
              <a:buFont typeface="Arial" panose="020B0604020202020204" pitchFamily="34" charset="0"/>
              <a:buChar char="•"/>
            </a:pPr>
            <a:r>
              <a:rPr lang="en-IE" b="1" dirty="0"/>
              <a:t>Source Products</a:t>
            </a:r>
          </a:p>
          <a:p>
            <a:endParaRPr lang="en-IE" b="1" dirty="0"/>
          </a:p>
          <a:p>
            <a:pPr marL="381004" indent="-381004">
              <a:buFont typeface="Arial" panose="020B0604020202020204" pitchFamily="34" charset="0"/>
              <a:buChar char="•"/>
            </a:pPr>
            <a:r>
              <a:rPr lang="en-IE" b="1" dirty="0"/>
              <a:t>Source Sellers</a:t>
            </a:r>
          </a:p>
          <a:p>
            <a:pPr marL="381004" indent="-381004">
              <a:buFont typeface="Arial" panose="020B0604020202020204" pitchFamily="34" charset="0"/>
              <a:buChar char="•"/>
            </a:pPr>
            <a:endParaRPr lang="en-IE" b="1" dirty="0"/>
          </a:p>
          <a:p>
            <a:pPr marL="381004" indent="-381004">
              <a:buFont typeface="Arial" panose="020B0604020202020204" pitchFamily="34" charset="0"/>
              <a:buChar char="•"/>
            </a:pPr>
            <a:r>
              <a:rPr lang="en-GB" b="1" dirty="0"/>
              <a:t>Source Buyers</a:t>
            </a:r>
            <a:endParaRPr lang="en-IE" b="1" dirty="0"/>
          </a:p>
          <a:p>
            <a:pPr marL="381004" indent="-381004">
              <a:buFont typeface="Arial" panose="020B0604020202020204" pitchFamily="34" charset="0"/>
              <a:buChar char="•"/>
            </a:pPr>
            <a:endParaRPr lang="en-IE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646228" y="652270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65503" y="1548380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55948" y="2350288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20668" y="3182890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  <p:sp>
        <p:nvSpPr>
          <p:cNvPr id="24" name="Curved Up Arrow 23"/>
          <p:cNvSpPr/>
          <p:nvPr/>
        </p:nvSpPr>
        <p:spPr>
          <a:xfrm rot="12320479" flipH="1">
            <a:off x="2500413" y="1078393"/>
            <a:ext cx="2175953" cy="66437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Curved Up Arrow 26"/>
          <p:cNvSpPr/>
          <p:nvPr/>
        </p:nvSpPr>
        <p:spPr>
          <a:xfrm rot="12320479" flipH="1">
            <a:off x="5146859" y="1890777"/>
            <a:ext cx="2175953" cy="66437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5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644692"/>
          </a:xfrm>
          <a:prstGeom prst="rect">
            <a:avLst/>
          </a:prstGeom>
          <a:solidFill>
            <a:srgbClr val="21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33" dirty="0"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" y="-14377"/>
            <a:ext cx="12192000" cy="659071"/>
          </a:xfrm>
          <a:prstGeom prst="rect">
            <a:avLst/>
          </a:prstGeom>
          <a:gradFill>
            <a:gsLst>
              <a:gs pos="18000">
                <a:schemeClr val="accent6">
                  <a:lumMod val="1000"/>
                  <a:lumOff val="99000"/>
                </a:schemeClr>
              </a:gs>
              <a:gs pos="86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1" dirty="0">
                <a:solidFill>
                  <a:srgbClr val="171FBF"/>
                </a:solidFill>
              </a:rPr>
              <a:t>Additional “Post Freight” Services are then more easily promoted and sold to customers</a:t>
            </a:r>
            <a:endParaRPr lang="en-IE" sz="2400" b="1" i="1" dirty="0">
              <a:solidFill>
                <a:srgbClr val="171FB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573544"/>
            <a:ext cx="2743200" cy="365125"/>
          </a:xfrm>
        </p:spPr>
        <p:txBody>
          <a:bodyPr/>
          <a:lstStyle/>
          <a:p>
            <a:fld id="{5F8CB5E1-4844-4D78-A539-25ADFF8BAC15}" type="slidenum">
              <a:rPr lang="en-GB" smtClean="0"/>
              <a:t>13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79787" y="1053904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93972" y="1114000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60574" y="2353092"/>
            <a:ext cx="2642896" cy="2871689"/>
            <a:chOff x="373156" y="1587004"/>
            <a:chExt cx="2670337" cy="2511546"/>
          </a:xfrm>
        </p:grpSpPr>
        <p:sp>
          <p:nvSpPr>
            <p:cNvPr id="13" name="Rounded Rectangle 12"/>
            <p:cNvSpPr/>
            <p:nvPr/>
          </p:nvSpPr>
          <p:spPr>
            <a:xfrm>
              <a:off x="373156" y="1587004"/>
              <a:ext cx="2670337" cy="379911"/>
            </a:xfrm>
            <a:prstGeom prst="roundRect">
              <a:avLst/>
            </a:prstGeom>
            <a:solidFill>
              <a:srgbClr val="212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latin typeface="Century Gothic" panose="020B0502020202020204" pitchFamily="34" charset="0"/>
                </a:rPr>
                <a:t>Pre Freight Stage 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73156" y="1935874"/>
              <a:ext cx="2670337" cy="2162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GB" sz="1867" b="1" i="1" dirty="0">
                  <a:solidFill>
                    <a:srgbClr val="C00000"/>
                  </a:solidFill>
                </a:rPr>
                <a:t>Grow Sales</a:t>
              </a:r>
            </a:p>
            <a:p>
              <a:pPr algn="ctr"/>
              <a:endParaRPr lang="en-IE" sz="1401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/>
                <a:t>Insurance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b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/>
                <a:t>Quality Control Inspections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b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/>
                <a:t>International Payments</a:t>
              </a:r>
            </a:p>
            <a:p>
              <a:endParaRPr lang="en-IE" sz="1401" b="1" i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14683" y="3894005"/>
            <a:ext cx="2798608" cy="2892584"/>
            <a:chOff x="340718" y="1650146"/>
            <a:chExt cx="2702775" cy="2305474"/>
          </a:xfrm>
        </p:grpSpPr>
        <p:sp>
          <p:nvSpPr>
            <p:cNvPr id="16" name="Rounded Rectangle 15"/>
            <p:cNvSpPr/>
            <p:nvPr/>
          </p:nvSpPr>
          <p:spPr>
            <a:xfrm>
              <a:off x="373156" y="1650146"/>
              <a:ext cx="2670337" cy="316769"/>
            </a:xfrm>
            <a:prstGeom prst="round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latin typeface="Century Gothic" panose="020B0502020202020204" pitchFamily="34" charset="0"/>
                </a:rPr>
                <a:t>Post Freight Stage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340718" y="1935875"/>
              <a:ext cx="2670337" cy="2019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IE" sz="1867" b="1" i="1" dirty="0">
                  <a:solidFill>
                    <a:srgbClr val="C00000"/>
                  </a:solidFill>
                </a:rPr>
                <a:t>Services Offered: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dirty="0"/>
                <a:t>Customs Clearance (Arrival)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dirty="0"/>
                <a:t>Port Delivery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Warehousing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Pick &amp; Pack</a:t>
              </a:r>
            </a:p>
            <a:p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Order Delivery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51947" y="3158202"/>
            <a:ext cx="2807611" cy="2530294"/>
            <a:chOff x="364480" y="1560446"/>
            <a:chExt cx="2679013" cy="1783662"/>
          </a:xfrm>
        </p:grpSpPr>
        <p:sp>
          <p:nvSpPr>
            <p:cNvPr id="19" name="Rounded Rectangle 18"/>
            <p:cNvSpPr/>
            <p:nvPr/>
          </p:nvSpPr>
          <p:spPr>
            <a:xfrm>
              <a:off x="373156" y="1560446"/>
              <a:ext cx="2670337" cy="331590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Freight Stage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364480" y="1860788"/>
              <a:ext cx="2670337" cy="1483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IE" sz="1867" b="1" i="1" dirty="0">
                  <a:solidFill>
                    <a:srgbClr val="C00000"/>
                  </a:solidFill>
                </a:rPr>
                <a:t>Services Offered: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Sea, Land, Air &amp; combination 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 Ex Works, FOB, CIF &amp; others</a:t>
              </a:r>
            </a:p>
            <a:p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Customs Clearance (Departure)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Transport tracking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1" b="1" i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2784252" y="1038309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69041" y="1457078"/>
            <a:ext cx="2497589" cy="72753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  <a:latin typeface="Century Gothic" panose="020B0502020202020204" pitchFamily="34" charset="0"/>
              </a:rPr>
              <a:t>Products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042" y="2196585"/>
            <a:ext cx="249758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900" b="1" i="1" dirty="0">
                <a:solidFill>
                  <a:srgbClr val="C00000"/>
                </a:solidFill>
              </a:rPr>
              <a:t>Grow Customers</a:t>
            </a:r>
          </a:p>
          <a:p>
            <a:pPr algn="ctr"/>
            <a:endParaRPr lang="en-IE" sz="1900" b="1" i="1" dirty="0"/>
          </a:p>
          <a:p>
            <a:pPr marL="381004" indent="-381004">
              <a:buFont typeface="Arial" panose="020B0604020202020204" pitchFamily="34" charset="0"/>
              <a:buChar char="•"/>
            </a:pPr>
            <a:r>
              <a:rPr lang="en-IE" b="1" dirty="0"/>
              <a:t>Source Products</a:t>
            </a:r>
          </a:p>
          <a:p>
            <a:endParaRPr lang="en-IE" b="1" dirty="0"/>
          </a:p>
          <a:p>
            <a:pPr marL="381004" indent="-381004">
              <a:buFont typeface="Arial" panose="020B0604020202020204" pitchFamily="34" charset="0"/>
              <a:buChar char="•"/>
            </a:pPr>
            <a:r>
              <a:rPr lang="en-IE" b="1" dirty="0"/>
              <a:t>Source Sellers</a:t>
            </a:r>
          </a:p>
          <a:p>
            <a:pPr marL="381004" indent="-381004">
              <a:buFont typeface="Arial" panose="020B0604020202020204" pitchFamily="34" charset="0"/>
              <a:buChar char="•"/>
            </a:pPr>
            <a:endParaRPr lang="en-IE" b="1" dirty="0"/>
          </a:p>
          <a:p>
            <a:pPr marL="381004" indent="-381004">
              <a:buFont typeface="Arial" panose="020B0604020202020204" pitchFamily="34" charset="0"/>
              <a:buChar char="•"/>
            </a:pPr>
            <a:r>
              <a:rPr lang="en-GB" b="1" dirty="0"/>
              <a:t>Source Buyers</a:t>
            </a:r>
            <a:endParaRPr lang="en-IE" b="1" dirty="0"/>
          </a:p>
          <a:p>
            <a:pPr marL="381004" indent="-381004">
              <a:buFont typeface="Arial" panose="020B0604020202020204" pitchFamily="34" charset="0"/>
              <a:buChar char="•"/>
            </a:pPr>
            <a:endParaRPr lang="en-IE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646228" y="652270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65503" y="1548380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55948" y="2350288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20668" y="3182890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  <p:sp>
        <p:nvSpPr>
          <p:cNvPr id="24" name="Curved Up Arrow 23"/>
          <p:cNvSpPr/>
          <p:nvPr/>
        </p:nvSpPr>
        <p:spPr>
          <a:xfrm rot="12320479" flipH="1">
            <a:off x="2500413" y="1078393"/>
            <a:ext cx="2175953" cy="66437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Curved Up Arrow 26"/>
          <p:cNvSpPr/>
          <p:nvPr/>
        </p:nvSpPr>
        <p:spPr>
          <a:xfrm rot="12320479" flipH="1">
            <a:off x="5146859" y="1890777"/>
            <a:ext cx="2175953" cy="66437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Curved Up Arrow 27"/>
          <p:cNvSpPr/>
          <p:nvPr/>
        </p:nvSpPr>
        <p:spPr>
          <a:xfrm rot="12320479" flipH="1">
            <a:off x="8329159" y="2719429"/>
            <a:ext cx="2175953" cy="66437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96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00" y="3398772"/>
            <a:ext cx="1133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Solutions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104" y="1350547"/>
            <a:ext cx="4448151" cy="14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5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71524"/>
          </a:xfrm>
          <a:gradFill>
            <a:gsLst>
              <a:gs pos="2000">
                <a:schemeClr val="bg1"/>
              </a:gs>
              <a:gs pos="50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3000000" scaled="0"/>
          </a:gradFill>
        </p:spPr>
        <p:txBody>
          <a:bodyPr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b="1" i="1" dirty="0">
                <a:solidFill>
                  <a:srgbClr val="171FBF"/>
                </a:solidFill>
                <a:latin typeface="+mn-lt"/>
                <a:cs typeface="Arial" panose="020B0604020202020204" pitchFamily="34" charset="0"/>
              </a:rPr>
              <a:t>Your Freight Company receives its own branded Supply Chain Platform</a:t>
            </a: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083212"/>
            <a:ext cx="12192000" cy="5514536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3600" dirty="0">
                <a:solidFill>
                  <a:srgbClr val="C00000"/>
                </a:solidFill>
                <a:latin typeface="Helvetica"/>
                <a:ea typeface="Times New Roman"/>
                <a:cs typeface="Times New Roman"/>
              </a:rPr>
              <a:t>Goodada provides a branded platform which:</a:t>
            </a:r>
          </a:p>
          <a:p>
            <a:pPr marL="1200150" lvl="1" indent="-7429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3600" dirty="0">
                <a:solidFill>
                  <a:srgbClr val="C00000"/>
                </a:solidFill>
                <a:latin typeface="Helvetica"/>
                <a:ea typeface="Times New Roman"/>
                <a:cs typeface="Times New Roman"/>
              </a:rPr>
              <a:t>Make money by selling services online.</a:t>
            </a:r>
          </a:p>
          <a:p>
            <a:pPr marL="1200150" lvl="1" indent="-7429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3600" dirty="0">
                <a:solidFill>
                  <a:srgbClr val="C00000"/>
                </a:solidFill>
                <a:latin typeface="Helvetica"/>
                <a:ea typeface="Times New Roman"/>
                <a:cs typeface="Times New Roman"/>
              </a:rPr>
              <a:t>Allows you to develop &amp; grow Sales Leads</a:t>
            </a:r>
          </a:p>
          <a:p>
            <a:pPr lvl="2">
              <a:lnSpc>
                <a:spcPct val="115000"/>
              </a:lnSpc>
              <a:spcAft>
                <a:spcPts val="1000"/>
              </a:spcAft>
            </a:pPr>
            <a:r>
              <a:rPr lang="en-GB" sz="3200" dirty="0">
                <a:solidFill>
                  <a:srgbClr val="C00000"/>
                </a:solidFill>
                <a:latin typeface="Helvetica"/>
                <a:ea typeface="Times New Roman"/>
                <a:cs typeface="Times New Roman"/>
              </a:rPr>
              <a:t>Importers can use to find Products &amp; Sellers.(+450,000)</a:t>
            </a:r>
            <a:endParaRPr lang="en-IE" sz="3200" dirty="0">
              <a:solidFill>
                <a:srgbClr val="C00000"/>
              </a:solidFill>
              <a:latin typeface="Helvetica"/>
              <a:ea typeface="Times New Roman"/>
              <a:cs typeface="Times New Roman"/>
            </a:endParaRPr>
          </a:p>
          <a:p>
            <a:pPr lvl="2">
              <a:lnSpc>
                <a:spcPct val="115000"/>
              </a:lnSpc>
              <a:spcAft>
                <a:spcPts val="1000"/>
              </a:spcAft>
            </a:pPr>
            <a:r>
              <a:rPr lang="en-GB" sz="3200" dirty="0">
                <a:solidFill>
                  <a:srgbClr val="C00000"/>
                </a:solidFill>
                <a:latin typeface="Helvetica"/>
                <a:ea typeface="Times New Roman"/>
                <a:cs typeface="Times New Roman"/>
              </a:rPr>
              <a:t>Exporters can promote their Products through your site.</a:t>
            </a:r>
            <a:endParaRPr lang="en-GB" sz="3600" dirty="0">
              <a:solidFill>
                <a:srgbClr val="C00000"/>
              </a:solidFill>
              <a:latin typeface="Helvetica"/>
              <a:ea typeface="Times New Roman"/>
              <a:cs typeface="Times New Roman"/>
            </a:endParaRPr>
          </a:p>
          <a:p>
            <a:pPr marL="1200150" lvl="1" indent="-7429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3600" dirty="0">
                <a:solidFill>
                  <a:srgbClr val="C00000"/>
                </a:solidFill>
                <a:latin typeface="Helvetica"/>
                <a:ea typeface="Times New Roman"/>
                <a:cs typeface="Times New Roman"/>
              </a:rPr>
              <a:t>Allows your customers to chat with Online Customer support.</a:t>
            </a:r>
          </a:p>
          <a:p>
            <a:pPr marL="1200150" lvl="1" indent="-7429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3600" dirty="0">
                <a:solidFill>
                  <a:srgbClr val="C00000"/>
                </a:solidFill>
                <a:latin typeface="Helvetica"/>
                <a:ea typeface="Times New Roman"/>
                <a:cs typeface="Times New Roman"/>
              </a:rPr>
              <a:t>Allows you to develop business into China.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E" sz="3600" b="1" dirty="0">
              <a:solidFill>
                <a:srgbClr val="C00000"/>
              </a:solidFill>
              <a:latin typeface="Helvetica"/>
              <a:ea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32" y="198673"/>
            <a:ext cx="1314564" cy="427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061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644692"/>
          </a:xfrm>
          <a:prstGeom prst="rect">
            <a:avLst/>
          </a:prstGeom>
          <a:solidFill>
            <a:srgbClr val="21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33" dirty="0"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" y="-14377"/>
            <a:ext cx="12192000" cy="685598"/>
          </a:xfrm>
          <a:prstGeom prst="rect">
            <a:avLst/>
          </a:prstGeom>
          <a:gradFill>
            <a:gsLst>
              <a:gs pos="18000">
                <a:schemeClr val="accent6">
                  <a:lumMod val="1000"/>
                  <a:lumOff val="99000"/>
                </a:schemeClr>
              </a:gs>
              <a:gs pos="50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i="1" dirty="0">
                <a:solidFill>
                  <a:srgbClr val="171FBF"/>
                </a:solidFill>
              </a:rPr>
              <a:t>Grow Sales selling “Pre Freight” Services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5E1-4844-4D78-A539-25ADFF8BAC15}" type="slidenum">
              <a:rPr lang="en-GB" smtClean="0"/>
              <a:t>16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79787" y="836710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93972" y="896806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60574" y="2135898"/>
            <a:ext cx="2642896" cy="2871689"/>
            <a:chOff x="373156" y="1587004"/>
            <a:chExt cx="2670337" cy="2511547"/>
          </a:xfrm>
        </p:grpSpPr>
        <p:sp>
          <p:nvSpPr>
            <p:cNvPr id="13" name="Rounded Rectangle 12"/>
            <p:cNvSpPr/>
            <p:nvPr/>
          </p:nvSpPr>
          <p:spPr>
            <a:xfrm>
              <a:off x="373156" y="1587004"/>
              <a:ext cx="2670337" cy="379911"/>
            </a:xfrm>
            <a:prstGeom prst="roundRect">
              <a:avLst/>
            </a:prstGeom>
            <a:solidFill>
              <a:srgbClr val="212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latin typeface="Century Gothic" panose="020B0502020202020204" pitchFamily="34" charset="0"/>
                </a:rPr>
                <a:t>Pre Freight Stage 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73156" y="1935874"/>
              <a:ext cx="2670337" cy="2162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GB" sz="1867" b="1" i="1" dirty="0">
                  <a:solidFill>
                    <a:srgbClr val="C00000"/>
                  </a:solidFill>
                </a:rPr>
                <a:t>Grow Sales</a:t>
              </a:r>
            </a:p>
            <a:p>
              <a:pPr algn="ctr"/>
              <a:endParaRPr lang="en-IE" sz="1401" b="1" dirty="0">
                <a:latin typeface="Century Gothic" panose="020B0502020202020204" pitchFamily="34" charset="0"/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/>
                <a:t>Insurance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b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/>
                <a:t>Quality Control Inspections</a:t>
              </a:r>
            </a:p>
            <a:p>
              <a:endParaRPr lang="en-IE" b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/>
                <a:t>International Payments</a:t>
              </a:r>
            </a:p>
            <a:p>
              <a:endParaRPr lang="en-IE" sz="1401" b="1" i="1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9148271" y="3676810"/>
            <a:ext cx="2765020" cy="397437"/>
          </a:xfrm>
          <a:prstGeom prst="round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>
                <a:latin typeface="Century Gothic" panose="020B0502020202020204" pitchFamily="34" charset="0"/>
              </a:rPr>
              <a:t>Post Freight Stage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961040" y="2941008"/>
            <a:ext cx="2798519" cy="470392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>
                <a:solidFill>
                  <a:schemeClr val="bg1"/>
                </a:solidFill>
                <a:latin typeface="Century Gothic" panose="020B0502020202020204" pitchFamily="34" charset="0"/>
              </a:rPr>
              <a:t>Freight Stage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784252" y="821115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69041" y="1239884"/>
            <a:ext cx="2497589" cy="72753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  <a:latin typeface="Century Gothic" panose="020B0502020202020204" pitchFamily="34" charset="0"/>
              </a:rPr>
              <a:t>Source Sellers/ Buyers of Products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6228" y="475426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65503" y="1331186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55948" y="2133094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20668" y="2965696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6284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71550"/>
          </a:xfrm>
          <a:prstGeom prst="rect">
            <a:avLst/>
          </a:prstGeom>
          <a:gradFill>
            <a:gsLst>
              <a:gs pos="18000">
                <a:schemeClr val="accent6">
                  <a:lumMod val="1000"/>
                  <a:lumOff val="99000"/>
                </a:schemeClr>
              </a:gs>
              <a:gs pos="50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042" y="203613"/>
            <a:ext cx="10872468" cy="364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B24DB"/>
                </a:solidFill>
              </a:rPr>
              <a:t>Increase Your Sales with “Pre Freight” Services</a:t>
            </a:r>
            <a:endParaRPr lang="en-IE" sz="2400" b="1" dirty="0">
              <a:solidFill>
                <a:srgbClr val="1B24DB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8" y="1273435"/>
            <a:ext cx="4866302" cy="26825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21" y="4374743"/>
            <a:ext cx="4835857" cy="2320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5784" y="896798"/>
            <a:ext cx="38951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801" b="1" dirty="0">
                <a:solidFill>
                  <a:srgbClr val="C00000"/>
                </a:solidFill>
              </a:rPr>
              <a:t>Seller Verifications &amp; QC Inspections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44295" y="4053479"/>
            <a:ext cx="38951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801" b="1" dirty="0">
                <a:solidFill>
                  <a:srgbClr val="C00000"/>
                </a:solidFill>
              </a:rPr>
              <a:t>International Payments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9355" y="4053479"/>
            <a:ext cx="38951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801" b="1" dirty="0">
                <a:solidFill>
                  <a:srgbClr val="C00000"/>
                </a:solidFill>
              </a:rPr>
              <a:t>Insurance Services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32" y="198673"/>
            <a:ext cx="1314564" cy="427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74237"/>
            <a:ext cx="4806120" cy="2271693"/>
          </a:xfrm>
          <a:prstGeom prst="rect">
            <a:avLst/>
          </a:prstGeom>
        </p:spPr>
      </p:pic>
      <p:pic>
        <p:nvPicPr>
          <p:cNvPr id="14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6000" y="1168788"/>
            <a:ext cx="4824335" cy="27872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333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644692"/>
          </a:xfrm>
          <a:prstGeom prst="rect">
            <a:avLst/>
          </a:prstGeom>
          <a:solidFill>
            <a:srgbClr val="21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33" dirty="0"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" y="-14377"/>
            <a:ext cx="12192000" cy="659071"/>
          </a:xfrm>
          <a:prstGeom prst="rect">
            <a:avLst/>
          </a:prstGeom>
          <a:gradFill>
            <a:gsLst>
              <a:gs pos="18000">
                <a:schemeClr val="accent6">
                  <a:lumMod val="1000"/>
                  <a:lumOff val="99000"/>
                </a:schemeClr>
              </a:gs>
              <a:gs pos="50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i="1" dirty="0">
                <a:solidFill>
                  <a:srgbClr val="171FBF"/>
                </a:solidFill>
              </a:rPr>
              <a:t>Engage Customers at the Stage 1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573544"/>
            <a:ext cx="2743200" cy="365125"/>
          </a:xfrm>
        </p:spPr>
        <p:txBody>
          <a:bodyPr/>
          <a:lstStyle/>
          <a:p>
            <a:fld id="{5F8CB5E1-4844-4D78-A539-25ADFF8BAC15}" type="slidenum">
              <a:rPr lang="en-GB" smtClean="0"/>
              <a:t>18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79787" y="1053904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93972" y="1114000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60574" y="2353092"/>
            <a:ext cx="2642896" cy="3702686"/>
            <a:chOff x="373156" y="1587004"/>
            <a:chExt cx="2670337" cy="3238327"/>
          </a:xfrm>
        </p:grpSpPr>
        <p:sp>
          <p:nvSpPr>
            <p:cNvPr id="13" name="Rounded Rectangle 12"/>
            <p:cNvSpPr/>
            <p:nvPr/>
          </p:nvSpPr>
          <p:spPr>
            <a:xfrm>
              <a:off x="373156" y="1587004"/>
              <a:ext cx="2670337" cy="379911"/>
            </a:xfrm>
            <a:prstGeom prst="roundRect">
              <a:avLst/>
            </a:prstGeom>
            <a:solidFill>
              <a:srgbClr val="212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latin typeface="Century Gothic" panose="020B0502020202020204" pitchFamily="34" charset="0"/>
                </a:rPr>
                <a:t>Pre Freight Stage 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73156" y="1935874"/>
              <a:ext cx="2670337" cy="2889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GB" sz="1867" b="1" i="1" dirty="0">
                  <a:solidFill>
                    <a:schemeClr val="bg1">
                      <a:lumMod val="65000"/>
                    </a:schemeClr>
                  </a:solidFill>
                </a:rPr>
                <a:t>Grow Sales</a:t>
              </a:r>
            </a:p>
            <a:p>
              <a:pPr algn="ctr"/>
              <a:endParaRPr lang="en-IE" sz="1401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>
                  <a:solidFill>
                    <a:schemeClr val="bg1">
                      <a:lumMod val="65000"/>
                    </a:schemeClr>
                  </a:solidFill>
                </a:rPr>
                <a:t>Insurance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>
                  <a:solidFill>
                    <a:schemeClr val="bg1">
                      <a:lumMod val="65000"/>
                    </a:schemeClr>
                  </a:solidFill>
                </a:rPr>
                <a:t>Quality Control Inspections</a:t>
              </a:r>
            </a:p>
            <a:p>
              <a:endParaRPr lang="en-IE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GB" b="1" dirty="0">
                  <a:solidFill>
                    <a:schemeClr val="bg1">
                      <a:lumMod val="65000"/>
                    </a:schemeClr>
                  </a:solidFill>
                </a:rPr>
                <a:t>Duties &amp; Taxes Information</a:t>
              </a:r>
            </a:p>
            <a:p>
              <a:endParaRPr lang="en-IE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>
                  <a:solidFill>
                    <a:schemeClr val="bg1">
                      <a:lumMod val="65000"/>
                    </a:schemeClr>
                  </a:solidFill>
                </a:rPr>
                <a:t>International Payments</a:t>
              </a:r>
            </a:p>
            <a:p>
              <a:endParaRPr lang="en-IE" sz="1401" b="1" i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14683" y="3894005"/>
            <a:ext cx="2798608" cy="2892584"/>
            <a:chOff x="340718" y="1650146"/>
            <a:chExt cx="2702775" cy="2305474"/>
          </a:xfrm>
        </p:grpSpPr>
        <p:sp>
          <p:nvSpPr>
            <p:cNvPr id="16" name="Rounded Rectangle 15"/>
            <p:cNvSpPr/>
            <p:nvPr/>
          </p:nvSpPr>
          <p:spPr>
            <a:xfrm>
              <a:off x="373156" y="1650146"/>
              <a:ext cx="2670337" cy="316769"/>
            </a:xfrm>
            <a:prstGeom prst="round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latin typeface="Century Gothic" panose="020B0502020202020204" pitchFamily="34" charset="0"/>
                </a:rPr>
                <a:t>Post Freight Stage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340718" y="1935875"/>
              <a:ext cx="2670337" cy="2019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IE" sz="1867" b="1" i="1" dirty="0">
                  <a:solidFill>
                    <a:schemeClr val="bg1">
                      <a:lumMod val="65000"/>
                    </a:schemeClr>
                  </a:solidFill>
                </a:rPr>
                <a:t>Services Offered: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dirty="0">
                  <a:solidFill>
                    <a:schemeClr val="bg1">
                      <a:lumMod val="65000"/>
                    </a:schemeClr>
                  </a:solidFill>
                </a:rPr>
                <a:t>Customs Clearance (Arrival)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dirty="0">
                  <a:solidFill>
                    <a:schemeClr val="bg1">
                      <a:lumMod val="65000"/>
                    </a:schemeClr>
                  </a:solidFill>
                </a:rPr>
                <a:t>Port Delivery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Warehousing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Pick &amp; Pack</a:t>
              </a:r>
            </a:p>
            <a:p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Order Delivery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51947" y="3158202"/>
            <a:ext cx="2807611" cy="2530294"/>
            <a:chOff x="364480" y="1560446"/>
            <a:chExt cx="2679013" cy="1783662"/>
          </a:xfrm>
        </p:grpSpPr>
        <p:sp>
          <p:nvSpPr>
            <p:cNvPr id="19" name="Rounded Rectangle 18"/>
            <p:cNvSpPr/>
            <p:nvPr/>
          </p:nvSpPr>
          <p:spPr>
            <a:xfrm>
              <a:off x="373156" y="1560446"/>
              <a:ext cx="2670337" cy="331590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Freight Stage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364480" y="1860788"/>
              <a:ext cx="2670337" cy="1483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IE" sz="1867" b="1" i="1" dirty="0">
                  <a:solidFill>
                    <a:schemeClr val="bg1">
                      <a:lumMod val="65000"/>
                    </a:schemeClr>
                  </a:solidFill>
                </a:rPr>
                <a:t>Services Offered: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Sea, Land, Air &amp; combination 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 Ex Works, FOB, CIF &amp; others</a:t>
              </a:r>
            </a:p>
            <a:p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Customs Clearance (Departure)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>
                  <a:solidFill>
                    <a:schemeClr val="bg1">
                      <a:lumMod val="65000"/>
                    </a:schemeClr>
                  </a:solidFill>
                </a:rPr>
                <a:t>Transport tracking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1" b="1" i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2784252" y="1038309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69041" y="1457078"/>
            <a:ext cx="2497589" cy="72753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  <a:latin typeface="Century Gothic" panose="020B0502020202020204" pitchFamily="34" charset="0"/>
              </a:rPr>
              <a:t>Products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042" y="2196585"/>
            <a:ext cx="249758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900" b="1" i="1" dirty="0">
                <a:solidFill>
                  <a:srgbClr val="C00000"/>
                </a:solidFill>
              </a:rPr>
              <a:t>Grow Customers</a:t>
            </a:r>
          </a:p>
          <a:p>
            <a:pPr algn="ctr"/>
            <a:endParaRPr lang="en-IE" sz="1900" b="1" i="1" dirty="0"/>
          </a:p>
          <a:p>
            <a:pPr marL="381004" indent="-381004">
              <a:buFont typeface="Arial" panose="020B0604020202020204" pitchFamily="34" charset="0"/>
              <a:buChar char="•"/>
            </a:pPr>
            <a:r>
              <a:rPr lang="en-IE" b="1" dirty="0"/>
              <a:t>Find Sellers</a:t>
            </a:r>
          </a:p>
          <a:p>
            <a:pPr marL="381004" indent="-381004">
              <a:buFont typeface="Arial" panose="020B0604020202020204" pitchFamily="34" charset="0"/>
              <a:buChar char="•"/>
            </a:pPr>
            <a:endParaRPr lang="en-IE" b="1" dirty="0"/>
          </a:p>
          <a:p>
            <a:pPr marL="381004" indent="-381004">
              <a:buFont typeface="Arial" panose="020B0604020202020204" pitchFamily="34" charset="0"/>
              <a:buChar char="•"/>
            </a:pPr>
            <a:r>
              <a:rPr lang="en-GB" b="1" dirty="0"/>
              <a:t>Find Buyers</a:t>
            </a:r>
            <a:endParaRPr lang="en-IE" b="1" dirty="0"/>
          </a:p>
          <a:p>
            <a:endParaRPr lang="en-IE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646228" y="652270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65503" y="1548380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55948" y="2350288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20668" y="3182890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62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71550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011" y="312569"/>
            <a:ext cx="10235873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i="1" dirty="0">
                <a:solidFill>
                  <a:srgbClr val="171FBF"/>
                </a:solidFill>
              </a:rPr>
              <a:t>Jenkinson Website  facilitates in Making a Market &amp; Building Bridges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050" y="209892"/>
            <a:ext cx="1272529" cy="413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14" y="771550"/>
            <a:ext cx="10058400" cy="56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5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71524"/>
          </a:xfrm>
          <a:gradFill>
            <a:gsLst>
              <a:gs pos="0">
                <a:schemeClr val="bg1"/>
              </a:gs>
              <a:gs pos="50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</p:spPr>
        <p:txBody>
          <a:bodyPr/>
          <a:lstStyle/>
          <a:p>
            <a:pPr algn="ctr"/>
            <a:r>
              <a:rPr lang="en-US" sz="2400" b="1" i="1" dirty="0">
                <a:solidFill>
                  <a:srgbClr val="171FBF"/>
                </a:solidFill>
                <a:latin typeface="+mn-lt"/>
              </a:rPr>
              <a:t>Introduction to Aidan Conaty</a:t>
            </a:r>
            <a:r>
              <a:rPr lang="en-US" dirty="0"/>
              <a:t>	</a:t>
            </a:r>
          </a:p>
        </p:txBody>
      </p:sp>
      <p:sp>
        <p:nvSpPr>
          <p:cNvPr id="12" name="Content Placeholder 11"/>
          <p:cNvSpPr txBox="1">
            <a:spLocks noGrp="1"/>
          </p:cNvSpPr>
          <p:nvPr>
            <p:ph sz="half" idx="2"/>
          </p:nvPr>
        </p:nvSpPr>
        <p:spPr>
          <a:xfrm>
            <a:off x="315204" y="1684997"/>
            <a:ext cx="8237953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rgbClr val="C00000"/>
                </a:solidFill>
              </a:rPr>
              <a:t>From Dublin, Ireland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2004 founded Chinese company called QTCI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2008 founded a QC Inspection company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2012 Received Funding to Research Freight Industry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2015 launched Goodada Platform to Freight Forwarders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32" y="198673"/>
            <a:ext cx="1314564" cy="427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209" y="871685"/>
            <a:ext cx="3163887" cy="571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456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71550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011" y="312569"/>
            <a:ext cx="10235873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i="1" dirty="0">
                <a:solidFill>
                  <a:srgbClr val="171FBF"/>
                </a:solidFill>
              </a:rPr>
              <a:t>Importers use Jenkinson website to find Products,</a:t>
            </a:r>
          </a:p>
          <a:p>
            <a:pPr algn="ctr"/>
            <a:r>
              <a:rPr lang="en-GB" sz="2400" b="1" i="1" dirty="0">
                <a:solidFill>
                  <a:srgbClr val="171FBF"/>
                </a:solidFill>
              </a:rPr>
              <a:t>- Exporters Use Jenkinson website to promote their Products</a:t>
            </a:r>
            <a:endParaRPr lang="en-IE" sz="2400" b="1" i="1" dirty="0">
              <a:solidFill>
                <a:srgbClr val="171FB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050" y="209892"/>
            <a:ext cx="1272529" cy="413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52500"/>
            <a:ext cx="10058400" cy="56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1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71550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011" y="312569"/>
            <a:ext cx="10235873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prstClr val="white"/>
                </a:solidFill>
                <a:latin typeface="Century Gothic" panose="020B0502020202020204" pitchFamily="34" charset="0"/>
              </a:rPr>
              <a:t> </a:t>
            </a:r>
            <a:r>
              <a:rPr lang="en-IE" sz="2400" b="1" i="1" dirty="0">
                <a:solidFill>
                  <a:srgbClr val="171FBF"/>
                </a:solidFill>
              </a:rPr>
              <a:t>Jenkinson’s Exporters Products are Promoted Through the network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050" y="209892"/>
            <a:ext cx="1272529" cy="413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7" y="947364"/>
            <a:ext cx="11191646" cy="50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8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71550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011" y="312569"/>
            <a:ext cx="10235873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1B24DB"/>
                </a:solidFill>
                <a:latin typeface="Century Gothic" panose="020B0502020202020204" pitchFamily="34" charset="0"/>
              </a:rPr>
              <a:t>     </a:t>
            </a:r>
            <a:r>
              <a:rPr lang="en-IE" sz="2000" b="1" i="1" dirty="0">
                <a:solidFill>
                  <a:srgbClr val="171FBF"/>
                </a:solidFill>
                <a:latin typeface="Century Gothic" panose="020B0502020202020204" pitchFamily="34" charset="0"/>
              </a:rPr>
              <a:t> Exporters</a:t>
            </a:r>
            <a:r>
              <a:rPr lang="en-IE" sz="2400" b="1" i="1" dirty="0">
                <a:solidFill>
                  <a:srgbClr val="171FBF"/>
                </a:solidFill>
              </a:rPr>
              <a:t> Products are Promoted in China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050" y="209892"/>
            <a:ext cx="1272529" cy="413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2" y="888616"/>
            <a:ext cx="11319527" cy="523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4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71550"/>
          </a:xfrm>
          <a:prstGeom prst="rect">
            <a:avLst/>
          </a:prstGeom>
          <a:solidFill>
            <a:srgbClr val="21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771550"/>
          </a:xfrm>
          <a:prstGeom prst="rect">
            <a:avLst/>
          </a:prstGeom>
          <a:gradFill>
            <a:gsLst>
              <a:gs pos="18000">
                <a:schemeClr val="accent6">
                  <a:lumMod val="1000"/>
                  <a:lumOff val="99000"/>
                </a:schemeClr>
              </a:gs>
              <a:gs pos="85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i="1" dirty="0">
                <a:solidFill>
                  <a:srgbClr val="171FBF"/>
                </a:solidFill>
              </a:rPr>
              <a:t>Freight Forwarders are Marketed online after the visit to the Platform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989" y="1498076"/>
            <a:ext cx="38951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801" b="1" dirty="0">
                <a:solidFill>
                  <a:srgbClr val="C00000"/>
                </a:solidFill>
              </a:rPr>
              <a:t>Facebook Re-Targeting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6690" y="845164"/>
            <a:ext cx="38951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801" b="1" dirty="0">
                <a:solidFill>
                  <a:srgbClr val="C00000"/>
                </a:solidFill>
              </a:rPr>
              <a:t>Internet Re-Targeting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60" y="158090"/>
            <a:ext cx="1353429" cy="8718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92836" y="1996254"/>
            <a:ext cx="3844263" cy="3515546"/>
            <a:chOff x="433840" y="2264895"/>
            <a:chExt cx="3474854" cy="278620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840" y="2264895"/>
              <a:ext cx="3474854" cy="2786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16" name="Right Arrow 15"/>
            <p:cNvSpPr/>
            <p:nvPr/>
          </p:nvSpPr>
          <p:spPr>
            <a:xfrm rot="2122228">
              <a:off x="443875" y="3471470"/>
              <a:ext cx="1025073" cy="20587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934" y="2920652"/>
              <a:ext cx="2392661" cy="125614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654" y="3657995"/>
              <a:ext cx="639914" cy="57592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799716" y="1337510"/>
            <a:ext cx="5947784" cy="3844090"/>
            <a:chOff x="4341172" y="1737214"/>
            <a:chExt cx="5333857" cy="301868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41172" y="1737214"/>
              <a:ext cx="5333857" cy="301868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24" name="Right Arrow 23"/>
            <p:cNvSpPr/>
            <p:nvPr/>
          </p:nvSpPr>
          <p:spPr>
            <a:xfrm rot="663557">
              <a:off x="4440463" y="1994395"/>
              <a:ext cx="1025073" cy="20587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283" y="3203762"/>
              <a:ext cx="1255742" cy="104645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093" y="2003881"/>
              <a:ext cx="3053118" cy="377446"/>
            </a:xfrm>
            <a:prstGeom prst="rect">
              <a:avLst/>
            </a:prstGeom>
          </p:spPr>
        </p:pic>
        <p:sp>
          <p:nvSpPr>
            <p:cNvPr id="27" name="Right Arrow 26"/>
            <p:cNvSpPr/>
            <p:nvPr/>
          </p:nvSpPr>
          <p:spPr>
            <a:xfrm rot="19524203">
              <a:off x="8084463" y="4253254"/>
              <a:ext cx="1025073" cy="20587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991" y="2023845"/>
              <a:ext cx="387450" cy="348706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93441" y="2021011"/>
              <a:ext cx="402686" cy="360314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1393" y="3222314"/>
              <a:ext cx="362026" cy="32582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785843" y="3222310"/>
              <a:ext cx="549140" cy="33875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77671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735072"/>
            <a:ext cx="1133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So why should your Freight Company use Goodada?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04" y="4869033"/>
            <a:ext cx="4448151" cy="14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4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71524"/>
          </a:xfrm>
          <a:gradFill>
            <a:gsLst>
              <a:gs pos="2000">
                <a:schemeClr val="bg1"/>
              </a:gs>
              <a:gs pos="50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3000000" scaled="0"/>
          </a:gradFill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1B24DB"/>
                </a:solidFill>
                <a:latin typeface="Century Gothic" panose="020B0502020202020204" pitchFamily="34" charset="0"/>
              </a:rPr>
              <a:t>Summary - Why use my Company?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692" y="825500"/>
            <a:ext cx="11395808" cy="5461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E" dirty="0"/>
          </a:p>
          <a:p>
            <a:pPr lvl="0"/>
            <a:r>
              <a:rPr lang="en-IE" dirty="0"/>
              <a:t>It allows all </a:t>
            </a:r>
            <a:r>
              <a:rPr lang="en-IE" b="1" dirty="0">
                <a:solidFill>
                  <a:srgbClr val="C00000"/>
                </a:solidFill>
              </a:rPr>
              <a:t>HTFN</a:t>
            </a:r>
            <a:r>
              <a:rPr lang="en-IE" dirty="0"/>
              <a:t> members to </a:t>
            </a:r>
            <a:r>
              <a:rPr lang="en-IE" b="1" dirty="0">
                <a:solidFill>
                  <a:srgbClr val="C00000"/>
                </a:solidFill>
              </a:rPr>
              <a:t>Grow Sales </a:t>
            </a:r>
            <a:r>
              <a:rPr lang="en-IE" dirty="0"/>
              <a:t>by </a:t>
            </a:r>
            <a:r>
              <a:rPr lang="en-IE" b="1" dirty="0">
                <a:solidFill>
                  <a:srgbClr val="C00000"/>
                </a:solidFill>
              </a:rPr>
              <a:t>connecting their importers and exporters</a:t>
            </a:r>
            <a:r>
              <a:rPr lang="en-IE" dirty="0"/>
              <a:t>.</a:t>
            </a:r>
          </a:p>
          <a:p>
            <a:pPr lvl="0"/>
            <a:r>
              <a:rPr lang="en-IE" dirty="0"/>
              <a:t>It allows </a:t>
            </a:r>
            <a:r>
              <a:rPr lang="en-IE" b="1" i="1" dirty="0">
                <a:solidFill>
                  <a:srgbClr val="C00000"/>
                </a:solidFill>
              </a:rPr>
              <a:t>All staff to become “Sales Makers”</a:t>
            </a:r>
            <a:r>
              <a:rPr lang="en-IE" dirty="0">
                <a:solidFill>
                  <a:srgbClr val="C00000"/>
                </a:solidFill>
              </a:rPr>
              <a:t> </a:t>
            </a:r>
            <a:r>
              <a:rPr lang="en-IE" dirty="0"/>
              <a:t>– all they have to do is direct any potential client to the website. This saves costs on </a:t>
            </a:r>
            <a:r>
              <a:rPr lang="en-IE" b="1" dirty="0">
                <a:solidFill>
                  <a:srgbClr val="C00000"/>
                </a:solidFill>
              </a:rPr>
              <a:t>hiring many expensive sales staff</a:t>
            </a:r>
            <a:r>
              <a:rPr lang="en-IE" b="1" dirty="0"/>
              <a:t>.</a:t>
            </a:r>
            <a:endParaRPr lang="en-IE" dirty="0"/>
          </a:p>
          <a:p>
            <a:pPr lvl="0"/>
            <a:r>
              <a:rPr lang="en-IE" dirty="0"/>
              <a:t>It turns your website from a passive into an active sales which caters for the </a:t>
            </a:r>
            <a:r>
              <a:rPr lang="en-IE" b="1" i="1" dirty="0">
                <a:solidFill>
                  <a:srgbClr val="C00000"/>
                </a:solidFill>
              </a:rPr>
              <a:t>“Next Generation” of Freight Clients</a:t>
            </a:r>
            <a:r>
              <a:rPr lang="en-IE" dirty="0">
                <a:solidFill>
                  <a:srgbClr val="C00000"/>
                </a:solidFill>
              </a:rPr>
              <a:t> </a:t>
            </a:r>
          </a:p>
          <a:p>
            <a:pPr lvl="0"/>
            <a:r>
              <a:rPr lang="en-IE" b="1" dirty="0">
                <a:solidFill>
                  <a:srgbClr val="C00000"/>
                </a:solidFill>
              </a:rPr>
              <a:t>On-line chat </a:t>
            </a:r>
            <a:r>
              <a:rPr lang="en-IE" dirty="0"/>
              <a:t>provides any visitor to the your website with </a:t>
            </a:r>
            <a:r>
              <a:rPr lang="en-IE" b="1" dirty="0">
                <a:solidFill>
                  <a:srgbClr val="C00000"/>
                </a:solidFill>
              </a:rPr>
              <a:t>Excellent Customer Service</a:t>
            </a:r>
            <a:r>
              <a:rPr lang="en-IE" dirty="0"/>
              <a:t>.</a:t>
            </a:r>
          </a:p>
          <a:p>
            <a:pPr lvl="0"/>
            <a:r>
              <a:rPr lang="en-IE" dirty="0"/>
              <a:t>It allows you company to </a:t>
            </a:r>
            <a:r>
              <a:rPr lang="en-IE" b="1" i="1" dirty="0">
                <a:solidFill>
                  <a:srgbClr val="C00000"/>
                </a:solidFill>
              </a:rPr>
              <a:t>Generate Revenues</a:t>
            </a:r>
            <a:r>
              <a:rPr lang="en-IE" dirty="0">
                <a:solidFill>
                  <a:srgbClr val="C00000"/>
                </a:solidFill>
              </a:rPr>
              <a:t> </a:t>
            </a:r>
            <a:r>
              <a:rPr lang="en-IE" dirty="0"/>
              <a:t>across the supply chain through offering:</a:t>
            </a:r>
          </a:p>
          <a:p>
            <a:pPr lvl="1"/>
            <a:r>
              <a:rPr lang="en-IE" dirty="0"/>
              <a:t>QC Inspection Services.</a:t>
            </a:r>
          </a:p>
          <a:p>
            <a:pPr lvl="1"/>
            <a:r>
              <a:rPr lang="en-IE" dirty="0"/>
              <a:t>International Promotion Services.</a:t>
            </a:r>
          </a:p>
          <a:p>
            <a:pPr lvl="1"/>
            <a:r>
              <a:rPr lang="en-IE" dirty="0"/>
              <a:t>International Payments facilities.</a:t>
            </a:r>
          </a:p>
          <a:p>
            <a:pPr lvl="1"/>
            <a:r>
              <a:rPr lang="en-GB" dirty="0"/>
              <a:t>Insurance</a:t>
            </a:r>
            <a:endParaRPr lang="en-IE" dirty="0"/>
          </a:p>
          <a:p>
            <a:pPr lvl="0"/>
            <a:r>
              <a:rPr lang="en-IE" dirty="0"/>
              <a:t>You will </a:t>
            </a:r>
            <a:r>
              <a:rPr lang="en-IE" b="1" dirty="0">
                <a:solidFill>
                  <a:srgbClr val="C00000"/>
                </a:solidFill>
              </a:rPr>
              <a:t>Save Money</a:t>
            </a:r>
            <a:r>
              <a:rPr lang="en-IE" dirty="0">
                <a:solidFill>
                  <a:srgbClr val="C00000"/>
                </a:solidFill>
              </a:rPr>
              <a:t> </a:t>
            </a:r>
            <a:r>
              <a:rPr lang="en-IE" dirty="0"/>
              <a:t>on marketing costs as we provide:</a:t>
            </a:r>
          </a:p>
          <a:p>
            <a:pPr lvl="1"/>
            <a:r>
              <a:rPr lang="en-IE" dirty="0"/>
              <a:t>Online Marketing through retargeting banner ads to any visitor</a:t>
            </a:r>
          </a:p>
          <a:p>
            <a:pPr lvl="1"/>
            <a:r>
              <a:rPr lang="en-IE" dirty="0"/>
              <a:t>Marketing email flyers which are provided to you so that they can be issued out your customers.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32" y="198673"/>
            <a:ext cx="1314564" cy="427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3759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457" y="884171"/>
            <a:ext cx="11338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solidFill>
                  <a:srgbClr val="171FBF"/>
                </a:solidFill>
              </a:rPr>
              <a:t>Call to Action</a:t>
            </a:r>
          </a:p>
          <a:p>
            <a:pPr algn="ctr"/>
            <a:endParaRPr lang="en-US" b="1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Please complete the 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Return to me before this session closes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Tomorrow I can demonstrate to you using your very own branded platform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rgbClr val="C00000"/>
                </a:solidFill>
              </a:rPr>
              <a:t>There is no obligation</a:t>
            </a:r>
          </a:p>
          <a:p>
            <a:pPr algn="ctr"/>
            <a:endParaRPr lang="en-US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63" y="5090230"/>
            <a:ext cx="3182524" cy="102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27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457" y="1608071"/>
            <a:ext cx="1133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solidFill>
                  <a:srgbClr val="171FBF"/>
                </a:solidFill>
              </a:rPr>
              <a:t>Thank You</a:t>
            </a:r>
          </a:p>
          <a:p>
            <a:pPr algn="ctr"/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63" y="5090230"/>
            <a:ext cx="3182524" cy="102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8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71524"/>
          </a:xfrm>
          <a:gradFill>
            <a:gsLst>
              <a:gs pos="2000">
                <a:schemeClr val="bg1"/>
              </a:gs>
              <a:gs pos="87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3000000" scaled="0"/>
          </a:gradFill>
        </p:spPr>
        <p:txBody>
          <a:bodyPr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2400" b="1" i="1" dirty="0">
                <a:solidFill>
                  <a:srgbClr val="171FBF"/>
                </a:solidFill>
                <a:latin typeface="+mn-lt"/>
                <a:cs typeface="Arial" panose="020B0604020202020204" pitchFamily="34" charset="0"/>
              </a:rPr>
              <a:t>Freight Research Findings – Main Issues for Freight Forwarders</a:t>
            </a: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325" y="1409700"/>
            <a:ext cx="9363466" cy="463867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E" sz="3600" b="1" dirty="0">
                <a:solidFill>
                  <a:srgbClr val="C00000"/>
                </a:solidFill>
                <a:latin typeface="Helvetica"/>
                <a:ea typeface="Times New Roman"/>
                <a:cs typeface="Times New Roman"/>
              </a:rPr>
              <a:t> Customers are Demanding More.</a:t>
            </a:r>
            <a:endParaRPr lang="en-IE" sz="3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E" sz="3600" b="1" dirty="0">
                <a:solidFill>
                  <a:srgbClr val="C00000"/>
                </a:solidFill>
                <a:latin typeface="Helvetica"/>
                <a:ea typeface="Times New Roman"/>
                <a:cs typeface="Times New Roman"/>
              </a:rPr>
              <a:t> Getting harder to Make Money.</a:t>
            </a:r>
            <a:endParaRPr lang="en-IE" sz="3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E" sz="3600" b="1" dirty="0">
                <a:solidFill>
                  <a:srgbClr val="C00000"/>
                </a:solidFill>
                <a:latin typeface="Helvetica"/>
                <a:ea typeface="Times New Roman"/>
                <a:cs typeface="Times New Roman"/>
              </a:rPr>
              <a:t> Getting harder to Grow Sales.</a:t>
            </a:r>
            <a:endParaRPr lang="en-IE" sz="36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32" y="198673"/>
            <a:ext cx="1314564" cy="427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657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71524"/>
          </a:xfrm>
          <a:gradFill>
            <a:gsLst>
              <a:gs pos="2000">
                <a:schemeClr val="bg1"/>
              </a:gs>
              <a:gs pos="80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3000000" scaled="0"/>
          </a:gradFill>
        </p:spPr>
        <p:txBody>
          <a:bodyPr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171FBF"/>
                </a:solidFill>
                <a:latin typeface="+mn-lt"/>
                <a:cs typeface="Arial" panose="020B0604020202020204" pitchFamily="34" charset="0"/>
              </a:rPr>
              <a:t>Freight Research Findings – Growth Strategies for Freight Forwarders</a:t>
            </a:r>
            <a:r>
              <a:rPr lang="en-US" dirty="0"/>
              <a:t>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701" y="844061"/>
            <a:ext cx="11963400" cy="5749625"/>
          </a:xfrm>
        </p:spPr>
        <p:txBody>
          <a:bodyPr>
            <a:noAutofit/>
          </a:bodyPr>
          <a:lstStyle/>
          <a:p>
            <a:pPr marL="364490" indent="-34290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E" sz="2400" b="1" dirty="0">
                <a:solidFill>
                  <a:srgbClr val="C00000"/>
                </a:solidFill>
                <a:latin typeface="Helvetica"/>
                <a:ea typeface="Times New Roman"/>
                <a:cs typeface="Times New Roman"/>
              </a:rPr>
              <a:t>Focus on Excellent Customer Service.</a:t>
            </a:r>
          </a:p>
          <a:p>
            <a:pPr marL="821690" lvl="1" indent="-342900">
              <a:lnSpc>
                <a:spcPct val="100000"/>
              </a:lnSpc>
            </a:pPr>
            <a:r>
              <a:rPr lang="en-IE" sz="1800" dirty="0">
                <a:ea typeface="Times New Roman"/>
                <a:cs typeface="Times New Roman"/>
              </a:rPr>
              <a:t>One point of contact for a Customer.</a:t>
            </a:r>
          </a:p>
          <a:p>
            <a:pPr marL="821690" lvl="1" indent="-342900">
              <a:lnSpc>
                <a:spcPct val="100000"/>
              </a:lnSpc>
            </a:pPr>
            <a:r>
              <a:rPr lang="en-IE" sz="1800" dirty="0">
                <a:ea typeface="Times New Roman"/>
                <a:cs typeface="Times New Roman"/>
              </a:rPr>
              <a:t>Point of contact must be able to resolve all the Customers Issues.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E" sz="2400" b="1" dirty="0">
                <a:solidFill>
                  <a:srgbClr val="C00000"/>
                </a:solidFill>
                <a:latin typeface="Helvetica"/>
                <a:ea typeface="Times New Roman"/>
                <a:cs typeface="Times New Roman"/>
              </a:rPr>
              <a:t>Be Actively Growing Sales.</a:t>
            </a:r>
          </a:p>
          <a:p>
            <a:pPr lvl="1">
              <a:lnSpc>
                <a:spcPct val="115000"/>
              </a:lnSpc>
            </a:pPr>
            <a:r>
              <a:rPr lang="en-GB" sz="1800" dirty="0">
                <a:ea typeface="Times New Roman"/>
                <a:cs typeface="Times New Roman"/>
              </a:rPr>
              <a:t>All staff members should be selling – use relationships to grow sales.</a:t>
            </a:r>
          </a:p>
          <a:p>
            <a:pPr lvl="1">
              <a:lnSpc>
                <a:spcPct val="115000"/>
              </a:lnSpc>
            </a:pPr>
            <a:r>
              <a:rPr lang="en-GB" sz="1800" dirty="0">
                <a:ea typeface="Times New Roman"/>
                <a:cs typeface="Times New Roman"/>
              </a:rPr>
              <a:t>Consider the new generation of Freight Customers.</a:t>
            </a:r>
          </a:p>
          <a:p>
            <a:pPr lvl="1">
              <a:lnSpc>
                <a:spcPct val="115000"/>
              </a:lnSpc>
            </a:pPr>
            <a:r>
              <a:rPr lang="en-GB" sz="1800" dirty="0">
                <a:ea typeface="Times New Roman"/>
                <a:cs typeface="Times New Roman"/>
              </a:rPr>
              <a:t>Be able to generate revenues across the Supply Chain – “Supermarket Approach”.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E" sz="2400" b="1" dirty="0">
                <a:solidFill>
                  <a:srgbClr val="C00000"/>
                </a:solidFill>
                <a:latin typeface="Helvetica"/>
                <a:ea typeface="Times New Roman"/>
                <a:cs typeface="Times New Roman"/>
              </a:rPr>
              <a:t>Develop “Sticky” Relationships with Customers.</a:t>
            </a:r>
            <a:endParaRPr lang="en-IE" sz="2400" dirty="0">
              <a:ea typeface="Calibri"/>
              <a:cs typeface="Times New Roman"/>
            </a:endParaRPr>
          </a:p>
          <a:p>
            <a:pPr marL="342900" indent="-34290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E" sz="2400" b="1" dirty="0">
                <a:solidFill>
                  <a:srgbClr val="C00000"/>
                </a:solidFill>
                <a:latin typeface="Helvetica"/>
                <a:ea typeface="Times New Roman"/>
                <a:cs typeface="Times New Roman"/>
              </a:rPr>
              <a:t>Be a “One-Stop-Shop Provider/ Everything Under the One Roof” to the Customer.</a:t>
            </a:r>
          </a:p>
          <a:p>
            <a:pPr marL="342900" indent="-34290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E" sz="2400" b="1" dirty="0">
                <a:solidFill>
                  <a:srgbClr val="C00000"/>
                </a:solidFill>
                <a:latin typeface="Helvetica"/>
                <a:ea typeface="Times New Roman"/>
                <a:cs typeface="Times New Roman"/>
              </a:rPr>
              <a:t>Use IT Capabilities to grow sales &amp; keep customers.</a:t>
            </a:r>
            <a:endParaRPr lang="en-IE" sz="2400" dirty="0">
              <a:ea typeface="Calibri"/>
              <a:cs typeface="Times New Roman"/>
            </a:endParaRPr>
          </a:p>
          <a:p>
            <a:pPr marL="342900" indent="-34290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E" sz="2400" b="1" dirty="0">
                <a:solidFill>
                  <a:srgbClr val="C00000"/>
                </a:solidFill>
                <a:latin typeface="Helvetica"/>
                <a:ea typeface="Times New Roman"/>
                <a:cs typeface="Times New Roman"/>
              </a:rPr>
              <a:t>Develop Specialist Routes and Industries.</a:t>
            </a:r>
            <a:endParaRPr lang="en-IE" sz="2400" dirty="0">
              <a:ea typeface="Calibri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32" y="198673"/>
            <a:ext cx="1314564" cy="427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02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644692"/>
          </a:xfrm>
          <a:prstGeom prst="rect">
            <a:avLst/>
          </a:prstGeom>
          <a:solidFill>
            <a:srgbClr val="21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33" dirty="0"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" y="-14377"/>
            <a:ext cx="12192000" cy="685598"/>
          </a:xfrm>
          <a:prstGeom prst="rect">
            <a:avLst/>
          </a:prstGeom>
          <a:gradFill>
            <a:gsLst>
              <a:gs pos="18000">
                <a:schemeClr val="accent6">
                  <a:lumMod val="1000"/>
                  <a:lumOff val="99000"/>
                </a:schemeClr>
              </a:gs>
              <a:gs pos="50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i="1" dirty="0">
                <a:solidFill>
                  <a:srgbClr val="171FBF"/>
                </a:solidFill>
              </a:rPr>
              <a:t>4 Main Stages of  the Supply Chain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5E1-4844-4D78-A539-25ADFF8BAC15}" type="slidenum">
              <a:rPr lang="en-GB" smtClean="0"/>
              <a:t>5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79787" y="836710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93972" y="896806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960574" y="2135898"/>
            <a:ext cx="2642896" cy="434388"/>
          </a:xfrm>
          <a:prstGeom prst="roundRect">
            <a:avLst/>
          </a:prstGeom>
          <a:solidFill>
            <a:srgbClr val="21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>
                <a:latin typeface="Century Gothic" panose="020B0502020202020204" pitchFamily="34" charset="0"/>
              </a:rPr>
              <a:t>Pre Freight Stage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148271" y="3676810"/>
            <a:ext cx="2765020" cy="397437"/>
          </a:xfrm>
          <a:prstGeom prst="round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>
                <a:latin typeface="Century Gothic" panose="020B0502020202020204" pitchFamily="34" charset="0"/>
              </a:rPr>
              <a:t>Post Freight Stage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961040" y="2941008"/>
            <a:ext cx="2798519" cy="470392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>
                <a:solidFill>
                  <a:schemeClr val="bg1"/>
                </a:solidFill>
                <a:latin typeface="Century Gothic" panose="020B0502020202020204" pitchFamily="34" charset="0"/>
              </a:rPr>
              <a:t>Freight Stage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784252" y="821115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69041" y="1239884"/>
            <a:ext cx="2497589" cy="72753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  <a:latin typeface="Century Gothic" panose="020B0502020202020204" pitchFamily="34" charset="0"/>
              </a:rPr>
              <a:t>Products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6228" y="475426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65503" y="1331186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55948" y="2133094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20668" y="2965696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  <p:sp>
        <p:nvSpPr>
          <p:cNvPr id="4" name="Arrow: Right 3"/>
          <p:cNvSpPr/>
          <p:nvPr/>
        </p:nvSpPr>
        <p:spPr>
          <a:xfrm rot="912396">
            <a:off x="2877508" y="1418068"/>
            <a:ext cx="6721776" cy="26390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920742">
            <a:off x="5964133" y="115099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71FBF"/>
                </a:solidFill>
              </a:rPr>
              <a:t>Customer Priority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707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644692"/>
          </a:xfrm>
          <a:prstGeom prst="rect">
            <a:avLst/>
          </a:prstGeom>
          <a:solidFill>
            <a:srgbClr val="21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33" dirty="0"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" y="-14377"/>
            <a:ext cx="12192000" cy="685598"/>
          </a:xfrm>
          <a:prstGeom prst="rect">
            <a:avLst/>
          </a:prstGeom>
          <a:gradFill>
            <a:gsLst>
              <a:gs pos="18000">
                <a:schemeClr val="accent6">
                  <a:lumMod val="1000"/>
                  <a:lumOff val="99000"/>
                </a:schemeClr>
              </a:gs>
              <a:gs pos="50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i="1" dirty="0">
                <a:solidFill>
                  <a:srgbClr val="171FBF"/>
                </a:solidFill>
              </a:rPr>
              <a:t>Freight Forwarders currently target &amp; sell to customers at Stage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5E1-4844-4D78-A539-25ADFF8BAC15}" type="slidenum">
              <a:rPr lang="en-GB" smtClean="0"/>
              <a:t>6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79787" y="836710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93972" y="896806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960574" y="2135898"/>
            <a:ext cx="2642896" cy="434388"/>
          </a:xfrm>
          <a:prstGeom prst="roundRect">
            <a:avLst/>
          </a:prstGeom>
          <a:solidFill>
            <a:srgbClr val="21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>
                <a:latin typeface="Century Gothic" panose="020B0502020202020204" pitchFamily="34" charset="0"/>
              </a:rPr>
              <a:t>Pre Freight Stage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148271" y="3676810"/>
            <a:ext cx="2765020" cy="397437"/>
          </a:xfrm>
          <a:prstGeom prst="round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>
                <a:latin typeface="Century Gothic" panose="020B0502020202020204" pitchFamily="34" charset="0"/>
              </a:rPr>
              <a:t>Post Freight Stage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951947" y="2941008"/>
            <a:ext cx="2807611" cy="2530294"/>
            <a:chOff x="364480" y="1560446"/>
            <a:chExt cx="2679013" cy="1783662"/>
          </a:xfrm>
        </p:grpSpPr>
        <p:sp>
          <p:nvSpPr>
            <p:cNvPr id="19" name="Rounded Rectangle 18"/>
            <p:cNvSpPr/>
            <p:nvPr/>
          </p:nvSpPr>
          <p:spPr>
            <a:xfrm>
              <a:off x="373156" y="1560446"/>
              <a:ext cx="2670337" cy="331590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Freight Stage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364480" y="1860788"/>
              <a:ext cx="2670337" cy="1483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IE" sz="1867" b="1" i="1" dirty="0">
                  <a:solidFill>
                    <a:srgbClr val="C00000"/>
                  </a:solidFill>
                </a:rPr>
                <a:t>Services Offered: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Sea, Land, Air &amp; combination 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 Ex Works, FOB, CIF &amp; others</a:t>
              </a:r>
            </a:p>
            <a:p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Customs Clearance (Departure)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Transport tracking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1" b="1" i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2784252" y="821115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69041" y="1239884"/>
            <a:ext cx="2497589" cy="72753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  <a:latin typeface="Century Gothic" panose="020B0502020202020204" pitchFamily="34" charset="0"/>
              </a:rPr>
              <a:t>Products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6228" y="475426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65503" y="1331186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55948" y="2133094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20668" y="2965696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  <p:sp>
        <p:nvSpPr>
          <p:cNvPr id="4" name="Arrow: Right 3"/>
          <p:cNvSpPr/>
          <p:nvPr/>
        </p:nvSpPr>
        <p:spPr>
          <a:xfrm rot="912396">
            <a:off x="2877508" y="1418068"/>
            <a:ext cx="6721776" cy="26390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920742">
            <a:off x="5964133" y="115099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71FBF"/>
                </a:solidFill>
              </a:rPr>
              <a:t>Customer Priority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05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644692"/>
          </a:xfrm>
          <a:prstGeom prst="rect">
            <a:avLst/>
          </a:prstGeom>
          <a:solidFill>
            <a:srgbClr val="21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33" dirty="0"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" y="-14377"/>
            <a:ext cx="12192000" cy="685598"/>
          </a:xfrm>
          <a:prstGeom prst="rect">
            <a:avLst/>
          </a:prstGeom>
          <a:gradFill>
            <a:gsLst>
              <a:gs pos="18000">
                <a:schemeClr val="accent6">
                  <a:lumMod val="1000"/>
                  <a:lumOff val="99000"/>
                </a:schemeClr>
              </a:gs>
              <a:gs pos="50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i="1" dirty="0">
                <a:solidFill>
                  <a:srgbClr val="171FBF"/>
                </a:solidFill>
              </a:rPr>
              <a:t>Freight Forwarders also offer “Post Freight” Stage 4 Services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5E1-4844-4D78-A539-25ADFF8BAC15}" type="slidenum">
              <a:rPr lang="en-GB" smtClean="0"/>
              <a:t>7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79787" y="836710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93972" y="896806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960574" y="2135898"/>
            <a:ext cx="2642896" cy="434388"/>
          </a:xfrm>
          <a:prstGeom prst="roundRect">
            <a:avLst/>
          </a:prstGeom>
          <a:solidFill>
            <a:srgbClr val="21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>
                <a:latin typeface="Century Gothic" panose="020B0502020202020204" pitchFamily="34" charset="0"/>
              </a:rPr>
              <a:t>Pre Freight Stage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114683" y="3676811"/>
            <a:ext cx="2798608" cy="2892584"/>
            <a:chOff x="340718" y="1650146"/>
            <a:chExt cx="2702775" cy="2305474"/>
          </a:xfrm>
        </p:grpSpPr>
        <p:sp>
          <p:nvSpPr>
            <p:cNvPr id="16" name="Rounded Rectangle 15"/>
            <p:cNvSpPr/>
            <p:nvPr/>
          </p:nvSpPr>
          <p:spPr>
            <a:xfrm>
              <a:off x="373156" y="1650146"/>
              <a:ext cx="2670337" cy="316769"/>
            </a:xfrm>
            <a:prstGeom prst="round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latin typeface="Century Gothic" panose="020B0502020202020204" pitchFamily="34" charset="0"/>
                </a:rPr>
                <a:t>Post Freight Stage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340718" y="1935875"/>
              <a:ext cx="2670337" cy="2019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IE" sz="1867" b="1" i="1" dirty="0">
                  <a:solidFill>
                    <a:srgbClr val="C00000"/>
                  </a:solidFill>
                </a:rPr>
                <a:t>Services Offered: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dirty="0"/>
                <a:t>Customs Clearance (Arrival)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dirty="0"/>
                <a:t>Port Delivery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Warehousing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Pick &amp; Pack</a:t>
              </a:r>
            </a:p>
            <a:p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Order Delivery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51947" y="2941008"/>
            <a:ext cx="2807611" cy="2530294"/>
            <a:chOff x="364480" y="1560446"/>
            <a:chExt cx="2679013" cy="1783662"/>
          </a:xfrm>
        </p:grpSpPr>
        <p:sp>
          <p:nvSpPr>
            <p:cNvPr id="19" name="Rounded Rectangle 18"/>
            <p:cNvSpPr/>
            <p:nvPr/>
          </p:nvSpPr>
          <p:spPr>
            <a:xfrm>
              <a:off x="373156" y="1560446"/>
              <a:ext cx="2670337" cy="331590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Freight Stage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364480" y="1860788"/>
              <a:ext cx="2670337" cy="1483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IE" sz="1867" b="1" i="1" dirty="0">
                  <a:solidFill>
                    <a:srgbClr val="C00000"/>
                  </a:solidFill>
                </a:rPr>
                <a:t>Services Offered: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Sea, Land, Air &amp; combination 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 Ex Works, FOB, CIF &amp; others</a:t>
              </a:r>
            </a:p>
            <a:p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Customs Clearance (Departure)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Transport tracking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1" b="1" i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2784252" y="821115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69041" y="1239884"/>
            <a:ext cx="2497589" cy="72753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  <a:latin typeface="Century Gothic" panose="020B0502020202020204" pitchFamily="34" charset="0"/>
              </a:rPr>
              <a:t>Products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6228" y="475426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65503" y="1331186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55948" y="2133094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20668" y="2965696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  <p:sp>
        <p:nvSpPr>
          <p:cNvPr id="4" name="Arrow: Right 3"/>
          <p:cNvSpPr/>
          <p:nvPr/>
        </p:nvSpPr>
        <p:spPr>
          <a:xfrm rot="912396">
            <a:off x="2877508" y="1418068"/>
            <a:ext cx="6721776" cy="26390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920742">
            <a:off x="5964133" y="115099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71FBF"/>
                </a:solidFill>
              </a:rPr>
              <a:t>Customer Priority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57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644692"/>
          </a:xfrm>
          <a:prstGeom prst="rect">
            <a:avLst/>
          </a:prstGeom>
          <a:solidFill>
            <a:srgbClr val="21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33" dirty="0"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" y="-14377"/>
            <a:ext cx="12192000" cy="685598"/>
          </a:xfrm>
          <a:prstGeom prst="rect">
            <a:avLst/>
          </a:prstGeom>
          <a:gradFill>
            <a:gsLst>
              <a:gs pos="18000">
                <a:schemeClr val="accent6">
                  <a:lumMod val="1000"/>
                  <a:lumOff val="99000"/>
                </a:schemeClr>
              </a:gs>
              <a:gs pos="50000">
                <a:schemeClr val="accent6">
                  <a:lumMod val="0"/>
                  <a:lumOff val="100000"/>
                </a:schemeClr>
              </a:gs>
              <a:gs pos="94000">
                <a:schemeClr val="accent6">
                  <a:lumMod val="10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i="1" dirty="0">
                <a:solidFill>
                  <a:srgbClr val="171FBF"/>
                </a:solidFill>
              </a:rPr>
              <a:t>Freight Forwarders should sell “Pre Freight” Stage 2 Services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5E1-4844-4D78-A539-25ADFF8BAC15}" type="slidenum">
              <a:rPr lang="en-GB" smtClean="0"/>
              <a:t>8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79787" y="836710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93972" y="896806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60574" y="2135898"/>
            <a:ext cx="2642896" cy="2871689"/>
            <a:chOff x="373156" y="1587004"/>
            <a:chExt cx="2670337" cy="2511547"/>
          </a:xfrm>
        </p:grpSpPr>
        <p:sp>
          <p:nvSpPr>
            <p:cNvPr id="13" name="Rounded Rectangle 12"/>
            <p:cNvSpPr/>
            <p:nvPr/>
          </p:nvSpPr>
          <p:spPr>
            <a:xfrm>
              <a:off x="373156" y="1587004"/>
              <a:ext cx="2670337" cy="379911"/>
            </a:xfrm>
            <a:prstGeom prst="roundRect">
              <a:avLst/>
            </a:prstGeom>
            <a:solidFill>
              <a:srgbClr val="212E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latin typeface="Century Gothic" panose="020B0502020202020204" pitchFamily="34" charset="0"/>
                </a:rPr>
                <a:t>Pre Freight Stage 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73156" y="1935874"/>
              <a:ext cx="2670337" cy="2162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IE" sz="1867" b="1" i="1" dirty="0">
                  <a:solidFill>
                    <a:srgbClr val="C00000"/>
                  </a:solidFill>
                </a:rPr>
                <a:t>Grow Sales:</a:t>
              </a:r>
            </a:p>
            <a:p>
              <a:pPr algn="ctr"/>
              <a:endParaRPr lang="en-IE" sz="1401" b="1" dirty="0">
                <a:latin typeface="Century Gothic" panose="020B0502020202020204" pitchFamily="34" charset="0"/>
              </a:endParaRP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/>
                <a:t>Insurance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b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/>
                <a:t>Quality Control Inspections</a:t>
              </a:r>
            </a:p>
            <a:p>
              <a:endParaRPr lang="en-IE" b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b="1" dirty="0"/>
                <a:t>International Payments</a:t>
              </a:r>
            </a:p>
            <a:p>
              <a:endParaRPr lang="en-IE" sz="1401" b="1" i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14683" y="3676811"/>
            <a:ext cx="2798608" cy="2892584"/>
            <a:chOff x="340718" y="1650146"/>
            <a:chExt cx="2702775" cy="2305474"/>
          </a:xfrm>
        </p:grpSpPr>
        <p:sp>
          <p:nvSpPr>
            <p:cNvPr id="16" name="Rounded Rectangle 15"/>
            <p:cNvSpPr/>
            <p:nvPr/>
          </p:nvSpPr>
          <p:spPr>
            <a:xfrm>
              <a:off x="373156" y="1650146"/>
              <a:ext cx="2670337" cy="316769"/>
            </a:xfrm>
            <a:prstGeom prst="round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latin typeface="Century Gothic" panose="020B0502020202020204" pitchFamily="34" charset="0"/>
                </a:rPr>
                <a:t>Post Freight Stage</a:t>
              </a: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340718" y="1935875"/>
              <a:ext cx="2670337" cy="2019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IE" sz="1867" b="1" i="1" dirty="0">
                  <a:solidFill>
                    <a:srgbClr val="C00000"/>
                  </a:solidFill>
                </a:rPr>
                <a:t>Services Offered: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dirty="0"/>
                <a:t>Customs Clearance (Arrival)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dirty="0"/>
                <a:t>Port Delivery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Warehousing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Pick &amp; Pack</a:t>
              </a:r>
            </a:p>
            <a:p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Order Delivery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51947" y="2941008"/>
            <a:ext cx="2807611" cy="2530294"/>
            <a:chOff x="364480" y="1560446"/>
            <a:chExt cx="2679013" cy="1783662"/>
          </a:xfrm>
        </p:grpSpPr>
        <p:sp>
          <p:nvSpPr>
            <p:cNvPr id="19" name="Rounded Rectangle 18"/>
            <p:cNvSpPr/>
            <p:nvPr/>
          </p:nvSpPr>
          <p:spPr>
            <a:xfrm>
              <a:off x="373156" y="1560446"/>
              <a:ext cx="2670337" cy="331590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Freight Stage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364480" y="1860788"/>
              <a:ext cx="2670337" cy="1483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48000">
              <a:spAutoFit/>
            </a:bodyPr>
            <a:lstStyle/>
            <a:p>
              <a:pPr algn="ctr"/>
              <a:r>
                <a:rPr lang="en-IE" sz="1867" b="1" i="1" dirty="0">
                  <a:solidFill>
                    <a:srgbClr val="C00000"/>
                  </a:solidFill>
                </a:rPr>
                <a:t>Services Offered: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Sea, Land, Air &amp; combination 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 Ex Works, FOB, CIF &amp; others</a:t>
              </a:r>
            </a:p>
            <a:p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Customs Clearance (Departure)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0" b="1" i="1" dirty="0"/>
            </a:p>
            <a:p>
              <a:pPr marL="381004" indent="-381004">
                <a:buFont typeface="Arial" panose="020B0604020202020204" pitchFamily="34" charset="0"/>
                <a:buChar char="•"/>
              </a:pPr>
              <a:r>
                <a:rPr lang="en-IE" sz="1400" b="1" i="1" dirty="0"/>
                <a:t>Transport tracking</a:t>
              </a:r>
            </a:p>
            <a:p>
              <a:pPr marL="381004" indent="-381004">
                <a:buFont typeface="Arial" panose="020B0604020202020204" pitchFamily="34" charset="0"/>
                <a:buChar char="•"/>
              </a:pPr>
              <a:endParaRPr lang="en-IE" sz="1401" b="1" i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2784252" y="821115"/>
            <a:ext cx="0" cy="588476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69041" y="1239884"/>
            <a:ext cx="2497589" cy="72753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bg1"/>
                </a:solidFill>
                <a:latin typeface="Century Gothic" panose="020B0502020202020204" pitchFamily="34" charset="0"/>
              </a:rPr>
              <a:t>Products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6228" y="475426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65503" y="1331186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55948" y="2133094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20668" y="2965696"/>
            <a:ext cx="535723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  <p:sp>
        <p:nvSpPr>
          <p:cNvPr id="4" name="Arrow: Right 3"/>
          <p:cNvSpPr/>
          <p:nvPr/>
        </p:nvSpPr>
        <p:spPr>
          <a:xfrm rot="912396">
            <a:off x="2877508" y="1418068"/>
            <a:ext cx="6721776" cy="26390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920742">
            <a:off x="5964133" y="115099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71FBF"/>
                </a:solidFill>
              </a:rPr>
              <a:t>Customer Priority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32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3" y="2435017"/>
            <a:ext cx="1061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b="1" i="1" dirty="0">
                <a:solidFill>
                  <a:srgbClr val="0070C0"/>
                </a:solidFill>
              </a:rPr>
              <a:t>“Freight is about moving Products ”</a:t>
            </a:r>
          </a:p>
        </p:txBody>
      </p:sp>
    </p:spTree>
    <p:extLst>
      <p:ext uri="{BB962C8B-B14F-4D97-AF65-F5344CB8AC3E}">
        <p14:creationId xmlns:p14="http://schemas.microsoft.com/office/powerpoint/2010/main" val="2843864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1|1.4|2.2|0.7|2.2|2.6|5.2|4.5|0.7|0.7|3.2|9|0.9|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2.7|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1|1.4|2.2|0.7|2.2|2.6|5.2|4.5|0.7|0.7|3.2|9|0.9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2.7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1|1.4|2.2|0.7|2.2|2.6|5.2|4.5|0.7|0.7|3.2|9|0.9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1|1.4|2.2|0.7|2.2|2.6|5.2|4.5|0.7|0.7|3.2|9|0.9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1|1.4|2.2|0.7|2.2|2.6|5.2|4.5|0.7|0.7|3.2|9|0.9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1|1.4|2.2|0.7|2.2|2.6|5.2|4.5|0.7|0.7|3.2|9|0.9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1|1.4|2.2|0.7|2.2|2.6|5.2|4.5|0.7|0.7|3.2|9|0.9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1|1.4|2.2|0.7|2.2|2.6|5.2|4.5|0.7|0.7|3.2|9|0.9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1|1.4|2.2|0.7|2.2|2.6|5.2|4.5|0.7|0.7|3.2|9|0.9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1|1.4|2.2|0.7|2.2|2.6|5.2|4.5|0.7|0.7|3.2|9|0.9|1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1575</Words>
  <Application>Microsoft Office PowerPoint</Application>
  <PresentationFormat>Widescreen</PresentationFormat>
  <Paragraphs>417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Helvetica</vt:lpstr>
      <vt:lpstr>Times New Roman</vt:lpstr>
      <vt:lpstr>Trebuchet MS</vt:lpstr>
      <vt:lpstr>Office Theme</vt:lpstr>
      <vt:lpstr>PowerPoint Presentation</vt:lpstr>
      <vt:lpstr>Introduction to Aidan Conaty </vt:lpstr>
      <vt:lpstr>              Freight Research Findings – Main Issues for Freight Forwarders </vt:lpstr>
      <vt:lpstr> Freight Research Findings – Growth Strategies for Freight Forwarders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Your Freight Company receives its own branded Supply Chain Platform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- Why use my Company?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2016-04-28T04:44:45Z</dcterms:created>
  <dcterms:modified xsi:type="dcterms:W3CDTF">2017-05-17T12:24:59Z</dcterms:modified>
</cp:coreProperties>
</file>