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56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E6"/>
    <a:srgbClr val="006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57494" autoAdjust="0"/>
  </p:normalViewPr>
  <p:slideViewPr>
    <p:cSldViewPr snapToGrid="0">
      <p:cViewPr varScale="1">
        <p:scale>
          <a:sx n="41" d="100"/>
          <a:sy n="41" d="100"/>
        </p:scale>
        <p:origin x="24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8539-9BF1-42A4-B14C-664536BD0CDD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19AA8-F9C1-4B3F-8123-9D1A38162D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1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3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9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6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3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02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1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80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19AA8-F9C1-4B3F-8123-9D1A38162D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9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9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9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0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70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5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5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9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5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3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4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6E6"/>
            </a:gs>
            <a:gs pos="25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37BEC-109A-4A7E-93B3-4C36B9EAE015}" type="datetimeFigureOut">
              <a:rPr lang="en-GB" smtClean="0"/>
              <a:t>19/05/2017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2F8E-63A0-4B6E-B086-837E9D501D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38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96E6"/>
            </a:gs>
            <a:gs pos="75000">
              <a:schemeClr val="bg1"/>
            </a:gs>
            <a:gs pos="0">
              <a:srgbClr val="0096E6"/>
            </a:gs>
            <a:gs pos="25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830873"/>
            <a:ext cx="6858000" cy="1664209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Gill Sans MT" panose="020B0502020104020203" pitchFamily="34" charset="0"/>
              </a:rPr>
              <a:t>HTFN Conference 2017</a:t>
            </a:r>
            <a:br>
              <a:rPr lang="en-GB" sz="3600" dirty="0">
                <a:latin typeface="Gill Sans MT" panose="020B0502020104020203" pitchFamily="34" charset="0"/>
              </a:rPr>
            </a:br>
            <a:r>
              <a:rPr lang="en-GB" sz="2700" dirty="0">
                <a:latin typeface="Gill Sans MT" panose="020B0502020104020203" pitchFamily="34" charset="0"/>
              </a:rPr>
              <a:t>InterContinental Dublin, May 20-24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95" y="4018526"/>
            <a:ext cx="1908810" cy="5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1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90" y="3515021"/>
            <a:ext cx="4600298" cy="108312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person wearing a suit and tie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6" y="1808358"/>
            <a:ext cx="2593944" cy="1836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197360"/>
            <a:ext cx="3233077" cy="9796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0" y="1803284"/>
            <a:ext cx="43961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Carsten Steinmetz</a:t>
            </a:r>
          </a:p>
          <a:p>
            <a:endParaRPr lang="en-GB" sz="2400" dirty="0"/>
          </a:p>
          <a:p>
            <a:r>
              <a:rPr lang="en-GB" sz="2400" dirty="0"/>
              <a:t>CargoWise Certified Professional</a:t>
            </a:r>
          </a:p>
          <a:p>
            <a:r>
              <a:rPr lang="en-GB" sz="2400" dirty="0"/>
              <a:t>20+ years Industry Experience</a:t>
            </a:r>
          </a:p>
          <a:p>
            <a:r>
              <a:rPr lang="en-GB" sz="2400" dirty="0"/>
              <a:t>5+ years CargoWise Experience</a:t>
            </a:r>
          </a:p>
          <a:p>
            <a:endParaRPr lang="en-GB" sz="3600" dirty="0"/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40" y="5378953"/>
            <a:ext cx="3145410" cy="7980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61" y="3897997"/>
            <a:ext cx="2576189" cy="7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8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57420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Typically, our clients are experiencing these types of commercial effects when they engage us: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Lower than desired productivity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Too many errors / defects / re-works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Slow or poor customer on boarding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Operations are too reactive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Unbalanced workloads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Lack of visibility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Poor or low staff training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Interdepartmental communication is poor or low</a:t>
            </a:r>
          </a:p>
          <a:p>
            <a:pPr lvl="1"/>
            <a:r>
              <a:rPr lang="en-AU" sz="2400" dirty="0">
                <a:solidFill>
                  <a:srgbClr val="0069A1"/>
                </a:solidFill>
              </a:rPr>
              <a:t>Lack of standardized process</a:t>
            </a:r>
          </a:p>
        </p:txBody>
      </p:sp>
    </p:spTree>
    <p:extLst>
      <p:ext uri="{BB962C8B-B14F-4D97-AF65-F5344CB8AC3E}">
        <p14:creationId xmlns:p14="http://schemas.microsoft.com/office/powerpoint/2010/main" val="13690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Many of these are linked or related, and often attacking one can amplify another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50" y="1944209"/>
            <a:ext cx="8345010" cy="4634143"/>
          </a:xfrm>
        </p:spPr>
        <p:txBody>
          <a:bodyPr numCol="2">
            <a:normAutofit lnSpcReduction="10000"/>
          </a:bodyPr>
          <a:lstStyle/>
          <a:p>
            <a:r>
              <a:rPr lang="en-AU" dirty="0">
                <a:solidFill>
                  <a:srgbClr val="0069A1"/>
                </a:solidFill>
              </a:rPr>
              <a:t>Lower than desired productivity;</a:t>
            </a:r>
          </a:p>
          <a:p>
            <a:pPr lvl="1"/>
            <a:r>
              <a:rPr lang="en-AU" dirty="0"/>
              <a:t>Can lead to hiring more staff which can lead to low staff training</a:t>
            </a:r>
          </a:p>
          <a:p>
            <a:r>
              <a:rPr lang="en-AU" dirty="0">
                <a:solidFill>
                  <a:srgbClr val="0069A1"/>
                </a:solidFill>
              </a:rPr>
              <a:t>Too many errors / defects / re-works</a:t>
            </a:r>
          </a:p>
          <a:p>
            <a:pPr lvl="1"/>
            <a:r>
              <a:rPr lang="en-AU" dirty="0"/>
              <a:t>Can be a symptom of low staff training or a lack of standardized process</a:t>
            </a:r>
          </a:p>
          <a:p>
            <a:pPr lvl="1"/>
            <a:r>
              <a:rPr lang="en-AU" dirty="0"/>
              <a:t>Can be a symptom of low or poor interdepartmental communication</a:t>
            </a:r>
          </a:p>
          <a:p>
            <a:r>
              <a:rPr lang="en-AU" dirty="0">
                <a:solidFill>
                  <a:srgbClr val="0069A1"/>
                </a:solidFill>
              </a:rPr>
              <a:t>Slow or poor customer on boarding</a:t>
            </a:r>
          </a:p>
          <a:p>
            <a:pPr lvl="1"/>
            <a:r>
              <a:rPr lang="en-AU" dirty="0"/>
              <a:t>Can lead to low productivity (as meeting requirements is time consuming)</a:t>
            </a:r>
          </a:p>
          <a:p>
            <a:r>
              <a:rPr lang="en-AU" dirty="0">
                <a:solidFill>
                  <a:srgbClr val="0069A1"/>
                </a:solidFill>
              </a:rPr>
              <a:t>Operations are too reactive</a:t>
            </a:r>
          </a:p>
          <a:p>
            <a:pPr lvl="1"/>
            <a:r>
              <a:rPr lang="en-AU" dirty="0"/>
              <a:t>Can be caused by a lack of visibility</a:t>
            </a:r>
          </a:p>
          <a:p>
            <a:r>
              <a:rPr lang="en-AU" dirty="0">
                <a:solidFill>
                  <a:srgbClr val="0069A1"/>
                </a:solidFill>
              </a:rPr>
              <a:t>Unbalanced workloads</a:t>
            </a:r>
          </a:p>
          <a:p>
            <a:pPr lvl="1"/>
            <a:r>
              <a:rPr lang="en-AU" dirty="0"/>
              <a:t>Can be a symptom of poor staff training</a:t>
            </a:r>
          </a:p>
          <a:p>
            <a:pPr lvl="1"/>
            <a:r>
              <a:rPr lang="en-AU" dirty="0"/>
              <a:t>Can be a symptom of lack of visibility</a:t>
            </a:r>
          </a:p>
          <a:p>
            <a:pPr lvl="1"/>
            <a:r>
              <a:rPr lang="en-AU" dirty="0"/>
              <a:t>Can be a symptom of lack of standardized process</a:t>
            </a:r>
          </a:p>
          <a:p>
            <a:r>
              <a:rPr lang="en-AU" dirty="0">
                <a:solidFill>
                  <a:srgbClr val="0069A1"/>
                </a:solidFill>
              </a:rPr>
              <a:t>Lack of visibility</a:t>
            </a:r>
          </a:p>
          <a:p>
            <a:pPr lvl="1"/>
            <a:r>
              <a:rPr lang="en-AU" dirty="0"/>
              <a:t>Can be a symptom of lack or standardized process</a:t>
            </a:r>
          </a:p>
          <a:p>
            <a:pPr lvl="1"/>
            <a:r>
              <a:rPr lang="en-AU" dirty="0"/>
              <a:t>Can lead to a reactive operations environment</a:t>
            </a:r>
          </a:p>
          <a:p>
            <a:r>
              <a:rPr lang="en-AU" dirty="0">
                <a:solidFill>
                  <a:srgbClr val="0069A1"/>
                </a:solidFill>
              </a:rPr>
              <a:t>Low or poor profitability</a:t>
            </a:r>
          </a:p>
          <a:p>
            <a:pPr lvl="1"/>
            <a:r>
              <a:rPr lang="en-AU" dirty="0"/>
              <a:t>Can be a symptom of many of the previous items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36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A Difference 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sz="2400" dirty="0">
                <a:solidFill>
                  <a:srgbClr val="0096E6"/>
                </a:solidFill>
              </a:rPr>
              <a:t>High productivity</a:t>
            </a:r>
          </a:p>
          <a:p>
            <a:pPr lvl="1"/>
            <a:r>
              <a:rPr lang="en-AU" sz="2400" dirty="0">
                <a:solidFill>
                  <a:srgbClr val="0096E6"/>
                </a:solidFill>
              </a:rPr>
              <a:t>Low amount of errors / defects / re-works</a:t>
            </a:r>
          </a:p>
          <a:p>
            <a:pPr lvl="1"/>
            <a:r>
              <a:rPr lang="en-AU" sz="2400" dirty="0">
                <a:solidFill>
                  <a:srgbClr val="0096E6"/>
                </a:solidFill>
              </a:rPr>
              <a:t>Rapid, quality customer on boarding</a:t>
            </a:r>
          </a:p>
          <a:p>
            <a:pPr lvl="1"/>
            <a:r>
              <a:rPr lang="en-AU" sz="2400" dirty="0">
                <a:solidFill>
                  <a:srgbClr val="0096E6"/>
                </a:solidFill>
              </a:rPr>
              <a:t>Operations are more proactive</a:t>
            </a:r>
          </a:p>
          <a:p>
            <a:pPr lvl="1"/>
            <a:r>
              <a:rPr lang="en-AU" sz="2400" dirty="0">
                <a:solidFill>
                  <a:srgbClr val="0096E6"/>
                </a:solidFill>
              </a:rPr>
              <a:t>Balanced workloads</a:t>
            </a:r>
          </a:p>
          <a:p>
            <a:pPr lvl="1"/>
            <a:r>
              <a:rPr lang="en-AU" sz="2400" dirty="0">
                <a:solidFill>
                  <a:srgbClr val="0096E6"/>
                </a:solidFill>
              </a:rPr>
              <a:t>Increasing visibility</a:t>
            </a:r>
          </a:p>
          <a:p>
            <a:pPr lvl="1"/>
            <a:r>
              <a:rPr lang="en-AU" sz="2400" dirty="0">
                <a:solidFill>
                  <a:srgbClr val="0096E6"/>
                </a:solidFill>
              </a:rPr>
              <a:t>Proper staff training</a:t>
            </a:r>
          </a:p>
          <a:p>
            <a:pPr lvl="1"/>
            <a:r>
              <a:rPr lang="en-AU" sz="2400" dirty="0">
                <a:solidFill>
                  <a:srgbClr val="0096E6"/>
                </a:solidFill>
              </a:rPr>
              <a:t>Interdepartmental communication is improving</a:t>
            </a:r>
          </a:p>
          <a:p>
            <a:pPr lvl="1"/>
            <a:r>
              <a:rPr lang="en-AU" sz="2400" dirty="0">
                <a:solidFill>
                  <a:srgbClr val="0096E6"/>
                </a:solidFill>
              </a:rPr>
              <a:t>Standardized processes exist where appropriate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6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35956" cy="4752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/>
              <a:t>Various tools in CargoWise can provide solutions, including:</a:t>
            </a:r>
          </a:p>
          <a:p>
            <a:r>
              <a:rPr lang="en-GB" dirty="0"/>
              <a:t>Workflow</a:t>
            </a:r>
          </a:p>
          <a:p>
            <a:pPr lvl="1"/>
            <a:r>
              <a:rPr lang="en-GB" dirty="0"/>
              <a:t>Increase Productivity through automation of tasks</a:t>
            </a:r>
          </a:p>
          <a:p>
            <a:pPr lvl="1"/>
            <a:r>
              <a:rPr lang="en-GB" dirty="0"/>
              <a:t>Standardize Processes</a:t>
            </a:r>
          </a:p>
          <a:p>
            <a:pPr lvl="1"/>
            <a:r>
              <a:rPr lang="en-GB" dirty="0"/>
              <a:t>Improve Customer Onboarding</a:t>
            </a:r>
          </a:p>
          <a:p>
            <a:pPr lvl="1"/>
            <a:r>
              <a:rPr lang="en-GB" dirty="0"/>
              <a:t>Improve Visibility</a:t>
            </a:r>
          </a:p>
          <a:p>
            <a:pPr lvl="1"/>
            <a:r>
              <a:rPr lang="en-GB" dirty="0"/>
              <a:t>Operations are more proactive</a:t>
            </a:r>
          </a:p>
          <a:p>
            <a:r>
              <a:rPr lang="en-GB" dirty="0" err="1"/>
              <a:t>eAdaptor</a:t>
            </a:r>
            <a:r>
              <a:rPr lang="en-GB" dirty="0"/>
              <a:t> &amp; WebTracker</a:t>
            </a:r>
          </a:p>
          <a:p>
            <a:pPr lvl="1"/>
            <a:r>
              <a:rPr lang="en-GB" dirty="0"/>
              <a:t>Increase Productivity by removing data entry</a:t>
            </a:r>
          </a:p>
          <a:p>
            <a:pPr lvl="1"/>
            <a:r>
              <a:rPr lang="en-GB" dirty="0"/>
              <a:t>Reduce Errors by removing data entry</a:t>
            </a:r>
          </a:p>
          <a:p>
            <a:r>
              <a:rPr lang="en-GB" dirty="0"/>
              <a:t>Search Filters</a:t>
            </a:r>
          </a:p>
          <a:p>
            <a:pPr lvl="1"/>
            <a:r>
              <a:rPr lang="en-GB" dirty="0"/>
              <a:t>Improve Visibility</a:t>
            </a:r>
          </a:p>
          <a:p>
            <a:r>
              <a:rPr lang="en-GB" dirty="0"/>
              <a:t>Client Rates</a:t>
            </a:r>
          </a:p>
          <a:p>
            <a:pPr lvl="1"/>
            <a:r>
              <a:rPr lang="en-GB" dirty="0"/>
              <a:t>Reduce errors by automating billing </a:t>
            </a:r>
          </a:p>
          <a:p>
            <a:r>
              <a:rPr lang="en-GB" dirty="0"/>
              <a:t>Organisations</a:t>
            </a:r>
          </a:p>
          <a:p>
            <a:pPr lvl="1"/>
            <a:r>
              <a:rPr lang="en-GB" dirty="0"/>
              <a:t>Increase Productivity</a:t>
            </a:r>
          </a:p>
          <a:p>
            <a:pPr lvl="1"/>
            <a:r>
              <a:rPr lang="en-GB" dirty="0"/>
              <a:t>Improve Customer Onboarding</a:t>
            </a:r>
          </a:p>
          <a:p>
            <a:pPr lvl="1"/>
            <a:endParaRPr lang="en-GB" dirty="0"/>
          </a:p>
          <a:p>
            <a:pPr marL="3429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25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</a:t>
            </a:r>
            <a:r>
              <a:rPr lang="en-GB" sz="1800" dirty="0"/>
              <a:t>(apart from eAdaptor) </a:t>
            </a:r>
            <a:r>
              <a:rPr lang="en-GB" dirty="0"/>
              <a:t>come at </a:t>
            </a:r>
            <a:r>
              <a:rPr lang="en-GB" b="1" u="sng" dirty="0"/>
              <a:t>no additional cost </a:t>
            </a:r>
            <a:r>
              <a:rPr lang="en-GB" dirty="0"/>
              <a:t>from </a:t>
            </a:r>
            <a:r>
              <a:rPr lang="en-GB" dirty="0" err="1"/>
              <a:t>WiseTech</a:t>
            </a:r>
            <a:r>
              <a:rPr lang="en-GB" dirty="0"/>
              <a:t> Global…yet many CargoWise Users don’t use the tools available to them!  Why?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lack of knowledge and understanding of the products</a:t>
            </a:r>
          </a:p>
          <a:p>
            <a:r>
              <a:rPr lang="en-GB" dirty="0"/>
              <a:t>Overwhelmed by the task</a:t>
            </a:r>
          </a:p>
          <a:p>
            <a:r>
              <a:rPr lang="en-GB" dirty="0"/>
              <a:t>Forwarders see their system as a freight forwarding system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That is necessary but not sufficient</a:t>
            </a:r>
          </a:p>
          <a:p>
            <a:r>
              <a:rPr lang="en-GB" dirty="0"/>
              <a:t>Forwarders need to view their system as a Productivity software</a:t>
            </a:r>
          </a:p>
        </p:txBody>
      </p:sp>
    </p:spTree>
    <p:extLst>
      <p:ext uri="{BB962C8B-B14F-4D97-AF65-F5344CB8AC3E}">
        <p14:creationId xmlns:p14="http://schemas.microsoft.com/office/powerpoint/2010/main" val="285578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the Productivity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Engaging with a </a:t>
            </a:r>
            <a:r>
              <a:rPr lang="en-GB" sz="2800" dirty="0" err="1"/>
              <a:t>WiseService</a:t>
            </a:r>
            <a:r>
              <a:rPr lang="en-GB" sz="2800" dirty="0"/>
              <a:t> Partner</a:t>
            </a:r>
          </a:p>
          <a:p>
            <a:pPr lvl="1"/>
            <a:r>
              <a:rPr lang="en-GB" sz="2500" dirty="0"/>
              <a:t>Health Checks</a:t>
            </a:r>
          </a:p>
          <a:p>
            <a:pPr lvl="1"/>
            <a:r>
              <a:rPr lang="en-GB" sz="2500" dirty="0"/>
              <a:t>Projects</a:t>
            </a:r>
          </a:p>
          <a:p>
            <a:pPr lvl="1"/>
            <a:r>
              <a:rPr lang="en-GB" sz="2500" dirty="0"/>
              <a:t>Consultant </a:t>
            </a:r>
          </a:p>
          <a:p>
            <a:r>
              <a:rPr lang="en-GB" sz="2800" dirty="0"/>
              <a:t>Workshops</a:t>
            </a:r>
          </a:p>
          <a:p>
            <a:pPr lvl="1"/>
            <a:r>
              <a:rPr lang="en-GB" sz="2500" dirty="0"/>
              <a:t>Intense rapid development of skills</a:t>
            </a:r>
          </a:p>
          <a:p>
            <a:pPr marL="342900" lvl="1" indent="0">
              <a:buNone/>
            </a:pPr>
            <a:endParaRPr lang="en-GB" sz="2500" dirty="0"/>
          </a:p>
          <a:p>
            <a:pPr marL="0" indent="0">
              <a:buNone/>
            </a:pPr>
            <a:r>
              <a:rPr lang="en-GB" sz="2800" dirty="0"/>
              <a:t>All you have to do is say “yes”.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36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96E6"/>
            </a:gs>
            <a:gs pos="75000">
              <a:schemeClr val="bg1"/>
            </a:gs>
            <a:gs pos="0">
              <a:srgbClr val="0096E6"/>
            </a:gs>
            <a:gs pos="25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830873"/>
            <a:ext cx="6858000" cy="1664209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Gill Sans MT" panose="020B0502020104020203" pitchFamily="34" charset="0"/>
              </a:rPr>
              <a:t>Thank you! </a:t>
            </a:r>
            <a:br>
              <a:rPr lang="en-GB" sz="3600" b="1" dirty="0">
                <a:latin typeface="Gill Sans MT" panose="020B0502020104020203" pitchFamily="34" charset="0"/>
              </a:rPr>
            </a:br>
            <a:endParaRPr lang="en-GB" sz="2700" dirty="0"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95" y="4018526"/>
            <a:ext cx="1908810" cy="5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FN Presentation - Difference Delivered" id="{5729C34F-B540-4BD0-87E7-3736375EB15C}" vid="{DF03B0D8-51AC-4B84-80DA-33BCF70776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445</Words>
  <Application>Microsoft Office PowerPoint</Application>
  <PresentationFormat>On-screen Show (4:3)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Office Theme</vt:lpstr>
      <vt:lpstr>HTFN Conference 2017 InterContinental Dublin, May 20-24</vt:lpstr>
      <vt:lpstr>Introduction</vt:lpstr>
      <vt:lpstr>Current Situation</vt:lpstr>
      <vt:lpstr>Many of these are linked or related, and often attacking one can amplify another</vt:lpstr>
      <vt:lpstr>Solution – A Difference Delivered</vt:lpstr>
      <vt:lpstr>Solutions Exist</vt:lpstr>
      <vt:lpstr>Solutions Exist</vt:lpstr>
      <vt:lpstr>Starting the Productivity Journey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Carsten Steinmetz</dc:creator>
  <cp:lastModifiedBy>Lauren Conlon</cp:lastModifiedBy>
  <cp:revision>37</cp:revision>
  <dcterms:created xsi:type="dcterms:W3CDTF">2016-10-05T08:42:59Z</dcterms:created>
  <dcterms:modified xsi:type="dcterms:W3CDTF">2017-05-19T16:47:35Z</dcterms:modified>
</cp:coreProperties>
</file>