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0" r:id="rId4"/>
    <p:sldId id="268" r:id="rId5"/>
    <p:sldId id="269" r:id="rId6"/>
    <p:sldId id="274" r:id="rId7"/>
    <p:sldId id="275" r:id="rId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C3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6" d="100"/>
          <a:sy n="76" d="100"/>
        </p:scale>
        <p:origin x="-119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E107BC-E0E5-43AF-8124-90B1CA84BA50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7647A4-D569-4363-8459-4A2314358B84}" type="datetimeFigureOut">
              <a:rPr lang="en-AU" smtClean="0"/>
              <a:t>1/05/2017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05"/>
            <a:ext cx="4017193" cy="115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1988840"/>
            <a:ext cx="64087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r>
              <a:rPr lang="en-AU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  <a:p>
            <a:endParaRPr lang="en-A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Brueckner</a:t>
            </a:r>
          </a:p>
          <a:p>
            <a:endParaRPr lang="en-A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Dublin</a:t>
            </a:r>
          </a:p>
          <a:p>
            <a:r>
              <a:rPr lang="en-AU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May, 2017</a:t>
            </a:r>
            <a:endParaRPr lang="en-AU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44824"/>
            <a:ext cx="648072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6000" dirty="0"/>
          </a:p>
          <a:p>
            <a:r>
              <a:rPr lang="en-AU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      Motivation &amp; Engagement 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404664"/>
            <a:ext cx="79208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AU" sz="3200" b="1" dirty="0" smtClean="0"/>
          </a:p>
          <a:p>
            <a:pPr lvl="1"/>
            <a:endParaRPr lang="en-AU" sz="3200" b="1" dirty="0" smtClean="0"/>
          </a:p>
          <a:p>
            <a:pPr lvl="1"/>
            <a:r>
              <a:rPr lang="en-A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are far more engaged when they have:</a:t>
            </a:r>
          </a:p>
          <a:p>
            <a:pPr lvl="1"/>
            <a:endParaRPr lang="en-AU" sz="3200" b="1" dirty="0" smtClean="0"/>
          </a:p>
          <a:p>
            <a:pPr marL="914400"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autonomy </a:t>
            </a:r>
          </a:p>
          <a:p>
            <a:pPr marL="914400" lvl="1" indent="-457200">
              <a:buFontTx/>
              <a:buChar char="-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urpose</a:t>
            </a:r>
          </a:p>
          <a:p>
            <a:pPr marL="914400"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flexibility </a:t>
            </a:r>
          </a:p>
          <a:p>
            <a:pPr marL="914400"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  <a:p>
            <a:pPr marL="914400"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… and </a:t>
            </a:r>
          </a:p>
          <a:p>
            <a:pPr marL="914400"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“interesting” work</a:t>
            </a:r>
          </a:p>
          <a:p>
            <a:pPr lvl="1"/>
            <a:endParaRPr lang="en-AU" sz="4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en-AU" sz="240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en-AU" sz="24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19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1640" y="836712"/>
            <a:ext cx="7344816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>
              <a:sym typeface="Wingdings" panose="05000000000000000000" pitchFamily="2" charset="2"/>
            </a:endParaRPr>
          </a:p>
          <a:p>
            <a:pPr marL="0" lvl="1"/>
            <a:r>
              <a:rPr lang="en-A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manager: </a:t>
            </a:r>
          </a:p>
          <a:p>
            <a:pPr marL="0" lvl="1"/>
            <a:endParaRPr lang="en-AU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Lead in a positive and assertive manner</a:t>
            </a: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Motivate and praise (when justified) your staff</a:t>
            </a: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“Catch them” doing something right!</a:t>
            </a: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them with incentives to produce and interact more within their department</a:t>
            </a: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them with business cards, including the receptionist</a:t>
            </a: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a customer praises them, reward them</a:t>
            </a: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Ask happy customers for a “letter of appreciation” and use those to show potential new customers</a:t>
            </a:r>
          </a:p>
          <a:p>
            <a:pPr lvl="1" indent="-457200">
              <a:buFontTx/>
              <a:buChar char="-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Ask for referrals and reward clients/staff</a:t>
            </a:r>
          </a:p>
          <a:p>
            <a:pPr lvl="1" indent="-457200">
              <a:buFontTx/>
              <a:buChar char="-"/>
            </a:pPr>
            <a:endParaRPr lang="en-AU" sz="2800" dirty="0" smtClean="0"/>
          </a:p>
          <a:p>
            <a:pPr marL="0" lvl="1"/>
            <a:endParaRPr lang="en-AU" sz="3200" b="1" dirty="0"/>
          </a:p>
          <a:p>
            <a:pPr marL="0" lvl="1"/>
            <a:endParaRPr lang="en-AU" sz="3200" b="1" dirty="0" smtClean="0"/>
          </a:p>
          <a:p>
            <a:endParaRPr lang="en-AU" sz="4800" b="1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>
              <a:sym typeface="Wingdings" panose="05000000000000000000" pitchFamily="2" charset="2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Autofit/>
          </a:bodyPr>
          <a:lstStyle/>
          <a:p>
            <a:pPr algn="l"/>
            <a:endParaRPr lang="en-AU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3648" y="548680"/>
            <a:ext cx="6912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3200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ym typeface="Wingdings" panose="05000000000000000000" pitchFamily="2" charset="2"/>
            </a:endParaRPr>
          </a:p>
          <a:p>
            <a:r>
              <a:rPr lang="en-AU" sz="2000" dirty="0" smtClean="0">
                <a:sym typeface="Wingdings" panose="05000000000000000000" pitchFamily="2" charset="2"/>
              </a:rPr>
              <a:t> </a:t>
            </a:r>
            <a:endParaRPr lang="en-AU" sz="2000" dirty="0">
              <a:sym typeface="Wingdings" panose="05000000000000000000" pitchFamily="2" charset="2"/>
            </a:endParaRPr>
          </a:p>
          <a:p>
            <a:endParaRPr lang="en-AU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Autofit/>
          </a:bodyPr>
          <a:lstStyle/>
          <a:p>
            <a:pPr algn="l"/>
            <a:endParaRPr lang="en-AU" sz="3800" b="1" dirty="0">
              <a:solidFill>
                <a:schemeClr val="tx1"/>
              </a:solidFill>
            </a:endParaRPr>
          </a:p>
          <a:p>
            <a:pPr algn="l"/>
            <a:endParaRPr lang="en-AU" sz="3800" b="1" dirty="0">
              <a:solidFill>
                <a:schemeClr val="tx1"/>
              </a:solidFill>
            </a:endParaRPr>
          </a:p>
          <a:p>
            <a:pPr algn="l"/>
            <a:endParaRPr lang="en-AU" sz="3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1124744"/>
            <a:ext cx="61926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n-AU" sz="3200" b="1" dirty="0" smtClean="0">
              <a:solidFill>
                <a:srgbClr val="0070C0"/>
              </a:solidFill>
            </a:endParaRPr>
          </a:p>
          <a:p>
            <a:pPr marL="0" lvl="1"/>
            <a:endParaRPr lang="en-AU" sz="3200" b="1" dirty="0">
              <a:solidFill>
                <a:srgbClr val="0070C0"/>
              </a:solidFill>
            </a:endParaRPr>
          </a:p>
          <a:p>
            <a:pPr marL="0" lvl="1"/>
            <a:r>
              <a:rPr lang="en-A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</a:t>
            </a:r>
            <a:r>
              <a:rPr lang="en-A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  <a:endParaRPr lang="en-AU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AU" sz="3200" b="1" dirty="0"/>
          </a:p>
          <a:p>
            <a:pPr marL="0" lvl="1"/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latest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studies reveal that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lvl="1"/>
            <a:endParaRPr lang="en-AU" sz="3600" b="1" dirty="0" smtClean="0"/>
          </a:p>
          <a:p>
            <a:pPr marL="0" lvl="1"/>
            <a:r>
              <a:rPr lang="en-A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</a:t>
            </a:r>
            <a:r>
              <a:rPr lang="en-A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engaged a leader </a:t>
            </a:r>
            <a:r>
              <a:rPr lang="en-A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is, </a:t>
            </a:r>
            <a:r>
              <a:rPr lang="en-A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engaged that leader’s employees become</a:t>
            </a:r>
            <a:r>
              <a:rPr lang="en-A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!”</a:t>
            </a:r>
            <a:endParaRPr lang="en-A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6000" dirty="0">
              <a:solidFill>
                <a:srgbClr val="0C3A5A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7100265" cy="5099506"/>
          </a:xfrm>
        </p:spPr>
        <p:txBody>
          <a:bodyPr>
            <a:normAutofit lnSpcReduction="10000"/>
          </a:bodyPr>
          <a:lstStyle/>
          <a:p>
            <a:pPr algn="l"/>
            <a:endParaRPr lang="en-AU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endParaRPr lang="en-AU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endParaRPr lang="en-A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It’s known as </a:t>
            </a:r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“emotional contagion” </a:t>
            </a:r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(=how leaders feel is infectious). If they’re disengaged, it’s likely their employees will be as well. If they’re engaged, that too is likely to catch on.</a:t>
            </a:r>
          </a:p>
          <a:p>
            <a:pPr algn="l"/>
            <a:endParaRPr lang="en-A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r>
              <a:rPr lang="en-A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“Engaged leaders” </a:t>
            </a:r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are more inclined to earnestly build meaningful relationships with their employees.</a:t>
            </a:r>
          </a:p>
        </p:txBody>
      </p:sp>
    </p:spTree>
    <p:extLst>
      <p:ext uri="{BB962C8B-B14F-4D97-AF65-F5344CB8AC3E}">
        <p14:creationId xmlns:p14="http://schemas.microsoft.com/office/powerpoint/2010/main" val="32060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980728"/>
            <a:ext cx="7200799" cy="504056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own engagement:</a:t>
            </a:r>
          </a:p>
          <a:p>
            <a:pPr algn="l"/>
            <a:endParaRPr lang="en-US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aware of “emotional contagion” so that on days when you’re not feeling positive, you “lay low” in the office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Share with your key staff members what your role and job description is in the company and “enjoy” what you are doing (the staff will see and “feel” that)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Practice “mindfulness” …..</a:t>
            </a:r>
          </a:p>
          <a:p>
            <a:pPr algn="l"/>
            <a:endParaRPr lang="en-US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370</TotalTime>
  <Words>267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Daniels</dc:creator>
  <cp:lastModifiedBy>Peter Brueckner</cp:lastModifiedBy>
  <cp:revision>52</cp:revision>
  <cp:lastPrinted>2017-05-01T04:07:58Z</cp:lastPrinted>
  <dcterms:created xsi:type="dcterms:W3CDTF">2014-03-10T04:14:22Z</dcterms:created>
  <dcterms:modified xsi:type="dcterms:W3CDTF">2017-05-01T04:09:59Z</dcterms:modified>
</cp:coreProperties>
</file>