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8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2" r:id="rId19"/>
    <p:sldId id="273" r:id="rId20"/>
    <p:sldId id="274" r:id="rId21"/>
    <p:sldId id="275" r:id="rId22"/>
    <p:sldId id="277" r:id="rId23"/>
    <p:sldId id="278" r:id="rId24"/>
    <p:sldId id="279" r:id="rId25"/>
  </p:sldIdLst>
  <p:sldSz cx="12196763" cy="6861175"/>
  <p:notesSz cx="6858000" cy="9144000"/>
  <p:embeddedFontLst>
    <p:embeddedFont>
      <p:font typeface="210 국민체조 L" panose="02020603020101020101" pitchFamily="18" charset="-127"/>
      <p:regular r:id="rId27"/>
    </p:embeddedFont>
    <p:embeddedFont>
      <p:font typeface="210 국민체조 R" panose="02020603020101020101" pitchFamily="18" charset="-127"/>
      <p:regular r:id="rId28"/>
    </p:embeddedFont>
    <p:embeddedFont>
      <p:font typeface="DX별과그대B" panose="02020600000000000000" pitchFamily="18" charset="-127"/>
      <p:regular r:id="rId29"/>
    </p:embeddedFont>
    <p:embeddedFont>
      <p:font typeface="나눔바른펜" panose="020B0503000000000000" pitchFamily="34" charset="-127"/>
      <p:regular r:id="rId30"/>
      <p:bold r:id="rId31"/>
    </p:embeddedFont>
    <p:embeddedFont>
      <p:font typeface="나눔스퀘어_ac" panose="020B0600000101010101" pitchFamily="34" charset="-127"/>
      <p:regular r:id="rId32"/>
    </p:embeddedFont>
    <p:embeddedFont>
      <p:font typeface="맑은 고딕 Semilight" panose="020B0502040204020203" pitchFamily="34" charset="-128"/>
      <p:regular r:id="rId33"/>
    </p:embeddedFont>
    <p:embeddedFont>
      <p:font typeface="함초롬돋움" panose="020B0604000101010101" pitchFamily="34" charset="-128"/>
      <p:regular r:id="rId34"/>
      <p:bold r:id="rId35"/>
    </p:embeddedFont>
    <p:embeddedFont>
      <p:font typeface="맑은 고딕" panose="020B0503020000020004" pitchFamily="34" charset="-127"/>
      <p:regular r:id="rId36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pos="17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>
        <a:alpha val="10000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7CCE"/>
    <a:srgbClr val="FF9191"/>
    <a:srgbClr val="C4A48D"/>
    <a:srgbClr val="56B1F7"/>
    <a:srgbClr val="E95F90"/>
    <a:srgbClr val="FFD9D9"/>
    <a:srgbClr val="FFC1C1"/>
    <a:srgbClr val="DF95A7"/>
    <a:srgbClr val="FFFFFF"/>
    <a:srgbClr val="86E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2" autoAdjust="0"/>
    <p:restoredTop sz="95967" autoAdjust="0"/>
  </p:normalViewPr>
  <p:slideViewPr>
    <p:cSldViewPr snapToGrid="0" snapToObjects="1">
      <p:cViewPr>
        <p:scale>
          <a:sx n="75" d="100"/>
          <a:sy n="75" d="100"/>
        </p:scale>
        <p:origin x="565" y="587"/>
      </p:cViewPr>
      <p:guideLst>
        <p:guide orient="horz" pos="2160"/>
        <p:guide pos="3839"/>
        <p:guide pos="17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13" cy="360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notesMaster" Target="notesMasters/notesMaster1.xml" /><Relationship Id="rId39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font" Target="fonts/font8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font" Target="fonts/font7.fntdata" /><Relationship Id="rId38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font" Target="fonts/font3.fntdata" /><Relationship Id="rId4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font" Target="fonts/font6.fntdata" /><Relationship Id="rId37" Type="http://schemas.openxmlformats.org/officeDocument/2006/relationships/font" Target="fonts/font11.fntdata" /><Relationship Id="rId40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font" Target="fonts/font2.fntdata" /><Relationship Id="rId36" Type="http://schemas.openxmlformats.org/officeDocument/2006/relationships/font" Target="fonts/font10.fntdata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font" Target="fonts/font5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font" Target="fonts/font1.fntdata" /><Relationship Id="rId30" Type="http://schemas.openxmlformats.org/officeDocument/2006/relationships/font" Target="fonts/font4.fntdata" /><Relationship Id="rId35" Type="http://schemas.openxmlformats.org/officeDocument/2006/relationships/font" Target="fonts/font9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2021-01-25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12" y="685800"/>
            <a:ext cx="6095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718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sz="1200" dirty="0">
              <a:solidFill>
                <a:srgbClr val="000000">
                  <a:alpha val="100000"/>
                </a:srgbClr>
              </a:solidFill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Divide</a:t>
            </a:r>
            <a:r>
              <a:rPr lang="ko-KR"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price</a:t>
            </a:r>
            <a:r>
              <a:rPr lang="ko-KR" sz="1200" dirty="0">
                <a:solidFill>
                  <a:srgbClr val="000000">
                    <a:alpha val="100000"/>
                  </a:srgbClr>
                </a:solidFill>
              </a:rPr>
              <a:t>/</a:t>
            </a: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distance</a:t>
            </a:r>
            <a:r>
              <a:rPr lang="ko-KR"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more</a:t>
            </a:r>
            <a:r>
              <a:rPr lang="ko-KR"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specifically</a:t>
            </a:r>
            <a:r>
              <a:rPr lang="ko-KR" sz="1200" dirty="0">
                <a:solidFill>
                  <a:srgbClr val="000000">
                    <a:alpha val="100000"/>
                  </a:srgbClr>
                </a:solidFill>
              </a:rPr>
              <a:t> (</a:t>
            </a: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but</a:t>
            </a:r>
            <a:r>
              <a:rPr lang="ko-KR"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we</a:t>
            </a:r>
            <a:r>
              <a:rPr lang="ko-KR"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didn’t</a:t>
            </a:r>
            <a:r>
              <a:rPr lang="ko-KR"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do</a:t>
            </a:r>
            <a:r>
              <a:rPr lang="ko-KR"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so</a:t>
            </a:r>
            <a:r>
              <a:rPr lang="ko-KR"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because</a:t>
            </a:r>
            <a:r>
              <a:rPr lang="ko-KR"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at</a:t>
            </a:r>
            <a:r>
              <a:rPr lang="ko-KR"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the</a:t>
            </a:r>
            <a:r>
              <a:rPr lang="ko-KR"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first</a:t>
            </a:r>
            <a:r>
              <a:rPr lang="ko-KR"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stage</a:t>
            </a:r>
            <a:r>
              <a:rPr lang="ko-KR"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we</a:t>
            </a:r>
            <a:r>
              <a:rPr lang="ko-KR"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were</a:t>
            </a:r>
            <a:r>
              <a:rPr lang="ko-KR"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only</a:t>
            </a:r>
            <a:r>
              <a:rPr lang="ko-KR"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thinking</a:t>
            </a:r>
            <a:r>
              <a:rPr lang="ko-KR"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about</a:t>
            </a:r>
            <a:r>
              <a:rPr lang="ko-KR"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anova</a:t>
            </a:r>
            <a:r>
              <a:rPr lang="ko-KR" sz="1200" dirty="0">
                <a:solidFill>
                  <a:srgbClr val="000000">
                    <a:alpha val="100000"/>
                  </a:srgbClr>
                </a:solidFill>
              </a:rPr>
              <a:t>)</a:t>
            </a:r>
          </a:p>
          <a:p>
            <a:pPr>
              <a:defRPr lang="ko-KR" altLang="en-US"/>
            </a:pP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It</a:t>
            </a:r>
            <a:r>
              <a:rPr lang="ko-KR"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would’ve</a:t>
            </a:r>
            <a:r>
              <a:rPr lang="ko-KR"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been</a:t>
            </a:r>
            <a:r>
              <a:rPr lang="ko-KR"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better</a:t>
            </a:r>
            <a:r>
              <a:rPr lang="ko-KR"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to</a:t>
            </a:r>
            <a:r>
              <a:rPr lang="ko-KR"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add</a:t>
            </a:r>
            <a:r>
              <a:rPr lang="ko-KR"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a</a:t>
            </a:r>
            <a:r>
              <a:rPr lang="ko-KR"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regression</a:t>
            </a:r>
            <a:r>
              <a:rPr lang="ko-KR"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model</a:t>
            </a:r>
            <a:endParaRPr lang="ko-KR" sz="1200" dirty="0">
              <a:solidFill>
                <a:srgbClr val="000000">
                  <a:alpha val="100000"/>
                </a:srgbClr>
              </a:solidFill>
            </a:endParaRPr>
          </a:p>
          <a:p>
            <a:pPr>
              <a:defRPr lang="ko-KR" altLang="en-US"/>
            </a:pP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However</a:t>
            </a:r>
            <a:r>
              <a:rPr lang="ko-KR" sz="1200" dirty="0">
                <a:solidFill>
                  <a:srgbClr val="000000">
                    <a:alpha val="100000"/>
                  </a:srgbClr>
                </a:solidFill>
              </a:rPr>
              <a:t>, </a:t>
            </a: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we</a:t>
            </a:r>
            <a:r>
              <a:rPr lang="ko-KR"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could</a:t>
            </a:r>
            <a:r>
              <a:rPr lang="ko-KR"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not</a:t>
            </a:r>
            <a:r>
              <a:rPr lang="ko-KR"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because</a:t>
            </a:r>
            <a:r>
              <a:rPr lang="ko-KR" sz="1200" dirty="0">
                <a:solidFill>
                  <a:srgbClr val="000000">
                    <a:alpha val="100000"/>
                  </a:srgbClr>
                </a:solidFill>
              </a:rPr>
              <a:t> of </a:t>
            </a: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time</a:t>
            </a:r>
            <a:r>
              <a:rPr lang="ko-KR"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constraints</a:t>
            </a:r>
            <a:r>
              <a:rPr lang="ko-KR" sz="1200" dirty="0">
                <a:solidFill>
                  <a:srgbClr val="000000">
                    <a:alpha val="100000"/>
                  </a:srgbClr>
                </a:solidFill>
              </a:rPr>
              <a:t>, </a:t>
            </a: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etc</a:t>
            </a:r>
            <a:endParaRPr lang="ko-KR" sz="1200" dirty="0">
              <a:solidFill>
                <a:srgbClr val="000000">
                  <a:alpha val="100000"/>
                </a:srgbClr>
              </a:solidFill>
            </a:endParaRPr>
          </a:p>
          <a:p>
            <a:pPr>
              <a:defRPr lang="ko-KR" altLang="en-US"/>
            </a:pP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Didn’t</a:t>
            </a:r>
            <a:r>
              <a:rPr lang="ko-KR"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have</a:t>
            </a:r>
            <a:r>
              <a:rPr lang="ko-KR"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a</a:t>
            </a:r>
            <a:r>
              <a:rPr lang="ko-KR"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license</a:t>
            </a:r>
            <a:r>
              <a:rPr lang="ko-KR"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to</a:t>
            </a:r>
            <a:r>
              <a:rPr lang="ko-KR"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gather</a:t>
            </a:r>
            <a:r>
              <a:rPr lang="ko-KR"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proper</a:t>
            </a:r>
            <a:r>
              <a:rPr lang="ko-KR"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data</a:t>
            </a:r>
            <a:r>
              <a:rPr lang="ko-KR"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from</a:t>
            </a:r>
            <a:r>
              <a:rPr lang="ko-KR"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the</a:t>
            </a:r>
            <a:r>
              <a:rPr lang="ko-KR" sz="1200" dirty="0">
                <a:solidFill>
                  <a:srgbClr val="000000">
                    <a:alpha val="100000"/>
                  </a:srgbClr>
                </a:solidFill>
              </a:rPr>
              <a:t> </a:t>
            </a:r>
            <a:r>
              <a:rPr lang="ko-KR" sz="1200" dirty="0" err="1">
                <a:solidFill>
                  <a:srgbClr val="000000">
                    <a:alpha val="100000"/>
                  </a:srgbClr>
                </a:solidFill>
              </a:rPr>
              <a:t>café</a:t>
            </a:r>
            <a:endParaRPr lang="ko-KR" sz="1200" dirty="0">
              <a:solidFill>
                <a:srgbClr val="000000">
                  <a:alpha val="100000"/>
                </a:srgbClr>
              </a:solidFill>
            </a:endParaRPr>
          </a:p>
          <a:p>
            <a:pPr>
              <a:defRPr lang="ko-KR" altLang="en-US"/>
            </a:pPr>
            <a:endParaRPr lang="ko-KR" sz="1200" dirty="0">
              <a:solidFill>
                <a:srgbClr val="000000">
                  <a:alpha val="100000"/>
                </a:srgbClr>
              </a:solidFill>
            </a:endParaRPr>
          </a:p>
          <a:p>
            <a:pPr>
              <a:defRPr lang="ko-KR" altLang="en-US"/>
            </a:pPr>
            <a:endParaRPr lang="ko-KR" sz="1200" dirty="0">
              <a:solidFill>
                <a:srgbClr val="000000">
                  <a:alpha val="100000"/>
                </a:srgbClr>
              </a:solidFill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905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236" y="2130425"/>
            <a:ext cx="9144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144492" y="2196090"/>
            <a:ext cx="4856400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875" y="1600930"/>
            <a:ext cx="5387235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00402" y="1600930"/>
            <a:ext cx="5387235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8312" y="3986037"/>
            <a:ext cx="5387235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8839" y="3986037"/>
            <a:ext cx="5387235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587" y="6359227"/>
            <a:ext cx="2744462" cy="365273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D8D7A7C4-C82A-4D21-9AB0-F0C5A1D3EF09}" type="datetime1">
              <a:rPr lang="en-US" altLang="ko-KR" sz="1200" b="0" i="0">
                <a:solidFill>
                  <a:srgbClr val="898989">
                    <a:alpha val="100000"/>
                  </a:srgbClr>
                </a:solidFill>
                <a:latin typeface="바른바탕Pro 1"/>
                <a:ea typeface="바른바탕Pro 1"/>
                <a:sym typeface="Wingdings"/>
              </a:rPr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1/25/2021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바른바탕Pro 1"/>
              <a:ea typeface="바른바탕Pro 1"/>
              <a:sym typeface="Wingding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40451" y="6359227"/>
            <a:ext cx="4116666" cy="365273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 b="0" i="0">
              <a:solidFill>
                <a:srgbClr val="898989">
                  <a:alpha val="100000"/>
                </a:srgbClr>
              </a:solidFill>
              <a:latin typeface="바른바탕Pro 1"/>
              <a:ea typeface="바른바탕Pro 1"/>
              <a:sym typeface="Wingding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4519" y="6359227"/>
            <a:ext cx="2744462" cy="365273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ko-KR" sz="1200" b="0" i="0">
                <a:solidFill>
                  <a:srgbClr val="898989">
                    <a:alpha val="100000"/>
                  </a:srgbClr>
                </a:solidFill>
                <a:latin typeface="바른바탕Pro 1"/>
                <a:ea typeface="바른바탕Pro 1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바른바탕Pro 1"/>
              <a:ea typeface="바른바탕Pro 1"/>
              <a:sym typeface="Wingdings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2021-01-25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587" y="365273"/>
            <a:ext cx="10520394" cy="1326195"/>
          </a:xfrm>
          <a:prstGeom prst="rect">
            <a:avLst/>
          </a:prstGeom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4400" b="0" i="0">
                <a:solidFill>
                  <a:schemeClr val="tx1"/>
                </a:solidFill>
                <a:latin typeface="바른바탕Pro 1"/>
                <a:ea typeface="바른바탕Pro 1"/>
                <a:sym typeface="Wingdings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875" y="1600930"/>
            <a:ext cx="10977761" cy="452802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587" y="63592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D422D86A-5F52-4165-8473-F1B836277586}" type="datetime1">
              <a:rPr lang="en-US" altLang="ko-KR" sz="1200" b="0" i="0">
                <a:solidFill>
                  <a:srgbClr val="898989">
                    <a:alpha val="100000"/>
                  </a:srgbClr>
                </a:solidFill>
                <a:latin typeface="바른바탕Pro 1"/>
                <a:ea typeface="바른바탕Pro 1"/>
                <a:sym typeface="Wingdings"/>
              </a:rPr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1/25/2021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바른바탕Pro 1"/>
              <a:ea typeface="바른바탕Pro 1"/>
              <a:sym typeface="Wingding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40451" y="6359227"/>
            <a:ext cx="4116666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 b="0" i="0">
              <a:solidFill>
                <a:srgbClr val="898989">
                  <a:alpha val="100000"/>
                </a:srgbClr>
              </a:solidFill>
              <a:latin typeface="바른바탕Pro 1"/>
              <a:ea typeface="바른바탕Pro 1"/>
              <a:sym typeface="Wingding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4519" y="6359227"/>
            <a:ext cx="2744462" cy="36527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D22CD3B-FDDF-4998-970C-76E6E0BEC65F}" type="slidenum">
              <a:rPr lang="ko-KR" sz="1200" b="0" i="0">
                <a:solidFill>
                  <a:srgbClr val="898989">
                    <a:alpha val="100000"/>
                  </a:srgbClr>
                </a:solidFill>
                <a:latin typeface="바른바탕Pro 1"/>
                <a:ea typeface="바른바탕Pro 1"/>
                <a:sym typeface="Wingdings"/>
              </a:rPr>
              <a:pPr marL="0" lvl="0" indent="0" algn="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lang="ko-KR" sz="1200" b="0" i="0">
              <a:solidFill>
                <a:srgbClr val="898989">
                  <a:alpha val="100000"/>
                </a:srgbClr>
              </a:solidFill>
              <a:latin typeface="바른바탕Pro 1"/>
              <a:ea typeface="바른바탕Pro 1"/>
              <a:sym typeface="Wingding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8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8.xml" /><Relationship Id="rId4" Type="http://schemas.openxmlformats.org/officeDocument/2006/relationships/image" Target="../media/image16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8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8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8.xml" /><Relationship Id="rId5" Type="http://schemas.openxmlformats.org/officeDocument/2006/relationships/image" Target="../media/image22.png" /><Relationship Id="rId4" Type="http://schemas.openxmlformats.org/officeDocument/2006/relationships/image" Target="../media/image21.png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8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8.xml" /><Relationship Id="rId5" Type="http://schemas.openxmlformats.org/officeDocument/2006/relationships/image" Target="../media/image26.png" /><Relationship Id="rId4" Type="http://schemas.openxmlformats.org/officeDocument/2006/relationships/image" Target="../media/image25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8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 /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8.xml" /><Relationship Id="rId4" Type="http://schemas.openxmlformats.org/officeDocument/2006/relationships/image" Target="../media/image29.png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 /><Relationship Id="rId2" Type="http://schemas.openxmlformats.org/officeDocument/2006/relationships/image" Target="../media/image30.png" /><Relationship Id="rId1" Type="http://schemas.openxmlformats.org/officeDocument/2006/relationships/slideLayout" Target="../slideLayouts/slideLayout8.xml" /><Relationship Id="rId4" Type="http://schemas.openxmlformats.org/officeDocument/2006/relationships/image" Target="../media/image29.png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 /><Relationship Id="rId2" Type="http://schemas.openxmlformats.org/officeDocument/2006/relationships/image" Target="../media/image31.png" /><Relationship Id="rId1" Type="http://schemas.openxmlformats.org/officeDocument/2006/relationships/slideLayout" Target="../slideLayouts/slideLayout8.xml" /><Relationship Id="rId5" Type="http://schemas.openxmlformats.org/officeDocument/2006/relationships/image" Target="../media/image33.png" /><Relationship Id="rId4" Type="http://schemas.microsoft.com/office/2007/relationships/hdphoto" Target="../media/hdphoto1.wdp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 /><Relationship Id="rId2" Type="http://schemas.openxmlformats.org/officeDocument/2006/relationships/image" Target="../media/image34.jpeg" /><Relationship Id="rId1" Type="http://schemas.openxmlformats.org/officeDocument/2006/relationships/slideLayout" Target="../slideLayouts/slideLayout8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8.xml" /><Relationship Id="rId4" Type="http://schemas.openxmlformats.org/officeDocument/2006/relationships/image" Target="../media/image7.pn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8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8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8.xml" /><Relationship Id="rId4" Type="http://schemas.openxmlformats.org/officeDocument/2006/relationships/image" Target="../media/image1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rgbClr val="FFC1C1">
                <a:alpha val="70000"/>
              </a:srgbClr>
            </a:gs>
            <a:gs pos="98000">
              <a:schemeClr val="accent4">
                <a:lumMod val="40000"/>
                <a:lumOff val="60000"/>
                <a:alpha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073"/>
          <p:cNvSpPr txBox="1"/>
          <p:nvPr/>
        </p:nvSpPr>
        <p:spPr>
          <a:xfrm>
            <a:off x="4089642" y="3527438"/>
            <a:ext cx="6278267" cy="83065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4800" b="1" i="0" dirty="0">
                <a:solidFill>
                  <a:srgbClr val="13235D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냉동난자</a:t>
            </a:r>
            <a:r>
              <a:rPr lang="ko-KR" altLang="en-US" sz="4800" b="1" i="0" dirty="0">
                <a:solidFill>
                  <a:srgbClr val="13235D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센터</a:t>
            </a:r>
            <a:endParaRPr lang="ko-KR" sz="4800" b="1" i="0" dirty="0">
              <a:solidFill>
                <a:srgbClr val="13235D">
                  <a:alpha val="100000"/>
                </a:srgb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</p:txBody>
      </p:sp>
      <p:sp>
        <p:nvSpPr>
          <p:cNvPr id="3075" name="TextBox 3074"/>
          <p:cNvSpPr txBox="1"/>
          <p:nvPr/>
        </p:nvSpPr>
        <p:spPr>
          <a:xfrm>
            <a:off x="4340621" y="2852448"/>
            <a:ext cx="5455536" cy="52250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800" b="1" i="0" dirty="0">
                <a:solidFill>
                  <a:srgbClr val="13235D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난임</a:t>
            </a:r>
            <a:r>
              <a:rPr lang="ko-KR" sz="2800" b="1" i="0" dirty="0">
                <a:solidFill>
                  <a:srgbClr val="13235D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 </a:t>
            </a:r>
            <a:r>
              <a:rPr lang="ko-KR" sz="2800" b="1" i="0" dirty="0">
                <a:solidFill>
                  <a:srgbClr val="13235D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해결을 위한 제언</a:t>
            </a:r>
            <a:endParaRPr lang="ko-KR" altLang="ko-KR" sz="2800" b="1" i="0" dirty="0">
              <a:solidFill>
                <a:srgbClr val="13235D">
                  <a:alpha val="100000"/>
                </a:srgb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</p:txBody>
      </p:sp>
      <p:grpSp>
        <p:nvGrpSpPr>
          <p:cNvPr id="3076" name="Group 1"/>
          <p:cNvGrpSpPr/>
          <p:nvPr/>
        </p:nvGrpSpPr>
        <p:grpSpPr>
          <a:xfrm>
            <a:off x="11100074" y="5638173"/>
            <a:ext cx="1097439" cy="1221364"/>
            <a:chOff x="11100074" y="5638173"/>
            <a:chExt cx="1097439" cy="1221364"/>
          </a:xfrm>
        </p:grpSpPr>
        <p:sp>
          <p:nvSpPr>
            <p:cNvPr id="3081" name="직각 삼각형 3080"/>
            <p:cNvSpPr/>
            <p:nvPr/>
          </p:nvSpPr>
          <p:spPr>
            <a:xfrm rot="5400000" flipH="1" flipV="1">
              <a:off x="11099236" y="5761289"/>
              <a:ext cx="1099114" cy="1097383"/>
            </a:xfrm>
            <a:prstGeom prst="rtTriangle">
              <a:avLst/>
            </a:prstGeom>
            <a:solidFill>
              <a:srgbClr val="13235D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82" name="자유형 3081"/>
            <p:cNvSpPr/>
            <p:nvPr/>
          </p:nvSpPr>
          <p:spPr>
            <a:xfrm rot="5400000">
              <a:off x="11047645" y="5690602"/>
              <a:ext cx="1202297" cy="1097439"/>
            </a:xfrm>
            <a:custGeom>
              <a:avLst/>
              <a:gdLst/>
              <a:ahLst/>
              <a:cxnLst/>
              <a:rect l="l" t="t" r="r" b="b"/>
              <a:pathLst>
                <a:path w="1201452" h="1097280">
                  <a:moveTo>
                    <a:pt x="0" y="923660"/>
                  </a:moveTo>
                  <a:lnTo>
                    <a:pt x="104172" y="0"/>
                  </a:lnTo>
                  <a:lnTo>
                    <a:pt x="1201452" y="1097280"/>
                  </a:lnTo>
                  <a:lnTo>
                    <a:pt x="0" y="923660"/>
                  </a:lnTo>
                  <a:close/>
                </a:path>
              </a:pathLst>
            </a:custGeom>
            <a:solidFill>
              <a:srgbClr val="F2F2F2"/>
            </a:solidFill>
            <a:ln w="25400" cap="flat" cmpd="sng" algn="ctr">
              <a:noFill/>
              <a:prstDash val="solid"/>
              <a:round/>
            </a:ln>
          </p:spPr>
        </p:sp>
      </p:grpSp>
      <p:pic>
        <p:nvPicPr>
          <p:cNvPr id="3077" name="그림 3076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793653" y="4501035"/>
            <a:ext cx="6105121" cy="1747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3078" name="타원 3077"/>
          <p:cNvSpPr/>
          <p:nvPr/>
        </p:nvSpPr>
        <p:spPr>
          <a:xfrm>
            <a:off x="2644406" y="2071035"/>
            <a:ext cx="2050376" cy="2086948"/>
          </a:xfrm>
          <a:prstGeom prst="ellipse">
            <a:avLst/>
          </a:prstGeom>
          <a:blipFill rotWithShape="1">
            <a:blip r:embed="rId3">
              <a:alphaModFix/>
              <a:lum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  <a:round/>
          </a:ln>
        </p:spPr>
      </p:sp>
      <p:sp>
        <p:nvSpPr>
          <p:cNvPr id="3079" name="TextBox 3078"/>
          <p:cNvSpPr txBox="1"/>
          <p:nvPr/>
        </p:nvSpPr>
        <p:spPr>
          <a:xfrm>
            <a:off x="3535367" y="2221902"/>
            <a:ext cx="5455536" cy="52255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800" b="1" i="0" dirty="0">
                <a:solidFill>
                  <a:srgbClr val="13235D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인구 절벽 시대</a:t>
            </a:r>
            <a:r>
              <a:rPr lang="ko-KR" sz="2800" b="1" i="0" dirty="0">
                <a:solidFill>
                  <a:srgbClr val="13235D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 </a:t>
            </a:r>
          </a:p>
        </p:txBody>
      </p:sp>
      <p:sp>
        <p:nvSpPr>
          <p:cNvPr id="3080" name="TextBox 3079"/>
          <p:cNvSpPr txBox="1"/>
          <p:nvPr/>
        </p:nvSpPr>
        <p:spPr>
          <a:xfrm>
            <a:off x="7752089" y="5895461"/>
            <a:ext cx="4086515" cy="72519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1" i="0" dirty="0" err="1">
                <a:solidFill>
                  <a:srgbClr val="13235D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팀명</a:t>
            </a:r>
            <a:r>
              <a:rPr lang="ko-KR" sz="1800" b="1" i="0" dirty="0">
                <a:solidFill>
                  <a:srgbClr val="13235D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 : </a:t>
            </a:r>
            <a:r>
              <a:rPr lang="ko-KR" altLang="en-US" sz="1800" b="1" i="0" dirty="0">
                <a:solidFill>
                  <a:srgbClr val="13235D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어쩌다 </a:t>
            </a:r>
            <a:r>
              <a:rPr lang="ko-KR" sz="1800" b="1" i="0" dirty="0">
                <a:solidFill>
                  <a:srgbClr val="13235D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난임</a:t>
            </a:r>
          </a:p>
          <a:p>
            <a:pPr marL="0" lvl="0" indent="0" algn="l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1" i="0" dirty="0">
                <a:solidFill>
                  <a:srgbClr val="13235D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팀원 : 김현준, </a:t>
            </a:r>
            <a:r>
              <a:rPr lang="ko-KR" sz="1800" b="1" i="0" dirty="0" err="1">
                <a:solidFill>
                  <a:srgbClr val="13235D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윤면진</a:t>
            </a:r>
            <a:r>
              <a:rPr lang="ko-KR" sz="1800" b="1" i="0" dirty="0">
                <a:solidFill>
                  <a:srgbClr val="13235D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, 박상훈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평행 사변형 13313"/>
          <p:cNvSpPr/>
          <p:nvPr/>
        </p:nvSpPr>
        <p:spPr>
          <a:xfrm>
            <a:off x="439924" y="304915"/>
            <a:ext cx="752824" cy="586101"/>
          </a:xfrm>
          <a:prstGeom prst="parallelogram">
            <a:avLst>
              <a:gd name="adj" fmla="val 25000"/>
            </a:avLst>
          </a:prstGeom>
          <a:solidFill>
            <a:srgbClr val="FEC9C9">
              <a:alpha val="36000"/>
            </a:srgbClr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15" name="평행 사변형 13314"/>
          <p:cNvSpPr/>
          <p:nvPr/>
        </p:nvSpPr>
        <p:spPr>
          <a:xfrm>
            <a:off x="325574" y="106421"/>
            <a:ext cx="671808" cy="522504"/>
          </a:xfrm>
          <a:prstGeom prst="parallelogram">
            <a:avLst>
              <a:gd name="adj" fmla="val 25000"/>
            </a:avLst>
          </a:prstGeom>
          <a:solidFill>
            <a:srgbClr val="FEC9C9">
              <a:alpha val="36000"/>
            </a:srgbClr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16" name="직사각형 13315"/>
          <p:cNvSpPr/>
          <p:nvPr/>
        </p:nvSpPr>
        <p:spPr>
          <a:xfrm>
            <a:off x="0" y="6556157"/>
            <a:ext cx="12197513" cy="304971"/>
          </a:xfrm>
          <a:prstGeom prst="rect">
            <a:avLst/>
          </a:prstGeom>
          <a:solidFill>
            <a:srgbClr val="FEC9C9"/>
          </a:solidFill>
          <a:ln w="25400" cap="flat" cmpd="sng" algn="ctr">
            <a:noFill/>
            <a:prstDash val="solid"/>
            <a:round/>
          </a:ln>
        </p:spPr>
      </p:sp>
      <p:sp>
        <p:nvSpPr>
          <p:cNvPr id="13317" name="TextBox 13316"/>
          <p:cNvSpPr txBox="1"/>
          <p:nvPr/>
        </p:nvSpPr>
        <p:spPr>
          <a:xfrm>
            <a:off x="741712" y="414518"/>
            <a:ext cx="3887965" cy="52250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800" b="0" i="0" dirty="0">
                <a:solidFill>
                  <a:srgbClr val="262626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문제 분석</a:t>
            </a:r>
            <a:endParaRPr lang="ko-KR" altLang="ko-KR" sz="2800" b="0" i="0" dirty="0">
              <a:solidFill>
                <a:srgbClr val="262626">
                  <a:alpha val="100000"/>
                </a:srgb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</p:txBody>
      </p:sp>
      <p:sp>
        <p:nvSpPr>
          <p:cNvPr id="13318" name="직사각형 13317"/>
          <p:cNvSpPr/>
          <p:nvPr/>
        </p:nvSpPr>
        <p:spPr>
          <a:xfrm>
            <a:off x="6365" y="946572"/>
            <a:ext cx="12197513" cy="52429"/>
          </a:xfrm>
          <a:prstGeom prst="rect">
            <a:avLst/>
          </a:prstGeom>
          <a:solidFill>
            <a:srgbClr val="FEC9C9"/>
          </a:solidFill>
          <a:ln w="25400" cap="flat" cmpd="sng" algn="ctr">
            <a:noFill/>
            <a:prstDash val="solid"/>
            <a:round/>
          </a:ln>
        </p:spPr>
      </p:sp>
      <p:pic>
        <p:nvPicPr>
          <p:cNvPr id="13319" name="그림 13318" descr="그림 10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 rot="21600000">
            <a:off x="325574" y="1332504"/>
            <a:ext cx="4798022" cy="104506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  <a:effectLst>
            <a:outerShdw dist="38060" dir="2700000" algn="br">
              <a:srgbClr val="000000">
                <a:alpha val="39000"/>
              </a:srgbClr>
            </a:outerShdw>
          </a:effectLst>
        </p:spPr>
      </p:pic>
      <p:pic>
        <p:nvPicPr>
          <p:cNvPr id="13320" name="그림 13319" descr="그림 11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 rot="21600000">
            <a:off x="749642" y="1977344"/>
            <a:ext cx="4805951" cy="94975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  <a:effectLst>
            <a:outerShdw dist="38060" dir="2700000" algn="br">
              <a:srgbClr val="000000">
                <a:alpha val="39000"/>
              </a:srgbClr>
            </a:outerShdw>
          </a:effectLst>
        </p:spPr>
      </p:pic>
      <p:cxnSp>
        <p:nvCxnSpPr>
          <p:cNvPr id="13322" name="직선 연결선 13321"/>
          <p:cNvCxnSpPr/>
          <p:nvPr/>
        </p:nvCxnSpPr>
        <p:spPr>
          <a:xfrm>
            <a:off x="5898520" y="1977344"/>
            <a:ext cx="22278" cy="4278644"/>
          </a:xfrm>
          <a:prstGeom prst="line">
            <a:avLst/>
          </a:prstGeom>
          <a:ln w="6309" cap="flat" cmpd="sng" algn="ctr">
            <a:solidFill>
              <a:srgbClr val="BFBFBF"/>
            </a:solidFill>
            <a:prstDash val="dash"/>
            <a:round/>
          </a:ln>
        </p:spPr>
      </p:cxnSp>
      <p:pic>
        <p:nvPicPr>
          <p:cNvPr id="13326" name="그림 13325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 rot="21600000">
            <a:off x="295423" y="2841336"/>
            <a:ext cx="5260169" cy="275395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  <a:effectLst>
            <a:outerShdw dist="139685" dir="2700000" algn="br">
              <a:srgbClr val="333333">
                <a:alpha val="64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168629" y="1431039"/>
            <a:ext cx="5613114" cy="10926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300" i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sz="1300" i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오늘 신선</a:t>
            </a:r>
            <a:r>
              <a:rPr lang="en-US" altLang="ko-KR" sz="1300" i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sz="1300" i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 이식 했는데 이식 비용만 </a:t>
            </a:r>
            <a:r>
              <a:rPr lang="en-US" altLang="ko-KR" sz="1300" i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60</a:t>
            </a:r>
            <a:r>
              <a:rPr lang="ko-KR" altLang="en-US" sz="1300" i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만원 조금 넘게 나왔어요 혹시 시험관 이식 해보신 선배님</a:t>
            </a:r>
            <a:r>
              <a:rPr lang="en-US" altLang="ko-KR" sz="1300" i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~</a:t>
            </a:r>
          </a:p>
          <a:p>
            <a:r>
              <a:rPr lang="ko-KR" altLang="en-US" sz="1300" i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있으시면 알려주세요</a:t>
            </a:r>
            <a:r>
              <a:rPr lang="en-US" altLang="ko-KR" sz="1300" i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r>
              <a:rPr lang="ko-KR" altLang="en-US" sz="1300" i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병원마다 이식 비용이 천차만별이더라구요</a:t>
            </a:r>
            <a:r>
              <a:rPr lang="en-US" altLang="ko-KR" sz="1300" i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~</a:t>
            </a:r>
            <a:r>
              <a:rPr lang="ko-KR" altLang="en-US" sz="1300" i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정부지원 </a:t>
            </a:r>
            <a:r>
              <a:rPr lang="en-US" altLang="ko-KR" sz="1300" i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50</a:t>
            </a:r>
            <a:r>
              <a:rPr lang="ko-KR" altLang="en-US" sz="1300" i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만원으로는 너무 부족하더라구요 </a:t>
            </a:r>
            <a:r>
              <a:rPr lang="en-US" altLang="ko-KR" sz="1300" i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^^;”</a:t>
            </a:r>
            <a:br>
              <a:rPr lang="ko-KR" altLang="en-US" sz="1300" dirty="0"/>
            </a:br>
            <a:endParaRPr lang="ko-KR" altLang="en-US" sz="1300" dirty="0">
              <a:latin typeface="DX별과그대B" panose="02020600000000000000" pitchFamily="18" charset="-127"/>
              <a:ea typeface="DX별과그대B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63725" y="2482977"/>
            <a:ext cx="2880275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출처</a:t>
            </a:r>
            <a:r>
              <a:rPr lang="en-US" altLang="ko-KR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45794490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번째 </a:t>
            </a:r>
            <a:r>
              <a:rPr lang="ko-KR" altLang="en-US" sz="1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게시글</a:t>
            </a:r>
            <a:r>
              <a:rPr lang="en-US" altLang="ko-KR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불임은 없다</a:t>
            </a:r>
            <a:r>
              <a:rPr lang="en-US" altLang="ko-KR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아가야 어서 오렴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121" y="2927100"/>
            <a:ext cx="5517806" cy="129121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073532" y="1350629"/>
            <a:ext cx="5803308" cy="1026941"/>
          </a:xfrm>
          <a:prstGeom prst="wedgeRoundRectCallout">
            <a:avLst>
              <a:gd name="adj1" fmla="val 38540"/>
              <a:gd name="adj2" fmla="val 86458"/>
              <a:gd name="adj3" fmla="val 16667"/>
            </a:avLst>
          </a:prstGeom>
          <a:noFill/>
          <a:ln w="2540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6073532" y="3083131"/>
            <a:ext cx="5803308" cy="1026941"/>
          </a:xfrm>
          <a:prstGeom prst="wedgeRoundRectCallout">
            <a:avLst>
              <a:gd name="adj1" fmla="val -39054"/>
              <a:gd name="adj2" fmla="val 100738"/>
              <a:gd name="adj3" fmla="val 16667"/>
            </a:avLst>
          </a:prstGeom>
          <a:noFill/>
          <a:ln w="2540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94136" y="3275796"/>
            <a:ext cx="5613114" cy="8925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300" i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sz="1300" i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나라에서 난임 지원 많이 </a:t>
            </a:r>
            <a:r>
              <a:rPr lang="ko-KR" altLang="en-US" sz="1300" i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해준다고하는데</a:t>
            </a:r>
            <a:r>
              <a:rPr lang="ko-KR" altLang="en-US" sz="1300" i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300" i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저정도</a:t>
            </a:r>
            <a:r>
              <a:rPr lang="ko-KR" altLang="en-US" sz="1300" i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300" i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드는게맞는건가요</a:t>
            </a:r>
            <a:r>
              <a:rPr lang="ko-KR" altLang="en-US" sz="1300" i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300" i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</a:p>
          <a:p>
            <a:r>
              <a:rPr lang="ko-KR" altLang="en-US" sz="1300" i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아님 병원에서 너무 비싸게 </a:t>
            </a:r>
            <a:r>
              <a:rPr lang="ko-KR" altLang="en-US" sz="1300" i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받아먹는건가요</a:t>
            </a:r>
            <a:r>
              <a:rPr lang="en-US" altLang="ko-KR" sz="1300" i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  <a:r>
              <a:rPr lang="ko-KR" altLang="en-US" sz="1300" i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월급 받아서 병원비로 다 들어가 제가 쓸 용돈도 없네요</a:t>
            </a:r>
            <a:r>
              <a:rPr lang="en-US" altLang="ko-KR" sz="1300" i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.”</a:t>
            </a:r>
            <a:br>
              <a:rPr lang="ko-KR" altLang="en-US" sz="1300" dirty="0"/>
            </a:br>
            <a:endParaRPr lang="ko-KR" altLang="en-US" sz="1300" dirty="0">
              <a:latin typeface="DX별과그대B" panose="02020600000000000000" pitchFamily="18" charset="-127"/>
              <a:ea typeface="DX별과그대B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96565" y="4164020"/>
            <a:ext cx="2880275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출처</a:t>
            </a:r>
            <a:r>
              <a:rPr lang="en-US" altLang="ko-KR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46619372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번째 </a:t>
            </a:r>
            <a:r>
              <a:rPr lang="ko-KR" altLang="en-US" sz="1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게시글</a:t>
            </a:r>
            <a:r>
              <a:rPr lang="en-US" altLang="ko-KR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불임은 없다</a:t>
            </a:r>
            <a:r>
              <a:rPr lang="en-US" altLang="ko-KR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아가야 어서 오렴</a:t>
            </a:r>
          </a:p>
        </p:txBody>
      </p:sp>
      <p:sp>
        <p:nvSpPr>
          <p:cNvPr id="24" name="모서리가 둥근 사각형 설명선 23"/>
          <p:cNvSpPr/>
          <p:nvPr/>
        </p:nvSpPr>
        <p:spPr>
          <a:xfrm flipH="1">
            <a:off x="6073532" y="4961727"/>
            <a:ext cx="5803308" cy="1026941"/>
          </a:xfrm>
          <a:prstGeom prst="wedgeRoundRectCallout">
            <a:avLst>
              <a:gd name="adj1" fmla="val -39054"/>
              <a:gd name="adj2" fmla="val 100738"/>
              <a:gd name="adj3" fmla="val 16667"/>
            </a:avLst>
          </a:prstGeom>
          <a:noFill/>
          <a:ln w="25400"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68690" y="6051454"/>
            <a:ext cx="2880275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출처</a:t>
            </a:r>
            <a:r>
              <a:rPr lang="en-US" altLang="ko-KR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46487219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번째 </a:t>
            </a:r>
            <a:r>
              <a:rPr lang="ko-KR" altLang="en-US" sz="1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게시글</a:t>
            </a:r>
            <a:r>
              <a:rPr lang="en-US" altLang="ko-KR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불임은 없다</a:t>
            </a:r>
            <a:r>
              <a:rPr lang="en-US" altLang="ko-KR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아가야 어서 오렴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01821" y="5194957"/>
            <a:ext cx="514672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i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“병원마다 시술 비용 차이가 많이 나는데 시험관이 비싼 곳은 엄청 비싸더라구요</a:t>
            </a:r>
            <a:r>
              <a:rPr lang="en-US" altLang="ko-KR" sz="1300" i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.. </a:t>
            </a:r>
            <a:r>
              <a:rPr lang="ko-KR" altLang="en-US" sz="1300" i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마음의 준비를 해야지 될 거 같아서요</a:t>
            </a:r>
            <a:r>
              <a:rPr lang="en-US" altLang="ko-KR" sz="1300" i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r>
              <a:rPr lang="ko-KR" altLang="en-US" sz="1300" i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" 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직사각형 12289"/>
          <p:cNvSpPr/>
          <p:nvPr/>
        </p:nvSpPr>
        <p:spPr>
          <a:xfrm>
            <a:off x="0" y="6556157"/>
            <a:ext cx="12197513" cy="304971"/>
          </a:xfrm>
          <a:prstGeom prst="rect">
            <a:avLst/>
          </a:prstGeom>
          <a:solidFill>
            <a:srgbClr val="FEC9C9"/>
          </a:solidFill>
          <a:ln w="25400" cap="flat" cmpd="sng" algn="ctr">
            <a:noFill/>
            <a:prstDash val="solid"/>
            <a:round/>
          </a:ln>
        </p:spPr>
      </p:sp>
      <p:grpSp>
        <p:nvGrpSpPr>
          <p:cNvPr id="12291" name="Group 1"/>
          <p:cNvGrpSpPr/>
          <p:nvPr/>
        </p:nvGrpSpPr>
        <p:grpSpPr>
          <a:xfrm>
            <a:off x="222335" y="1230884"/>
            <a:ext cx="7077155" cy="414519"/>
            <a:chOff x="222335" y="1230884"/>
            <a:chExt cx="7077155" cy="414519"/>
          </a:xfrm>
        </p:grpSpPr>
        <p:sp>
          <p:nvSpPr>
            <p:cNvPr id="12304" name="TextBox 12303"/>
            <p:cNvSpPr txBox="1"/>
            <p:nvPr/>
          </p:nvSpPr>
          <p:spPr>
            <a:xfrm>
              <a:off x="266836" y="1230884"/>
              <a:ext cx="7032654" cy="4002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0" i="0" dirty="0">
                  <a:solidFill>
                    <a:srgbClr val="262626">
                      <a:alpha val="100000"/>
                    </a:srgbClr>
                  </a:solidFill>
                  <a:effectLst>
                    <a:outerShdw blurRad="38100" dist="38100" dir="2700000" algn="tl" rotWithShape="0">
                      <a:srgbClr val="000000">
                        <a:alpha val="40000"/>
                      </a:srgbClr>
                    </a:outerShdw>
                  </a:effectLst>
                  <a:latin typeface="210 국민체조 L" panose="02020603020101020101" pitchFamily="18" charset="-127"/>
                  <a:ea typeface="210 국민체조 L" panose="02020603020101020101" pitchFamily="18" charset="-127"/>
                  <a:sym typeface="Wingdings"/>
                </a:rPr>
                <a:t>현재 시행되고 있는 난임 정책이 난임 문제를 해결하기에 적합한가?</a:t>
              </a:r>
              <a:r>
                <a:rPr lang="ko-KR" sz="2000" b="0" i="0" dirty="0">
                  <a:solidFill>
                    <a:srgbClr val="262626">
                      <a:alpha val="100000"/>
                    </a:srgbClr>
                  </a:solidFill>
                  <a:effectLst>
                    <a:outerShdw blurRad="38100" dist="38100" dir="2700000" algn="tl" rotWithShape="0">
                      <a:srgbClr val="000000">
                        <a:alpha val="40000"/>
                      </a:srgbClr>
                    </a:outerShdw>
                  </a:effectLst>
                  <a:latin typeface="210 국민체조 L" panose="02020603020101020101" pitchFamily="18" charset="-127"/>
                  <a:ea typeface="210 국민체조 L" panose="02020603020101020101" pitchFamily="18" charset="-127"/>
                  <a:sym typeface="Wingdings"/>
                </a:rPr>
                <a:t>  </a:t>
              </a:r>
            </a:p>
          </p:txBody>
        </p:sp>
        <p:sp>
          <p:nvSpPr>
            <p:cNvPr id="12305" name="직사각형 12304"/>
            <p:cNvSpPr/>
            <p:nvPr/>
          </p:nvSpPr>
          <p:spPr>
            <a:xfrm>
              <a:off x="222335" y="1256289"/>
              <a:ext cx="92127" cy="389114"/>
            </a:xfrm>
            <a:prstGeom prst="rect">
              <a:avLst/>
            </a:prstGeom>
            <a:solidFill>
              <a:srgbClr val="13235D"/>
            </a:solidFill>
            <a:ln w="25400" cap="flat" cmpd="sng" algn="ctr">
              <a:noFill/>
              <a:prstDash val="solid"/>
              <a:round/>
            </a:ln>
          </p:spPr>
        </p:sp>
      </p:grpSp>
      <p:sp>
        <p:nvSpPr>
          <p:cNvPr id="12292" name="직사각형 12291"/>
          <p:cNvSpPr/>
          <p:nvPr/>
        </p:nvSpPr>
        <p:spPr>
          <a:xfrm>
            <a:off x="6365" y="946572"/>
            <a:ext cx="12197513" cy="52429"/>
          </a:xfrm>
          <a:prstGeom prst="rect">
            <a:avLst/>
          </a:prstGeom>
          <a:solidFill>
            <a:srgbClr val="FEC9C9"/>
          </a:solidFill>
          <a:ln w="25400" cap="flat" cmpd="sng" algn="ctr">
            <a:noFill/>
            <a:prstDash val="solid"/>
            <a:round/>
          </a:ln>
        </p:spPr>
      </p:sp>
      <p:cxnSp>
        <p:nvCxnSpPr>
          <p:cNvPr id="12293" name="직선 연결선 12292"/>
          <p:cNvCxnSpPr/>
          <p:nvPr/>
        </p:nvCxnSpPr>
        <p:spPr>
          <a:xfrm>
            <a:off x="5660395" y="1977344"/>
            <a:ext cx="22278" cy="4278644"/>
          </a:xfrm>
          <a:prstGeom prst="line">
            <a:avLst/>
          </a:prstGeom>
          <a:ln w="6309" cap="flat" cmpd="sng" algn="ctr">
            <a:solidFill>
              <a:srgbClr val="BFBFBF"/>
            </a:solidFill>
            <a:prstDash val="dash"/>
            <a:round/>
          </a:ln>
        </p:spPr>
      </p:cxnSp>
      <p:pic>
        <p:nvPicPr>
          <p:cNvPr id="12294" name="그림 12293" descr="그림 31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25517" y="2299736"/>
            <a:ext cx="6197249" cy="418975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2296" name="TextBox 12295"/>
          <p:cNvSpPr txBox="1"/>
          <p:nvPr/>
        </p:nvSpPr>
        <p:spPr>
          <a:xfrm>
            <a:off x="222335" y="1820112"/>
            <a:ext cx="5649340" cy="370019"/>
          </a:xfrm>
          <a:prstGeom prst="rect">
            <a:avLst/>
          </a:prstGeom>
          <a:solidFill>
            <a:srgbClr val="13235D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i="0" dirty="0">
                <a:solidFill>
                  <a:schemeClr val="bg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네이버 '</a:t>
            </a:r>
            <a:r>
              <a:rPr lang="ko-KR" sz="1600" i="0" dirty="0" err="1">
                <a:solidFill>
                  <a:schemeClr val="bg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맘스홀릭</a:t>
            </a:r>
            <a:r>
              <a:rPr lang="ko-KR" sz="1600" i="0" dirty="0">
                <a:solidFill>
                  <a:schemeClr val="bg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' 난임 카페 </a:t>
            </a:r>
            <a:r>
              <a:rPr lang="ko-KR" sz="1600" i="0" dirty="0" err="1">
                <a:solidFill>
                  <a:schemeClr val="bg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크롤링</a:t>
            </a:r>
            <a:r>
              <a:rPr lang="ko-KR" sz="1600" i="0" dirty="0">
                <a:solidFill>
                  <a:schemeClr val="bg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 및 시각화(</a:t>
            </a:r>
            <a:r>
              <a:rPr lang="ko-KR" sz="1600" i="0" dirty="0" err="1">
                <a:solidFill>
                  <a:schemeClr val="bg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Gephi</a:t>
            </a:r>
            <a:r>
              <a:rPr lang="ko-KR" sz="1600" i="0" dirty="0">
                <a:solidFill>
                  <a:schemeClr val="bg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)</a:t>
            </a:r>
          </a:p>
        </p:txBody>
      </p:sp>
      <p:sp>
        <p:nvSpPr>
          <p:cNvPr id="12297" name="TextBox 12296"/>
          <p:cNvSpPr txBox="1"/>
          <p:nvPr/>
        </p:nvSpPr>
        <p:spPr>
          <a:xfrm>
            <a:off x="6105121" y="2824641"/>
            <a:ext cx="5938398" cy="182575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360000" lvl="0" indent="-36000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ü"/>
              <a:defRPr lang="ko-KR" altLang="en-US"/>
            </a:pPr>
            <a:r>
              <a:rPr lang="ko-KR" sz="1500" i="0" dirty="0" err="1">
                <a:solidFill>
                  <a:srgbClr val="000000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R을</a:t>
            </a:r>
            <a:r>
              <a:rPr lang="ko-KR" sz="1500" i="0" dirty="0">
                <a:solidFill>
                  <a:srgbClr val="000000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 사용하여 네이버 카페 “</a:t>
            </a:r>
            <a:r>
              <a:rPr lang="ko-KR" sz="1500" i="0" dirty="0" err="1">
                <a:solidFill>
                  <a:srgbClr val="000000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맘스홀릭</a:t>
            </a:r>
            <a:r>
              <a:rPr lang="ko-KR" sz="1500" i="0" dirty="0">
                <a:solidFill>
                  <a:srgbClr val="000000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, 인공 난임 시험관 </a:t>
            </a:r>
            <a:r>
              <a:rPr lang="ko-KR" sz="1500" i="0" dirty="0" err="1">
                <a:solidFill>
                  <a:srgbClr val="000000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게시글</a:t>
            </a:r>
            <a:r>
              <a:rPr lang="ko-KR" sz="1500" i="0" dirty="0">
                <a:solidFill>
                  <a:srgbClr val="000000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” </a:t>
            </a:r>
            <a:r>
              <a:rPr lang="ko-KR" sz="1500" i="0" dirty="0" err="1">
                <a:solidFill>
                  <a:srgbClr val="000000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크롤링</a:t>
            </a:r>
            <a:r>
              <a:rPr lang="ko-KR" sz="1500" i="0" dirty="0">
                <a:solidFill>
                  <a:srgbClr val="000000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 (2018년 7월~2019년 7월) </a:t>
            </a:r>
            <a:r>
              <a:rPr lang="ko-KR" sz="1500" b="1" i="0" dirty="0">
                <a:solidFill>
                  <a:srgbClr val="000000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(28</a:t>
            </a:r>
            <a:r>
              <a:rPr lang="en-US" altLang="ko-KR" sz="1500" b="1" i="0" dirty="0">
                <a:solidFill>
                  <a:srgbClr val="000000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3</a:t>
            </a:r>
            <a:r>
              <a:rPr lang="ko-KR" sz="1500" b="1" i="0" dirty="0">
                <a:solidFill>
                  <a:srgbClr val="000000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만명) (48188게시글) </a:t>
            </a:r>
          </a:p>
          <a:p>
            <a:pPr marL="360000" lvl="0" indent="-36000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ü"/>
              <a:defRPr lang="ko-KR" altLang="en-US"/>
            </a:pPr>
            <a:r>
              <a:rPr lang="ko-KR" sz="1500" i="0" dirty="0" err="1">
                <a:solidFill>
                  <a:srgbClr val="000000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Gephi의</a:t>
            </a:r>
            <a:r>
              <a:rPr lang="ko-KR" sz="1500" i="0" dirty="0">
                <a:solidFill>
                  <a:srgbClr val="000000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 </a:t>
            </a:r>
            <a:r>
              <a:rPr lang="ko-KR" altLang="en-US" sz="1500" i="0" dirty="0" err="1">
                <a:solidFill>
                  <a:srgbClr val="000000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매개중심성</a:t>
            </a:r>
            <a:r>
              <a:rPr lang="ko-KR" sz="1500" i="0" dirty="0">
                <a:solidFill>
                  <a:srgbClr val="000000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 방식을 사용하여 문장에서 같이 나오는 어휘(노드)들을 </a:t>
            </a:r>
            <a:r>
              <a:rPr lang="ko-KR" altLang="en-US" sz="1500" dirty="0">
                <a:solidFill>
                  <a:srgbClr val="000000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연관성</a:t>
            </a:r>
            <a:r>
              <a:rPr lang="ko-KR" sz="1500" i="0" dirty="0">
                <a:solidFill>
                  <a:srgbClr val="000000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 높은 순으로 묶어 </a:t>
            </a:r>
            <a:r>
              <a:rPr lang="ko-KR" sz="1500" i="0" dirty="0" err="1">
                <a:solidFill>
                  <a:srgbClr val="000000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색깔별로</a:t>
            </a:r>
            <a:r>
              <a:rPr lang="ko-KR" sz="1500" i="0" dirty="0">
                <a:solidFill>
                  <a:srgbClr val="000000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 집단 구분</a:t>
            </a:r>
          </a:p>
          <a:p>
            <a:pPr marL="360000" lvl="0" indent="-36000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ü"/>
              <a:defRPr lang="ko-KR" altLang="en-US"/>
            </a:pPr>
            <a:r>
              <a:rPr lang="ko-KR" sz="1500" i="0" dirty="0">
                <a:solidFill>
                  <a:srgbClr val="000000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어휘(노드) 크기와 </a:t>
            </a:r>
            <a:r>
              <a:rPr lang="ko-KR" sz="1500" i="0" dirty="0" err="1">
                <a:solidFill>
                  <a:srgbClr val="000000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엣지의</a:t>
            </a:r>
            <a:r>
              <a:rPr lang="ko-KR" sz="1500" i="0" dirty="0">
                <a:solidFill>
                  <a:srgbClr val="000000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 굵기를  매개중심성으로 계산 </a:t>
            </a:r>
          </a:p>
        </p:txBody>
      </p:sp>
      <p:sp>
        <p:nvSpPr>
          <p:cNvPr id="12298" name="직사각형 12297"/>
          <p:cNvSpPr/>
          <p:nvPr/>
        </p:nvSpPr>
        <p:spPr>
          <a:xfrm>
            <a:off x="5892305" y="2824641"/>
            <a:ext cx="68286" cy="1905875"/>
          </a:xfrm>
          <a:prstGeom prst="rect">
            <a:avLst/>
          </a:prstGeom>
          <a:solidFill>
            <a:srgbClr val="13235D"/>
          </a:solidFill>
          <a:ln w="25400" cap="flat" cmpd="sng" algn="ctr">
            <a:noFill/>
            <a:prstDash val="solid"/>
            <a:round/>
          </a:ln>
        </p:spPr>
      </p:sp>
      <p:sp>
        <p:nvSpPr>
          <p:cNvPr id="12300" name="평행 사변형 12299"/>
          <p:cNvSpPr/>
          <p:nvPr/>
        </p:nvSpPr>
        <p:spPr>
          <a:xfrm>
            <a:off x="439924" y="304915"/>
            <a:ext cx="751261" cy="584481"/>
          </a:xfrm>
          <a:prstGeom prst="parallelogram">
            <a:avLst>
              <a:gd name="adj" fmla="val 25000"/>
            </a:avLst>
          </a:prstGeom>
          <a:solidFill>
            <a:srgbClr val="FEC9C9">
              <a:alpha val="36000"/>
            </a:srgbClr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01" name="평행 사변형 12300"/>
          <p:cNvSpPr/>
          <p:nvPr/>
        </p:nvSpPr>
        <p:spPr>
          <a:xfrm>
            <a:off x="325574" y="106421"/>
            <a:ext cx="670244" cy="520941"/>
          </a:xfrm>
          <a:prstGeom prst="parallelogram">
            <a:avLst>
              <a:gd name="adj" fmla="val 25000"/>
            </a:avLst>
          </a:prstGeom>
          <a:solidFill>
            <a:srgbClr val="FEC9C9">
              <a:alpha val="36000"/>
            </a:srgbClr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02" name="TextBox 12301"/>
          <p:cNvSpPr txBox="1"/>
          <p:nvPr/>
        </p:nvSpPr>
        <p:spPr>
          <a:xfrm>
            <a:off x="714690" y="414518"/>
            <a:ext cx="1705238" cy="52250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800" b="0" i="0" dirty="0">
                <a:solidFill>
                  <a:srgbClr val="262626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문제 분석</a:t>
            </a:r>
            <a:r>
              <a:rPr lang="ko-KR" sz="2800" b="0" i="0" dirty="0">
                <a:solidFill>
                  <a:srgbClr val="262626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812211" y="3949512"/>
            <a:ext cx="439947" cy="148034"/>
          </a:xfrm>
          <a:prstGeom prst="rect">
            <a:avLst/>
          </a:prstGeom>
          <a:solidFill>
            <a:srgbClr val="D27CCE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지원</a:t>
            </a:r>
          </a:p>
        </p:txBody>
      </p:sp>
      <p:sp>
        <p:nvSpPr>
          <p:cNvPr id="8" name="순서도: 연결자 7"/>
          <p:cNvSpPr/>
          <p:nvPr/>
        </p:nvSpPr>
        <p:spPr>
          <a:xfrm>
            <a:off x="2746687" y="3752437"/>
            <a:ext cx="600636" cy="542184"/>
          </a:xfrm>
          <a:prstGeom prst="flowChartConnector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연결자 26"/>
          <p:cNvSpPr/>
          <p:nvPr/>
        </p:nvSpPr>
        <p:spPr>
          <a:xfrm>
            <a:off x="3698051" y="4024885"/>
            <a:ext cx="474245" cy="327031"/>
          </a:xfrm>
          <a:prstGeom prst="flowChartConnector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연결자 27"/>
          <p:cNvSpPr/>
          <p:nvPr/>
        </p:nvSpPr>
        <p:spPr>
          <a:xfrm>
            <a:off x="3593005" y="5509524"/>
            <a:ext cx="438855" cy="327031"/>
          </a:xfrm>
          <a:prstGeom prst="flowChartConnector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/>
          <p:cNvSpPr/>
          <p:nvPr/>
        </p:nvSpPr>
        <p:spPr>
          <a:xfrm>
            <a:off x="4284431" y="3510241"/>
            <a:ext cx="438855" cy="327031"/>
          </a:xfrm>
          <a:prstGeom prst="flowChartConnector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평행 사변형 13313"/>
          <p:cNvSpPr/>
          <p:nvPr/>
        </p:nvSpPr>
        <p:spPr>
          <a:xfrm>
            <a:off x="439924" y="304915"/>
            <a:ext cx="752824" cy="586101"/>
          </a:xfrm>
          <a:prstGeom prst="parallelogram">
            <a:avLst>
              <a:gd name="adj" fmla="val 25000"/>
            </a:avLst>
          </a:prstGeom>
          <a:solidFill>
            <a:srgbClr val="FEC9C9">
              <a:alpha val="36000"/>
            </a:srgbClr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15" name="평행 사변형 13314"/>
          <p:cNvSpPr/>
          <p:nvPr/>
        </p:nvSpPr>
        <p:spPr>
          <a:xfrm>
            <a:off x="325574" y="106421"/>
            <a:ext cx="671808" cy="522504"/>
          </a:xfrm>
          <a:prstGeom prst="parallelogram">
            <a:avLst>
              <a:gd name="adj" fmla="val 25000"/>
            </a:avLst>
          </a:prstGeom>
          <a:solidFill>
            <a:srgbClr val="FEC9C9">
              <a:alpha val="36000"/>
            </a:srgbClr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16" name="직사각형 13315"/>
          <p:cNvSpPr/>
          <p:nvPr/>
        </p:nvSpPr>
        <p:spPr>
          <a:xfrm>
            <a:off x="0" y="6556157"/>
            <a:ext cx="12197513" cy="304971"/>
          </a:xfrm>
          <a:prstGeom prst="rect">
            <a:avLst/>
          </a:prstGeom>
          <a:solidFill>
            <a:srgbClr val="FEC9C9"/>
          </a:solidFill>
          <a:ln w="25400" cap="flat" cmpd="sng" algn="ctr">
            <a:noFill/>
            <a:prstDash val="solid"/>
            <a:round/>
          </a:ln>
        </p:spPr>
      </p:sp>
      <p:sp>
        <p:nvSpPr>
          <p:cNvPr id="13317" name="TextBox 13316"/>
          <p:cNvSpPr txBox="1"/>
          <p:nvPr/>
        </p:nvSpPr>
        <p:spPr>
          <a:xfrm>
            <a:off x="741712" y="414518"/>
            <a:ext cx="3887965" cy="52250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800" b="0" i="0" dirty="0">
                <a:solidFill>
                  <a:srgbClr val="262626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문제 분석</a:t>
            </a:r>
            <a:endParaRPr lang="ko-KR" altLang="ko-KR" sz="2800" b="0" i="0" dirty="0">
              <a:solidFill>
                <a:srgbClr val="262626">
                  <a:alpha val="100000"/>
                </a:srgb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</p:txBody>
      </p:sp>
      <p:sp>
        <p:nvSpPr>
          <p:cNvPr id="13318" name="직사각형 13317"/>
          <p:cNvSpPr/>
          <p:nvPr/>
        </p:nvSpPr>
        <p:spPr>
          <a:xfrm>
            <a:off x="6365" y="946572"/>
            <a:ext cx="12197513" cy="52429"/>
          </a:xfrm>
          <a:prstGeom prst="rect">
            <a:avLst/>
          </a:prstGeom>
          <a:solidFill>
            <a:srgbClr val="FEC9C9"/>
          </a:solidFill>
          <a:ln w="25400" cap="flat" cmpd="sng" algn="ctr">
            <a:noFill/>
            <a:prstDash val="solid"/>
            <a:round/>
          </a:ln>
        </p:spPr>
      </p:sp>
      <p:grpSp>
        <p:nvGrpSpPr>
          <p:cNvPr id="13321" name="Group 1"/>
          <p:cNvGrpSpPr/>
          <p:nvPr/>
        </p:nvGrpSpPr>
        <p:grpSpPr>
          <a:xfrm>
            <a:off x="6494747" y="2648305"/>
            <a:ext cx="5702016" cy="740845"/>
            <a:chOff x="6284575" y="2169528"/>
            <a:chExt cx="5702016" cy="740845"/>
          </a:xfrm>
        </p:grpSpPr>
        <p:sp>
          <p:nvSpPr>
            <p:cNvPr id="13327" name="TextBox 13326"/>
            <p:cNvSpPr txBox="1"/>
            <p:nvPr/>
          </p:nvSpPr>
          <p:spPr>
            <a:xfrm>
              <a:off x="6284575" y="2169528"/>
              <a:ext cx="5702016" cy="74084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360000" lvl="0" indent="-360000" algn="l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>
                    <a:alpha val="100000"/>
                  </a:srgbClr>
                </a:buClr>
                <a:buSzPct val="100000"/>
                <a:buFont typeface="Wingdings"/>
                <a:buChar char="ü"/>
                <a:defRPr lang="ko-KR" altLang="en-US"/>
              </a:pPr>
              <a:r>
                <a:rPr lang="ko-KR" sz="1400" b="0" i="0" dirty="0">
                  <a:solidFill>
                    <a:srgbClr val="000000">
                      <a:alpha val="100000"/>
                    </a:srgbClr>
                  </a:solidFill>
                  <a:latin typeface="210 국민체조 L" panose="02020603020101020101" pitchFamily="18" charset="-127"/>
                  <a:ea typeface="210 국민체조 L" panose="02020603020101020101" pitchFamily="18" charset="-127"/>
                  <a:sym typeface="Wingdings"/>
                </a:rPr>
                <a:t>예산 증액을 통한 비용 문제 해결에는 한계가 있음</a:t>
              </a:r>
              <a:endParaRPr lang="en-US" altLang="ko-KR" sz="1400" b="0" i="0" dirty="0">
                <a:solidFill>
                  <a:srgbClr val="000000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endParaRPr>
            </a:p>
            <a:p>
              <a:pPr marL="360000" lvl="0" indent="-360000" algn="l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>
                    <a:alpha val="100000"/>
                  </a:srgbClr>
                </a:buClr>
                <a:buSzPct val="100000"/>
                <a:buFont typeface="Wingdings"/>
                <a:buChar char="ü"/>
                <a:defRPr lang="ko-KR" altLang="en-US"/>
              </a:pPr>
              <a:r>
                <a:rPr lang="ko-KR" sz="1400" b="0" i="0" dirty="0">
                  <a:solidFill>
                    <a:srgbClr val="000000">
                      <a:alpha val="100000"/>
                    </a:srgbClr>
                  </a:solidFill>
                  <a:latin typeface="210 국민체조 L" panose="02020603020101020101" pitchFamily="18" charset="-127"/>
                  <a:ea typeface="210 국민체조 L" panose="02020603020101020101" pitchFamily="18" charset="-127"/>
                  <a:sym typeface="Wingdings"/>
                </a:rPr>
                <a:t>한정된 예산으로 해결하기 위해서는 예방과 같은 다른 방안이 필요</a:t>
              </a:r>
              <a:r>
                <a:rPr lang="ko-KR" altLang="en-US" sz="1400" b="0" i="0" dirty="0">
                  <a:solidFill>
                    <a:srgbClr val="000000">
                      <a:alpha val="100000"/>
                    </a:srgbClr>
                  </a:solidFill>
                  <a:latin typeface="210 국민체조 L" panose="02020603020101020101" pitchFamily="18" charset="-127"/>
                  <a:ea typeface="210 국민체조 L" panose="02020603020101020101" pitchFamily="18" charset="-127"/>
                  <a:sym typeface="Wingdings"/>
                </a:rPr>
                <a:t>함</a:t>
              </a:r>
              <a:r>
                <a:rPr lang="en-US" altLang="ko-KR" sz="1400" b="0" i="0" dirty="0">
                  <a:solidFill>
                    <a:srgbClr val="000000">
                      <a:alpha val="100000"/>
                    </a:srgbClr>
                  </a:solidFill>
                  <a:latin typeface="210 국민체조 L" panose="02020603020101020101" pitchFamily="18" charset="-127"/>
                  <a:ea typeface="210 국민체조 L" panose="02020603020101020101" pitchFamily="18" charset="-127"/>
                  <a:sym typeface="Wingdings"/>
                </a:rPr>
                <a:t>.</a:t>
              </a:r>
              <a:endParaRPr lang="ko-KR" sz="1400" b="0" i="0" dirty="0">
                <a:solidFill>
                  <a:srgbClr val="000000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endParaRPr>
            </a:p>
          </p:txBody>
        </p:sp>
        <p:sp>
          <p:nvSpPr>
            <p:cNvPr id="13328" name="직사각형 13327"/>
            <p:cNvSpPr/>
            <p:nvPr/>
          </p:nvSpPr>
          <p:spPr>
            <a:xfrm>
              <a:off x="6344934" y="2323577"/>
              <a:ext cx="146120" cy="130207"/>
            </a:xfrm>
            <a:prstGeom prst="rect">
              <a:avLst/>
            </a:prstGeom>
            <a:noFill/>
            <a:ln w="12674" cap="flat" cmpd="sng" algn="ctr">
              <a:solidFill>
                <a:srgbClr val="2F528F"/>
              </a:solidFill>
              <a:prstDash val="solid"/>
              <a:round/>
            </a:ln>
          </p:spPr>
        </p:sp>
        <p:sp>
          <p:nvSpPr>
            <p:cNvPr id="13329" name="직사각형 13328"/>
            <p:cNvSpPr/>
            <p:nvPr/>
          </p:nvSpPr>
          <p:spPr>
            <a:xfrm>
              <a:off x="6359227" y="2653898"/>
              <a:ext cx="146120" cy="130263"/>
            </a:xfrm>
            <a:prstGeom prst="rect">
              <a:avLst/>
            </a:prstGeom>
            <a:noFill/>
            <a:ln w="12674" cap="flat" cmpd="sng" algn="ctr">
              <a:solidFill>
                <a:srgbClr val="2F528F"/>
              </a:solidFill>
              <a:prstDash val="solid"/>
              <a:round/>
            </a:ln>
          </p:spPr>
        </p:sp>
      </p:grpSp>
      <p:cxnSp>
        <p:nvCxnSpPr>
          <p:cNvPr id="13322" name="직선 연결선 13321"/>
          <p:cNvCxnSpPr/>
          <p:nvPr/>
        </p:nvCxnSpPr>
        <p:spPr>
          <a:xfrm>
            <a:off x="5890930" y="1401284"/>
            <a:ext cx="22278" cy="4278644"/>
          </a:xfrm>
          <a:prstGeom prst="line">
            <a:avLst/>
          </a:prstGeom>
          <a:ln w="6309" cap="flat" cmpd="sng" algn="ctr">
            <a:solidFill>
              <a:srgbClr val="BFBFBF"/>
            </a:solidFill>
            <a:prstDash val="dash"/>
            <a:round/>
          </a:ln>
        </p:spPr>
      </p:cxnSp>
      <p:sp>
        <p:nvSpPr>
          <p:cNvPr id="13323" name="모서리가 둥근 직사각형 13322"/>
          <p:cNvSpPr/>
          <p:nvPr/>
        </p:nvSpPr>
        <p:spPr>
          <a:xfrm>
            <a:off x="6859349" y="3816735"/>
            <a:ext cx="4083277" cy="698832"/>
          </a:xfrm>
          <a:prstGeom prst="roundRect">
            <a:avLst>
              <a:gd name="adj" fmla="val 18750"/>
            </a:avLst>
          </a:prstGeom>
          <a:solidFill>
            <a:srgbClr val="FF9191">
              <a:alpha val="26000"/>
            </a:srgbClr>
          </a:solidFill>
          <a:ln w="38100" cap="flat" cmpd="sng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사후 처리           사전 예방</a:t>
            </a:r>
          </a:p>
        </p:txBody>
      </p:sp>
      <p:sp>
        <p:nvSpPr>
          <p:cNvPr id="13325" name="직사각형 13324"/>
          <p:cNvSpPr/>
          <p:nvPr/>
        </p:nvSpPr>
        <p:spPr>
          <a:xfrm>
            <a:off x="6328778" y="2711410"/>
            <a:ext cx="85762" cy="614633"/>
          </a:xfrm>
          <a:prstGeom prst="rect">
            <a:avLst/>
          </a:prstGeom>
          <a:solidFill>
            <a:srgbClr val="13235D"/>
          </a:solidFill>
          <a:ln w="25400" cap="flat" cmpd="sng" algn="ctr">
            <a:noFill/>
            <a:prstDash val="solid"/>
            <a:round/>
          </a:ln>
        </p:spPr>
      </p:sp>
      <p:sp>
        <p:nvSpPr>
          <p:cNvPr id="17" name="오른쪽 화살표 16"/>
          <p:cNvSpPr/>
          <p:nvPr/>
        </p:nvSpPr>
        <p:spPr>
          <a:xfrm>
            <a:off x="8737458" y="4010916"/>
            <a:ext cx="374497" cy="31018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03864"/>
          </a:solidFill>
          <a:ln w="12674" cap="flat" cmpd="sng" algn="ctr">
            <a:solidFill>
              <a:srgbClr val="1C335D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정육면체 3"/>
          <p:cNvSpPr/>
          <p:nvPr/>
        </p:nvSpPr>
        <p:spPr>
          <a:xfrm>
            <a:off x="544933" y="3277075"/>
            <a:ext cx="797189" cy="1628467"/>
          </a:xfrm>
          <a:prstGeom prst="cube">
            <a:avLst/>
          </a:prstGeom>
          <a:gradFill flip="none" rotWithShape="1">
            <a:gsLst>
              <a:gs pos="72000">
                <a:srgbClr val="FFC1C1">
                  <a:alpha val="70000"/>
                </a:srgbClr>
              </a:gs>
              <a:gs pos="14000">
                <a:schemeClr val="accent4">
                  <a:lumMod val="40000"/>
                  <a:lumOff val="60000"/>
                  <a:alpha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3956" y="4934290"/>
            <a:ext cx="1317158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비용 </a:t>
            </a:r>
            <a:r>
              <a:rPr lang="en-US" altLang="ko-KR" sz="16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- </a:t>
            </a:r>
            <a:r>
              <a:rPr lang="ko-KR" altLang="en-US" sz="16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문제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8282" y="2938521"/>
            <a:ext cx="635841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50%</a:t>
            </a:r>
            <a:endParaRPr lang="ko-KR" altLang="en-US" sz="1600" b="1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51114" y="4931372"/>
            <a:ext cx="1317158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비용 </a:t>
            </a:r>
            <a:r>
              <a:rPr lang="en-US" altLang="ko-KR" sz="16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- </a:t>
            </a:r>
            <a:r>
              <a:rPr lang="ko-KR" altLang="en-US" sz="16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주사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46781" y="4926056"/>
            <a:ext cx="1317158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비용 </a:t>
            </a:r>
            <a:r>
              <a:rPr lang="en-US" altLang="ko-KR" sz="16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- </a:t>
            </a:r>
            <a:r>
              <a:rPr lang="ko-KR" altLang="en-US" sz="16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지원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88903" y="4931372"/>
            <a:ext cx="1317158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비용 </a:t>
            </a:r>
            <a:r>
              <a:rPr lang="en-US" altLang="ko-KR" sz="16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- </a:t>
            </a:r>
            <a:r>
              <a:rPr lang="ko-KR" altLang="en-US" sz="16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시술</a:t>
            </a:r>
          </a:p>
        </p:txBody>
      </p:sp>
      <p:sp>
        <p:nvSpPr>
          <p:cNvPr id="33" name="정육면체 32"/>
          <p:cNvSpPr/>
          <p:nvPr/>
        </p:nvSpPr>
        <p:spPr>
          <a:xfrm>
            <a:off x="1803927" y="3605517"/>
            <a:ext cx="797189" cy="1328773"/>
          </a:xfrm>
          <a:prstGeom prst="cube">
            <a:avLst/>
          </a:prstGeom>
          <a:gradFill flip="none" rotWithShape="1">
            <a:gsLst>
              <a:gs pos="72000">
                <a:srgbClr val="FFC1C1">
                  <a:alpha val="70000"/>
                </a:srgbClr>
              </a:gs>
              <a:gs pos="14000">
                <a:schemeClr val="accent4">
                  <a:lumMod val="40000"/>
                  <a:lumOff val="60000"/>
                  <a:alpha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020259" y="3259657"/>
            <a:ext cx="635841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39%</a:t>
            </a:r>
            <a:endParaRPr lang="ko-KR" altLang="en-US" sz="1600" b="1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35" name="정육면체 34"/>
          <p:cNvSpPr/>
          <p:nvPr/>
        </p:nvSpPr>
        <p:spPr>
          <a:xfrm>
            <a:off x="3168977" y="3605517"/>
            <a:ext cx="797189" cy="1328773"/>
          </a:xfrm>
          <a:prstGeom prst="cube">
            <a:avLst/>
          </a:prstGeom>
          <a:gradFill flip="none" rotWithShape="1">
            <a:gsLst>
              <a:gs pos="72000">
                <a:srgbClr val="FFC1C1">
                  <a:alpha val="70000"/>
                </a:srgbClr>
              </a:gs>
              <a:gs pos="14000">
                <a:schemeClr val="accent4">
                  <a:lumMod val="40000"/>
                  <a:lumOff val="60000"/>
                  <a:alpha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363379" y="3259657"/>
            <a:ext cx="635841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39%</a:t>
            </a:r>
            <a:endParaRPr lang="ko-KR" altLang="en-US" sz="1600" b="1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37" name="정육면체 36"/>
          <p:cNvSpPr/>
          <p:nvPr/>
        </p:nvSpPr>
        <p:spPr>
          <a:xfrm>
            <a:off x="4506766" y="3818959"/>
            <a:ext cx="797189" cy="1115331"/>
          </a:xfrm>
          <a:prstGeom prst="cube">
            <a:avLst/>
          </a:prstGeom>
          <a:gradFill flip="none" rotWithShape="1">
            <a:gsLst>
              <a:gs pos="72000">
                <a:srgbClr val="FFC1C1">
                  <a:alpha val="70000"/>
                </a:srgbClr>
              </a:gs>
              <a:gs pos="14000">
                <a:schemeClr val="accent4">
                  <a:lumMod val="40000"/>
                  <a:lumOff val="60000"/>
                  <a:alpha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721904" y="3484219"/>
            <a:ext cx="635841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32%</a:t>
            </a:r>
            <a:endParaRPr lang="ko-KR" altLang="en-US" sz="1600" b="1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2383" y="1700350"/>
            <a:ext cx="5228012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&lt;</a:t>
            </a:r>
            <a:r>
              <a:rPr lang="ko-KR" altLang="en-US" sz="16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특정 어휘와 비용이 함께 나타날 시  부정적 </a:t>
            </a:r>
            <a:r>
              <a:rPr lang="ko-KR" altLang="en-US" sz="1600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게시글의</a:t>
            </a:r>
            <a:r>
              <a:rPr lang="ko-KR" altLang="en-US" sz="16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비율 </a:t>
            </a:r>
            <a:r>
              <a:rPr lang="en-US" altLang="ko-KR" sz="16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&gt;</a:t>
            </a:r>
            <a:endParaRPr lang="ko-KR" altLang="en-US" sz="16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직사각형 14339"/>
          <p:cNvSpPr/>
          <p:nvPr/>
        </p:nvSpPr>
        <p:spPr>
          <a:xfrm>
            <a:off x="0" y="7115554"/>
            <a:ext cx="12197513" cy="304971"/>
          </a:xfrm>
          <a:prstGeom prst="rect">
            <a:avLst/>
          </a:prstGeom>
          <a:solidFill>
            <a:srgbClr val="FEC9C9"/>
          </a:solidFill>
          <a:ln w="25400" cap="flat" cmpd="sng" algn="ctr">
            <a:noFill/>
            <a:prstDash val="solid"/>
            <a:round/>
          </a:ln>
        </p:spPr>
      </p:sp>
      <p:sp>
        <p:nvSpPr>
          <p:cNvPr id="14343" name="직사각형 14342"/>
          <p:cNvSpPr/>
          <p:nvPr/>
        </p:nvSpPr>
        <p:spPr>
          <a:xfrm>
            <a:off x="823946" y="-386487"/>
            <a:ext cx="12197513" cy="52429"/>
          </a:xfrm>
          <a:prstGeom prst="rect">
            <a:avLst/>
          </a:prstGeom>
          <a:solidFill>
            <a:srgbClr val="FEC9C9"/>
          </a:solidFill>
          <a:ln w="25400" cap="flat" cmpd="sng" algn="ctr">
            <a:noFill/>
            <a:prstDash val="solid"/>
            <a:round/>
          </a:ln>
        </p:spPr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3190"/>
            <a:ext cx="13617631" cy="853939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188625" y="1749713"/>
            <a:ext cx="5733826" cy="3328403"/>
          </a:xfrm>
          <a:prstGeom prst="rect">
            <a:avLst/>
          </a:prstGeom>
          <a:solidFill>
            <a:schemeClr val="tx1">
              <a:alpha val="80000"/>
            </a:schemeClr>
          </a:solidFill>
          <a:ln w="114300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79549" y="2040131"/>
            <a:ext cx="484632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냉동 난자 센터 설립 목적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62625" y="2121408"/>
            <a:ext cx="4846320" cy="455371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79549" y="2940908"/>
            <a:ext cx="5604807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err="1">
                <a:solidFill>
                  <a:schemeClr val="bg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가임력</a:t>
            </a:r>
            <a:r>
              <a:rPr lang="ko-KR" altLang="en-US" sz="2400" dirty="0">
                <a:solidFill>
                  <a:schemeClr val="bg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보존</a:t>
            </a:r>
            <a:endParaRPr lang="en-US" altLang="ko-KR" sz="2400" dirty="0">
              <a:solidFill>
                <a:schemeClr val="bg1"/>
              </a:soli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bg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2</a:t>
            </a:r>
            <a:r>
              <a:rPr lang="ko-KR" altLang="en-US" sz="2400" dirty="0" err="1">
                <a:solidFill>
                  <a:schemeClr val="bg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차성</a:t>
            </a:r>
            <a:r>
              <a:rPr lang="ko-KR" altLang="en-US" sz="2400" dirty="0">
                <a:solidFill>
                  <a:schemeClr val="bg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난임 조기 예방</a:t>
            </a:r>
            <a:endParaRPr lang="en-US" altLang="ko-KR" sz="2400" dirty="0">
              <a:solidFill>
                <a:schemeClr val="bg1"/>
              </a:soli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bg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평균 시술 횟수 감소로 인한 비용절감</a:t>
            </a:r>
            <a:endParaRPr lang="en-US" altLang="ko-KR" sz="2400" dirty="0">
              <a:solidFill>
                <a:schemeClr val="bg1"/>
              </a:soli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2297E-6 9.25497E-9 L -0.11545 0.00625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79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평행 사변형 16385"/>
          <p:cNvSpPr/>
          <p:nvPr/>
        </p:nvSpPr>
        <p:spPr>
          <a:xfrm>
            <a:off x="439924" y="304915"/>
            <a:ext cx="752824" cy="586101"/>
          </a:xfrm>
          <a:prstGeom prst="parallelogram">
            <a:avLst>
              <a:gd name="adj" fmla="val 25000"/>
            </a:avLst>
          </a:prstGeom>
          <a:solidFill>
            <a:srgbClr val="FEC9C9">
              <a:alpha val="36000"/>
            </a:srgbClr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7" name="평행 사변형 16386"/>
          <p:cNvSpPr/>
          <p:nvPr/>
        </p:nvSpPr>
        <p:spPr>
          <a:xfrm>
            <a:off x="325574" y="106421"/>
            <a:ext cx="671808" cy="522504"/>
          </a:xfrm>
          <a:prstGeom prst="parallelogram">
            <a:avLst>
              <a:gd name="adj" fmla="val 25000"/>
            </a:avLst>
          </a:prstGeom>
          <a:solidFill>
            <a:srgbClr val="FEC9C9">
              <a:alpha val="36000"/>
            </a:srgbClr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8" name="직사각형 16387"/>
          <p:cNvSpPr/>
          <p:nvPr/>
        </p:nvSpPr>
        <p:spPr>
          <a:xfrm>
            <a:off x="0" y="6556157"/>
            <a:ext cx="12197513" cy="304971"/>
          </a:xfrm>
          <a:prstGeom prst="rect">
            <a:avLst/>
          </a:prstGeom>
          <a:solidFill>
            <a:srgbClr val="FEC9C9"/>
          </a:solidFill>
          <a:ln w="25400" cap="flat" cmpd="sng" algn="ctr">
            <a:noFill/>
            <a:prstDash val="solid"/>
            <a:round/>
          </a:ln>
        </p:spPr>
      </p:sp>
      <p:sp>
        <p:nvSpPr>
          <p:cNvPr id="16389" name="TextBox 16388"/>
          <p:cNvSpPr txBox="1"/>
          <p:nvPr/>
        </p:nvSpPr>
        <p:spPr>
          <a:xfrm>
            <a:off x="741712" y="414518"/>
            <a:ext cx="3887965" cy="52250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800" b="0" i="0" dirty="0">
                <a:solidFill>
                  <a:srgbClr val="262626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정책 제안</a:t>
            </a:r>
            <a:endParaRPr lang="ko-KR" altLang="ko-KR" sz="2800" b="0" i="0" dirty="0">
              <a:solidFill>
                <a:srgbClr val="262626">
                  <a:alpha val="100000"/>
                </a:srgb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</p:txBody>
      </p:sp>
      <p:sp>
        <p:nvSpPr>
          <p:cNvPr id="16390" name="직사각형 16389"/>
          <p:cNvSpPr/>
          <p:nvPr/>
        </p:nvSpPr>
        <p:spPr>
          <a:xfrm>
            <a:off x="6365" y="946572"/>
            <a:ext cx="12197513" cy="52429"/>
          </a:xfrm>
          <a:prstGeom prst="rect">
            <a:avLst/>
          </a:prstGeom>
          <a:solidFill>
            <a:srgbClr val="FEC9C9"/>
          </a:solidFill>
          <a:ln w="25400" cap="flat" cmpd="sng" algn="ctr">
            <a:noFill/>
            <a:prstDash val="solid"/>
            <a:round/>
          </a:ln>
        </p:spPr>
      </p:sp>
      <p:grpSp>
        <p:nvGrpSpPr>
          <p:cNvPr id="16391" name="Group 1"/>
          <p:cNvGrpSpPr/>
          <p:nvPr/>
        </p:nvGrpSpPr>
        <p:grpSpPr>
          <a:xfrm>
            <a:off x="268399" y="1083145"/>
            <a:ext cx="3848267" cy="368511"/>
            <a:chOff x="268399" y="1083145"/>
            <a:chExt cx="3848267" cy="368511"/>
          </a:xfrm>
        </p:grpSpPr>
        <p:sp>
          <p:nvSpPr>
            <p:cNvPr id="16411" name="TextBox 16410"/>
            <p:cNvSpPr txBox="1"/>
            <p:nvPr/>
          </p:nvSpPr>
          <p:spPr>
            <a:xfrm>
              <a:off x="408154" y="1083145"/>
              <a:ext cx="3708512" cy="3685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0" i="0" dirty="0">
                  <a:solidFill>
                    <a:schemeClr val="tx1"/>
                  </a:solidFill>
                  <a:effectLst>
                    <a:outerShdw blurRad="38100" dist="38100" dir="2700000" algn="tl" rotWithShape="0">
                      <a:srgbClr val="000000">
                        <a:alpha val="40000"/>
                      </a:srgbClr>
                    </a:outerShdw>
                  </a:effectLst>
                  <a:latin typeface="210 국민체조 L" panose="02020603020101020101" pitchFamily="18" charset="-127"/>
                  <a:ea typeface="210 국민체조 L" panose="02020603020101020101" pitchFamily="18" charset="-127"/>
                  <a:sym typeface="Wingdings"/>
                </a:rPr>
                <a:t>냉동 난자 센터 설립 제안</a:t>
              </a:r>
              <a:endParaRPr lang="ko-KR" altLang="ko-KR" sz="1800" b="0" i="0" dirty="0"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endParaRPr>
            </a:p>
          </p:txBody>
        </p:sp>
        <p:sp>
          <p:nvSpPr>
            <p:cNvPr id="16412" name="직사각형 16411"/>
            <p:cNvSpPr/>
            <p:nvPr/>
          </p:nvSpPr>
          <p:spPr>
            <a:xfrm>
              <a:off x="268399" y="1083145"/>
              <a:ext cx="117532" cy="336741"/>
            </a:xfrm>
            <a:prstGeom prst="rect">
              <a:avLst/>
            </a:prstGeom>
            <a:solidFill>
              <a:srgbClr val="13235D"/>
            </a:solidFill>
            <a:ln w="25400" cap="flat" cmpd="sng" algn="ctr">
              <a:noFill/>
              <a:prstDash val="solid"/>
              <a:round/>
            </a:ln>
          </p:spPr>
        </p:sp>
      </p:grpSp>
      <p:sp>
        <p:nvSpPr>
          <p:cNvPr id="16392" name="TextBox 16391"/>
          <p:cNvSpPr txBox="1"/>
          <p:nvPr/>
        </p:nvSpPr>
        <p:spPr>
          <a:xfrm>
            <a:off x="587664" y="1586610"/>
            <a:ext cx="2550659" cy="371638"/>
          </a:xfrm>
          <a:prstGeom prst="rect">
            <a:avLst/>
          </a:prstGeom>
          <a:solidFill>
            <a:srgbClr val="13235D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i="0" dirty="0">
                <a:solidFill>
                  <a:srgbClr val="FFFFFF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냉동 난자 </a:t>
            </a:r>
            <a:r>
              <a:rPr lang="ko-KR" sz="1600" i="0" dirty="0" err="1">
                <a:solidFill>
                  <a:srgbClr val="FFFFFF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센터란</a:t>
            </a:r>
            <a:r>
              <a:rPr lang="ko-KR" sz="1600" i="0" dirty="0">
                <a:solidFill>
                  <a:srgbClr val="FFFFFF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?</a:t>
            </a:r>
          </a:p>
        </p:txBody>
      </p:sp>
      <p:sp>
        <p:nvSpPr>
          <p:cNvPr id="16393" name="TextBox 16392"/>
          <p:cNvSpPr txBox="1"/>
          <p:nvPr/>
        </p:nvSpPr>
        <p:spPr>
          <a:xfrm>
            <a:off x="484425" y="2033896"/>
            <a:ext cx="4620341" cy="24617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000" b="0" i="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*냉동 난자 : 난자와 정자를 수정시키지 않고 난자 상태에서 동결 보존하는 것</a:t>
            </a:r>
          </a:p>
        </p:txBody>
      </p:sp>
      <p:sp>
        <p:nvSpPr>
          <p:cNvPr id="16408" name="모서리가 둥근 직사각형 16407"/>
          <p:cNvSpPr/>
          <p:nvPr/>
        </p:nvSpPr>
        <p:spPr>
          <a:xfrm>
            <a:off x="484425" y="2606271"/>
            <a:ext cx="2166290" cy="1273766"/>
          </a:xfrm>
          <a:prstGeom prst="roundRect">
            <a:avLst>
              <a:gd name="adj" fmla="val 18750"/>
            </a:avLst>
          </a:prstGeom>
          <a:solidFill>
            <a:srgbClr val="FEC9C9">
              <a:alpha val="26000"/>
            </a:srgbClr>
          </a:solidFill>
          <a:ln w="12674" cap="flat" cmpd="sng" algn="ctr">
            <a:solidFill>
              <a:srgbClr val="13235D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0" name="TextBox 16409"/>
          <p:cNvSpPr txBox="1"/>
          <p:nvPr/>
        </p:nvSpPr>
        <p:spPr>
          <a:xfrm>
            <a:off x="1012285" y="3574787"/>
            <a:ext cx="1018525" cy="27918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 dirty="0" err="1"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가임력</a:t>
            </a:r>
            <a:r>
              <a:rPr lang="ko-KR" sz="1200" b="0" i="0" dirty="0"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 테스트</a:t>
            </a:r>
          </a:p>
        </p:txBody>
      </p:sp>
      <p:grpSp>
        <p:nvGrpSpPr>
          <p:cNvPr id="16395" name="Group 3"/>
          <p:cNvGrpSpPr/>
          <p:nvPr/>
        </p:nvGrpSpPr>
        <p:grpSpPr>
          <a:xfrm>
            <a:off x="487607" y="4238945"/>
            <a:ext cx="2167909" cy="1273766"/>
            <a:chOff x="487607" y="4238945"/>
            <a:chExt cx="2167909" cy="1273766"/>
          </a:xfrm>
        </p:grpSpPr>
        <p:sp>
          <p:nvSpPr>
            <p:cNvPr id="16405" name="모서리가 둥근 직사각형 16404"/>
            <p:cNvSpPr/>
            <p:nvPr/>
          </p:nvSpPr>
          <p:spPr>
            <a:xfrm>
              <a:off x="487607" y="4238945"/>
              <a:ext cx="2167909" cy="1273766"/>
            </a:xfrm>
            <a:prstGeom prst="roundRect">
              <a:avLst>
                <a:gd name="adj" fmla="val 18750"/>
              </a:avLst>
            </a:prstGeom>
            <a:solidFill>
              <a:srgbClr val="FEC9C9">
                <a:alpha val="26000"/>
              </a:srgbClr>
            </a:solidFill>
            <a:ln w="12674" cap="flat" cmpd="sng" algn="ctr">
              <a:solidFill>
                <a:srgbClr val="13235D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pic>
          <p:nvPicPr>
            <p:cNvPr id="16406" name="그림 16405"/>
            <p:cNvPicPr/>
            <p:nvPr/>
          </p:nvPicPr>
          <p:blipFill rotWithShape="1">
            <a:blip r:embed="rId2">
              <a:lum/>
            </a:blip>
            <a:stretch>
              <a:fillRect/>
            </a:stretch>
          </p:blipFill>
          <p:spPr>
            <a:xfrm rot="21600000">
              <a:off x="730602" y="4373954"/>
              <a:ext cx="1721619" cy="728983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  <a:effectLst>
              <a:outerShdw dist="139685" dir="2700000" algn="br">
                <a:srgbClr val="333333">
                  <a:alpha val="64000"/>
                </a:srgbClr>
              </a:outerShdw>
            </a:effectLst>
          </p:spPr>
        </p:pic>
        <p:sp>
          <p:nvSpPr>
            <p:cNvPr id="16407" name="TextBox 16406"/>
            <p:cNvSpPr txBox="1"/>
            <p:nvPr/>
          </p:nvSpPr>
          <p:spPr>
            <a:xfrm>
              <a:off x="1141939" y="5168097"/>
              <a:ext cx="752427" cy="279180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none" lIns="90000" tIns="46800" rIns="90000" bIns="46800" anchor="t">
              <a:spAutoFit/>
            </a:bodyPr>
            <a:lstStyle/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200" b="0" i="0" dirty="0">
                  <a:solidFill>
                    <a:schemeClr val="tx1"/>
                  </a:solidFill>
                  <a:effectLst>
                    <a:outerShdw blurRad="38100" dist="38100" dir="2700000" algn="tl" rotWithShape="0">
                      <a:srgbClr val="000000">
                        <a:alpha val="40000"/>
                      </a:srgbClr>
                    </a:outerShdw>
                  </a:effectLst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/>
                </a:rPr>
                <a:t>난자 채취</a:t>
              </a:r>
            </a:p>
          </p:txBody>
        </p:sp>
      </p:grpSp>
      <p:sp>
        <p:nvSpPr>
          <p:cNvPr id="16403" name="모서리가 둥근 직사각형 16402"/>
          <p:cNvSpPr/>
          <p:nvPr/>
        </p:nvSpPr>
        <p:spPr>
          <a:xfrm>
            <a:off x="3101807" y="4240564"/>
            <a:ext cx="2167909" cy="1272147"/>
          </a:xfrm>
          <a:prstGeom prst="roundRect">
            <a:avLst>
              <a:gd name="adj" fmla="val 18750"/>
            </a:avLst>
          </a:prstGeom>
          <a:solidFill>
            <a:srgbClr val="FEC9C9">
              <a:alpha val="26000"/>
            </a:srgbClr>
          </a:solidFill>
          <a:ln w="12674" cap="flat" cmpd="sng" algn="ctr">
            <a:solidFill>
              <a:srgbClr val="13235D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0" name="모서리가 둥근 직사각형 16399"/>
          <p:cNvSpPr/>
          <p:nvPr/>
        </p:nvSpPr>
        <p:spPr>
          <a:xfrm>
            <a:off x="3101807" y="2612636"/>
            <a:ext cx="2167909" cy="1272147"/>
          </a:xfrm>
          <a:prstGeom prst="roundRect">
            <a:avLst>
              <a:gd name="adj" fmla="val 18750"/>
            </a:avLst>
          </a:prstGeom>
          <a:solidFill>
            <a:srgbClr val="FEC9C9">
              <a:alpha val="26000"/>
            </a:srgbClr>
          </a:solidFill>
          <a:ln w="12674" cap="flat" cmpd="sng" algn="ctr">
            <a:solidFill>
              <a:srgbClr val="13235D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2" name="TextBox 16401"/>
          <p:cNvSpPr txBox="1"/>
          <p:nvPr/>
        </p:nvSpPr>
        <p:spPr>
          <a:xfrm>
            <a:off x="3921299" y="3541732"/>
            <a:ext cx="447856" cy="27918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 dirty="0"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상담</a:t>
            </a:r>
          </a:p>
        </p:txBody>
      </p:sp>
      <p:sp>
        <p:nvSpPr>
          <p:cNvPr id="16398" name="모서리가 둥근 직사각형 16397"/>
          <p:cNvSpPr/>
          <p:nvPr/>
        </p:nvSpPr>
        <p:spPr>
          <a:xfrm>
            <a:off x="5903389" y="2236195"/>
            <a:ext cx="5468267" cy="3503652"/>
          </a:xfrm>
          <a:prstGeom prst="roundRect">
            <a:avLst>
              <a:gd name="adj" fmla="val 18489"/>
            </a:avLst>
          </a:prstGeom>
          <a:solidFill>
            <a:schemeClr val="bg1"/>
          </a:solidFill>
          <a:ln w="57175" cap="flat" cmpd="sng" algn="ctr">
            <a:solidFill>
              <a:srgbClr val="FBE5D6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9" name="TextBox 16398"/>
          <p:cNvSpPr txBox="1"/>
          <p:nvPr/>
        </p:nvSpPr>
        <p:spPr>
          <a:xfrm>
            <a:off x="6105121" y="2457308"/>
            <a:ext cx="5141074" cy="31098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70000" lvl="0" indent="-270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/>
              <a:buChar char="§"/>
              <a:defRPr lang="ko-KR" altLang="en-US"/>
            </a:pPr>
            <a:r>
              <a:rPr lang="ko-KR" sz="1400" b="0" i="0" dirty="0" err="1"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가임력</a:t>
            </a:r>
            <a:r>
              <a:rPr lang="ko-KR" sz="1400" b="0" i="0" dirty="0"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 테스트</a:t>
            </a:r>
          </a:p>
          <a:p>
            <a:pPr marL="270000" lvl="0" indent="-270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4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      -난자 동결 </a:t>
            </a:r>
            <a:r>
              <a:rPr lang="ko-KR" sz="1400" b="0" i="0" dirty="0" err="1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적임기인</a:t>
            </a:r>
            <a:r>
              <a:rPr lang="ko-KR" sz="14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 27~29세 방문 여성에게</a:t>
            </a:r>
          </a:p>
          <a:p>
            <a:pPr marL="270000" lvl="0" indent="-270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4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         무료 </a:t>
            </a:r>
            <a:r>
              <a:rPr lang="ko-KR" sz="1400" b="0" i="0" dirty="0" err="1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가임력</a:t>
            </a:r>
            <a:r>
              <a:rPr lang="ko-KR" sz="14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 테스트를 진행</a:t>
            </a:r>
          </a:p>
          <a:p>
            <a:pPr marL="270000" lvl="0" indent="-270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1400" b="0" i="0" dirty="0">
              <a:solidFill>
                <a:schemeClr val="tx1"/>
              </a:solidFill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  <a:p>
            <a:pPr marL="270000" lvl="0" indent="-270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/>
              <a:buChar char="§"/>
              <a:defRPr lang="ko-KR" altLang="en-US"/>
            </a:pPr>
            <a:r>
              <a:rPr lang="ko-KR" sz="1400" b="0" i="0" dirty="0"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상담</a:t>
            </a:r>
          </a:p>
          <a:p>
            <a:pPr marL="270000" lvl="0" indent="-270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4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      -</a:t>
            </a:r>
            <a:r>
              <a:rPr lang="ko-KR" sz="1400" b="0" i="0" dirty="0" err="1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가임력</a:t>
            </a:r>
            <a:r>
              <a:rPr lang="ko-KR" sz="14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 테스트 결과를 바탕으로 전문의와 상담</a:t>
            </a:r>
          </a:p>
          <a:p>
            <a:pPr marL="270000" lvl="0" indent="-270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1400" b="0" i="0" dirty="0">
              <a:solidFill>
                <a:schemeClr val="tx1"/>
              </a:solidFill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  <a:p>
            <a:pPr marL="270000" lvl="0" indent="-270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1400" b="0" i="0" dirty="0">
              <a:solidFill>
                <a:schemeClr val="tx1"/>
              </a:solidFill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  <a:p>
            <a:pPr marL="270000" lvl="0" indent="-270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/>
              <a:buChar char="§"/>
              <a:defRPr lang="ko-KR" altLang="en-US"/>
            </a:pPr>
            <a:r>
              <a:rPr lang="ko-KR" sz="1400" b="0" i="0" dirty="0"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난자 채취</a:t>
            </a:r>
          </a:p>
          <a:p>
            <a:pPr marL="270000" lvl="0" indent="-270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4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       -</a:t>
            </a:r>
            <a:r>
              <a:rPr lang="ko-KR" sz="1400" b="0" i="0" dirty="0" err="1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가임력</a:t>
            </a:r>
            <a:r>
              <a:rPr lang="ko-KR" sz="14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 테스트 전문의 진단 결과 난자 동결 가능할 시 난자 채취</a:t>
            </a:r>
          </a:p>
          <a:p>
            <a:pPr marL="270000" lvl="0" indent="-270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1400" b="0" i="0" dirty="0">
              <a:solidFill>
                <a:schemeClr val="tx1"/>
              </a:solidFill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  <a:p>
            <a:pPr marL="270000" lvl="0" indent="-270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1400" b="0" i="0" dirty="0">
              <a:solidFill>
                <a:schemeClr val="tx1"/>
              </a:solidFill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  <a:p>
            <a:pPr marL="270000" lvl="0" indent="-270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/>
              <a:buChar char="§"/>
              <a:defRPr lang="ko-KR" altLang="en-US"/>
            </a:pPr>
            <a:r>
              <a:rPr lang="ko-KR" sz="1400" b="0" i="0" dirty="0"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난자 동결</a:t>
            </a:r>
          </a:p>
          <a:p>
            <a:pPr marL="270000" lvl="0" indent="-2700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400" b="0" i="0" dirty="0">
                <a:solidFill>
                  <a:srgbClr val="FF0066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      </a:t>
            </a:r>
            <a:r>
              <a:rPr lang="ko-KR" sz="14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-채취된 난자를 동결 시켜 무료 보관</a:t>
            </a:r>
            <a:endParaRPr lang="ko-KR" sz="1400" b="0" i="0" dirty="0">
              <a:solidFill>
                <a:schemeClr val="tx1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139" y="4370050"/>
            <a:ext cx="1494538" cy="89438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817080" y="5264438"/>
            <a:ext cx="758839" cy="27918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 dirty="0"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난자 </a:t>
            </a:r>
            <a:r>
              <a:rPr lang="ko-KR" altLang="en-US" sz="1200" dirty="0"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동결</a:t>
            </a:r>
            <a:endParaRPr lang="ko-KR" sz="1200" b="0" i="0" dirty="0">
              <a:solidFill>
                <a:schemeClr val="tx1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나눔스퀘어_ac" panose="020B0600000101010101" pitchFamily="50" charset="-127"/>
              <a:ea typeface="나눔스퀘어_ac" panose="020B0600000101010101" pitchFamily="50" charset="-127"/>
              <a:sym typeface="Wingding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387" y="2740825"/>
            <a:ext cx="1577329" cy="9934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22" y="2729395"/>
            <a:ext cx="1747143" cy="84539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모서리가 둥근 직사각형 51"/>
          <p:cNvSpPr/>
          <p:nvPr/>
        </p:nvSpPr>
        <p:spPr>
          <a:xfrm>
            <a:off x="1313150" y="4351318"/>
            <a:ext cx="4693363" cy="1762937"/>
          </a:xfrm>
          <a:prstGeom prst="roundRect">
            <a:avLst>
              <a:gd name="adj" fmla="val 18750"/>
            </a:avLst>
          </a:prstGeom>
          <a:noFill/>
          <a:ln w="38100" cap="flat" cmpd="sng" algn="ctr">
            <a:solidFill>
              <a:srgbClr val="C4A48D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모서리가 둥근 직사각형 50"/>
          <p:cNvSpPr/>
          <p:nvPr/>
        </p:nvSpPr>
        <p:spPr>
          <a:xfrm>
            <a:off x="1313151" y="2245720"/>
            <a:ext cx="4693363" cy="1762937"/>
          </a:xfrm>
          <a:prstGeom prst="roundRect">
            <a:avLst>
              <a:gd name="adj" fmla="val 18750"/>
            </a:avLst>
          </a:prstGeom>
          <a:noFill/>
          <a:ln w="38100" cap="flat" cmpd="sng" algn="ctr">
            <a:solidFill>
              <a:srgbClr val="C4A48D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2" name="평행 사변형 17411"/>
          <p:cNvSpPr/>
          <p:nvPr/>
        </p:nvSpPr>
        <p:spPr>
          <a:xfrm>
            <a:off x="439924" y="304915"/>
            <a:ext cx="752824" cy="586101"/>
          </a:xfrm>
          <a:prstGeom prst="parallelogram">
            <a:avLst>
              <a:gd name="adj" fmla="val 25000"/>
            </a:avLst>
          </a:prstGeom>
          <a:solidFill>
            <a:srgbClr val="FEC9C9">
              <a:alpha val="36000"/>
            </a:srgbClr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3" name="평행 사변형 17412"/>
          <p:cNvSpPr/>
          <p:nvPr/>
        </p:nvSpPr>
        <p:spPr>
          <a:xfrm>
            <a:off x="325574" y="106421"/>
            <a:ext cx="671808" cy="522504"/>
          </a:xfrm>
          <a:prstGeom prst="parallelogram">
            <a:avLst>
              <a:gd name="adj" fmla="val 25000"/>
            </a:avLst>
          </a:prstGeom>
          <a:solidFill>
            <a:srgbClr val="FEC9C9">
              <a:alpha val="36000"/>
            </a:srgbClr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4" name="직사각형 17413"/>
          <p:cNvSpPr/>
          <p:nvPr/>
        </p:nvSpPr>
        <p:spPr>
          <a:xfrm>
            <a:off x="0" y="6556157"/>
            <a:ext cx="12197513" cy="304971"/>
          </a:xfrm>
          <a:prstGeom prst="rect">
            <a:avLst/>
          </a:prstGeom>
          <a:solidFill>
            <a:srgbClr val="FEC9C9"/>
          </a:solidFill>
          <a:ln w="25400" cap="flat" cmpd="sng" algn="ctr">
            <a:noFill/>
            <a:prstDash val="solid"/>
            <a:round/>
          </a:ln>
        </p:spPr>
      </p:sp>
      <p:sp>
        <p:nvSpPr>
          <p:cNvPr id="17415" name="TextBox 17414"/>
          <p:cNvSpPr txBox="1"/>
          <p:nvPr/>
        </p:nvSpPr>
        <p:spPr>
          <a:xfrm>
            <a:off x="741712" y="414518"/>
            <a:ext cx="3887965" cy="52250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800" b="0" i="0" dirty="0">
                <a:solidFill>
                  <a:srgbClr val="262626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정책 제안</a:t>
            </a:r>
            <a:endParaRPr lang="ko-KR" altLang="ko-KR" sz="2800" b="0" i="0" dirty="0">
              <a:solidFill>
                <a:srgbClr val="262626">
                  <a:alpha val="100000"/>
                </a:srgb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</p:txBody>
      </p:sp>
      <p:sp>
        <p:nvSpPr>
          <p:cNvPr id="17416" name="직사각형 17415"/>
          <p:cNvSpPr/>
          <p:nvPr/>
        </p:nvSpPr>
        <p:spPr>
          <a:xfrm>
            <a:off x="6365" y="946572"/>
            <a:ext cx="12197513" cy="52429"/>
          </a:xfrm>
          <a:prstGeom prst="rect">
            <a:avLst/>
          </a:prstGeom>
          <a:solidFill>
            <a:srgbClr val="FEC9C9"/>
          </a:solidFill>
          <a:ln w="25400" cap="flat" cmpd="sng" algn="ctr">
            <a:noFill/>
            <a:prstDash val="solid"/>
            <a:round/>
          </a:ln>
        </p:spPr>
      </p:sp>
      <p:sp>
        <p:nvSpPr>
          <p:cNvPr id="17418" name="직사각형 17417"/>
          <p:cNvSpPr/>
          <p:nvPr/>
        </p:nvSpPr>
        <p:spPr>
          <a:xfrm>
            <a:off x="2042029" y="2054959"/>
            <a:ext cx="1320298" cy="281421"/>
          </a:xfrm>
          <a:prstGeom prst="rect">
            <a:avLst/>
          </a:prstGeom>
          <a:solidFill>
            <a:srgbClr val="FBE5D6"/>
          </a:solidFill>
          <a:ln w="25400" cap="flat" cmpd="sng" algn="ctr">
            <a:noFill/>
            <a:prstDash val="solid"/>
            <a:rou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sp>
      <p:sp>
        <p:nvSpPr>
          <p:cNvPr id="17419" name="모서리가 둥근 직사각형 17418"/>
          <p:cNvSpPr/>
          <p:nvPr/>
        </p:nvSpPr>
        <p:spPr>
          <a:xfrm>
            <a:off x="6262184" y="2222492"/>
            <a:ext cx="4693363" cy="1762937"/>
          </a:xfrm>
          <a:prstGeom prst="roundRect">
            <a:avLst>
              <a:gd name="adj" fmla="val 18750"/>
            </a:avLst>
          </a:prstGeom>
          <a:noFill/>
          <a:ln w="38100" cap="flat" cmpd="sng" algn="ctr">
            <a:solidFill>
              <a:srgbClr val="C4A48D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5" name="모서리가 둥근 직사각형 17424"/>
          <p:cNvSpPr/>
          <p:nvPr/>
        </p:nvSpPr>
        <p:spPr>
          <a:xfrm>
            <a:off x="6262184" y="4346584"/>
            <a:ext cx="4693363" cy="1745461"/>
          </a:xfrm>
          <a:prstGeom prst="roundRect">
            <a:avLst>
              <a:gd name="adj" fmla="val 18750"/>
            </a:avLst>
          </a:prstGeom>
          <a:noFill/>
          <a:ln w="38100" cap="flat" cmpd="sng" algn="ctr">
            <a:solidFill>
              <a:srgbClr val="C4A48D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/>
          <p:cNvSpPr txBox="1"/>
          <p:nvPr/>
        </p:nvSpPr>
        <p:spPr>
          <a:xfrm>
            <a:off x="268398" y="1138457"/>
            <a:ext cx="2063901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냉동 난자 센터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84412" y="4452784"/>
            <a:ext cx="4140257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17997" y="2268676"/>
            <a:ext cx="2351718" cy="167045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간염 및 간기능 검사</a:t>
            </a:r>
            <a:endParaRPr lang="en-US" altLang="ko-KR" sz="14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소변 및 신장 기능</a:t>
            </a:r>
            <a:r>
              <a:rPr lang="en-US" altLang="ko-KR" sz="1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| </a:t>
            </a:r>
            <a:r>
              <a:rPr lang="ko-KR" altLang="en-US" sz="1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혈당 검사</a:t>
            </a:r>
            <a:endParaRPr lang="en-US" altLang="ko-KR" sz="14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일반혈액검사</a:t>
            </a:r>
            <a:endParaRPr lang="en-US" altLang="ko-KR" sz="14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흉부촬영</a:t>
            </a:r>
            <a:r>
              <a:rPr lang="ko-KR" altLang="en-US" sz="1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및 심전도 검사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90125" y="2390585"/>
            <a:ext cx="4693496" cy="143116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전문의와 상담 후</a:t>
            </a:r>
            <a:endParaRPr lang="en-US" altLang="ko-KR" sz="16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난자동결가능</a:t>
            </a:r>
            <a:r>
              <a:rPr lang="en-US" altLang="ko-KR" sz="1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(o) : </a:t>
            </a:r>
            <a:r>
              <a:rPr lang="ko-KR" altLang="en-US" sz="1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배란 유도 주사 처방 후 시술 일정 계획</a:t>
            </a:r>
            <a:endParaRPr lang="en-US" altLang="ko-KR" sz="14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난자동결가능</a:t>
            </a:r>
            <a:r>
              <a:rPr lang="en-US" altLang="ko-KR" sz="1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(x) : </a:t>
            </a:r>
            <a:r>
              <a:rPr lang="ko-KR" altLang="en-US" sz="1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고객의 상태를 정확히 전달 후</a:t>
            </a:r>
            <a:endParaRPr lang="en-US" altLang="ko-KR" sz="14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                              </a:t>
            </a:r>
            <a:r>
              <a:rPr lang="ko-KR" altLang="en-US" sz="1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난임 전문 병원 방문 권유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22335" y="1180315"/>
            <a:ext cx="92127" cy="389114"/>
          </a:xfrm>
          <a:prstGeom prst="rect">
            <a:avLst/>
          </a:prstGeom>
          <a:solidFill>
            <a:srgbClr val="13235D"/>
          </a:solidFill>
          <a:ln w="25400" cap="flat" cmpd="sng" algn="ctr">
            <a:noFill/>
            <a:prstDash val="solid"/>
            <a:round/>
          </a:ln>
        </p:spPr>
      </p:sp>
      <p:sp>
        <p:nvSpPr>
          <p:cNvPr id="13" name="TextBox 12"/>
          <p:cNvSpPr txBox="1"/>
          <p:nvPr/>
        </p:nvSpPr>
        <p:spPr>
          <a:xfrm>
            <a:off x="2042029" y="2023801"/>
            <a:ext cx="1351509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가임력</a:t>
            </a:r>
            <a:r>
              <a:rPr lang="ko-KR" altLang="en-US" sz="16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테스트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9198841" y="2095182"/>
            <a:ext cx="1073902" cy="281421"/>
          </a:xfrm>
          <a:prstGeom prst="rect">
            <a:avLst/>
          </a:prstGeom>
          <a:solidFill>
            <a:srgbClr val="FBE5D6"/>
          </a:solidFill>
          <a:ln w="25400" cap="flat" cmpd="sng" algn="ctr">
            <a:noFill/>
            <a:prstDash val="solid"/>
            <a:rou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sp>
      <p:sp>
        <p:nvSpPr>
          <p:cNvPr id="14" name="TextBox 13"/>
          <p:cNvSpPr txBox="1"/>
          <p:nvPr/>
        </p:nvSpPr>
        <p:spPr>
          <a:xfrm>
            <a:off x="9492308" y="2068457"/>
            <a:ext cx="555976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상담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2069" y="2319985"/>
            <a:ext cx="2266485" cy="198515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부인과 초음파</a:t>
            </a:r>
            <a:endParaRPr lang="en-US" altLang="ko-KR" sz="14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난소 </a:t>
            </a:r>
            <a:r>
              <a:rPr lang="ko-KR" altLang="en-US" sz="1400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예비능</a:t>
            </a:r>
            <a:r>
              <a:rPr lang="ko-KR" altLang="en-US" sz="1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검사</a:t>
            </a:r>
            <a:endParaRPr lang="en-US" altLang="ko-KR" sz="14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갑상선 기능 및 호르몬 검사</a:t>
            </a:r>
            <a:endParaRPr lang="en-US" altLang="ko-KR" sz="14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혈청면역검사</a:t>
            </a:r>
            <a:endParaRPr lang="en-US" altLang="ko-KR" sz="14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042029" y="4205874"/>
            <a:ext cx="1073902" cy="281421"/>
          </a:xfrm>
          <a:prstGeom prst="rect">
            <a:avLst/>
          </a:prstGeom>
          <a:solidFill>
            <a:srgbClr val="FBE5D6"/>
          </a:solidFill>
          <a:ln w="25400" cap="flat" cmpd="sng" algn="ctr">
            <a:noFill/>
            <a:prstDash val="solid"/>
            <a:rou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sp>
      <p:sp>
        <p:nvSpPr>
          <p:cNvPr id="46" name="TextBox 45"/>
          <p:cNvSpPr txBox="1"/>
          <p:nvPr/>
        </p:nvSpPr>
        <p:spPr>
          <a:xfrm>
            <a:off x="2073130" y="4162432"/>
            <a:ext cx="1080129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난자 채취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9333780" y="4165828"/>
            <a:ext cx="1073902" cy="281421"/>
          </a:xfrm>
          <a:prstGeom prst="rect">
            <a:avLst/>
          </a:prstGeom>
          <a:solidFill>
            <a:srgbClr val="FBE5D6"/>
          </a:solidFill>
          <a:ln w="25400" cap="flat" cmpd="sng" algn="ctr">
            <a:noFill/>
            <a:prstDash val="solid"/>
            <a:rou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sp>
      <p:sp>
        <p:nvSpPr>
          <p:cNvPr id="17" name="TextBox 16"/>
          <p:cNvSpPr txBox="1"/>
          <p:nvPr/>
        </p:nvSpPr>
        <p:spPr>
          <a:xfrm>
            <a:off x="9357022" y="4137261"/>
            <a:ext cx="105066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난자 동결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84412" y="4864145"/>
            <a:ext cx="4030375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질 초음파를 보면서 난자 채취용 바늘을 이용하여 난소에서 난자를 흡입하는 시술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412004" y="4798794"/>
            <a:ext cx="43937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출산 시기가 늦어질 것으로 예상되는 경우</a:t>
            </a:r>
            <a:r>
              <a:rPr lang="en-US" altLang="ko-KR" sz="1600" dirty="0">
                <a:solidFill>
                  <a:srgbClr val="000000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, 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젊은 나이에 미리 임신 능력이 좋은 난자를 동결 보존해 놓는 것</a:t>
            </a:r>
            <a:endParaRPr lang="ko-KR" altLang="en-US" sz="16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평행 사변형 18433"/>
          <p:cNvSpPr/>
          <p:nvPr/>
        </p:nvSpPr>
        <p:spPr>
          <a:xfrm>
            <a:off x="439924" y="304915"/>
            <a:ext cx="751261" cy="584481"/>
          </a:xfrm>
          <a:prstGeom prst="parallelogram">
            <a:avLst>
              <a:gd name="adj" fmla="val 25000"/>
            </a:avLst>
          </a:prstGeom>
          <a:solidFill>
            <a:srgbClr val="FEC9C9">
              <a:alpha val="36000"/>
            </a:srgbClr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5" name="평행 사변형 18434"/>
          <p:cNvSpPr/>
          <p:nvPr/>
        </p:nvSpPr>
        <p:spPr>
          <a:xfrm>
            <a:off x="325574" y="106421"/>
            <a:ext cx="670244" cy="520941"/>
          </a:xfrm>
          <a:prstGeom prst="parallelogram">
            <a:avLst>
              <a:gd name="adj" fmla="val 25000"/>
            </a:avLst>
          </a:prstGeom>
          <a:solidFill>
            <a:srgbClr val="FEC9C9">
              <a:alpha val="36000"/>
            </a:srgbClr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6" name="직사각형 18435"/>
          <p:cNvSpPr/>
          <p:nvPr/>
        </p:nvSpPr>
        <p:spPr>
          <a:xfrm>
            <a:off x="0" y="6556157"/>
            <a:ext cx="12197513" cy="304971"/>
          </a:xfrm>
          <a:prstGeom prst="rect">
            <a:avLst/>
          </a:prstGeom>
          <a:solidFill>
            <a:srgbClr val="FEC9C9"/>
          </a:solidFill>
          <a:ln w="25400" cap="flat" cmpd="sng" algn="ctr">
            <a:noFill/>
            <a:prstDash val="solid"/>
            <a:round/>
          </a:ln>
        </p:spPr>
      </p:sp>
      <p:sp>
        <p:nvSpPr>
          <p:cNvPr id="18437" name="TextBox 18436"/>
          <p:cNvSpPr txBox="1"/>
          <p:nvPr/>
        </p:nvSpPr>
        <p:spPr>
          <a:xfrm>
            <a:off x="757569" y="414518"/>
            <a:ext cx="5334821" cy="52250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800" b="0" i="0" dirty="0">
                <a:solidFill>
                  <a:srgbClr val="262626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정책 제안</a:t>
            </a:r>
            <a:endParaRPr lang="ko-KR" altLang="ko-KR" sz="2800" b="0" i="0" dirty="0">
              <a:solidFill>
                <a:srgbClr val="262626">
                  <a:alpha val="100000"/>
                </a:srgb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</p:txBody>
      </p:sp>
      <p:sp>
        <p:nvSpPr>
          <p:cNvPr id="18438" name="직사각형 18437"/>
          <p:cNvSpPr/>
          <p:nvPr/>
        </p:nvSpPr>
        <p:spPr>
          <a:xfrm>
            <a:off x="6365" y="956120"/>
            <a:ext cx="12197513" cy="52373"/>
          </a:xfrm>
          <a:prstGeom prst="rect">
            <a:avLst/>
          </a:prstGeom>
          <a:solidFill>
            <a:srgbClr val="FEC9C9"/>
          </a:solidFill>
          <a:ln w="25400" cap="flat" cmpd="sng" algn="ctr">
            <a:noFill/>
            <a:prstDash val="solid"/>
            <a:round/>
          </a:ln>
        </p:spPr>
      </p:sp>
      <p:sp>
        <p:nvSpPr>
          <p:cNvPr id="18439" name="직사각형 18438"/>
          <p:cNvSpPr/>
          <p:nvPr/>
        </p:nvSpPr>
        <p:spPr>
          <a:xfrm>
            <a:off x="268399" y="1083145"/>
            <a:ext cx="119152" cy="336741"/>
          </a:xfrm>
          <a:prstGeom prst="rect">
            <a:avLst/>
          </a:prstGeom>
          <a:solidFill>
            <a:srgbClr val="13235D"/>
          </a:solidFill>
          <a:ln w="25400" cap="flat" cmpd="sng" algn="ctr">
            <a:noFill/>
            <a:prstDash val="solid"/>
            <a:round/>
          </a:ln>
        </p:spPr>
      </p:sp>
      <p:sp>
        <p:nvSpPr>
          <p:cNvPr id="18440" name="TextBox 18439"/>
          <p:cNvSpPr txBox="1"/>
          <p:nvPr/>
        </p:nvSpPr>
        <p:spPr>
          <a:xfrm>
            <a:off x="409773" y="1083145"/>
            <a:ext cx="10040715" cy="3700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 dirty="0"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의료서비스 청사진 –초진, 재진1</a:t>
            </a:r>
            <a:endParaRPr lang="ko-KR" altLang="ko-KR" sz="1800" b="0" i="0" dirty="0">
              <a:solidFill>
                <a:schemeClr val="tx1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</p:txBody>
      </p:sp>
      <p:grpSp>
        <p:nvGrpSpPr>
          <p:cNvPr id="18441" name="Group 1"/>
          <p:cNvGrpSpPr/>
          <p:nvPr/>
        </p:nvGrpSpPr>
        <p:grpSpPr>
          <a:xfrm>
            <a:off x="263405" y="1424384"/>
            <a:ext cx="11376458" cy="5216013"/>
            <a:chOff x="325574" y="1424384"/>
            <a:chExt cx="11376458" cy="5216013"/>
          </a:xfrm>
        </p:grpSpPr>
        <p:sp>
          <p:nvSpPr>
            <p:cNvPr id="18544" name="직사각형 18543"/>
            <p:cNvSpPr/>
            <p:nvPr/>
          </p:nvSpPr>
          <p:spPr>
            <a:xfrm>
              <a:off x="446289" y="3376572"/>
              <a:ext cx="11250940" cy="1688286"/>
            </a:xfrm>
            <a:prstGeom prst="rect">
              <a:avLst/>
            </a:prstGeom>
            <a:solidFill>
              <a:srgbClr val="FFF2CC"/>
            </a:solidFill>
            <a:ln w="25400" cap="flat" cmpd="sng" algn="ctr">
              <a:noFill/>
              <a:prstDash val="solid"/>
              <a:round/>
            </a:ln>
          </p:spPr>
        </p:sp>
        <p:sp>
          <p:nvSpPr>
            <p:cNvPr id="18545" name="직사각형 18544"/>
            <p:cNvSpPr/>
            <p:nvPr/>
          </p:nvSpPr>
          <p:spPr>
            <a:xfrm>
              <a:off x="446289" y="5064858"/>
              <a:ext cx="11250940" cy="643220"/>
            </a:xfrm>
            <a:prstGeom prst="rect">
              <a:avLst/>
            </a:prstGeom>
            <a:solidFill>
              <a:srgbClr val="E1E7ED"/>
            </a:solidFill>
            <a:ln w="25400" cap="flat" cmpd="sng" algn="ctr">
              <a:noFill/>
              <a:prstDash val="solid"/>
              <a:round/>
            </a:ln>
          </p:spPr>
        </p:sp>
        <p:sp>
          <p:nvSpPr>
            <p:cNvPr id="18546" name="TextBox 18545"/>
            <p:cNvSpPr txBox="1"/>
            <p:nvPr/>
          </p:nvSpPr>
          <p:spPr>
            <a:xfrm>
              <a:off x="446290" y="2191751"/>
              <a:ext cx="2221902" cy="493474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300" b="0" i="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물리적 접점(위)</a:t>
              </a:r>
            </a:p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300" b="1" i="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고객 행동(아래)</a:t>
              </a:r>
            </a:p>
          </p:txBody>
        </p:sp>
        <p:sp>
          <p:nvSpPr>
            <p:cNvPr id="18547" name="TextBox 18546"/>
            <p:cNvSpPr txBox="1"/>
            <p:nvPr/>
          </p:nvSpPr>
          <p:spPr>
            <a:xfrm>
              <a:off x="525598" y="5991885"/>
              <a:ext cx="1159360" cy="6485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1" i="0" dirty="0" err="1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Support</a:t>
              </a:r>
              <a:endParaRPr lang="ko-KR" sz="1800" b="1" i="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sym typeface="Wingdings"/>
              </a:endParaRPr>
            </a:p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1" i="0" dirty="0" err="1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Process</a:t>
              </a:r>
              <a:endParaRPr lang="ko-KR" sz="1800" b="1" i="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sym typeface="Wingdings"/>
              </a:endParaRPr>
            </a:p>
          </p:txBody>
        </p:sp>
        <p:sp>
          <p:nvSpPr>
            <p:cNvPr id="18548" name="TextBox 18547"/>
            <p:cNvSpPr txBox="1"/>
            <p:nvPr/>
          </p:nvSpPr>
          <p:spPr>
            <a:xfrm>
              <a:off x="325574" y="4892947"/>
              <a:ext cx="1845517" cy="309958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400" b="0" i="1" dirty="0" err="1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Line</a:t>
              </a:r>
              <a:r>
                <a:rPr lang="ko-KR" sz="1400" b="0" i="1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 of </a:t>
              </a:r>
              <a:r>
                <a:rPr lang="ko-KR" sz="1400" b="0" i="1" dirty="0" err="1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Visibility</a:t>
              </a:r>
              <a:endParaRPr lang="ko-KR" sz="1400" b="0" i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sym typeface="Wingdings"/>
              </a:endParaRPr>
            </a:p>
          </p:txBody>
        </p:sp>
        <p:sp>
          <p:nvSpPr>
            <p:cNvPr id="18549" name="TextBox 18548"/>
            <p:cNvSpPr txBox="1"/>
            <p:nvPr/>
          </p:nvSpPr>
          <p:spPr>
            <a:xfrm>
              <a:off x="374820" y="5554029"/>
              <a:ext cx="1847081" cy="522096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400" b="0" i="1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Line</a:t>
              </a:r>
              <a:r>
                <a:rPr lang="ko-KR" sz="1400" b="0" i="1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 of </a:t>
              </a:r>
              <a:r>
                <a:rPr lang="ko-KR" sz="1400" b="0" i="1" dirty="0" err="1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Internal</a:t>
              </a:r>
              <a:endParaRPr lang="ko-KR" sz="1400" b="0" i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sym typeface="Wingdings"/>
              </a:endParaRPr>
            </a:p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400" b="0" i="1" dirty="0" err="1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Interaction</a:t>
              </a:r>
              <a:endParaRPr lang="ko-KR" sz="1400" b="0" i="1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sym typeface="Wingdings"/>
              </a:endParaRPr>
            </a:p>
          </p:txBody>
        </p:sp>
        <p:cxnSp>
          <p:nvCxnSpPr>
            <p:cNvPr id="18454" name="직선 화살표 연결선 18453"/>
            <p:cNvCxnSpPr>
              <a:stCxn id="18488" idx="3"/>
            </p:cNvCxnSpPr>
            <p:nvPr/>
          </p:nvCxnSpPr>
          <p:spPr>
            <a:xfrm flipV="1">
              <a:off x="8952823" y="4731299"/>
              <a:ext cx="306478" cy="3182"/>
            </a:xfrm>
            <a:prstGeom prst="straightConnector1">
              <a:avLst/>
            </a:prstGeom>
            <a:ln w="12674" cap="flat" cmpd="sng" algn="ctr">
              <a:solidFill>
                <a:schemeClr val="tx1"/>
              </a:solidFill>
              <a:prstDash val="solid"/>
              <a:round/>
              <a:tailEnd type="triangle" w="med" len="med"/>
            </a:ln>
          </p:spPr>
        </p:cxnSp>
        <p:cxnSp>
          <p:nvCxnSpPr>
            <p:cNvPr id="18455" name="직선 화살표 연결선 18454"/>
            <p:cNvCxnSpPr>
              <a:stCxn id="18486" idx="3"/>
              <a:endCxn id="18514" idx="1"/>
            </p:cNvCxnSpPr>
            <p:nvPr/>
          </p:nvCxnSpPr>
          <p:spPr>
            <a:xfrm>
              <a:off x="8118983" y="4243718"/>
              <a:ext cx="2979528" cy="0"/>
            </a:xfrm>
            <a:prstGeom prst="straightConnector1">
              <a:avLst/>
            </a:prstGeom>
            <a:ln w="12674" cap="flat" cmpd="sng" algn="ctr">
              <a:solidFill>
                <a:schemeClr val="tx1"/>
              </a:solidFill>
              <a:prstDash val="solid"/>
              <a:round/>
              <a:tailEnd type="triangle" w="med" len="med"/>
            </a:ln>
          </p:spPr>
        </p:cxnSp>
        <p:cxnSp>
          <p:nvCxnSpPr>
            <p:cNvPr id="18456" name="직선 연결선 18455"/>
            <p:cNvCxnSpPr/>
            <p:nvPr/>
          </p:nvCxnSpPr>
          <p:spPr>
            <a:xfrm flipV="1">
              <a:off x="4019792" y="4445423"/>
              <a:ext cx="1216591" cy="1619"/>
            </a:xfrm>
            <a:prstGeom prst="line">
              <a:avLst/>
            </a:prstGeom>
            <a:ln w="12674" cap="flat" cmpd="sng" algn="ctr">
              <a:solidFill>
                <a:schemeClr val="tx1"/>
              </a:solidFill>
              <a:prstDash val="solid"/>
              <a:round/>
            </a:ln>
          </p:spPr>
        </p:cxnSp>
        <p:cxnSp>
          <p:nvCxnSpPr>
            <p:cNvPr id="18457" name="직선 화살표 연결선 18456"/>
            <p:cNvCxnSpPr>
              <a:stCxn id="18479" idx="3"/>
              <a:endCxn id="18483" idx="1"/>
            </p:cNvCxnSpPr>
            <p:nvPr/>
          </p:nvCxnSpPr>
          <p:spPr>
            <a:xfrm>
              <a:off x="4026157" y="3659265"/>
              <a:ext cx="5752523" cy="0"/>
            </a:xfrm>
            <a:prstGeom prst="straightConnector1">
              <a:avLst/>
            </a:prstGeom>
            <a:ln w="12674" cap="flat" cmpd="sng" algn="ctr">
              <a:solidFill>
                <a:schemeClr val="tx1"/>
              </a:solidFill>
              <a:prstDash val="solid"/>
              <a:round/>
              <a:tailEnd type="triangle" w="med" len="med"/>
            </a:ln>
          </p:spPr>
        </p:cxnSp>
        <p:cxnSp>
          <p:nvCxnSpPr>
            <p:cNvPr id="18458" name="직선 화살표 연결선 18457"/>
            <p:cNvCxnSpPr>
              <a:stCxn id="18473" idx="3"/>
              <a:endCxn id="18513" idx="1"/>
            </p:cNvCxnSpPr>
            <p:nvPr/>
          </p:nvCxnSpPr>
          <p:spPr>
            <a:xfrm>
              <a:off x="8047513" y="2520508"/>
              <a:ext cx="3046195" cy="0"/>
            </a:xfrm>
            <a:prstGeom prst="straightConnector1">
              <a:avLst/>
            </a:prstGeom>
            <a:ln w="12674" cap="flat" cmpd="sng" algn="ctr">
              <a:solidFill>
                <a:schemeClr val="tx1"/>
              </a:solidFill>
              <a:prstDash val="solid"/>
              <a:round/>
              <a:tailEnd type="triangle" w="med" len="med"/>
            </a:ln>
          </p:spPr>
        </p:cxnSp>
        <p:cxnSp>
          <p:nvCxnSpPr>
            <p:cNvPr id="18459" name="직선 연결선 18458"/>
            <p:cNvCxnSpPr/>
            <p:nvPr/>
          </p:nvCxnSpPr>
          <p:spPr>
            <a:xfrm>
              <a:off x="4022974" y="2722184"/>
              <a:ext cx="1213408" cy="0"/>
            </a:xfrm>
            <a:prstGeom prst="line">
              <a:avLst/>
            </a:prstGeom>
            <a:ln w="12674" cap="flat" cmpd="sng" algn="ctr">
              <a:solidFill>
                <a:schemeClr val="tx1"/>
              </a:solidFill>
              <a:prstDash val="solid"/>
              <a:round/>
            </a:ln>
          </p:spPr>
        </p:cxnSp>
        <p:cxnSp>
          <p:nvCxnSpPr>
            <p:cNvPr id="18460" name="직선 화살표 연결선 18459"/>
            <p:cNvCxnSpPr>
              <a:stCxn id="18461" idx="3"/>
              <a:endCxn id="18469" idx="1"/>
            </p:cNvCxnSpPr>
            <p:nvPr/>
          </p:nvCxnSpPr>
          <p:spPr>
            <a:xfrm>
              <a:off x="3114482" y="1904256"/>
              <a:ext cx="6664198" cy="6365"/>
            </a:xfrm>
            <a:prstGeom prst="straightConnector1">
              <a:avLst/>
            </a:prstGeom>
            <a:ln w="9491" cap="flat" cmpd="sng" algn="ctr">
              <a:solidFill>
                <a:schemeClr val="tx1"/>
              </a:solidFill>
              <a:prstDash val="solid"/>
              <a:round/>
              <a:tailEnd type="triangle" w="med" len="med"/>
            </a:ln>
          </p:spPr>
        </p:cxnSp>
        <p:sp>
          <p:nvSpPr>
            <p:cNvPr id="18461" name="TextBox 18460"/>
            <p:cNvSpPr txBox="1"/>
            <p:nvPr/>
          </p:nvSpPr>
          <p:spPr>
            <a:xfrm>
              <a:off x="2510960" y="1727984"/>
              <a:ext cx="603521" cy="352598"/>
            </a:xfrm>
            <a:prstGeom prst="rect">
              <a:avLst/>
            </a:prstGeom>
            <a:solidFill>
              <a:srgbClr val="FFF2CC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900" b="1" i="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온라인 </a:t>
              </a:r>
            </a:p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900" b="1" i="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상담</a:t>
              </a:r>
            </a:p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900" b="1" i="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전화상담</a:t>
              </a:r>
            </a:p>
          </p:txBody>
        </p:sp>
        <p:sp>
          <p:nvSpPr>
            <p:cNvPr id="18462" name="TextBox 18461"/>
            <p:cNvSpPr txBox="1"/>
            <p:nvPr/>
          </p:nvSpPr>
          <p:spPr>
            <a:xfrm>
              <a:off x="3419453" y="1727984"/>
              <a:ext cx="603521" cy="352598"/>
            </a:xfrm>
            <a:prstGeom prst="rect">
              <a:avLst/>
            </a:prstGeom>
            <a:solidFill>
              <a:srgbClr val="FFF2CC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5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내원</a:t>
              </a:r>
              <a:endParaRPr lang="ko-KR" altLang="ko-KR" sz="1500" b="0" i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sym typeface="Wingdings"/>
              </a:endParaRPr>
            </a:p>
          </p:txBody>
        </p:sp>
        <p:sp>
          <p:nvSpPr>
            <p:cNvPr id="18463" name="TextBox 18462"/>
            <p:cNvSpPr txBox="1"/>
            <p:nvPr/>
          </p:nvSpPr>
          <p:spPr>
            <a:xfrm>
              <a:off x="4327890" y="1727984"/>
              <a:ext cx="603521" cy="352598"/>
            </a:xfrm>
            <a:prstGeom prst="rect">
              <a:avLst/>
            </a:prstGeom>
            <a:solidFill>
              <a:srgbClr val="FFF2CC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500" b="0" i="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접수</a:t>
              </a:r>
            </a:p>
          </p:txBody>
        </p:sp>
        <p:sp>
          <p:nvSpPr>
            <p:cNvPr id="18464" name="TextBox 18463"/>
            <p:cNvSpPr txBox="1"/>
            <p:nvPr/>
          </p:nvSpPr>
          <p:spPr>
            <a:xfrm>
              <a:off x="5236383" y="1727984"/>
              <a:ext cx="603521" cy="352598"/>
            </a:xfrm>
            <a:prstGeom prst="rect">
              <a:avLst/>
            </a:prstGeom>
            <a:solidFill>
              <a:srgbClr val="FFF2CC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200" b="0" i="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건강</a:t>
              </a:r>
            </a:p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200" b="0" i="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설문</a:t>
              </a:r>
            </a:p>
          </p:txBody>
        </p:sp>
        <p:sp>
          <p:nvSpPr>
            <p:cNvPr id="18465" name="TextBox 18464"/>
            <p:cNvSpPr txBox="1"/>
            <p:nvPr/>
          </p:nvSpPr>
          <p:spPr>
            <a:xfrm>
              <a:off x="6144820" y="1727984"/>
              <a:ext cx="603521" cy="352598"/>
            </a:xfrm>
            <a:prstGeom prst="rect">
              <a:avLst/>
            </a:prstGeom>
            <a:solidFill>
              <a:srgbClr val="FFF2CC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5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대기</a:t>
              </a:r>
            </a:p>
          </p:txBody>
        </p:sp>
        <p:sp>
          <p:nvSpPr>
            <p:cNvPr id="18466" name="TextBox 18465"/>
            <p:cNvSpPr txBox="1"/>
            <p:nvPr/>
          </p:nvSpPr>
          <p:spPr>
            <a:xfrm>
              <a:off x="7053313" y="1727984"/>
              <a:ext cx="603521" cy="352598"/>
            </a:xfrm>
            <a:prstGeom prst="rect">
              <a:avLst/>
            </a:prstGeom>
            <a:solidFill>
              <a:srgbClr val="FFF2CC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200" b="1" i="0" dirty="0" err="1">
                  <a:solidFill>
                    <a:srgbClr val="FF0000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가임력테스트</a:t>
              </a:r>
              <a:endParaRPr lang="ko-KR" sz="1200" b="1" i="0" dirty="0">
                <a:solidFill>
                  <a:srgbClr val="FF0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sym typeface="Wingdings"/>
              </a:endParaRPr>
            </a:p>
          </p:txBody>
        </p:sp>
        <p:sp>
          <p:nvSpPr>
            <p:cNvPr id="18467" name="TextBox 18466"/>
            <p:cNvSpPr txBox="1"/>
            <p:nvPr/>
          </p:nvSpPr>
          <p:spPr>
            <a:xfrm>
              <a:off x="7961750" y="1732730"/>
              <a:ext cx="603521" cy="354217"/>
            </a:xfrm>
            <a:prstGeom prst="rect">
              <a:avLst/>
            </a:prstGeom>
            <a:solidFill>
              <a:srgbClr val="FFF2CC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5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대기</a:t>
              </a:r>
            </a:p>
          </p:txBody>
        </p:sp>
        <p:sp>
          <p:nvSpPr>
            <p:cNvPr id="18468" name="TextBox 18467"/>
            <p:cNvSpPr txBox="1"/>
            <p:nvPr/>
          </p:nvSpPr>
          <p:spPr>
            <a:xfrm>
              <a:off x="8870188" y="1732730"/>
              <a:ext cx="603521" cy="354217"/>
            </a:xfrm>
            <a:prstGeom prst="rect">
              <a:avLst/>
            </a:prstGeom>
            <a:solidFill>
              <a:srgbClr val="FFF2CC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2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재방문예약</a:t>
              </a:r>
            </a:p>
          </p:txBody>
        </p:sp>
        <p:sp>
          <p:nvSpPr>
            <p:cNvPr id="18469" name="TextBox 18468"/>
            <p:cNvSpPr txBox="1"/>
            <p:nvPr/>
          </p:nvSpPr>
          <p:spPr>
            <a:xfrm>
              <a:off x="9778681" y="1732730"/>
              <a:ext cx="603521" cy="354217"/>
            </a:xfrm>
            <a:prstGeom prst="rect">
              <a:avLst/>
            </a:prstGeom>
            <a:solidFill>
              <a:srgbClr val="FFF2CC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5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귀가</a:t>
              </a:r>
            </a:p>
          </p:txBody>
        </p:sp>
        <p:sp>
          <p:nvSpPr>
            <p:cNvPr id="18470" name="TextBox 18469"/>
            <p:cNvSpPr txBox="1"/>
            <p:nvPr/>
          </p:nvSpPr>
          <p:spPr>
            <a:xfrm>
              <a:off x="3419453" y="2545913"/>
              <a:ext cx="603521" cy="352598"/>
            </a:xfrm>
            <a:prstGeom prst="rect">
              <a:avLst/>
            </a:prstGeom>
            <a:solidFill>
              <a:srgbClr val="FFF2CC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5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내원</a:t>
              </a:r>
            </a:p>
          </p:txBody>
        </p:sp>
        <p:sp>
          <p:nvSpPr>
            <p:cNvPr id="18471" name="TextBox 18470"/>
            <p:cNvSpPr txBox="1"/>
            <p:nvPr/>
          </p:nvSpPr>
          <p:spPr>
            <a:xfrm>
              <a:off x="4327890" y="2545913"/>
              <a:ext cx="603521" cy="352598"/>
            </a:xfrm>
            <a:prstGeom prst="rect">
              <a:avLst/>
            </a:prstGeom>
            <a:solidFill>
              <a:srgbClr val="FFF2CC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5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접수</a:t>
              </a:r>
            </a:p>
          </p:txBody>
        </p:sp>
        <p:sp>
          <p:nvSpPr>
            <p:cNvPr id="18472" name="TextBox 18471"/>
            <p:cNvSpPr txBox="1"/>
            <p:nvPr/>
          </p:nvSpPr>
          <p:spPr>
            <a:xfrm>
              <a:off x="5236383" y="2545913"/>
              <a:ext cx="603521" cy="352598"/>
            </a:xfrm>
            <a:prstGeom prst="rect">
              <a:avLst/>
            </a:prstGeom>
            <a:solidFill>
              <a:srgbClr val="FFF2CC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5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대기</a:t>
              </a:r>
            </a:p>
          </p:txBody>
        </p:sp>
        <p:sp>
          <p:nvSpPr>
            <p:cNvPr id="18473" name="TextBox 18472"/>
            <p:cNvSpPr txBox="1"/>
            <p:nvPr/>
          </p:nvSpPr>
          <p:spPr>
            <a:xfrm>
              <a:off x="7445555" y="2344236"/>
              <a:ext cx="601958" cy="352542"/>
            </a:xfrm>
            <a:prstGeom prst="rect">
              <a:avLst/>
            </a:prstGeom>
            <a:solidFill>
              <a:srgbClr val="FFF2CC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5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대기</a:t>
              </a:r>
            </a:p>
          </p:txBody>
        </p:sp>
        <p:sp>
          <p:nvSpPr>
            <p:cNvPr id="18474" name="TextBox 18473"/>
            <p:cNvSpPr txBox="1"/>
            <p:nvPr/>
          </p:nvSpPr>
          <p:spPr>
            <a:xfrm>
              <a:off x="7445555" y="2825423"/>
              <a:ext cx="601958" cy="352598"/>
            </a:xfrm>
            <a:prstGeom prst="rect">
              <a:avLst/>
            </a:prstGeom>
            <a:solidFill>
              <a:srgbClr val="FFF2CC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5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대기</a:t>
              </a:r>
            </a:p>
          </p:txBody>
        </p:sp>
        <p:sp>
          <p:nvSpPr>
            <p:cNvPr id="18475" name="TextBox 18474"/>
            <p:cNvSpPr txBox="1"/>
            <p:nvPr/>
          </p:nvSpPr>
          <p:spPr>
            <a:xfrm>
              <a:off x="8325460" y="2344236"/>
              <a:ext cx="725800" cy="352542"/>
            </a:xfrm>
            <a:prstGeom prst="rect">
              <a:avLst/>
            </a:prstGeom>
            <a:solidFill>
              <a:srgbClr val="FFF2CC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000" b="1" i="0" dirty="0">
                  <a:solidFill>
                    <a:srgbClr val="FF0000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난포 터지는 주사</a:t>
              </a:r>
            </a:p>
          </p:txBody>
        </p:sp>
        <p:sp>
          <p:nvSpPr>
            <p:cNvPr id="18476" name="TextBox 18475"/>
            <p:cNvSpPr txBox="1"/>
            <p:nvPr/>
          </p:nvSpPr>
          <p:spPr>
            <a:xfrm>
              <a:off x="9262485" y="2344236"/>
              <a:ext cx="601958" cy="352542"/>
            </a:xfrm>
            <a:prstGeom prst="rect">
              <a:avLst/>
            </a:prstGeom>
            <a:solidFill>
              <a:srgbClr val="FFF2CC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500" b="0" i="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대기</a:t>
              </a:r>
            </a:p>
          </p:txBody>
        </p:sp>
        <p:sp>
          <p:nvSpPr>
            <p:cNvPr id="18477" name="TextBox 18476"/>
            <p:cNvSpPr txBox="1"/>
            <p:nvPr/>
          </p:nvSpPr>
          <p:spPr>
            <a:xfrm>
              <a:off x="10170978" y="2344236"/>
              <a:ext cx="601902" cy="352542"/>
            </a:xfrm>
            <a:prstGeom prst="rect">
              <a:avLst/>
            </a:prstGeom>
            <a:solidFill>
              <a:srgbClr val="FFF2CC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200" b="0" i="0" dirty="0" err="1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재방문예약</a:t>
              </a:r>
              <a:endParaRPr lang="ko-KR" sz="1200" b="0" i="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sym typeface="Wingdings"/>
              </a:endParaRPr>
            </a:p>
          </p:txBody>
        </p:sp>
        <p:sp>
          <p:nvSpPr>
            <p:cNvPr id="18478" name="TextBox 18477"/>
            <p:cNvSpPr txBox="1"/>
            <p:nvPr/>
          </p:nvSpPr>
          <p:spPr>
            <a:xfrm>
              <a:off x="9270470" y="2825423"/>
              <a:ext cx="603521" cy="352598"/>
            </a:xfrm>
            <a:prstGeom prst="rect">
              <a:avLst/>
            </a:prstGeom>
            <a:solidFill>
              <a:srgbClr val="FFF2CC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500" b="0" i="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귀가</a:t>
              </a:r>
            </a:p>
          </p:txBody>
        </p:sp>
        <p:sp>
          <p:nvSpPr>
            <p:cNvPr id="18479" name="TextBox 18478"/>
            <p:cNvSpPr txBox="1"/>
            <p:nvPr/>
          </p:nvSpPr>
          <p:spPr>
            <a:xfrm>
              <a:off x="3424199" y="3482993"/>
              <a:ext cx="601958" cy="352542"/>
            </a:xfrm>
            <a:prstGeom prst="rect">
              <a:avLst/>
            </a:prstGeom>
            <a:solidFill>
              <a:schemeClr val="bg1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900" b="1" i="0" u="sng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코디</a:t>
              </a:r>
            </a:p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900" b="1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내원응대</a:t>
              </a:r>
            </a:p>
          </p:txBody>
        </p:sp>
        <p:sp>
          <p:nvSpPr>
            <p:cNvPr id="18480" name="TextBox 18479"/>
            <p:cNvSpPr txBox="1"/>
            <p:nvPr/>
          </p:nvSpPr>
          <p:spPr>
            <a:xfrm>
              <a:off x="5241129" y="3482993"/>
              <a:ext cx="603521" cy="352542"/>
            </a:xfrm>
            <a:prstGeom prst="rect">
              <a:avLst/>
            </a:prstGeom>
            <a:solidFill>
              <a:schemeClr val="bg1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900" b="1" i="0" u="sng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코디</a:t>
              </a:r>
            </a:p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900" b="1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설문안내</a:t>
              </a:r>
            </a:p>
          </p:txBody>
        </p:sp>
        <p:sp>
          <p:nvSpPr>
            <p:cNvPr id="18481" name="TextBox 18480"/>
            <p:cNvSpPr txBox="1"/>
            <p:nvPr/>
          </p:nvSpPr>
          <p:spPr>
            <a:xfrm>
              <a:off x="4327890" y="3482993"/>
              <a:ext cx="603521" cy="352542"/>
            </a:xfrm>
            <a:prstGeom prst="rect">
              <a:avLst/>
            </a:prstGeom>
            <a:solidFill>
              <a:schemeClr val="bg1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900" b="1" i="0" u="sng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코디</a:t>
              </a:r>
            </a:p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900" b="1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접수안내</a:t>
              </a:r>
            </a:p>
          </p:txBody>
        </p:sp>
        <p:sp>
          <p:nvSpPr>
            <p:cNvPr id="18482" name="TextBox 18481"/>
            <p:cNvSpPr txBox="1"/>
            <p:nvPr/>
          </p:nvSpPr>
          <p:spPr>
            <a:xfrm>
              <a:off x="6144820" y="3482993"/>
              <a:ext cx="603521" cy="352542"/>
            </a:xfrm>
            <a:prstGeom prst="rect">
              <a:avLst/>
            </a:prstGeom>
            <a:solidFill>
              <a:schemeClr val="bg1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900" b="1" i="0" u="sng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코디</a:t>
              </a:r>
            </a:p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900" b="1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절차설명</a:t>
              </a:r>
            </a:p>
          </p:txBody>
        </p:sp>
        <p:sp>
          <p:nvSpPr>
            <p:cNvPr id="18483" name="TextBox 18482"/>
            <p:cNvSpPr txBox="1"/>
            <p:nvPr/>
          </p:nvSpPr>
          <p:spPr>
            <a:xfrm>
              <a:off x="9778681" y="3482993"/>
              <a:ext cx="603521" cy="352542"/>
            </a:xfrm>
            <a:prstGeom prst="rect">
              <a:avLst/>
            </a:prstGeom>
            <a:solidFill>
              <a:schemeClr val="bg1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900" b="1" i="0" u="sng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코디</a:t>
              </a:r>
            </a:p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900" b="1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배웅</a:t>
              </a:r>
            </a:p>
          </p:txBody>
        </p:sp>
        <p:sp>
          <p:nvSpPr>
            <p:cNvPr id="18484" name="TextBox 18483"/>
            <p:cNvSpPr txBox="1"/>
            <p:nvPr/>
          </p:nvSpPr>
          <p:spPr>
            <a:xfrm>
              <a:off x="8854332" y="3479227"/>
              <a:ext cx="619377" cy="403994"/>
            </a:xfrm>
            <a:prstGeom prst="rect">
              <a:avLst/>
            </a:prstGeom>
            <a:solidFill>
              <a:schemeClr val="bg1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900" b="1" i="0" u="sng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코디</a:t>
              </a:r>
            </a:p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900" b="1" i="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재방문</a:t>
              </a:r>
            </a:p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900" b="1" i="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예약</a:t>
              </a:r>
            </a:p>
          </p:txBody>
        </p:sp>
        <p:sp>
          <p:nvSpPr>
            <p:cNvPr id="18485" name="TextBox 18484"/>
            <p:cNvSpPr txBox="1"/>
            <p:nvPr/>
          </p:nvSpPr>
          <p:spPr>
            <a:xfrm>
              <a:off x="7053313" y="3462188"/>
              <a:ext cx="779795" cy="407179"/>
            </a:xfrm>
            <a:prstGeom prst="rect">
              <a:avLst/>
            </a:prstGeom>
            <a:solidFill>
              <a:schemeClr val="bg1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900" b="1" i="0" u="sng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코디</a:t>
              </a:r>
            </a:p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900" b="1" i="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검사</a:t>
              </a:r>
            </a:p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900" b="1" i="0" dirty="0" err="1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안내·진행</a:t>
              </a:r>
              <a:endParaRPr lang="ko-KR" sz="900" b="1" i="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sym typeface="Wingdings"/>
              </a:endParaRPr>
            </a:p>
          </p:txBody>
        </p:sp>
        <p:sp>
          <p:nvSpPr>
            <p:cNvPr id="18486" name="TextBox 18485"/>
            <p:cNvSpPr txBox="1"/>
            <p:nvPr/>
          </p:nvSpPr>
          <p:spPr>
            <a:xfrm>
              <a:off x="7445555" y="4067419"/>
              <a:ext cx="673428" cy="352598"/>
            </a:xfrm>
            <a:prstGeom prst="rect">
              <a:avLst/>
            </a:prstGeom>
            <a:solidFill>
              <a:schemeClr val="bg1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900" b="1" i="0" u="sng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코디</a:t>
              </a:r>
            </a:p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900" b="1" i="0" dirty="0" err="1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서비스안내</a:t>
              </a:r>
              <a:endParaRPr lang="ko-KR" sz="900" b="1" i="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sym typeface="Wingdings"/>
              </a:endParaRPr>
            </a:p>
          </p:txBody>
        </p:sp>
        <p:sp>
          <p:nvSpPr>
            <p:cNvPr id="18487" name="TextBox 18486"/>
            <p:cNvSpPr txBox="1"/>
            <p:nvPr/>
          </p:nvSpPr>
          <p:spPr>
            <a:xfrm>
              <a:off x="8335008" y="4069038"/>
              <a:ext cx="708270" cy="354162"/>
            </a:xfrm>
            <a:prstGeom prst="rect">
              <a:avLst/>
            </a:prstGeom>
            <a:solidFill>
              <a:schemeClr val="bg1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100" b="1" i="0" u="sng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간호사</a:t>
              </a:r>
            </a:p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100" b="1" i="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주사 놓기</a:t>
              </a:r>
            </a:p>
          </p:txBody>
        </p:sp>
        <p:sp>
          <p:nvSpPr>
            <p:cNvPr id="18489" name="TextBox 18488"/>
            <p:cNvSpPr txBox="1"/>
            <p:nvPr/>
          </p:nvSpPr>
          <p:spPr>
            <a:xfrm>
              <a:off x="9259303" y="4061054"/>
              <a:ext cx="603521" cy="354217"/>
            </a:xfrm>
            <a:prstGeom prst="rect">
              <a:avLst/>
            </a:prstGeom>
            <a:solidFill>
              <a:schemeClr val="bg1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500" b="1" i="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대기</a:t>
              </a:r>
            </a:p>
          </p:txBody>
        </p:sp>
        <p:sp>
          <p:nvSpPr>
            <p:cNvPr id="18490" name="TextBox 18489"/>
            <p:cNvSpPr txBox="1"/>
            <p:nvPr/>
          </p:nvSpPr>
          <p:spPr>
            <a:xfrm>
              <a:off x="10078849" y="4061054"/>
              <a:ext cx="708325" cy="354217"/>
            </a:xfrm>
            <a:prstGeom prst="rect">
              <a:avLst/>
            </a:prstGeom>
            <a:solidFill>
              <a:schemeClr val="bg1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900" b="1" i="0" u="sng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코디</a:t>
              </a:r>
            </a:p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900" b="1" i="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재방</a:t>
              </a:r>
              <a:r>
                <a:rPr lang="ko-KR" altLang="en-US" sz="900" b="1" i="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문 </a:t>
              </a:r>
              <a:r>
                <a:rPr lang="ko-KR" sz="900" b="1" i="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예약</a:t>
              </a:r>
            </a:p>
          </p:txBody>
        </p:sp>
        <p:sp>
          <p:nvSpPr>
            <p:cNvPr id="18491" name="TextBox 18490"/>
            <p:cNvSpPr txBox="1"/>
            <p:nvPr/>
          </p:nvSpPr>
          <p:spPr>
            <a:xfrm>
              <a:off x="2377570" y="5198247"/>
              <a:ext cx="721054" cy="370073"/>
            </a:xfrm>
            <a:prstGeom prst="rect">
              <a:avLst/>
            </a:prstGeom>
            <a:solidFill>
              <a:schemeClr val="bg1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900" b="1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온라인·전화 상담 예약</a:t>
              </a:r>
            </a:p>
          </p:txBody>
        </p:sp>
        <p:sp>
          <p:nvSpPr>
            <p:cNvPr id="18492" name="TextBox 18491"/>
            <p:cNvSpPr txBox="1"/>
            <p:nvPr/>
          </p:nvSpPr>
          <p:spPr>
            <a:xfrm>
              <a:off x="4326327" y="5153084"/>
              <a:ext cx="1222900" cy="469379"/>
            </a:xfrm>
            <a:prstGeom prst="rect">
              <a:avLst/>
            </a:prstGeom>
            <a:solidFill>
              <a:schemeClr val="bg1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000" b="1" i="0" u="sng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의사</a:t>
              </a:r>
            </a:p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000" b="1" i="0" dirty="0" err="1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가임력테스트</a:t>
              </a:r>
              <a:r>
                <a:rPr lang="ko-KR" sz="1000" b="1" i="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 ·</a:t>
              </a:r>
            </a:p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000" b="1" i="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건강 설문 결과 파악</a:t>
              </a:r>
            </a:p>
          </p:txBody>
        </p:sp>
        <p:sp>
          <p:nvSpPr>
            <p:cNvPr id="18493" name="TextBox 18492"/>
            <p:cNvSpPr txBox="1"/>
            <p:nvPr/>
          </p:nvSpPr>
          <p:spPr>
            <a:xfrm>
              <a:off x="6273465" y="5903389"/>
              <a:ext cx="1559642" cy="352598"/>
            </a:xfrm>
            <a:prstGeom prst="rect">
              <a:avLst/>
            </a:prstGeom>
            <a:solidFill>
              <a:schemeClr val="bg1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전산시스템</a:t>
              </a:r>
            </a:p>
          </p:txBody>
        </p:sp>
        <p:sp>
          <p:nvSpPr>
            <p:cNvPr id="18494" name="TextBox 18493"/>
            <p:cNvSpPr txBox="1"/>
            <p:nvPr/>
          </p:nvSpPr>
          <p:spPr>
            <a:xfrm>
              <a:off x="1755008" y="1761318"/>
              <a:ext cx="601903" cy="3715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초진</a:t>
              </a:r>
            </a:p>
          </p:txBody>
        </p:sp>
        <p:sp>
          <p:nvSpPr>
            <p:cNvPr id="18495" name="TextBox 18494"/>
            <p:cNvSpPr txBox="1"/>
            <p:nvPr/>
          </p:nvSpPr>
          <p:spPr>
            <a:xfrm>
              <a:off x="1755008" y="2577683"/>
              <a:ext cx="771865" cy="3715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재진1</a:t>
              </a:r>
            </a:p>
          </p:txBody>
        </p:sp>
        <p:sp>
          <p:nvSpPr>
            <p:cNvPr id="18496" name="TextBox 18495"/>
            <p:cNvSpPr txBox="1"/>
            <p:nvPr/>
          </p:nvSpPr>
          <p:spPr>
            <a:xfrm>
              <a:off x="601958" y="3911807"/>
              <a:ext cx="1003747" cy="586957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600" b="1" i="0" dirty="0" err="1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Front</a:t>
              </a:r>
              <a:r>
                <a:rPr lang="ko-KR" sz="1600" b="1" i="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 </a:t>
              </a:r>
            </a:p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600" b="1" i="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Office</a:t>
              </a:r>
            </a:p>
          </p:txBody>
        </p:sp>
        <p:sp>
          <p:nvSpPr>
            <p:cNvPr id="18497" name="TextBox 18496"/>
            <p:cNvSpPr txBox="1"/>
            <p:nvPr/>
          </p:nvSpPr>
          <p:spPr>
            <a:xfrm>
              <a:off x="1761318" y="3513144"/>
              <a:ext cx="601958" cy="3715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초진</a:t>
              </a:r>
            </a:p>
          </p:txBody>
        </p:sp>
        <p:sp>
          <p:nvSpPr>
            <p:cNvPr id="18498" name="TextBox 18497"/>
            <p:cNvSpPr txBox="1"/>
            <p:nvPr/>
          </p:nvSpPr>
          <p:spPr>
            <a:xfrm>
              <a:off x="1761318" y="4304105"/>
              <a:ext cx="817928" cy="3715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재진1</a:t>
              </a:r>
            </a:p>
          </p:txBody>
        </p:sp>
        <p:sp>
          <p:nvSpPr>
            <p:cNvPr id="18499" name="TextBox 18498"/>
            <p:cNvSpPr txBox="1"/>
            <p:nvPr/>
          </p:nvSpPr>
          <p:spPr>
            <a:xfrm>
              <a:off x="601958" y="5122033"/>
              <a:ext cx="1003747" cy="586957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600" b="1" i="0" dirty="0" err="1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Back</a:t>
              </a:r>
              <a:endParaRPr lang="ko-KR" sz="1600" b="1" i="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sym typeface="Wingdings"/>
              </a:endParaRPr>
            </a:p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600" b="1" i="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Office</a:t>
              </a:r>
            </a:p>
          </p:txBody>
        </p:sp>
        <p:cxnSp>
          <p:nvCxnSpPr>
            <p:cNvPr id="18500" name="직선 연결선 18499"/>
            <p:cNvCxnSpPr/>
            <p:nvPr/>
          </p:nvCxnSpPr>
          <p:spPr>
            <a:xfrm>
              <a:off x="1955121" y="3376572"/>
              <a:ext cx="9742109" cy="0"/>
            </a:xfrm>
            <a:prstGeom prst="line">
              <a:avLst/>
            </a:prstGeom>
            <a:ln w="22222" cap="flat" cmpd="sng" algn="ctr">
              <a:solidFill>
                <a:schemeClr val="accent1"/>
              </a:solidFill>
              <a:prstDash val="sysDash"/>
              <a:round/>
            </a:ln>
          </p:spPr>
        </p:cxnSp>
        <p:cxnSp>
          <p:nvCxnSpPr>
            <p:cNvPr id="18501" name="직선 연결선 18500"/>
            <p:cNvCxnSpPr/>
            <p:nvPr/>
          </p:nvCxnSpPr>
          <p:spPr>
            <a:xfrm>
              <a:off x="1982090" y="5066421"/>
              <a:ext cx="9715141" cy="0"/>
            </a:xfrm>
            <a:prstGeom prst="line">
              <a:avLst/>
            </a:prstGeom>
            <a:ln w="22222" cap="flat" cmpd="sng" algn="ctr">
              <a:solidFill>
                <a:schemeClr val="accent1"/>
              </a:solidFill>
              <a:prstDash val="sysDash"/>
              <a:round/>
            </a:ln>
          </p:spPr>
        </p:cxnSp>
        <p:cxnSp>
          <p:nvCxnSpPr>
            <p:cNvPr id="18502" name="직선 연결선 18501"/>
            <p:cNvCxnSpPr/>
            <p:nvPr/>
          </p:nvCxnSpPr>
          <p:spPr>
            <a:xfrm>
              <a:off x="1982090" y="5708078"/>
              <a:ext cx="9715141" cy="0"/>
            </a:xfrm>
            <a:prstGeom prst="line">
              <a:avLst/>
            </a:prstGeom>
            <a:ln w="22222" cap="flat" cmpd="sng" algn="ctr">
              <a:solidFill>
                <a:schemeClr val="accent1"/>
              </a:solidFill>
              <a:prstDash val="sysDash"/>
              <a:round/>
            </a:ln>
          </p:spPr>
        </p:cxnSp>
        <p:cxnSp>
          <p:nvCxnSpPr>
            <p:cNvPr id="18503" name="꺾인 연결선 18502"/>
            <p:cNvCxnSpPr>
              <a:stCxn id="18472" idx="3"/>
              <a:endCxn id="18473" idx="1"/>
            </p:cNvCxnSpPr>
            <p:nvPr/>
          </p:nvCxnSpPr>
          <p:spPr>
            <a:xfrm flipV="1">
              <a:off x="5839905" y="2520508"/>
              <a:ext cx="1605650" cy="201676"/>
            </a:xfrm>
            <a:prstGeom prst="bentConnector3">
              <a:avLst>
                <a:gd name="adj1" fmla="val 76061"/>
              </a:avLst>
            </a:prstGeom>
            <a:ln w="6309" cap="flat" cmpd="sng" algn="ctr">
              <a:solidFill>
                <a:schemeClr val="tx1"/>
              </a:solidFill>
              <a:prstDash val="solid"/>
              <a:round/>
              <a:tailEnd type="triangle" w="med" len="med"/>
            </a:ln>
          </p:spPr>
        </p:cxnSp>
        <p:cxnSp>
          <p:nvCxnSpPr>
            <p:cNvPr id="18504" name="꺾인 연결선 18503"/>
            <p:cNvCxnSpPr>
              <a:stCxn id="18472" idx="3"/>
              <a:endCxn id="18474" idx="1"/>
            </p:cNvCxnSpPr>
            <p:nvPr/>
          </p:nvCxnSpPr>
          <p:spPr>
            <a:xfrm>
              <a:off x="5839905" y="2722184"/>
              <a:ext cx="1605650" cy="279566"/>
            </a:xfrm>
            <a:prstGeom prst="bentConnector3">
              <a:avLst>
                <a:gd name="adj1" fmla="val 76061"/>
              </a:avLst>
            </a:prstGeom>
            <a:ln w="6309" cap="flat" cmpd="sng" algn="ctr">
              <a:solidFill>
                <a:schemeClr val="tx1"/>
              </a:solidFill>
              <a:prstDash val="solid"/>
              <a:round/>
              <a:tailEnd type="triangle" w="med" len="med"/>
            </a:ln>
          </p:spPr>
        </p:cxnSp>
        <p:cxnSp>
          <p:nvCxnSpPr>
            <p:cNvPr id="18505" name="직선 화살표 연결선 18504"/>
            <p:cNvCxnSpPr>
              <a:stCxn id="18474" idx="3"/>
              <a:endCxn id="18478" idx="1"/>
            </p:cNvCxnSpPr>
            <p:nvPr/>
          </p:nvCxnSpPr>
          <p:spPr>
            <a:xfrm>
              <a:off x="8047513" y="3001751"/>
              <a:ext cx="1222956" cy="0"/>
            </a:xfrm>
            <a:prstGeom prst="straightConnector1">
              <a:avLst/>
            </a:prstGeom>
            <a:ln w="9491" cap="flat" cmpd="sng" algn="ctr">
              <a:solidFill>
                <a:schemeClr val="tx1"/>
              </a:solidFill>
              <a:prstDash val="solid"/>
              <a:round/>
              <a:tailEnd type="triangle" w="med" len="med"/>
            </a:ln>
          </p:spPr>
        </p:cxnSp>
        <p:cxnSp>
          <p:nvCxnSpPr>
            <p:cNvPr id="18506" name="꺾인 연결선 18505"/>
            <p:cNvCxnSpPr>
              <a:endCxn id="18486" idx="1"/>
            </p:cNvCxnSpPr>
            <p:nvPr/>
          </p:nvCxnSpPr>
          <p:spPr>
            <a:xfrm flipV="1">
              <a:off x="6197249" y="4243718"/>
              <a:ext cx="1248306" cy="193778"/>
            </a:xfrm>
            <a:prstGeom prst="bentConnector3">
              <a:avLst>
                <a:gd name="adj1" fmla="val 50000"/>
              </a:avLst>
            </a:prstGeom>
            <a:ln w="12674" cap="flat" cmpd="sng" algn="ctr">
              <a:solidFill>
                <a:schemeClr val="tx1"/>
              </a:solidFill>
              <a:prstDash val="solid"/>
              <a:round/>
              <a:tailEnd type="triangle" w="med" len="med"/>
            </a:ln>
          </p:spPr>
        </p:cxnSp>
        <p:cxnSp>
          <p:nvCxnSpPr>
            <p:cNvPr id="18507" name="직선 화살표 연결선 18506"/>
            <p:cNvCxnSpPr/>
            <p:nvPr/>
          </p:nvCxnSpPr>
          <p:spPr>
            <a:xfrm>
              <a:off x="2798455" y="2225084"/>
              <a:ext cx="0" cy="2968417"/>
            </a:xfrm>
            <a:prstGeom prst="straightConnector1">
              <a:avLst/>
            </a:prstGeom>
            <a:ln w="12674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8508" name="TextBox 18507"/>
            <p:cNvSpPr txBox="1"/>
            <p:nvPr/>
          </p:nvSpPr>
          <p:spPr>
            <a:xfrm>
              <a:off x="6144820" y="2547532"/>
              <a:ext cx="603521" cy="352542"/>
            </a:xfrm>
            <a:prstGeom prst="rect">
              <a:avLst/>
            </a:prstGeom>
            <a:solidFill>
              <a:srgbClr val="FFF2CC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500" b="1" i="0" dirty="0">
                  <a:solidFill>
                    <a:srgbClr val="FF0000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상담</a:t>
              </a:r>
            </a:p>
          </p:txBody>
        </p:sp>
        <p:sp>
          <p:nvSpPr>
            <p:cNvPr id="18509" name="TextBox 18508"/>
            <p:cNvSpPr txBox="1"/>
            <p:nvPr/>
          </p:nvSpPr>
          <p:spPr>
            <a:xfrm>
              <a:off x="6140074" y="4250056"/>
              <a:ext cx="601902" cy="352598"/>
            </a:xfrm>
            <a:prstGeom prst="rect">
              <a:avLst/>
            </a:prstGeom>
            <a:solidFill>
              <a:schemeClr val="bg1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300" b="1" i="0" u="sng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의사</a:t>
              </a:r>
            </a:p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300" b="1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상담</a:t>
              </a:r>
            </a:p>
          </p:txBody>
        </p:sp>
        <p:sp>
          <p:nvSpPr>
            <p:cNvPr id="18510" name="TextBox 18509"/>
            <p:cNvSpPr txBox="1"/>
            <p:nvPr/>
          </p:nvSpPr>
          <p:spPr>
            <a:xfrm>
              <a:off x="3421016" y="4237381"/>
              <a:ext cx="601958" cy="354162"/>
            </a:xfrm>
            <a:prstGeom prst="rect">
              <a:avLst/>
            </a:prstGeom>
            <a:solidFill>
              <a:schemeClr val="bg1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900" b="1" i="0" u="sng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코디</a:t>
              </a:r>
            </a:p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900" b="1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내원응대</a:t>
              </a:r>
            </a:p>
          </p:txBody>
        </p:sp>
        <p:sp>
          <p:nvSpPr>
            <p:cNvPr id="18511" name="TextBox 18510"/>
            <p:cNvSpPr txBox="1"/>
            <p:nvPr/>
          </p:nvSpPr>
          <p:spPr>
            <a:xfrm>
              <a:off x="4324708" y="4237381"/>
              <a:ext cx="603521" cy="354162"/>
            </a:xfrm>
            <a:prstGeom prst="rect">
              <a:avLst/>
            </a:prstGeom>
            <a:solidFill>
              <a:schemeClr val="bg1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900" b="1" i="0" u="sng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코디</a:t>
              </a:r>
            </a:p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900" b="1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접수안내</a:t>
              </a:r>
            </a:p>
          </p:txBody>
        </p:sp>
        <p:sp>
          <p:nvSpPr>
            <p:cNvPr id="18512" name="TextBox 18511"/>
            <p:cNvSpPr txBox="1"/>
            <p:nvPr/>
          </p:nvSpPr>
          <p:spPr>
            <a:xfrm>
              <a:off x="5236383" y="4237381"/>
              <a:ext cx="603521" cy="354162"/>
            </a:xfrm>
            <a:prstGeom prst="rect">
              <a:avLst/>
            </a:prstGeom>
            <a:solidFill>
              <a:schemeClr val="bg1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900" b="1" i="0" u="sng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코디</a:t>
              </a:r>
            </a:p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900" b="1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절차설명</a:t>
              </a:r>
            </a:p>
          </p:txBody>
        </p:sp>
        <p:sp>
          <p:nvSpPr>
            <p:cNvPr id="18513" name="TextBox 18512"/>
            <p:cNvSpPr txBox="1"/>
            <p:nvPr/>
          </p:nvSpPr>
          <p:spPr>
            <a:xfrm>
              <a:off x="11093709" y="2344236"/>
              <a:ext cx="603521" cy="352542"/>
            </a:xfrm>
            <a:prstGeom prst="rect">
              <a:avLst/>
            </a:prstGeom>
            <a:solidFill>
              <a:srgbClr val="FFF2CC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5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귀가</a:t>
              </a:r>
            </a:p>
          </p:txBody>
        </p:sp>
        <p:sp>
          <p:nvSpPr>
            <p:cNvPr id="18514" name="TextBox 18513"/>
            <p:cNvSpPr txBox="1"/>
            <p:nvPr/>
          </p:nvSpPr>
          <p:spPr>
            <a:xfrm>
              <a:off x="11098511" y="4067419"/>
              <a:ext cx="603521" cy="352598"/>
            </a:xfrm>
            <a:prstGeom prst="rect">
              <a:avLst/>
            </a:prstGeom>
            <a:solidFill>
              <a:schemeClr val="bg1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200" b="1" i="0" u="sng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코디</a:t>
              </a:r>
            </a:p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200" b="1" i="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배웅</a:t>
              </a:r>
            </a:p>
          </p:txBody>
        </p:sp>
        <p:sp>
          <p:nvSpPr>
            <p:cNvPr id="18515" name="TextBox 18514"/>
            <p:cNvSpPr txBox="1"/>
            <p:nvPr/>
          </p:nvSpPr>
          <p:spPr>
            <a:xfrm>
              <a:off x="8312787" y="2825423"/>
              <a:ext cx="738473" cy="352598"/>
            </a:xfrm>
            <a:prstGeom prst="rect">
              <a:avLst/>
            </a:prstGeom>
            <a:solidFill>
              <a:srgbClr val="FFF2CC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000" b="1" i="0" dirty="0">
                  <a:solidFill>
                    <a:srgbClr val="FF0000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난임 병원</a:t>
              </a:r>
            </a:p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000" b="1" i="0" dirty="0">
                  <a:solidFill>
                    <a:srgbClr val="FF0000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및 지원 </a:t>
              </a:r>
              <a:r>
                <a:rPr lang="ko-KR" altLang="en-US" sz="1000" b="1" i="0" dirty="0">
                  <a:solidFill>
                    <a:srgbClr val="FF0000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안</a:t>
              </a:r>
              <a:r>
                <a:rPr lang="ko-KR" sz="1000" b="1" i="0" dirty="0">
                  <a:solidFill>
                    <a:srgbClr val="FF0000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내</a:t>
              </a:r>
            </a:p>
          </p:txBody>
        </p:sp>
        <p:cxnSp>
          <p:nvCxnSpPr>
            <p:cNvPr id="18516" name="꺾인 연결선 18515"/>
            <p:cNvCxnSpPr/>
            <p:nvPr/>
          </p:nvCxnSpPr>
          <p:spPr>
            <a:xfrm>
              <a:off x="6737231" y="4442241"/>
              <a:ext cx="1608888" cy="306534"/>
            </a:xfrm>
            <a:prstGeom prst="bentConnector3">
              <a:avLst>
                <a:gd name="adj1" fmla="val 16709"/>
              </a:avLst>
            </a:prstGeom>
            <a:ln w="6309" cap="flat" cmpd="sng" algn="ctr">
              <a:solidFill>
                <a:schemeClr val="tx1"/>
              </a:solidFill>
              <a:prstDash val="solid"/>
              <a:round/>
            </a:ln>
          </p:spPr>
        </p:cxnSp>
        <p:sp>
          <p:nvSpPr>
            <p:cNvPr id="18517" name="TextBox 18516"/>
            <p:cNvSpPr txBox="1"/>
            <p:nvPr/>
          </p:nvSpPr>
          <p:spPr>
            <a:xfrm>
              <a:off x="9259303" y="4558210"/>
              <a:ext cx="603521" cy="352542"/>
            </a:xfrm>
            <a:prstGeom prst="rect">
              <a:avLst/>
            </a:prstGeom>
            <a:solidFill>
              <a:schemeClr val="bg1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900" b="1" i="0" u="sng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코디</a:t>
              </a:r>
            </a:p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900" b="1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배웅</a:t>
              </a:r>
            </a:p>
          </p:txBody>
        </p:sp>
        <p:cxnSp>
          <p:nvCxnSpPr>
            <p:cNvPr id="18518" name="꺾인 연결선 18517"/>
            <p:cNvCxnSpPr>
              <a:stCxn id="18491" idx="2"/>
              <a:endCxn id="18493" idx="1"/>
            </p:cNvCxnSpPr>
            <p:nvPr/>
          </p:nvCxnSpPr>
          <p:spPr>
            <a:xfrm rot="16200000" flipH="1">
              <a:off x="4250097" y="4056320"/>
              <a:ext cx="511368" cy="3535368"/>
            </a:xfrm>
            <a:prstGeom prst="bentConnector2">
              <a:avLst/>
            </a:prstGeom>
            <a:ln w="12674" cap="flat" cmpd="sng" algn="ctr">
              <a:solidFill>
                <a:schemeClr val="tx1"/>
              </a:solidFill>
              <a:prstDash val="solid"/>
              <a:round/>
              <a:tailEnd type="triangle" w="med" len="med"/>
            </a:ln>
          </p:spPr>
        </p:cxnSp>
        <p:cxnSp>
          <p:nvCxnSpPr>
            <p:cNvPr id="18519" name="꺾인 연결선 18518"/>
            <p:cNvCxnSpPr>
              <a:stCxn id="18492" idx="1"/>
            </p:cNvCxnSpPr>
            <p:nvPr/>
          </p:nvCxnSpPr>
          <p:spPr>
            <a:xfrm rot="10800000">
              <a:off x="3238381" y="3051846"/>
              <a:ext cx="1087946" cy="2335929"/>
            </a:xfrm>
            <a:prstGeom prst="bentConnector2">
              <a:avLst/>
            </a:prstGeom>
            <a:ln w="12674" cap="flat" cmpd="sng" algn="ctr">
              <a:solidFill>
                <a:schemeClr val="tx1"/>
              </a:solidFill>
              <a:prstDash val="solid"/>
              <a:round/>
            </a:ln>
          </p:spPr>
        </p:cxnSp>
        <p:cxnSp>
          <p:nvCxnSpPr>
            <p:cNvPr id="18520" name="꺾인 연결선 18519"/>
            <p:cNvCxnSpPr/>
            <p:nvPr/>
          </p:nvCxnSpPr>
          <p:spPr>
            <a:xfrm flipV="1">
              <a:off x="3238380" y="2730169"/>
              <a:ext cx="2790526" cy="357344"/>
            </a:xfrm>
            <a:prstGeom prst="bentConnector3">
              <a:avLst>
                <a:gd name="adj1" fmla="val 99875"/>
              </a:avLst>
            </a:prstGeom>
            <a:ln w="12674" cap="flat" cmpd="sng" algn="ctr">
              <a:solidFill>
                <a:schemeClr val="tx1"/>
              </a:solidFill>
              <a:prstDash val="solid"/>
              <a:round/>
              <a:tailEnd type="triangle" w="med" len="med"/>
            </a:ln>
          </p:spPr>
        </p:cxnSp>
        <p:cxnSp>
          <p:nvCxnSpPr>
            <p:cNvPr id="18521" name="직선 연결선 18520"/>
            <p:cNvCxnSpPr/>
            <p:nvPr/>
          </p:nvCxnSpPr>
          <p:spPr>
            <a:xfrm>
              <a:off x="9171976" y="3835536"/>
              <a:ext cx="17476" cy="2244180"/>
            </a:xfrm>
            <a:prstGeom prst="line">
              <a:avLst/>
            </a:prstGeom>
            <a:ln w="12674" cap="flat" cmpd="sng" algn="ctr">
              <a:solidFill>
                <a:schemeClr val="tx1"/>
              </a:solidFill>
              <a:prstDash val="solid"/>
              <a:round/>
            </a:ln>
          </p:spPr>
        </p:cxnSp>
        <p:cxnSp>
          <p:nvCxnSpPr>
            <p:cNvPr id="18522" name="꺾인 연결선 18521"/>
            <p:cNvCxnSpPr>
              <a:stCxn id="18490" idx="2"/>
              <a:endCxn id="18493" idx="3"/>
            </p:cNvCxnSpPr>
            <p:nvPr/>
          </p:nvCxnSpPr>
          <p:spPr>
            <a:xfrm rot="5400000">
              <a:off x="8300852" y="3947527"/>
              <a:ext cx="1664417" cy="2599905"/>
            </a:xfrm>
            <a:prstGeom prst="bentConnector2">
              <a:avLst/>
            </a:prstGeom>
            <a:ln w="12674" cap="flat" cmpd="sng" algn="ctr">
              <a:solidFill>
                <a:schemeClr val="tx1"/>
              </a:solidFill>
              <a:prstDash val="solid"/>
              <a:round/>
              <a:tailEnd type="triangle" w="med" len="med"/>
            </a:ln>
          </p:spPr>
        </p:cxnSp>
        <p:sp>
          <p:nvSpPr>
            <p:cNvPr id="18523" name="TextBox 18522"/>
            <p:cNvSpPr txBox="1"/>
            <p:nvPr/>
          </p:nvSpPr>
          <p:spPr>
            <a:xfrm>
              <a:off x="2510960" y="1424384"/>
              <a:ext cx="632109" cy="34073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0" i="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인터넷</a:t>
              </a:r>
            </a:p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0" i="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전화</a:t>
              </a:r>
            </a:p>
          </p:txBody>
        </p:sp>
        <p:sp>
          <p:nvSpPr>
            <p:cNvPr id="18524" name="TextBox 18523"/>
            <p:cNvSpPr txBox="1"/>
            <p:nvPr/>
          </p:nvSpPr>
          <p:spPr>
            <a:xfrm>
              <a:off x="3424199" y="1432312"/>
              <a:ext cx="632109" cy="34073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0" i="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주차장</a:t>
              </a:r>
            </a:p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0" i="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현관</a:t>
              </a:r>
            </a:p>
          </p:txBody>
        </p:sp>
        <p:sp>
          <p:nvSpPr>
            <p:cNvPr id="18525" name="TextBox 18524"/>
            <p:cNvSpPr txBox="1"/>
            <p:nvPr/>
          </p:nvSpPr>
          <p:spPr>
            <a:xfrm>
              <a:off x="4334255" y="1511958"/>
              <a:ext cx="630546" cy="21762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데스크</a:t>
              </a:r>
            </a:p>
          </p:txBody>
        </p:sp>
        <p:sp>
          <p:nvSpPr>
            <p:cNvPr id="18526" name="TextBox 18525"/>
            <p:cNvSpPr txBox="1"/>
            <p:nvPr/>
          </p:nvSpPr>
          <p:spPr>
            <a:xfrm>
              <a:off x="5230017" y="1440430"/>
              <a:ext cx="632109" cy="34073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0" i="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데스크</a:t>
              </a:r>
            </a:p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0" i="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대기실</a:t>
              </a:r>
            </a:p>
          </p:txBody>
        </p:sp>
        <p:sp>
          <p:nvSpPr>
            <p:cNvPr id="18527" name="TextBox 18526"/>
            <p:cNvSpPr txBox="1"/>
            <p:nvPr/>
          </p:nvSpPr>
          <p:spPr>
            <a:xfrm>
              <a:off x="6140074" y="1524689"/>
              <a:ext cx="632109" cy="21762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대기실</a:t>
              </a:r>
            </a:p>
          </p:txBody>
        </p:sp>
        <p:sp>
          <p:nvSpPr>
            <p:cNvPr id="18528" name="TextBox 18527"/>
            <p:cNvSpPr txBox="1"/>
            <p:nvPr/>
          </p:nvSpPr>
          <p:spPr>
            <a:xfrm>
              <a:off x="7010432" y="1508832"/>
              <a:ext cx="630490" cy="21762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검사실</a:t>
              </a:r>
            </a:p>
          </p:txBody>
        </p:sp>
        <p:sp>
          <p:nvSpPr>
            <p:cNvPr id="18529" name="TextBox 18528"/>
            <p:cNvSpPr txBox="1"/>
            <p:nvPr/>
          </p:nvSpPr>
          <p:spPr>
            <a:xfrm>
              <a:off x="7933163" y="1505649"/>
              <a:ext cx="632109" cy="21762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대기실</a:t>
              </a:r>
            </a:p>
          </p:txBody>
        </p:sp>
        <p:sp>
          <p:nvSpPr>
            <p:cNvPr id="18530" name="TextBox 18529"/>
            <p:cNvSpPr txBox="1"/>
            <p:nvPr/>
          </p:nvSpPr>
          <p:spPr>
            <a:xfrm>
              <a:off x="8854332" y="1524689"/>
              <a:ext cx="632109" cy="21762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데스크</a:t>
              </a:r>
            </a:p>
          </p:txBody>
        </p:sp>
        <p:sp>
          <p:nvSpPr>
            <p:cNvPr id="18531" name="TextBox 18530"/>
            <p:cNvSpPr txBox="1"/>
            <p:nvPr/>
          </p:nvSpPr>
          <p:spPr>
            <a:xfrm>
              <a:off x="9764388" y="1523125"/>
              <a:ext cx="632109" cy="21762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현관</a:t>
              </a:r>
            </a:p>
          </p:txBody>
        </p:sp>
        <p:sp>
          <p:nvSpPr>
            <p:cNvPr id="18532" name="TextBox 18531"/>
            <p:cNvSpPr txBox="1"/>
            <p:nvPr/>
          </p:nvSpPr>
          <p:spPr>
            <a:xfrm>
              <a:off x="3424199" y="2246929"/>
              <a:ext cx="632109" cy="337887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0" i="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주차장</a:t>
              </a:r>
            </a:p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0" i="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현관</a:t>
              </a:r>
            </a:p>
          </p:txBody>
        </p:sp>
        <p:sp>
          <p:nvSpPr>
            <p:cNvPr id="18533" name="TextBox 18532"/>
            <p:cNvSpPr txBox="1"/>
            <p:nvPr/>
          </p:nvSpPr>
          <p:spPr>
            <a:xfrm>
              <a:off x="4310414" y="2334689"/>
              <a:ext cx="632109" cy="217186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데스크</a:t>
              </a:r>
            </a:p>
          </p:txBody>
        </p:sp>
        <p:sp>
          <p:nvSpPr>
            <p:cNvPr id="18534" name="TextBox 18533"/>
            <p:cNvSpPr txBox="1"/>
            <p:nvPr/>
          </p:nvSpPr>
          <p:spPr>
            <a:xfrm>
              <a:off x="5222089" y="2333069"/>
              <a:ext cx="632109" cy="21762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대기실</a:t>
              </a:r>
            </a:p>
          </p:txBody>
        </p:sp>
        <p:sp>
          <p:nvSpPr>
            <p:cNvPr id="18535" name="TextBox 18534"/>
            <p:cNvSpPr txBox="1"/>
            <p:nvPr/>
          </p:nvSpPr>
          <p:spPr>
            <a:xfrm>
              <a:off x="6132146" y="2328323"/>
              <a:ext cx="632109" cy="21762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진료실</a:t>
              </a:r>
            </a:p>
          </p:txBody>
        </p:sp>
        <p:sp>
          <p:nvSpPr>
            <p:cNvPr id="18536" name="TextBox 18535"/>
            <p:cNvSpPr txBox="1"/>
            <p:nvPr/>
          </p:nvSpPr>
          <p:spPr>
            <a:xfrm>
              <a:off x="7424952" y="2161544"/>
              <a:ext cx="630490" cy="21762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대기실</a:t>
              </a:r>
            </a:p>
          </p:txBody>
        </p:sp>
        <p:sp>
          <p:nvSpPr>
            <p:cNvPr id="18537" name="TextBox 18536"/>
            <p:cNvSpPr txBox="1"/>
            <p:nvPr/>
          </p:nvSpPr>
          <p:spPr>
            <a:xfrm>
              <a:off x="7431261" y="2672993"/>
              <a:ext cx="630546" cy="21762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대기실</a:t>
              </a:r>
            </a:p>
          </p:txBody>
        </p:sp>
        <p:sp>
          <p:nvSpPr>
            <p:cNvPr id="18538" name="TextBox 18537"/>
            <p:cNvSpPr txBox="1"/>
            <p:nvPr/>
          </p:nvSpPr>
          <p:spPr>
            <a:xfrm>
              <a:off x="8335007" y="2166346"/>
              <a:ext cx="632109" cy="21762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주사실</a:t>
              </a:r>
            </a:p>
          </p:txBody>
        </p:sp>
        <p:sp>
          <p:nvSpPr>
            <p:cNvPr id="18539" name="TextBox 18538"/>
            <p:cNvSpPr txBox="1"/>
            <p:nvPr/>
          </p:nvSpPr>
          <p:spPr>
            <a:xfrm>
              <a:off x="8373087" y="2677740"/>
              <a:ext cx="632109" cy="21703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데스크</a:t>
              </a:r>
            </a:p>
          </p:txBody>
        </p:sp>
        <p:sp>
          <p:nvSpPr>
            <p:cNvPr id="18540" name="TextBox 18539"/>
            <p:cNvSpPr txBox="1"/>
            <p:nvPr/>
          </p:nvSpPr>
          <p:spPr>
            <a:xfrm>
              <a:off x="9227588" y="2669811"/>
              <a:ext cx="632109" cy="21762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현관</a:t>
              </a:r>
            </a:p>
          </p:txBody>
        </p:sp>
        <p:sp>
          <p:nvSpPr>
            <p:cNvPr id="18541" name="TextBox 18540"/>
            <p:cNvSpPr txBox="1"/>
            <p:nvPr/>
          </p:nvSpPr>
          <p:spPr>
            <a:xfrm>
              <a:off x="9249812" y="2166346"/>
              <a:ext cx="632109" cy="21762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대기실</a:t>
              </a:r>
            </a:p>
          </p:txBody>
        </p:sp>
        <p:sp>
          <p:nvSpPr>
            <p:cNvPr id="18542" name="TextBox 18541"/>
            <p:cNvSpPr txBox="1"/>
            <p:nvPr/>
          </p:nvSpPr>
          <p:spPr>
            <a:xfrm>
              <a:off x="10155066" y="2166346"/>
              <a:ext cx="632109" cy="21762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데스크</a:t>
              </a:r>
            </a:p>
          </p:txBody>
        </p:sp>
        <p:sp>
          <p:nvSpPr>
            <p:cNvPr id="18543" name="TextBox 18542"/>
            <p:cNvSpPr txBox="1"/>
            <p:nvPr/>
          </p:nvSpPr>
          <p:spPr>
            <a:xfrm>
              <a:off x="11065122" y="2164727"/>
              <a:ext cx="632109" cy="215698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현관</a:t>
              </a:r>
            </a:p>
          </p:txBody>
        </p:sp>
        <p:sp>
          <p:nvSpPr>
            <p:cNvPr id="18488" name="TextBox 18487"/>
            <p:cNvSpPr txBox="1"/>
            <p:nvPr/>
          </p:nvSpPr>
          <p:spPr>
            <a:xfrm>
              <a:off x="8080844" y="4558210"/>
              <a:ext cx="871979" cy="352542"/>
            </a:xfrm>
            <a:prstGeom prst="rect">
              <a:avLst/>
            </a:prstGeom>
            <a:solidFill>
              <a:schemeClr val="bg1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100" b="1" i="0" u="sng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코디</a:t>
              </a:r>
            </a:p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100" b="1" i="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서비스 안내</a:t>
              </a:r>
            </a:p>
          </p:txBody>
        </p:sp>
      </p:grp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평행 사변형 19457"/>
          <p:cNvSpPr/>
          <p:nvPr/>
        </p:nvSpPr>
        <p:spPr>
          <a:xfrm>
            <a:off x="439924" y="304915"/>
            <a:ext cx="751261" cy="584481"/>
          </a:xfrm>
          <a:prstGeom prst="parallelogram">
            <a:avLst>
              <a:gd name="adj" fmla="val 25000"/>
            </a:avLst>
          </a:prstGeom>
          <a:solidFill>
            <a:srgbClr val="FEC9C9">
              <a:alpha val="36000"/>
            </a:srgbClr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9" name="평행 사변형 19458"/>
          <p:cNvSpPr/>
          <p:nvPr/>
        </p:nvSpPr>
        <p:spPr>
          <a:xfrm>
            <a:off x="325574" y="106421"/>
            <a:ext cx="670244" cy="520941"/>
          </a:xfrm>
          <a:prstGeom prst="parallelogram">
            <a:avLst>
              <a:gd name="adj" fmla="val 25000"/>
            </a:avLst>
          </a:prstGeom>
          <a:solidFill>
            <a:srgbClr val="FEC9C9">
              <a:alpha val="36000"/>
            </a:srgbClr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0" name="직사각형 19459"/>
          <p:cNvSpPr/>
          <p:nvPr/>
        </p:nvSpPr>
        <p:spPr>
          <a:xfrm>
            <a:off x="0" y="6556157"/>
            <a:ext cx="12197513" cy="304971"/>
          </a:xfrm>
          <a:prstGeom prst="rect">
            <a:avLst/>
          </a:prstGeom>
          <a:solidFill>
            <a:srgbClr val="FEC9C9"/>
          </a:solidFill>
          <a:ln w="25400" cap="flat" cmpd="sng" algn="ctr">
            <a:noFill/>
            <a:prstDash val="solid"/>
            <a:round/>
          </a:ln>
        </p:spPr>
      </p:sp>
      <p:sp>
        <p:nvSpPr>
          <p:cNvPr id="19461" name="TextBox 19460"/>
          <p:cNvSpPr txBox="1"/>
          <p:nvPr/>
        </p:nvSpPr>
        <p:spPr>
          <a:xfrm>
            <a:off x="757569" y="414518"/>
            <a:ext cx="5334821" cy="52250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800" b="0" i="0" dirty="0">
                <a:solidFill>
                  <a:srgbClr val="262626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정책 제안</a:t>
            </a:r>
            <a:endParaRPr lang="ko-KR" altLang="ko-KR" sz="2800" b="0" i="0" dirty="0">
              <a:solidFill>
                <a:srgbClr val="262626">
                  <a:alpha val="100000"/>
                </a:srgb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</p:txBody>
      </p:sp>
      <p:sp>
        <p:nvSpPr>
          <p:cNvPr id="19462" name="직사각형 19461"/>
          <p:cNvSpPr/>
          <p:nvPr/>
        </p:nvSpPr>
        <p:spPr>
          <a:xfrm>
            <a:off x="6365" y="956120"/>
            <a:ext cx="12197513" cy="52373"/>
          </a:xfrm>
          <a:prstGeom prst="rect">
            <a:avLst/>
          </a:prstGeom>
          <a:solidFill>
            <a:srgbClr val="FEC9C9"/>
          </a:solidFill>
          <a:ln w="25400" cap="flat" cmpd="sng" algn="ctr">
            <a:noFill/>
            <a:prstDash val="solid"/>
            <a:round/>
          </a:ln>
        </p:spPr>
      </p:sp>
      <p:sp>
        <p:nvSpPr>
          <p:cNvPr id="19463" name="직사각형 19462"/>
          <p:cNvSpPr/>
          <p:nvPr/>
        </p:nvSpPr>
        <p:spPr>
          <a:xfrm>
            <a:off x="268399" y="1083145"/>
            <a:ext cx="119152" cy="336741"/>
          </a:xfrm>
          <a:prstGeom prst="rect">
            <a:avLst/>
          </a:prstGeom>
          <a:solidFill>
            <a:srgbClr val="13235D"/>
          </a:solidFill>
          <a:ln w="25400" cap="flat" cmpd="sng" algn="ctr">
            <a:noFill/>
            <a:prstDash val="solid"/>
            <a:round/>
          </a:ln>
        </p:spPr>
      </p:sp>
      <p:sp>
        <p:nvSpPr>
          <p:cNvPr id="19464" name="TextBox 19463"/>
          <p:cNvSpPr txBox="1"/>
          <p:nvPr/>
        </p:nvSpPr>
        <p:spPr>
          <a:xfrm>
            <a:off x="409773" y="1083145"/>
            <a:ext cx="10040715" cy="3700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 dirty="0"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의료서비스 청사진 –재진2</a:t>
            </a:r>
            <a:endParaRPr lang="ko-KR" altLang="ko-KR" sz="1800" b="0" i="0" dirty="0">
              <a:solidFill>
                <a:schemeClr val="tx1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</p:txBody>
      </p:sp>
      <p:grpSp>
        <p:nvGrpSpPr>
          <p:cNvPr id="19465" name="Group 1"/>
          <p:cNvGrpSpPr/>
          <p:nvPr/>
        </p:nvGrpSpPr>
        <p:grpSpPr>
          <a:xfrm>
            <a:off x="265216" y="1592975"/>
            <a:ext cx="11371657" cy="4579359"/>
            <a:chOff x="265216" y="1592975"/>
            <a:chExt cx="11371657" cy="4579359"/>
          </a:xfrm>
        </p:grpSpPr>
        <p:sp>
          <p:nvSpPr>
            <p:cNvPr id="19466" name="직사각형 19465"/>
            <p:cNvSpPr/>
            <p:nvPr/>
          </p:nvSpPr>
          <p:spPr>
            <a:xfrm>
              <a:off x="385932" y="2652335"/>
              <a:ext cx="11250940" cy="1823295"/>
            </a:xfrm>
            <a:prstGeom prst="rect">
              <a:avLst/>
            </a:prstGeom>
            <a:solidFill>
              <a:srgbClr val="FFF2CC"/>
            </a:solidFill>
            <a:ln w="25400" cap="flat" cmpd="sng" algn="ctr">
              <a:noFill/>
              <a:prstDash val="solid"/>
              <a:round/>
            </a:ln>
          </p:spPr>
        </p:sp>
        <p:sp>
          <p:nvSpPr>
            <p:cNvPr id="19467" name="직사각형 19466"/>
            <p:cNvSpPr/>
            <p:nvPr/>
          </p:nvSpPr>
          <p:spPr>
            <a:xfrm>
              <a:off x="385932" y="4400978"/>
              <a:ext cx="11250940" cy="825857"/>
            </a:xfrm>
            <a:prstGeom prst="rect">
              <a:avLst/>
            </a:prstGeom>
            <a:solidFill>
              <a:srgbClr val="E1E7ED"/>
            </a:solidFill>
            <a:ln w="25400" cap="flat" cmpd="sng" algn="ctr">
              <a:noFill/>
              <a:prstDash val="solid"/>
              <a:round/>
            </a:ln>
          </p:spPr>
        </p:sp>
        <p:sp>
          <p:nvSpPr>
            <p:cNvPr id="19468" name="TextBox 19467"/>
            <p:cNvSpPr txBox="1"/>
            <p:nvPr/>
          </p:nvSpPr>
          <p:spPr>
            <a:xfrm>
              <a:off x="385932" y="1902692"/>
              <a:ext cx="2221902" cy="4923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3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물리적 접점(위)</a:t>
              </a:r>
            </a:p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300" b="1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고객 행동(아래)</a:t>
              </a:r>
            </a:p>
          </p:txBody>
        </p:sp>
        <p:sp>
          <p:nvSpPr>
            <p:cNvPr id="19469" name="TextBox 19468"/>
            <p:cNvSpPr txBox="1"/>
            <p:nvPr/>
          </p:nvSpPr>
          <p:spPr>
            <a:xfrm>
              <a:off x="493917" y="5523822"/>
              <a:ext cx="1241994" cy="6485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1" i="0" dirty="0" err="1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Support</a:t>
              </a:r>
              <a:endParaRPr lang="ko-KR" sz="1800" b="1" i="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sym typeface="Wingdings"/>
              </a:endParaRPr>
            </a:p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1" i="0" dirty="0" err="1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Process</a:t>
              </a:r>
              <a:endParaRPr lang="ko-KR" sz="1800" b="1" i="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sym typeface="Wingdings"/>
              </a:endParaRPr>
            </a:p>
          </p:txBody>
        </p:sp>
        <p:sp>
          <p:nvSpPr>
            <p:cNvPr id="19470" name="TextBox 19469"/>
            <p:cNvSpPr txBox="1"/>
            <p:nvPr/>
          </p:nvSpPr>
          <p:spPr>
            <a:xfrm>
              <a:off x="265216" y="4216723"/>
              <a:ext cx="1845518" cy="309958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400" b="0" i="1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Line of Visibility</a:t>
              </a:r>
            </a:p>
          </p:txBody>
        </p:sp>
        <p:sp>
          <p:nvSpPr>
            <p:cNvPr id="19471" name="TextBox 19470"/>
            <p:cNvSpPr txBox="1"/>
            <p:nvPr/>
          </p:nvSpPr>
          <p:spPr>
            <a:xfrm>
              <a:off x="317645" y="4971110"/>
              <a:ext cx="1847081" cy="525401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400" b="0" i="1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Line of Internal</a:t>
              </a:r>
            </a:p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400" b="0" i="1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Interaction</a:t>
              </a:r>
            </a:p>
          </p:txBody>
        </p:sp>
        <p:sp>
          <p:nvSpPr>
            <p:cNvPr id="19472" name="TextBox 19471"/>
            <p:cNvSpPr txBox="1"/>
            <p:nvPr/>
          </p:nvSpPr>
          <p:spPr>
            <a:xfrm>
              <a:off x="5077532" y="5609585"/>
              <a:ext cx="1559642" cy="454218"/>
            </a:xfrm>
            <a:prstGeom prst="rect">
              <a:avLst/>
            </a:prstGeom>
            <a:solidFill>
              <a:schemeClr val="bg1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전산시스템</a:t>
              </a:r>
            </a:p>
          </p:txBody>
        </p:sp>
        <p:sp>
          <p:nvSpPr>
            <p:cNvPr id="19473" name="TextBox 19472"/>
            <p:cNvSpPr txBox="1"/>
            <p:nvPr/>
          </p:nvSpPr>
          <p:spPr>
            <a:xfrm>
              <a:off x="1724802" y="1950320"/>
              <a:ext cx="771864" cy="37007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재진2</a:t>
              </a:r>
            </a:p>
          </p:txBody>
        </p:sp>
        <p:sp>
          <p:nvSpPr>
            <p:cNvPr id="19474" name="TextBox 19473"/>
            <p:cNvSpPr txBox="1"/>
            <p:nvPr/>
          </p:nvSpPr>
          <p:spPr>
            <a:xfrm>
              <a:off x="541600" y="3286007"/>
              <a:ext cx="1003748" cy="646403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1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Front </a:t>
              </a:r>
            </a:p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1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Office</a:t>
              </a:r>
            </a:p>
          </p:txBody>
        </p:sp>
        <p:sp>
          <p:nvSpPr>
            <p:cNvPr id="19475" name="TextBox 19474"/>
            <p:cNvSpPr txBox="1"/>
            <p:nvPr/>
          </p:nvSpPr>
          <p:spPr>
            <a:xfrm>
              <a:off x="1700960" y="3394048"/>
              <a:ext cx="773484" cy="368456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재진2</a:t>
              </a:r>
            </a:p>
          </p:txBody>
        </p:sp>
        <p:sp>
          <p:nvSpPr>
            <p:cNvPr id="19476" name="TextBox 19475"/>
            <p:cNvSpPr txBox="1"/>
            <p:nvPr/>
          </p:nvSpPr>
          <p:spPr>
            <a:xfrm>
              <a:off x="541600" y="4481939"/>
              <a:ext cx="1003748" cy="646403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1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Back</a:t>
              </a:r>
            </a:p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1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Office</a:t>
              </a:r>
            </a:p>
          </p:txBody>
        </p:sp>
        <p:cxnSp>
          <p:nvCxnSpPr>
            <p:cNvPr id="19477" name="직선 연결선 19476"/>
            <p:cNvCxnSpPr/>
            <p:nvPr/>
          </p:nvCxnSpPr>
          <p:spPr>
            <a:xfrm>
              <a:off x="1885216" y="2639604"/>
              <a:ext cx="9742164" cy="0"/>
            </a:xfrm>
            <a:prstGeom prst="line">
              <a:avLst/>
            </a:prstGeom>
            <a:ln w="22222" cap="flat" cmpd="sng" algn="ctr">
              <a:solidFill>
                <a:schemeClr val="accent1"/>
              </a:solidFill>
              <a:prstDash val="sysDash"/>
              <a:round/>
            </a:ln>
          </p:spPr>
        </p:cxnSp>
        <p:cxnSp>
          <p:nvCxnSpPr>
            <p:cNvPr id="19478" name="직선 연결선 19477"/>
            <p:cNvCxnSpPr/>
            <p:nvPr/>
          </p:nvCxnSpPr>
          <p:spPr>
            <a:xfrm>
              <a:off x="1921732" y="4412089"/>
              <a:ext cx="9715141" cy="0"/>
            </a:xfrm>
            <a:prstGeom prst="line">
              <a:avLst/>
            </a:prstGeom>
            <a:ln w="22222" cap="flat" cmpd="sng" algn="ctr">
              <a:solidFill>
                <a:schemeClr val="accent1"/>
              </a:solidFill>
              <a:prstDash val="sysDash"/>
              <a:round/>
            </a:ln>
          </p:spPr>
        </p:cxnSp>
        <p:cxnSp>
          <p:nvCxnSpPr>
            <p:cNvPr id="19479" name="직선 연결선 19478"/>
            <p:cNvCxnSpPr/>
            <p:nvPr/>
          </p:nvCxnSpPr>
          <p:spPr>
            <a:xfrm>
              <a:off x="1921732" y="5236383"/>
              <a:ext cx="9715141" cy="0"/>
            </a:xfrm>
            <a:prstGeom prst="line">
              <a:avLst/>
            </a:prstGeom>
            <a:ln w="22222" cap="flat" cmpd="sng" algn="ctr">
              <a:solidFill>
                <a:schemeClr val="accent1"/>
              </a:solidFill>
              <a:prstDash val="sysDash"/>
              <a:round/>
            </a:ln>
          </p:spPr>
        </p:cxnSp>
        <p:cxnSp>
          <p:nvCxnSpPr>
            <p:cNvPr id="19509" name="직선 화살표 연결선 19508"/>
            <p:cNvCxnSpPr>
              <a:stCxn id="19511" idx="3"/>
              <a:endCxn id="19518" idx="1"/>
            </p:cNvCxnSpPr>
            <p:nvPr/>
          </p:nvCxnSpPr>
          <p:spPr>
            <a:xfrm flipV="1">
              <a:off x="7662360" y="3563982"/>
              <a:ext cx="2046416" cy="7928"/>
            </a:xfrm>
            <a:prstGeom prst="straightConnector1">
              <a:avLst/>
            </a:prstGeom>
            <a:ln w="12674" cap="flat" cmpd="sng" algn="ctr">
              <a:solidFill>
                <a:schemeClr val="tx1"/>
              </a:solidFill>
              <a:prstDash val="solid"/>
              <a:round/>
              <a:tailEnd type="triangle" w="med" len="med"/>
            </a:ln>
          </p:spPr>
        </p:cxnSp>
        <p:cxnSp>
          <p:nvCxnSpPr>
            <p:cNvPr id="19510" name="직선 연결선 19509"/>
            <p:cNvCxnSpPr/>
            <p:nvPr/>
          </p:nvCxnSpPr>
          <p:spPr>
            <a:xfrm flipV="1">
              <a:off x="3932410" y="3571883"/>
              <a:ext cx="3049434" cy="3182"/>
            </a:xfrm>
            <a:prstGeom prst="line">
              <a:avLst/>
            </a:prstGeom>
            <a:ln w="12674" cap="flat" cmpd="sng" algn="ctr">
              <a:solidFill>
                <a:schemeClr val="tx1"/>
              </a:solidFill>
              <a:prstDash val="solid"/>
              <a:round/>
            </a:ln>
          </p:spPr>
        </p:cxnSp>
        <p:sp>
          <p:nvSpPr>
            <p:cNvPr id="19511" name="TextBox 19510"/>
            <p:cNvSpPr txBox="1"/>
            <p:nvPr/>
          </p:nvSpPr>
          <p:spPr>
            <a:xfrm>
              <a:off x="6969892" y="3344801"/>
              <a:ext cx="692468" cy="454218"/>
            </a:xfrm>
            <a:prstGeom prst="rect">
              <a:avLst/>
            </a:prstGeom>
            <a:solidFill>
              <a:schemeClr val="bg1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000" b="1" i="0" u="sng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코디</a:t>
              </a:r>
            </a:p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000" b="1" i="0" dirty="0" err="1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탈의안내</a:t>
              </a:r>
              <a:endParaRPr lang="ko-KR" sz="1000" b="1" i="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sym typeface="Wingdings"/>
              </a:endParaRPr>
            </a:p>
          </p:txBody>
        </p:sp>
        <p:sp>
          <p:nvSpPr>
            <p:cNvPr id="19512" name="TextBox 19511"/>
            <p:cNvSpPr txBox="1"/>
            <p:nvPr/>
          </p:nvSpPr>
          <p:spPr>
            <a:xfrm>
              <a:off x="7888718" y="3347984"/>
              <a:ext cx="694087" cy="454218"/>
            </a:xfrm>
            <a:prstGeom prst="rect">
              <a:avLst/>
            </a:prstGeom>
            <a:solidFill>
              <a:schemeClr val="bg1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900" b="1" i="0" u="sng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의사</a:t>
              </a:r>
            </a:p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900" b="1" i="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난자채취</a:t>
              </a:r>
              <a:endParaRPr lang="en-US" altLang="ko-KR" sz="900" b="1" i="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sym typeface="Wingdings"/>
              </a:endParaRPr>
            </a:p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900" b="1" i="0" dirty="0" err="1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시술진행</a:t>
              </a:r>
              <a:endParaRPr lang="ko-KR" sz="900" b="1" i="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sym typeface="Wingdings"/>
              </a:endParaRPr>
            </a:p>
          </p:txBody>
        </p:sp>
        <p:sp>
          <p:nvSpPr>
            <p:cNvPr id="19513" name="TextBox 19512"/>
            <p:cNvSpPr txBox="1"/>
            <p:nvPr/>
          </p:nvSpPr>
          <p:spPr>
            <a:xfrm>
              <a:off x="8795592" y="3336873"/>
              <a:ext cx="603521" cy="454218"/>
            </a:xfrm>
            <a:prstGeom prst="rect">
              <a:avLst/>
            </a:prstGeom>
            <a:solidFill>
              <a:schemeClr val="bg1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500" b="1" i="0" dirty="0">
                  <a:solidFill>
                    <a:srgbClr val="FF0000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대기</a:t>
              </a:r>
            </a:p>
          </p:txBody>
        </p:sp>
        <p:sp>
          <p:nvSpPr>
            <p:cNvPr id="19514" name="TextBox 19513"/>
            <p:cNvSpPr txBox="1"/>
            <p:nvPr/>
          </p:nvSpPr>
          <p:spPr>
            <a:xfrm>
              <a:off x="6074971" y="3341619"/>
              <a:ext cx="603521" cy="454218"/>
            </a:xfrm>
            <a:prstGeom prst="rect">
              <a:avLst/>
            </a:prstGeom>
            <a:solidFill>
              <a:schemeClr val="bg1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300" b="1" i="0" u="sng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의사</a:t>
              </a:r>
            </a:p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300" b="1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상담</a:t>
              </a:r>
            </a:p>
          </p:txBody>
        </p:sp>
        <p:sp>
          <p:nvSpPr>
            <p:cNvPr id="19515" name="TextBox 19514"/>
            <p:cNvSpPr txBox="1"/>
            <p:nvPr/>
          </p:nvSpPr>
          <p:spPr>
            <a:xfrm>
              <a:off x="3316213" y="3327325"/>
              <a:ext cx="643221" cy="454218"/>
            </a:xfrm>
            <a:prstGeom prst="rect">
              <a:avLst/>
            </a:prstGeom>
            <a:solidFill>
              <a:schemeClr val="bg1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900" b="1" i="0" u="sng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코디</a:t>
              </a:r>
            </a:p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900" b="1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내원응대</a:t>
              </a:r>
            </a:p>
          </p:txBody>
        </p:sp>
        <p:sp>
          <p:nvSpPr>
            <p:cNvPr id="19516" name="TextBox 19515"/>
            <p:cNvSpPr txBox="1"/>
            <p:nvPr/>
          </p:nvSpPr>
          <p:spPr>
            <a:xfrm>
              <a:off x="4197746" y="3327325"/>
              <a:ext cx="684419" cy="454218"/>
            </a:xfrm>
            <a:prstGeom prst="rect">
              <a:avLst/>
            </a:prstGeom>
            <a:solidFill>
              <a:schemeClr val="bg1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900" b="1" i="0" u="sng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코디</a:t>
              </a:r>
            </a:p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900" b="1" i="0" dirty="0" err="1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접수안내</a:t>
              </a:r>
              <a:endParaRPr lang="ko-KR" sz="900" b="1" i="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sym typeface="Wingdings"/>
              </a:endParaRPr>
            </a:p>
          </p:txBody>
        </p:sp>
        <p:sp>
          <p:nvSpPr>
            <p:cNvPr id="19517" name="TextBox 19516"/>
            <p:cNvSpPr txBox="1"/>
            <p:nvPr/>
          </p:nvSpPr>
          <p:spPr>
            <a:xfrm>
              <a:off x="5172842" y="3327325"/>
              <a:ext cx="663817" cy="454218"/>
            </a:xfrm>
            <a:prstGeom prst="rect">
              <a:avLst/>
            </a:prstGeom>
            <a:solidFill>
              <a:schemeClr val="bg1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900" b="1" i="0" u="sng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코디</a:t>
              </a:r>
            </a:p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900" b="1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절차설명</a:t>
              </a:r>
            </a:p>
          </p:txBody>
        </p:sp>
        <p:sp>
          <p:nvSpPr>
            <p:cNvPr id="19518" name="TextBox 19517"/>
            <p:cNvSpPr txBox="1"/>
            <p:nvPr/>
          </p:nvSpPr>
          <p:spPr>
            <a:xfrm>
              <a:off x="9708776" y="3336873"/>
              <a:ext cx="601958" cy="454218"/>
            </a:xfrm>
            <a:prstGeom prst="rect">
              <a:avLst/>
            </a:prstGeom>
            <a:solidFill>
              <a:schemeClr val="bg1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500" b="1" i="0" u="sng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코디</a:t>
              </a:r>
            </a:p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500" b="1" i="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배웅</a:t>
              </a:r>
            </a:p>
          </p:txBody>
        </p:sp>
        <p:cxnSp>
          <p:nvCxnSpPr>
            <p:cNvPr id="19490" name="직선 연결선 19489"/>
            <p:cNvCxnSpPr/>
            <p:nvPr/>
          </p:nvCxnSpPr>
          <p:spPr>
            <a:xfrm>
              <a:off x="3962617" y="2174274"/>
              <a:ext cx="1213408" cy="0"/>
            </a:xfrm>
            <a:prstGeom prst="line">
              <a:avLst/>
            </a:prstGeom>
            <a:ln w="12674" cap="flat" cmpd="sng" algn="ctr">
              <a:solidFill>
                <a:schemeClr val="tx1"/>
              </a:solidFill>
              <a:prstDash val="solid"/>
              <a:round/>
            </a:ln>
          </p:spPr>
        </p:cxnSp>
        <p:cxnSp>
          <p:nvCxnSpPr>
            <p:cNvPr id="19500" name="직선 화살표 연결선 19499"/>
            <p:cNvCxnSpPr>
              <a:stCxn id="19503" idx="3"/>
            </p:cNvCxnSpPr>
            <p:nvPr/>
          </p:nvCxnSpPr>
          <p:spPr>
            <a:xfrm>
              <a:off x="5779547" y="2174274"/>
              <a:ext cx="3938775" cy="14293"/>
            </a:xfrm>
            <a:prstGeom prst="straightConnector1">
              <a:avLst/>
            </a:prstGeom>
            <a:ln w="12674" cap="flat" cmpd="sng" algn="ctr">
              <a:solidFill>
                <a:schemeClr val="tx1"/>
              </a:solidFill>
              <a:prstDash val="solid"/>
              <a:round/>
              <a:tailEnd type="triangle" w="med" len="med"/>
            </a:ln>
          </p:spPr>
        </p:cxnSp>
        <p:sp>
          <p:nvSpPr>
            <p:cNvPr id="19501" name="TextBox 19500"/>
            <p:cNvSpPr txBox="1"/>
            <p:nvPr/>
          </p:nvSpPr>
          <p:spPr>
            <a:xfrm>
              <a:off x="3359095" y="1947137"/>
              <a:ext cx="603521" cy="454274"/>
            </a:xfrm>
            <a:prstGeom prst="rect">
              <a:avLst/>
            </a:prstGeom>
            <a:solidFill>
              <a:srgbClr val="FFF2CC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5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내원</a:t>
              </a:r>
            </a:p>
          </p:txBody>
        </p:sp>
        <p:sp>
          <p:nvSpPr>
            <p:cNvPr id="19502" name="TextBox 19501"/>
            <p:cNvSpPr txBox="1"/>
            <p:nvPr/>
          </p:nvSpPr>
          <p:spPr>
            <a:xfrm>
              <a:off x="4267533" y="1947137"/>
              <a:ext cx="603521" cy="454274"/>
            </a:xfrm>
            <a:prstGeom prst="rect">
              <a:avLst/>
            </a:prstGeom>
            <a:solidFill>
              <a:srgbClr val="FFF2CC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5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접수</a:t>
              </a:r>
            </a:p>
          </p:txBody>
        </p:sp>
        <p:sp>
          <p:nvSpPr>
            <p:cNvPr id="19503" name="TextBox 19502"/>
            <p:cNvSpPr txBox="1"/>
            <p:nvPr/>
          </p:nvSpPr>
          <p:spPr>
            <a:xfrm>
              <a:off x="5176026" y="1947137"/>
              <a:ext cx="603521" cy="454274"/>
            </a:xfrm>
            <a:prstGeom prst="rect">
              <a:avLst/>
            </a:prstGeom>
            <a:solidFill>
              <a:srgbClr val="FFF2CC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5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대기</a:t>
              </a:r>
            </a:p>
          </p:txBody>
        </p:sp>
        <p:sp>
          <p:nvSpPr>
            <p:cNvPr id="19504" name="TextBox 19503"/>
            <p:cNvSpPr txBox="1"/>
            <p:nvPr/>
          </p:nvSpPr>
          <p:spPr>
            <a:xfrm>
              <a:off x="6981844" y="1967796"/>
              <a:ext cx="603521" cy="454218"/>
            </a:xfrm>
            <a:prstGeom prst="rect">
              <a:avLst/>
            </a:prstGeom>
            <a:solidFill>
              <a:srgbClr val="FFF2CC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5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대기</a:t>
              </a:r>
            </a:p>
          </p:txBody>
        </p:sp>
        <p:sp>
          <p:nvSpPr>
            <p:cNvPr id="19505" name="TextBox 19504"/>
            <p:cNvSpPr txBox="1"/>
            <p:nvPr/>
          </p:nvSpPr>
          <p:spPr>
            <a:xfrm>
              <a:off x="7891845" y="1967796"/>
              <a:ext cx="601958" cy="454218"/>
            </a:xfrm>
            <a:prstGeom prst="rect">
              <a:avLst/>
            </a:prstGeom>
            <a:solidFill>
              <a:srgbClr val="FFF2CC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300" b="1" i="0" dirty="0">
                  <a:solidFill>
                    <a:srgbClr val="FF0000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난자</a:t>
              </a:r>
            </a:p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300" b="1" i="0" dirty="0">
                  <a:solidFill>
                    <a:srgbClr val="FF0000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채취</a:t>
              </a:r>
            </a:p>
          </p:txBody>
        </p:sp>
        <p:sp>
          <p:nvSpPr>
            <p:cNvPr id="19506" name="TextBox 19505"/>
            <p:cNvSpPr txBox="1"/>
            <p:nvPr/>
          </p:nvSpPr>
          <p:spPr>
            <a:xfrm>
              <a:off x="8800338" y="1967796"/>
              <a:ext cx="601902" cy="454218"/>
            </a:xfrm>
            <a:prstGeom prst="rect">
              <a:avLst/>
            </a:prstGeom>
            <a:solidFill>
              <a:srgbClr val="FFF2CC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altLang="en-US" sz="1500" b="0" i="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휴식</a:t>
              </a:r>
              <a:endParaRPr lang="ko-KR" sz="1500" b="0" i="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sym typeface="Wingdings"/>
              </a:endParaRPr>
            </a:p>
          </p:txBody>
        </p:sp>
        <p:sp>
          <p:nvSpPr>
            <p:cNvPr id="19507" name="TextBox 19506"/>
            <p:cNvSpPr txBox="1"/>
            <p:nvPr/>
          </p:nvSpPr>
          <p:spPr>
            <a:xfrm>
              <a:off x="6084462" y="1950320"/>
              <a:ext cx="603521" cy="454218"/>
            </a:xfrm>
            <a:prstGeom prst="rect">
              <a:avLst/>
            </a:prstGeom>
            <a:solidFill>
              <a:srgbClr val="FFF2CC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5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상담</a:t>
              </a:r>
            </a:p>
          </p:txBody>
        </p:sp>
        <p:sp>
          <p:nvSpPr>
            <p:cNvPr id="19508" name="TextBox 19507"/>
            <p:cNvSpPr txBox="1"/>
            <p:nvPr/>
          </p:nvSpPr>
          <p:spPr>
            <a:xfrm>
              <a:off x="9708776" y="1967796"/>
              <a:ext cx="601958" cy="454218"/>
            </a:xfrm>
            <a:prstGeom prst="rect">
              <a:avLst/>
            </a:prstGeom>
            <a:solidFill>
              <a:srgbClr val="FFF2CC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5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귀가</a:t>
              </a:r>
            </a:p>
          </p:txBody>
        </p:sp>
        <p:sp>
          <p:nvSpPr>
            <p:cNvPr id="19492" name="TextBox 19491"/>
            <p:cNvSpPr txBox="1"/>
            <p:nvPr/>
          </p:nvSpPr>
          <p:spPr>
            <a:xfrm>
              <a:off x="3373389" y="1592975"/>
              <a:ext cx="632109" cy="33977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주차장</a:t>
              </a:r>
            </a:p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현관</a:t>
              </a:r>
            </a:p>
          </p:txBody>
        </p:sp>
        <p:sp>
          <p:nvSpPr>
            <p:cNvPr id="19493" name="TextBox 19492"/>
            <p:cNvSpPr txBox="1"/>
            <p:nvPr/>
          </p:nvSpPr>
          <p:spPr>
            <a:xfrm>
              <a:off x="4250056" y="1677174"/>
              <a:ext cx="632109" cy="21762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데스크</a:t>
              </a:r>
            </a:p>
          </p:txBody>
        </p:sp>
        <p:sp>
          <p:nvSpPr>
            <p:cNvPr id="19494" name="TextBox 19493"/>
            <p:cNvSpPr txBox="1"/>
            <p:nvPr/>
          </p:nvSpPr>
          <p:spPr>
            <a:xfrm>
              <a:off x="5161732" y="1673992"/>
              <a:ext cx="632109" cy="215970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대기실</a:t>
              </a:r>
            </a:p>
          </p:txBody>
        </p:sp>
        <p:sp>
          <p:nvSpPr>
            <p:cNvPr id="19495" name="TextBox 19494"/>
            <p:cNvSpPr txBox="1"/>
            <p:nvPr/>
          </p:nvSpPr>
          <p:spPr>
            <a:xfrm>
              <a:off x="6071788" y="1669246"/>
              <a:ext cx="632109" cy="215970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진료실</a:t>
              </a:r>
            </a:p>
          </p:txBody>
        </p:sp>
        <p:sp>
          <p:nvSpPr>
            <p:cNvPr id="19496" name="TextBox 19495"/>
            <p:cNvSpPr txBox="1"/>
            <p:nvPr/>
          </p:nvSpPr>
          <p:spPr>
            <a:xfrm>
              <a:off x="6958003" y="1675555"/>
              <a:ext cx="632109" cy="216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대기실</a:t>
              </a:r>
            </a:p>
          </p:txBody>
        </p:sp>
        <p:sp>
          <p:nvSpPr>
            <p:cNvPr id="19497" name="TextBox 19496"/>
            <p:cNvSpPr txBox="1"/>
            <p:nvPr/>
          </p:nvSpPr>
          <p:spPr>
            <a:xfrm>
              <a:off x="7890282" y="1681920"/>
              <a:ext cx="632109" cy="216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시술실</a:t>
              </a:r>
            </a:p>
          </p:txBody>
        </p:sp>
        <p:sp>
          <p:nvSpPr>
            <p:cNvPr id="19498" name="TextBox 19497"/>
            <p:cNvSpPr txBox="1"/>
            <p:nvPr/>
          </p:nvSpPr>
          <p:spPr>
            <a:xfrm>
              <a:off x="8784426" y="1681920"/>
              <a:ext cx="632109" cy="216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altLang="en-US" sz="800" dirty="0"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휴게실</a:t>
              </a:r>
              <a:endParaRPr lang="ko-KR" sz="800" b="0" i="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sym typeface="Wingdings"/>
              </a:endParaRPr>
            </a:p>
          </p:txBody>
        </p:sp>
        <p:sp>
          <p:nvSpPr>
            <p:cNvPr id="19499" name="TextBox 19498"/>
            <p:cNvSpPr txBox="1"/>
            <p:nvPr/>
          </p:nvSpPr>
          <p:spPr>
            <a:xfrm>
              <a:off x="9667514" y="1681920"/>
              <a:ext cx="630490" cy="21762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800" b="0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현관</a:t>
              </a:r>
            </a:p>
          </p:txBody>
        </p:sp>
        <p:sp>
          <p:nvSpPr>
            <p:cNvPr id="19482" name="TextBox 19481"/>
            <p:cNvSpPr txBox="1"/>
            <p:nvPr/>
          </p:nvSpPr>
          <p:spPr>
            <a:xfrm>
              <a:off x="290621" y="2455404"/>
              <a:ext cx="1845518" cy="309958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400" b="0" i="1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Line of Interaction</a:t>
              </a:r>
            </a:p>
          </p:txBody>
        </p:sp>
        <p:cxnSp>
          <p:nvCxnSpPr>
            <p:cNvPr id="19483" name="꺾인 연결선 19482"/>
            <p:cNvCxnSpPr>
              <a:stCxn id="19472" idx="1"/>
              <a:endCxn id="19516" idx="2"/>
            </p:cNvCxnSpPr>
            <p:nvPr/>
          </p:nvCxnSpPr>
          <p:spPr>
            <a:xfrm rot="10800000">
              <a:off x="4539956" y="3781544"/>
              <a:ext cx="537576" cy="2055151"/>
            </a:xfrm>
            <a:prstGeom prst="bentConnector2">
              <a:avLst/>
            </a:prstGeom>
            <a:ln w="12674" cap="flat" cmpd="sng" algn="ctr">
              <a:solidFill>
                <a:schemeClr val="tx1"/>
              </a:solidFill>
              <a:prstDash val="solid"/>
              <a:round/>
              <a:tailEnd type="triangle" w="med" len="med"/>
            </a:ln>
          </p:spPr>
        </p:cxnSp>
        <p:sp>
          <p:nvSpPr>
            <p:cNvPr id="19484" name="TextBox 19483"/>
            <p:cNvSpPr txBox="1"/>
            <p:nvPr/>
          </p:nvSpPr>
          <p:spPr>
            <a:xfrm>
              <a:off x="7259735" y="4586798"/>
              <a:ext cx="598775" cy="454218"/>
            </a:xfrm>
            <a:prstGeom prst="rect">
              <a:avLst/>
            </a:prstGeom>
            <a:solidFill>
              <a:schemeClr val="bg1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200" b="1" i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난자 동결</a:t>
              </a:r>
            </a:p>
          </p:txBody>
        </p:sp>
        <p:sp>
          <p:nvSpPr>
            <p:cNvPr id="19485" name="TextBox 19484"/>
            <p:cNvSpPr txBox="1"/>
            <p:nvPr/>
          </p:nvSpPr>
          <p:spPr>
            <a:xfrm>
              <a:off x="8171411" y="4586798"/>
              <a:ext cx="791434" cy="454218"/>
            </a:xfrm>
            <a:prstGeom prst="rect">
              <a:avLst/>
            </a:prstGeom>
            <a:solidFill>
              <a:schemeClr val="bg1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txBody>
            <a:bodyPr vert="horz" wrap="square" lIns="90000" tIns="46800" rIns="90000" bIns="46800" anchor="ctr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900" b="1" i="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냉동난자 </a:t>
              </a:r>
              <a:endParaRPr lang="en-US" altLang="ko-KR" sz="900" b="1" i="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sym typeface="Wingdings"/>
              </a:endParaRPr>
            </a:p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900" b="1" i="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sym typeface="Wingdings"/>
                </a:rPr>
                <a:t>탱크로 이동</a:t>
              </a:r>
            </a:p>
          </p:txBody>
        </p:sp>
        <p:cxnSp>
          <p:nvCxnSpPr>
            <p:cNvPr id="19486" name="직선 연결선 19485"/>
            <p:cNvCxnSpPr/>
            <p:nvPr/>
          </p:nvCxnSpPr>
          <p:spPr>
            <a:xfrm flipH="1">
              <a:off x="7858511" y="4813879"/>
              <a:ext cx="293804" cy="0"/>
            </a:xfrm>
            <a:prstGeom prst="line">
              <a:avLst/>
            </a:prstGeom>
            <a:ln w="12674" cap="flat" cmpd="sng" algn="ctr">
              <a:solidFill>
                <a:schemeClr val="tx1"/>
              </a:solidFill>
              <a:prstDash val="solid"/>
              <a:round/>
            </a:ln>
          </p:spPr>
        </p:cxnSp>
        <p:cxnSp>
          <p:nvCxnSpPr>
            <p:cNvPr id="19488" name="꺾인 연결선 19487"/>
            <p:cNvCxnSpPr>
              <a:stCxn id="19484" idx="2"/>
              <a:endCxn id="19472" idx="3"/>
            </p:cNvCxnSpPr>
            <p:nvPr/>
          </p:nvCxnSpPr>
          <p:spPr>
            <a:xfrm rot="5400000">
              <a:off x="6700715" y="4977476"/>
              <a:ext cx="795650" cy="922786"/>
            </a:xfrm>
            <a:prstGeom prst="bentConnector2">
              <a:avLst/>
            </a:prstGeom>
            <a:ln w="12674" cap="flat" cmpd="sng" algn="ctr">
              <a:solidFill>
                <a:schemeClr val="tx1"/>
              </a:solidFill>
              <a:prstDash val="solid"/>
              <a:round/>
              <a:tailEnd type="triangle" w="med" len="med"/>
            </a:ln>
          </p:spPr>
        </p:cxnSp>
        <p:cxnSp>
          <p:nvCxnSpPr>
            <p:cNvPr id="19489" name="꺾인 연결선 19488"/>
            <p:cNvCxnSpPr/>
            <p:nvPr/>
          </p:nvCxnSpPr>
          <p:spPr>
            <a:xfrm rot="10800000" flipV="1">
              <a:off x="7544048" y="5041016"/>
              <a:ext cx="927532" cy="795706"/>
            </a:xfrm>
            <a:prstGeom prst="bentConnector3">
              <a:avLst>
                <a:gd name="adj1" fmla="val -350"/>
              </a:avLst>
            </a:prstGeom>
            <a:ln w="12674" cap="flat" cmpd="sng" algn="ctr">
              <a:solidFill>
                <a:schemeClr val="tx1"/>
              </a:solidFill>
              <a:prstDash val="solid"/>
              <a:round/>
            </a:ln>
          </p:spPr>
        </p:cxnSp>
      </p:grp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평행 사변형 20481"/>
          <p:cNvSpPr/>
          <p:nvPr/>
        </p:nvSpPr>
        <p:spPr>
          <a:xfrm>
            <a:off x="439924" y="304915"/>
            <a:ext cx="751261" cy="584481"/>
          </a:xfrm>
          <a:prstGeom prst="parallelogram">
            <a:avLst>
              <a:gd name="adj" fmla="val 25000"/>
            </a:avLst>
          </a:prstGeom>
          <a:solidFill>
            <a:srgbClr val="FEC9C9">
              <a:alpha val="36000"/>
            </a:srgbClr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83" name="평행 사변형 20482"/>
          <p:cNvSpPr/>
          <p:nvPr/>
        </p:nvSpPr>
        <p:spPr>
          <a:xfrm>
            <a:off x="325574" y="106421"/>
            <a:ext cx="670244" cy="520941"/>
          </a:xfrm>
          <a:prstGeom prst="parallelogram">
            <a:avLst>
              <a:gd name="adj" fmla="val 25000"/>
            </a:avLst>
          </a:prstGeom>
          <a:solidFill>
            <a:srgbClr val="FEC9C9">
              <a:alpha val="36000"/>
            </a:srgbClr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84" name="직사각형 20483"/>
          <p:cNvSpPr/>
          <p:nvPr/>
        </p:nvSpPr>
        <p:spPr>
          <a:xfrm>
            <a:off x="0" y="6556157"/>
            <a:ext cx="12197513" cy="304971"/>
          </a:xfrm>
          <a:prstGeom prst="rect">
            <a:avLst/>
          </a:prstGeom>
          <a:solidFill>
            <a:srgbClr val="FEC9C9"/>
          </a:solidFill>
          <a:ln w="25400" cap="flat" cmpd="sng" algn="ctr">
            <a:noFill/>
            <a:prstDash val="solid"/>
            <a:round/>
          </a:ln>
        </p:spPr>
      </p:sp>
      <p:sp>
        <p:nvSpPr>
          <p:cNvPr id="20485" name="TextBox 20484"/>
          <p:cNvSpPr txBox="1"/>
          <p:nvPr/>
        </p:nvSpPr>
        <p:spPr>
          <a:xfrm>
            <a:off x="741712" y="414518"/>
            <a:ext cx="3887965" cy="52250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800" b="0" i="0" dirty="0">
                <a:solidFill>
                  <a:srgbClr val="262626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정책 제안</a:t>
            </a:r>
            <a:endParaRPr lang="ko-KR" altLang="ko-KR" sz="2800" b="0" i="0" dirty="0">
              <a:solidFill>
                <a:srgbClr val="262626">
                  <a:alpha val="100000"/>
                </a:srgb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</p:txBody>
      </p:sp>
      <p:sp>
        <p:nvSpPr>
          <p:cNvPr id="20486" name="직사각형 20485"/>
          <p:cNvSpPr/>
          <p:nvPr/>
        </p:nvSpPr>
        <p:spPr>
          <a:xfrm>
            <a:off x="6365" y="946572"/>
            <a:ext cx="12197513" cy="52429"/>
          </a:xfrm>
          <a:prstGeom prst="rect">
            <a:avLst/>
          </a:prstGeom>
          <a:solidFill>
            <a:srgbClr val="FEC9C9"/>
          </a:solidFill>
          <a:ln w="25400" cap="flat" cmpd="sng" algn="ctr">
            <a:noFill/>
            <a:prstDash val="solid"/>
            <a:round/>
          </a:ln>
        </p:spPr>
      </p:sp>
      <p:sp>
        <p:nvSpPr>
          <p:cNvPr id="20489" name="TextBox 20488"/>
          <p:cNvSpPr txBox="1"/>
          <p:nvPr/>
        </p:nvSpPr>
        <p:spPr>
          <a:xfrm>
            <a:off x="2415779" y="1591421"/>
            <a:ext cx="4191923" cy="309958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4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30대 초반 냉동 난자 보관 시</a:t>
            </a:r>
            <a:r>
              <a:rPr lang="en-US" altLang="ko-KR" sz="1400" dirty="0"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 </a:t>
            </a:r>
            <a:r>
              <a:rPr lang="ko-KR" sz="14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향후 임신 성공 확률 </a:t>
            </a:r>
            <a:r>
              <a:rPr lang="en-US" altLang="ko-KR" sz="1400" dirty="0"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97</a:t>
            </a:r>
            <a:r>
              <a:rPr lang="ko-KR" sz="14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%</a:t>
            </a:r>
          </a:p>
        </p:txBody>
      </p:sp>
      <p:sp>
        <p:nvSpPr>
          <p:cNvPr id="20492" name="TextBox 20491"/>
          <p:cNvSpPr txBox="1"/>
          <p:nvPr/>
        </p:nvSpPr>
        <p:spPr>
          <a:xfrm>
            <a:off x="6984818" y="3107094"/>
            <a:ext cx="2897245" cy="32534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5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1인당 난임 시술 평균 횟수 : 약 5회</a:t>
            </a:r>
          </a:p>
        </p:txBody>
      </p:sp>
      <p:sp>
        <p:nvSpPr>
          <p:cNvPr id="20493" name="TextBox 20492"/>
          <p:cNvSpPr txBox="1"/>
          <p:nvPr/>
        </p:nvSpPr>
        <p:spPr>
          <a:xfrm>
            <a:off x="6984818" y="1498717"/>
            <a:ext cx="5814710" cy="140256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예상 비용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1800" b="0" i="0" dirty="0">
              <a:solidFill>
                <a:schemeClr val="tx1"/>
              </a:solidFill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냉동 난자 시술 및 보관 비용 + 시술 지원 비용(약 1회)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1800" b="0" i="0" dirty="0">
              <a:solidFill>
                <a:schemeClr val="tx1"/>
              </a:solidFill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3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2,000,000+</a:t>
            </a:r>
            <a:r>
              <a:rPr lang="en-US" altLang="ko-KR" sz="13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3,600,000</a:t>
            </a:r>
            <a:r>
              <a:rPr lang="ko-KR" sz="13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(지원 금액 : </a:t>
            </a:r>
            <a:r>
              <a:rPr lang="en-US" altLang="ko-KR" sz="1300" dirty="0"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3,020,000</a:t>
            </a:r>
            <a:r>
              <a:rPr lang="ko-KR" sz="13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) </a:t>
            </a:r>
            <a:r>
              <a:rPr lang="ko-KR" sz="1300" b="0" i="0" dirty="0" err="1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x</a:t>
            </a:r>
            <a:r>
              <a:rPr lang="ko-KR" sz="13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 1 = </a:t>
            </a:r>
            <a:r>
              <a:rPr lang="en-US" altLang="ko-KR" sz="13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5,600,000</a:t>
            </a:r>
            <a:endParaRPr lang="ko-KR" sz="1300" b="0" i="0" dirty="0">
              <a:solidFill>
                <a:schemeClr val="tx1"/>
              </a:solidFill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</p:txBody>
      </p:sp>
      <p:sp>
        <p:nvSpPr>
          <p:cNvPr id="20494" name="TextBox 20493"/>
          <p:cNvSpPr txBox="1"/>
          <p:nvPr/>
        </p:nvSpPr>
        <p:spPr>
          <a:xfrm>
            <a:off x="6984818" y="3752540"/>
            <a:ext cx="4202089" cy="180267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예상 비용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1800" b="0" i="0" dirty="0">
              <a:solidFill>
                <a:schemeClr val="tx1"/>
              </a:solidFill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시술 지원 비용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1800" b="0" i="0" dirty="0">
              <a:solidFill>
                <a:schemeClr val="tx1"/>
              </a:solidFill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3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3,600,000</a:t>
            </a:r>
            <a:r>
              <a:rPr lang="ko-KR" sz="13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(지원 금액 : </a:t>
            </a:r>
            <a:r>
              <a:rPr lang="en-US" altLang="ko-KR" sz="13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3,0</a:t>
            </a:r>
            <a:r>
              <a:rPr lang="en-US" altLang="ko-KR" sz="1300" dirty="0"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2</a:t>
            </a:r>
            <a:r>
              <a:rPr lang="ko-KR" sz="13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0,000) </a:t>
            </a:r>
            <a:r>
              <a:rPr lang="ko-KR" sz="1300" b="0" i="0" dirty="0" err="1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x</a:t>
            </a:r>
            <a:r>
              <a:rPr lang="ko-KR" sz="13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 </a:t>
            </a:r>
            <a:r>
              <a:rPr lang="en-US" altLang="ko-KR" sz="13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4</a:t>
            </a:r>
            <a:r>
              <a:rPr lang="ko-KR" sz="13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 = </a:t>
            </a:r>
            <a:r>
              <a:rPr lang="en-US" altLang="ko-KR" sz="13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14,400,000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300" dirty="0"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3,600,000(</a:t>
            </a:r>
            <a:r>
              <a:rPr lang="ko-KR" altLang="en-US" sz="1300" dirty="0"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지원 금액 </a:t>
            </a:r>
            <a:r>
              <a:rPr lang="en-US" altLang="ko-KR" sz="1300" dirty="0"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: 2,200,000) x 1 = 3,600,000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3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                                               </a:t>
            </a:r>
            <a:r>
              <a:rPr lang="en-US" altLang="ko-KR" sz="1300" dirty="0"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= 18,000,000</a:t>
            </a:r>
            <a:endParaRPr lang="ko-KR" sz="1300" b="0" i="0" dirty="0">
              <a:solidFill>
                <a:schemeClr val="tx1"/>
              </a:solidFill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</p:txBody>
      </p:sp>
      <p:sp>
        <p:nvSpPr>
          <p:cNvPr id="20495" name="모서리가 둥근 직사각형 20494"/>
          <p:cNvSpPr/>
          <p:nvPr/>
        </p:nvSpPr>
        <p:spPr>
          <a:xfrm>
            <a:off x="10032522" y="5888922"/>
            <a:ext cx="2096218" cy="598150"/>
          </a:xfrm>
          <a:prstGeom prst="roundRect">
            <a:avLst>
              <a:gd name="adj" fmla="val 18750"/>
            </a:avLst>
          </a:prstGeom>
          <a:solidFill>
            <a:srgbClr val="FEC9C9">
              <a:alpha val="26000"/>
            </a:srgbClr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>
                <a:solidFill>
                  <a:srgbClr val="2F5597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약 </a:t>
            </a:r>
            <a:r>
              <a:rPr lang="en-US" altLang="ko-KR" sz="1600" b="0" i="0" dirty="0">
                <a:solidFill>
                  <a:srgbClr val="2F5597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12,400,000</a:t>
            </a:r>
            <a:r>
              <a:rPr lang="ko-KR" sz="1600" b="0" i="0" dirty="0">
                <a:solidFill>
                  <a:srgbClr val="2F5597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(원)+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D51C058-A49C-4D8A-8735-1B2065390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866921"/>
              </p:ext>
            </p:extLst>
          </p:nvPr>
        </p:nvGraphicFramePr>
        <p:xfrm>
          <a:off x="101115" y="3509213"/>
          <a:ext cx="6545700" cy="2967355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08801">
                  <a:extLst>
                    <a:ext uri="{9D8B030D-6E8A-4147-A177-3AD203B41FA5}">
                      <a16:colId xmlns:a16="http://schemas.microsoft.com/office/drawing/2014/main" val="2622078581"/>
                    </a:ext>
                  </a:extLst>
                </a:gridCol>
                <a:gridCol w="646981">
                  <a:extLst>
                    <a:ext uri="{9D8B030D-6E8A-4147-A177-3AD203B41FA5}">
                      <a16:colId xmlns:a16="http://schemas.microsoft.com/office/drawing/2014/main" val="4245534396"/>
                    </a:ext>
                  </a:extLst>
                </a:gridCol>
                <a:gridCol w="923026">
                  <a:extLst>
                    <a:ext uri="{9D8B030D-6E8A-4147-A177-3AD203B41FA5}">
                      <a16:colId xmlns:a16="http://schemas.microsoft.com/office/drawing/2014/main" val="84293107"/>
                    </a:ext>
                  </a:extLst>
                </a:gridCol>
                <a:gridCol w="810883">
                  <a:extLst>
                    <a:ext uri="{9D8B030D-6E8A-4147-A177-3AD203B41FA5}">
                      <a16:colId xmlns:a16="http://schemas.microsoft.com/office/drawing/2014/main" val="2641810767"/>
                    </a:ext>
                  </a:extLst>
                </a:gridCol>
                <a:gridCol w="741872">
                  <a:extLst>
                    <a:ext uri="{9D8B030D-6E8A-4147-A177-3AD203B41FA5}">
                      <a16:colId xmlns:a16="http://schemas.microsoft.com/office/drawing/2014/main" val="769950570"/>
                    </a:ext>
                  </a:extLst>
                </a:gridCol>
                <a:gridCol w="621102">
                  <a:extLst>
                    <a:ext uri="{9D8B030D-6E8A-4147-A177-3AD203B41FA5}">
                      <a16:colId xmlns:a16="http://schemas.microsoft.com/office/drawing/2014/main" val="1771014407"/>
                    </a:ext>
                  </a:extLst>
                </a:gridCol>
                <a:gridCol w="888521">
                  <a:extLst>
                    <a:ext uri="{9D8B030D-6E8A-4147-A177-3AD203B41FA5}">
                      <a16:colId xmlns:a16="http://schemas.microsoft.com/office/drawing/2014/main" val="3055125388"/>
                    </a:ext>
                  </a:extLst>
                </a:gridCol>
                <a:gridCol w="877214">
                  <a:extLst>
                    <a:ext uri="{9D8B030D-6E8A-4147-A177-3AD203B41FA5}">
                      <a16:colId xmlns:a16="http://schemas.microsoft.com/office/drawing/2014/main" val="1827792963"/>
                    </a:ext>
                  </a:extLst>
                </a:gridCol>
                <a:gridCol w="727300">
                  <a:extLst>
                    <a:ext uri="{9D8B030D-6E8A-4147-A177-3AD203B41FA5}">
                      <a16:colId xmlns:a16="http://schemas.microsoft.com/office/drawing/2014/main" val="794063633"/>
                    </a:ext>
                  </a:extLst>
                </a:gridCol>
              </a:tblGrid>
              <a:tr h="246948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44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세 이하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45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세 이상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849297"/>
                  </a:ext>
                </a:extLst>
              </a:tr>
              <a:tr h="3765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총비용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(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누적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건강보험공단 지원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보건복지부 지원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개인 부담 비용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총비용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(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누적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건강보험공단 지원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보건복지부 지원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개인 부담 비용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491436"/>
                  </a:ext>
                </a:extLst>
              </a:tr>
              <a:tr h="2879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360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FF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252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FF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50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58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360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FF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180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FF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140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653987"/>
                  </a:ext>
                </a:extLst>
              </a:tr>
              <a:tr h="2879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720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FF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504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FF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116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720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FF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360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FF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80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280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257301"/>
                  </a:ext>
                </a:extLst>
              </a:tr>
              <a:tr h="27569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3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1080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FF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756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FF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150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174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1080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FF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540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FF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420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7485430"/>
                  </a:ext>
                </a:extLst>
              </a:tr>
              <a:tr h="2879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1440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FF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1008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FF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232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1440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FF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720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FF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160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560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083980"/>
                  </a:ext>
                </a:extLst>
              </a:tr>
              <a:tr h="2879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5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FF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1800</a:t>
                      </a:r>
                      <a:endParaRPr lang="en-US" sz="1000" b="0" kern="0" spc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FF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1188</a:t>
                      </a:r>
                      <a:endParaRPr lang="en-US" sz="1000" b="0" kern="0" spc="0" dirty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FF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240</a:t>
                      </a:r>
                      <a:endParaRPr lang="en-US" sz="1000" b="0" kern="0" spc="0" dirty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372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FF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1800</a:t>
                      </a:r>
                      <a:endParaRPr lang="en-US" sz="1000" b="0" kern="0" spc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>
                          <a:solidFill>
                            <a:srgbClr val="0000FF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900</a:t>
                      </a:r>
                      <a:endParaRPr lang="en-US" sz="1000" b="0" kern="0" spc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FF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200</a:t>
                      </a:r>
                      <a:endParaRPr lang="en-US" sz="1000" b="0" kern="0" spc="0" dirty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700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466728"/>
                  </a:ext>
                </a:extLst>
              </a:tr>
              <a:tr h="2879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6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2160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FF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1368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FF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280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512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2160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FF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1080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FF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240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840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74325"/>
                  </a:ext>
                </a:extLst>
              </a:tr>
              <a:tr h="28795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7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2520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FF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1548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FF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320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652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2520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FF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1260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FF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280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980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724709"/>
                  </a:ext>
                </a:extLst>
              </a:tr>
              <a:tr h="28839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8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2880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FF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1728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FF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320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832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FF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2880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FF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1260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FF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280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1120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485324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101115" y="1102780"/>
            <a:ext cx="2264940" cy="1720477"/>
            <a:chOff x="150973" y="1478169"/>
            <a:chExt cx="2264940" cy="1720477"/>
          </a:xfrm>
        </p:grpSpPr>
        <p:grpSp>
          <p:nvGrpSpPr>
            <p:cNvPr id="11" name="그룹 10"/>
            <p:cNvGrpSpPr/>
            <p:nvPr/>
          </p:nvGrpSpPr>
          <p:grpSpPr>
            <a:xfrm>
              <a:off x="150973" y="1478169"/>
              <a:ext cx="2197990" cy="1720477"/>
              <a:chOff x="107762" y="1081858"/>
              <a:chExt cx="2197990" cy="1720477"/>
            </a:xfrm>
          </p:grpSpPr>
          <p:sp>
            <p:nvSpPr>
              <p:cNvPr id="3" name="자유형 2"/>
              <p:cNvSpPr/>
              <p:nvPr/>
            </p:nvSpPr>
            <p:spPr>
              <a:xfrm>
                <a:off x="276045" y="2118305"/>
                <a:ext cx="1949570" cy="45719"/>
              </a:xfrm>
              <a:custGeom>
                <a:avLst/>
                <a:gdLst>
                  <a:gd name="connsiteX0" fmla="*/ 0 w 1621766"/>
                  <a:gd name="connsiteY0" fmla="*/ 0 h 0"/>
                  <a:gd name="connsiteX1" fmla="*/ 1621766 w 1621766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1766">
                    <a:moveTo>
                      <a:pt x="0" y="0"/>
                    </a:moveTo>
                    <a:lnTo>
                      <a:pt x="1621766" y="0"/>
                    </a:ln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50973" y="1838233"/>
                <a:ext cx="232890" cy="276999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210 국민체조 L" panose="02020603020101020101" pitchFamily="18" charset="-127"/>
                    <a:ea typeface="210 국민체조 L" panose="02020603020101020101" pitchFamily="18" charset="-127"/>
                  </a:rPr>
                  <a:t>0</a:t>
                </a:r>
                <a:endParaRPr lang="ko-KR" altLang="en-US" sz="1200" dirty="0">
                  <a:latin typeface="210 국민체조 L" panose="02020603020101020101" pitchFamily="18" charset="-127"/>
                  <a:ea typeface="210 국민체조 L" panose="02020603020101020101" pitchFamily="18" charset="-127"/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>
                <a:off x="276045" y="1745997"/>
                <a:ext cx="1949570" cy="45719"/>
              </a:xfrm>
              <a:custGeom>
                <a:avLst/>
                <a:gdLst>
                  <a:gd name="connsiteX0" fmla="*/ 0 w 1621766"/>
                  <a:gd name="connsiteY0" fmla="*/ 0 h 0"/>
                  <a:gd name="connsiteX1" fmla="*/ 1621766 w 1621766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1766">
                    <a:moveTo>
                      <a:pt x="0" y="0"/>
                    </a:moveTo>
                    <a:lnTo>
                      <a:pt x="1621766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자유형 23"/>
              <p:cNvSpPr/>
              <p:nvPr/>
            </p:nvSpPr>
            <p:spPr>
              <a:xfrm>
                <a:off x="276045" y="1361641"/>
                <a:ext cx="1949570" cy="45719"/>
              </a:xfrm>
              <a:custGeom>
                <a:avLst/>
                <a:gdLst>
                  <a:gd name="connsiteX0" fmla="*/ 0 w 1621766"/>
                  <a:gd name="connsiteY0" fmla="*/ 0 h 0"/>
                  <a:gd name="connsiteX1" fmla="*/ 1621766 w 1621766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1766">
                    <a:moveTo>
                      <a:pt x="0" y="0"/>
                    </a:moveTo>
                    <a:lnTo>
                      <a:pt x="1621766" y="0"/>
                    </a:ln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07762" y="1081858"/>
                <a:ext cx="435623" cy="276999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210 국민체조 L" panose="02020603020101020101" pitchFamily="18" charset="-127"/>
                    <a:ea typeface="210 국민체조 L" panose="02020603020101020101" pitchFamily="18" charset="-127"/>
                  </a:rPr>
                  <a:t>100</a:t>
                </a:r>
                <a:endParaRPr lang="ko-KR" altLang="en-US" sz="1200" dirty="0">
                  <a:latin typeface="210 국민체조 L" panose="02020603020101020101" pitchFamily="18" charset="-127"/>
                  <a:ea typeface="210 국민체조 L" panose="02020603020101020101" pitchFamily="18" charset="-127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9924" y="2199642"/>
                <a:ext cx="854038" cy="276999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210 국민체조 L" panose="02020603020101020101" pitchFamily="18" charset="-127"/>
                    <a:ea typeface="210 국민체조 L" panose="02020603020101020101" pitchFamily="18" charset="-127"/>
                  </a:rPr>
                  <a:t>30</a:t>
                </a:r>
                <a:r>
                  <a:rPr lang="ko-KR" altLang="en-US" sz="1200" dirty="0">
                    <a:latin typeface="210 국민체조 L" panose="02020603020101020101" pitchFamily="18" charset="-127"/>
                    <a:ea typeface="210 국민체조 L" panose="02020603020101020101" pitchFamily="18" charset="-127"/>
                  </a:rPr>
                  <a:t>대 초반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293962" y="2199641"/>
                <a:ext cx="854038" cy="276999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210 국민체조 L" panose="02020603020101020101" pitchFamily="18" charset="-127"/>
                    <a:ea typeface="210 국민체조 L" panose="02020603020101020101" pitchFamily="18" charset="-127"/>
                  </a:rPr>
                  <a:t>30</a:t>
                </a:r>
                <a:r>
                  <a:rPr lang="ko-KR" altLang="en-US" sz="1200" dirty="0">
                    <a:latin typeface="210 국민체조 L" panose="02020603020101020101" pitchFamily="18" charset="-127"/>
                    <a:ea typeface="210 국민체조 L" panose="02020603020101020101" pitchFamily="18" charset="-127"/>
                  </a:rPr>
                  <a:t>대 후반</a:t>
                </a: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757113" y="1483929"/>
                <a:ext cx="89144" cy="74723"/>
              </a:xfrm>
              <a:prstGeom prst="ellipse">
                <a:avLst/>
              </a:prstGeom>
              <a:solidFill>
                <a:schemeClr val="accent4"/>
              </a:solidFill>
              <a:ln w="3492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676409" y="1869439"/>
                <a:ext cx="89144" cy="74723"/>
              </a:xfrm>
              <a:prstGeom prst="ellipse">
                <a:avLst/>
              </a:prstGeom>
              <a:solidFill>
                <a:schemeClr val="accent4"/>
              </a:solidFill>
              <a:ln w="3492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자유형 6"/>
              <p:cNvSpPr/>
              <p:nvPr/>
            </p:nvSpPr>
            <p:spPr>
              <a:xfrm>
                <a:off x="802257" y="1526875"/>
                <a:ext cx="963296" cy="383565"/>
              </a:xfrm>
              <a:custGeom>
                <a:avLst/>
                <a:gdLst>
                  <a:gd name="connsiteX0" fmla="*/ 0 w 914400"/>
                  <a:gd name="connsiteY0" fmla="*/ 0 h 112143"/>
                  <a:gd name="connsiteX1" fmla="*/ 914400 w 914400"/>
                  <a:gd name="connsiteY1" fmla="*/ 112143 h 112143"/>
                  <a:gd name="connsiteX2" fmla="*/ 914400 w 914400"/>
                  <a:gd name="connsiteY2" fmla="*/ 112143 h 112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112143">
                    <a:moveTo>
                      <a:pt x="0" y="0"/>
                    </a:moveTo>
                    <a:lnTo>
                      <a:pt x="914400" y="112143"/>
                    </a:lnTo>
                    <a:lnTo>
                      <a:pt x="914400" y="112143"/>
                    </a:lnTo>
                  </a:path>
                </a:pathLst>
              </a:cu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>
                <a:off x="532902" y="2663835"/>
                <a:ext cx="285768" cy="0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877547" y="2525336"/>
                <a:ext cx="1428205" cy="276999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latin typeface="210 국민체조 L" panose="02020603020101020101" pitchFamily="18" charset="-127"/>
                    <a:ea typeface="210 국민체조 L" panose="02020603020101020101" pitchFamily="18" charset="-127"/>
                  </a:rPr>
                  <a:t>냉동 난자 성공 확률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635450" y="1986489"/>
              <a:ext cx="559515" cy="2616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97%</a:t>
              </a:r>
              <a:endParaRPr lang="ko-KR" altLang="en-US" sz="1100" dirty="0">
                <a:latin typeface="210 국민체조 L" panose="02020603020101020101" pitchFamily="18" charset="-127"/>
                <a:ea typeface="210 국민체조 L" panose="02020603020101020101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56398" y="2217388"/>
              <a:ext cx="559515" cy="2616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30%</a:t>
              </a:r>
              <a:endParaRPr lang="ko-KR" altLang="en-US" sz="1100" dirty="0">
                <a:latin typeface="210 국민체조 L" panose="02020603020101020101" pitchFamily="18" charset="-127"/>
                <a:ea typeface="210 국민체조 L" panose="02020603020101020101" pitchFamily="18" charset="-127"/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294258" y="3151326"/>
            <a:ext cx="98473" cy="278298"/>
          </a:xfrm>
          <a:prstGeom prst="rect">
            <a:avLst/>
          </a:prstGeom>
          <a:solidFill>
            <a:srgbClr val="13235D"/>
          </a:solidFill>
          <a:ln w="25400" cap="flat" cmpd="sng" algn="ctr">
            <a:noFill/>
            <a:prstDash val="solid"/>
            <a:round/>
          </a:ln>
        </p:spPr>
      </p:sp>
      <p:sp>
        <p:nvSpPr>
          <p:cNvPr id="14" name="TextBox 13"/>
          <p:cNvSpPr txBox="1"/>
          <p:nvPr/>
        </p:nvSpPr>
        <p:spPr>
          <a:xfrm>
            <a:off x="331233" y="3108681"/>
            <a:ext cx="2855344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연령별 개인 부담 비용 예시</a:t>
            </a:r>
          </a:p>
        </p:txBody>
      </p:sp>
    </p:spTree>
    <p:extLst>
      <p:ext uri="{BB962C8B-B14F-4D97-AF65-F5344CB8AC3E}">
        <p14:creationId xmlns:p14="http://schemas.microsoft.com/office/powerpoint/2010/main" val="25153138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평행 사변형 22530"/>
          <p:cNvSpPr/>
          <p:nvPr/>
        </p:nvSpPr>
        <p:spPr>
          <a:xfrm>
            <a:off x="439924" y="304915"/>
            <a:ext cx="751261" cy="584481"/>
          </a:xfrm>
          <a:prstGeom prst="parallelogram">
            <a:avLst>
              <a:gd name="adj" fmla="val 25000"/>
            </a:avLst>
          </a:prstGeom>
          <a:solidFill>
            <a:srgbClr val="FEC9C9">
              <a:alpha val="36000"/>
            </a:srgbClr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32" name="평행 사변형 22531"/>
          <p:cNvSpPr/>
          <p:nvPr/>
        </p:nvSpPr>
        <p:spPr>
          <a:xfrm>
            <a:off x="325574" y="106421"/>
            <a:ext cx="670244" cy="520941"/>
          </a:xfrm>
          <a:prstGeom prst="parallelogram">
            <a:avLst>
              <a:gd name="adj" fmla="val 25000"/>
            </a:avLst>
          </a:prstGeom>
          <a:solidFill>
            <a:srgbClr val="FEC9C9">
              <a:alpha val="36000"/>
            </a:srgbClr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33" name="직사각형 22532"/>
          <p:cNvSpPr/>
          <p:nvPr/>
        </p:nvSpPr>
        <p:spPr>
          <a:xfrm>
            <a:off x="6365" y="6556157"/>
            <a:ext cx="12197513" cy="304971"/>
          </a:xfrm>
          <a:prstGeom prst="rect">
            <a:avLst/>
          </a:prstGeom>
          <a:solidFill>
            <a:srgbClr val="FEC9C9"/>
          </a:solidFill>
          <a:ln w="25400" cap="flat" cmpd="sng" algn="ctr">
            <a:noFill/>
            <a:prstDash val="solid"/>
            <a:round/>
          </a:ln>
        </p:spPr>
      </p:sp>
      <p:sp>
        <p:nvSpPr>
          <p:cNvPr id="22534" name="TextBox 22533"/>
          <p:cNvSpPr txBox="1"/>
          <p:nvPr/>
        </p:nvSpPr>
        <p:spPr>
          <a:xfrm>
            <a:off x="714689" y="414518"/>
            <a:ext cx="5334821" cy="52250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2800" b="0" i="0" dirty="0">
                <a:solidFill>
                  <a:srgbClr val="262626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정책 제안</a:t>
            </a:r>
            <a:endParaRPr lang="ko-KR" sz="2800" b="0" i="0" dirty="0">
              <a:solidFill>
                <a:srgbClr val="262626">
                  <a:alpha val="100000"/>
                </a:srgbClr>
              </a:solidFill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</p:txBody>
      </p:sp>
      <p:grpSp>
        <p:nvGrpSpPr>
          <p:cNvPr id="22535" name="Group 1"/>
          <p:cNvGrpSpPr/>
          <p:nvPr/>
        </p:nvGrpSpPr>
        <p:grpSpPr>
          <a:xfrm>
            <a:off x="328757" y="1099058"/>
            <a:ext cx="3849830" cy="368456"/>
            <a:chOff x="328757" y="1099058"/>
            <a:chExt cx="3849830" cy="368456"/>
          </a:xfrm>
        </p:grpSpPr>
        <p:sp>
          <p:nvSpPr>
            <p:cNvPr id="22548" name="TextBox 22547"/>
            <p:cNvSpPr txBox="1"/>
            <p:nvPr/>
          </p:nvSpPr>
          <p:spPr>
            <a:xfrm>
              <a:off x="468512" y="1099058"/>
              <a:ext cx="3710075" cy="368456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0" i="0" dirty="0">
                  <a:solidFill>
                    <a:srgbClr val="262626">
                      <a:alpha val="100000"/>
                    </a:srgbClr>
                  </a:solidFill>
                  <a:effectLst>
                    <a:outerShdw blurRad="38100" dist="38100" dir="2700000" algn="tl" rotWithShape="0">
                      <a:srgbClr val="000000">
                        <a:alpha val="40000"/>
                      </a:srgbClr>
                    </a:outerShdw>
                  </a:effectLst>
                  <a:latin typeface="210 국민체조 L" panose="02020603020101020101" pitchFamily="18" charset="-127"/>
                  <a:ea typeface="210 국민체조 L" panose="02020603020101020101" pitchFamily="18" charset="-127"/>
                  <a:sym typeface="Wingdings"/>
                </a:rPr>
                <a:t>설립 위치</a:t>
              </a:r>
              <a:endParaRPr lang="ko-KR" altLang="ko-KR" sz="1800" b="0" i="0" dirty="0">
                <a:solidFill>
                  <a:srgbClr val="262626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endParaRPr>
            </a:p>
          </p:txBody>
        </p:sp>
        <p:sp>
          <p:nvSpPr>
            <p:cNvPr id="22549" name="직사각형 22548"/>
            <p:cNvSpPr/>
            <p:nvPr/>
          </p:nvSpPr>
          <p:spPr>
            <a:xfrm>
              <a:off x="328757" y="1099058"/>
              <a:ext cx="117532" cy="335122"/>
            </a:xfrm>
            <a:prstGeom prst="rect">
              <a:avLst/>
            </a:prstGeom>
            <a:solidFill>
              <a:srgbClr val="13235D"/>
            </a:solidFill>
            <a:ln w="25400" cap="flat" cmpd="sng" algn="ctr">
              <a:noFill/>
              <a:prstDash val="solid"/>
              <a:round/>
            </a:ln>
          </p:spPr>
        </p:sp>
      </p:grpSp>
      <p:pic>
        <p:nvPicPr>
          <p:cNvPr id="22536" name="그림 22535" descr="그림 41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6098756" y="3430564"/>
            <a:ext cx="0" cy="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22537" name="직사각형 22536"/>
          <p:cNvSpPr/>
          <p:nvPr/>
        </p:nvSpPr>
        <p:spPr>
          <a:xfrm>
            <a:off x="6464085" y="4921920"/>
            <a:ext cx="4170659" cy="25248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22538" name="직사각형 22537"/>
          <p:cNvSpPr/>
          <p:nvPr/>
        </p:nvSpPr>
        <p:spPr>
          <a:xfrm>
            <a:off x="6365" y="956120"/>
            <a:ext cx="12197513" cy="52373"/>
          </a:xfrm>
          <a:prstGeom prst="rect">
            <a:avLst/>
          </a:prstGeom>
          <a:solidFill>
            <a:srgbClr val="FEC9C9"/>
          </a:solidFill>
          <a:ln w="25400" cap="flat" cmpd="sng" algn="ctr">
            <a:noFill/>
            <a:prstDash val="solid"/>
            <a:round/>
          </a:ln>
        </p:spPr>
      </p:sp>
      <p:sp>
        <p:nvSpPr>
          <p:cNvPr id="22540" name="TextBox 22539"/>
          <p:cNvSpPr txBox="1"/>
          <p:nvPr/>
        </p:nvSpPr>
        <p:spPr>
          <a:xfrm>
            <a:off x="4256415" y="5380866"/>
            <a:ext cx="4116667" cy="33992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&gt;&gt; </a:t>
            </a:r>
            <a:r>
              <a:rPr lang="ko-KR" sz="14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서울시의 난임 환자가 가장 많은 시술을 받음</a:t>
            </a:r>
            <a:endParaRPr lang="ko-KR" altLang="ko-KR" sz="1800" b="0" i="0" dirty="0">
              <a:solidFill>
                <a:schemeClr val="tx1"/>
              </a:solidFill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</p:txBody>
      </p:sp>
      <p:sp>
        <p:nvSpPr>
          <p:cNvPr id="22541" name="TextBox 22540"/>
          <p:cNvSpPr txBox="1"/>
          <p:nvPr/>
        </p:nvSpPr>
        <p:spPr>
          <a:xfrm>
            <a:off x="4576405" y="2028925"/>
            <a:ext cx="2788907" cy="370075"/>
          </a:xfrm>
          <a:prstGeom prst="rect">
            <a:avLst/>
          </a:prstGeom>
          <a:solidFill>
            <a:srgbClr val="13235D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600" dirty="0">
                <a:solidFill>
                  <a:srgbClr val="FFFFFF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시</a:t>
            </a:r>
            <a:r>
              <a:rPr lang="ko-KR" sz="1600" i="0" dirty="0">
                <a:solidFill>
                  <a:srgbClr val="FFFFFF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도별 1인당 난임 시술 횟수</a:t>
            </a:r>
          </a:p>
        </p:txBody>
      </p:sp>
      <p:sp>
        <p:nvSpPr>
          <p:cNvPr id="22542" name="TextBox 22541"/>
          <p:cNvSpPr txBox="1"/>
          <p:nvPr/>
        </p:nvSpPr>
        <p:spPr>
          <a:xfrm>
            <a:off x="8611266" y="2027897"/>
            <a:ext cx="2985893" cy="370075"/>
          </a:xfrm>
          <a:prstGeom prst="rect">
            <a:avLst/>
          </a:prstGeom>
          <a:solidFill>
            <a:srgbClr val="13235D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i="0" dirty="0">
                <a:solidFill>
                  <a:srgbClr val="FFFFFF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1인당 시술 비용</a:t>
            </a:r>
          </a:p>
        </p:txBody>
      </p:sp>
      <p:sp>
        <p:nvSpPr>
          <p:cNvPr id="22543" name="TextBox 22542"/>
          <p:cNvSpPr txBox="1"/>
          <p:nvPr/>
        </p:nvSpPr>
        <p:spPr>
          <a:xfrm>
            <a:off x="4655056" y="5199371"/>
            <a:ext cx="1777231" cy="21759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800" b="0" i="0">
                <a:solidFill>
                  <a:schemeClr val="tx1"/>
                </a:solidFill>
                <a:latin typeface="바른바탕Pro 1"/>
                <a:ea typeface="맑은 고딕 Semilight"/>
                <a:sym typeface="Wingdings"/>
              </a:rPr>
              <a:t>2017년 10월 ~ 2019년 6월</a:t>
            </a:r>
          </a:p>
        </p:txBody>
      </p:sp>
      <p:sp>
        <p:nvSpPr>
          <p:cNvPr id="22546" name="TextBox 22545"/>
          <p:cNvSpPr txBox="1"/>
          <p:nvPr/>
        </p:nvSpPr>
        <p:spPr>
          <a:xfrm>
            <a:off x="328757" y="2028925"/>
            <a:ext cx="3001695" cy="370075"/>
          </a:xfrm>
          <a:prstGeom prst="rect">
            <a:avLst/>
          </a:prstGeom>
          <a:solidFill>
            <a:srgbClr val="13235D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600" i="0" dirty="0">
                <a:solidFill>
                  <a:srgbClr val="FFFFFF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시도별 난임 환자 수</a:t>
            </a:r>
            <a:endParaRPr lang="ko-KR" sz="1600" i="0" dirty="0">
              <a:solidFill>
                <a:srgbClr val="FFFFFF">
                  <a:alpha val="100000"/>
                </a:srgbClr>
              </a:solidFill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</p:txBody>
      </p:sp>
      <p:sp>
        <p:nvSpPr>
          <p:cNvPr id="22547" name="TextBox 22546"/>
          <p:cNvSpPr txBox="1"/>
          <p:nvPr/>
        </p:nvSpPr>
        <p:spPr>
          <a:xfrm>
            <a:off x="8611266" y="5379745"/>
            <a:ext cx="3630677" cy="33983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&gt;&gt; </a:t>
            </a:r>
            <a:r>
              <a:rPr lang="ko-KR" sz="14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1인당 시술 비용 부담 서울시가 가장 높음</a:t>
            </a:r>
            <a:endParaRPr lang="ko-KR" altLang="ko-KR" sz="1800" b="0" i="0" dirty="0">
              <a:solidFill>
                <a:schemeClr val="tx1"/>
              </a:solidFill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149" y="2534305"/>
            <a:ext cx="3690417" cy="26390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589" y="2534305"/>
            <a:ext cx="3870509" cy="27172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5" y="2653481"/>
            <a:ext cx="3625814" cy="259802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87554" y="5380866"/>
            <a:ext cx="3630677" cy="33983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&gt;&gt; </a:t>
            </a:r>
            <a:r>
              <a:rPr lang="ko-KR" altLang="en-US" sz="14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서울시 난임 환자 수가 가장 많음</a:t>
            </a:r>
            <a:endParaRPr lang="ko-KR" altLang="ko-KR" sz="1800" b="0" i="0" dirty="0">
              <a:solidFill>
                <a:schemeClr val="tx1"/>
              </a:solidFill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44888" y="6086874"/>
            <a:ext cx="3009241" cy="370614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“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서울시에 설립이 가장 효과적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”</a:t>
            </a:r>
            <a:endParaRPr lang="ko-KR" altLang="ko-KR" b="0" i="0" dirty="0">
              <a:solidFill>
                <a:schemeClr val="tx1"/>
              </a:solidFill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rgbClr val="FFC1C1">
                <a:alpha val="70000"/>
              </a:srgbClr>
            </a:gs>
            <a:gs pos="98000">
              <a:schemeClr val="accent4">
                <a:lumMod val="40000"/>
                <a:lumOff val="60000"/>
                <a:alpha val="70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그림 4097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4043634" y="1696214"/>
            <a:ext cx="4116666" cy="1111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4099" name="TextBox 4098"/>
          <p:cNvSpPr txBox="1"/>
          <p:nvPr/>
        </p:nvSpPr>
        <p:spPr>
          <a:xfrm>
            <a:off x="4437494" y="997382"/>
            <a:ext cx="3324143" cy="6464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di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600" b="0" i="0" dirty="0">
                <a:solidFill>
                  <a:srgbClr val="262626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C</a:t>
            </a:r>
            <a:r>
              <a:rPr lang="ko-KR" sz="3600" b="0" i="0" dirty="0">
                <a:solidFill>
                  <a:srgbClr val="315F97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O</a:t>
            </a:r>
            <a:r>
              <a:rPr lang="ko-KR" sz="3600" b="0" i="0" dirty="0">
                <a:solidFill>
                  <a:srgbClr val="262626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NTE</a:t>
            </a:r>
            <a:r>
              <a:rPr lang="ko-KR" sz="3600" b="0" i="0" dirty="0">
                <a:solidFill>
                  <a:srgbClr val="13235D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N</a:t>
            </a:r>
            <a:r>
              <a:rPr lang="ko-KR" sz="3600" b="0" i="0" dirty="0">
                <a:solidFill>
                  <a:srgbClr val="262626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T</a:t>
            </a:r>
            <a:endParaRPr lang="ko-KR" altLang="ko-KR" sz="3600" b="0" i="0" dirty="0">
              <a:solidFill>
                <a:srgbClr val="262626">
                  <a:alpha val="100000"/>
                </a:srgb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</p:txBody>
      </p:sp>
      <p:grpSp>
        <p:nvGrpSpPr>
          <p:cNvPr id="4100" name="Group 1"/>
          <p:cNvGrpSpPr/>
          <p:nvPr/>
        </p:nvGrpSpPr>
        <p:grpSpPr>
          <a:xfrm rot="5400000" flipV="1">
            <a:off x="11041993" y="5706405"/>
            <a:ext cx="1097439" cy="1212102"/>
            <a:chOff x="11251894" y="66224"/>
            <a:chExt cx="1097439" cy="1212102"/>
          </a:xfrm>
        </p:grpSpPr>
        <p:sp>
          <p:nvSpPr>
            <p:cNvPr id="4107" name="직각 삼각형 4106"/>
            <p:cNvSpPr/>
            <p:nvPr/>
          </p:nvSpPr>
          <p:spPr>
            <a:xfrm rot="5400000" flipH="1" flipV="1">
              <a:off x="11251894" y="180887"/>
              <a:ext cx="1097439" cy="1097439"/>
            </a:xfrm>
            <a:prstGeom prst="rtTriangle">
              <a:avLst/>
            </a:prstGeom>
            <a:solidFill>
              <a:srgbClr val="13235D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08" name="자유형 4107"/>
            <p:cNvSpPr/>
            <p:nvPr/>
          </p:nvSpPr>
          <p:spPr>
            <a:xfrm rot="5400000">
              <a:off x="11199465" y="118653"/>
              <a:ext cx="1202297" cy="1097439"/>
            </a:xfrm>
            <a:custGeom>
              <a:avLst/>
              <a:gdLst/>
              <a:ahLst/>
              <a:cxnLst/>
              <a:rect l="l" t="t" r="r" b="b"/>
              <a:pathLst>
                <a:path w="1201452" h="1097280">
                  <a:moveTo>
                    <a:pt x="0" y="923660"/>
                  </a:moveTo>
                  <a:lnTo>
                    <a:pt x="104172" y="0"/>
                  </a:lnTo>
                  <a:lnTo>
                    <a:pt x="1201452" y="1097280"/>
                  </a:lnTo>
                  <a:lnTo>
                    <a:pt x="0" y="923660"/>
                  </a:lnTo>
                  <a:close/>
                </a:path>
              </a:pathLst>
            </a:custGeom>
            <a:solidFill>
              <a:srgbClr val="F2F2F2"/>
            </a:solidFill>
            <a:ln w="25400" cap="flat" cmpd="sng" algn="ctr">
              <a:noFill/>
              <a:prstDash val="solid"/>
              <a:round/>
            </a:ln>
          </p:spPr>
        </p:sp>
      </p:grpSp>
      <p:sp>
        <p:nvSpPr>
          <p:cNvPr id="4101" name="모서리가 둥근 직사각형 4100"/>
          <p:cNvSpPr/>
          <p:nvPr/>
        </p:nvSpPr>
        <p:spPr>
          <a:xfrm>
            <a:off x="1837589" y="2466515"/>
            <a:ext cx="8647852" cy="3370206"/>
          </a:xfrm>
          <a:prstGeom prst="roundRect">
            <a:avLst>
              <a:gd name="adj" fmla="val 19791"/>
            </a:avLst>
          </a:prstGeom>
          <a:solidFill>
            <a:srgbClr val="FBE8EC">
              <a:alpha val="51000"/>
            </a:srgbClr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02" name="직선 연결선 4101"/>
          <p:cNvCxnSpPr/>
          <p:nvPr/>
        </p:nvCxnSpPr>
        <p:spPr>
          <a:xfrm>
            <a:off x="5288757" y="2869924"/>
            <a:ext cx="0" cy="2590358"/>
          </a:xfrm>
          <a:prstGeom prst="line">
            <a:avLst/>
          </a:prstGeom>
          <a:ln w="6309" cap="flat" cmpd="sng" algn="ctr">
            <a:solidFill>
              <a:srgbClr val="315F97"/>
            </a:solidFill>
            <a:prstDash val="dash"/>
            <a:round/>
          </a:ln>
        </p:spPr>
      </p:cxnSp>
      <p:sp>
        <p:nvSpPr>
          <p:cNvPr id="4103" name="TextBox 4102"/>
          <p:cNvSpPr txBox="1"/>
          <p:nvPr/>
        </p:nvSpPr>
        <p:spPr>
          <a:xfrm>
            <a:off x="5568323" y="2817495"/>
            <a:ext cx="4491487" cy="267983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800" b="0" i="0" dirty="0">
                <a:solidFill>
                  <a:srgbClr val="315F97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0</a:t>
            </a:r>
            <a:r>
              <a:rPr lang="ko-KR" sz="2800" b="0" i="0" dirty="0">
                <a:solidFill>
                  <a:srgbClr val="262626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1.  분석 배경 </a:t>
            </a: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800" b="0" i="0" dirty="0">
                <a:solidFill>
                  <a:srgbClr val="315F97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0</a:t>
            </a:r>
            <a:r>
              <a:rPr lang="ko-KR" sz="2800" b="0" i="0" dirty="0">
                <a:solidFill>
                  <a:srgbClr val="262626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2. </a:t>
            </a:r>
            <a:r>
              <a:rPr lang="ko-KR" altLang="en-US" sz="2800" b="0" i="0" dirty="0">
                <a:solidFill>
                  <a:srgbClr val="262626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문제 분석</a:t>
            </a:r>
            <a:endParaRPr lang="en-US" altLang="ko-KR" sz="2800" b="0" i="0" dirty="0">
              <a:solidFill>
                <a:srgbClr val="262626">
                  <a:alpha val="100000"/>
                </a:srgb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800" b="0" i="0" dirty="0">
                <a:solidFill>
                  <a:srgbClr val="315F97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0</a:t>
            </a:r>
            <a:r>
              <a:rPr lang="ko-KR" sz="2800" b="0" i="0" dirty="0">
                <a:solidFill>
                  <a:srgbClr val="262626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3. </a:t>
            </a:r>
            <a:r>
              <a:rPr lang="ko-KR" altLang="en-US" sz="2800" dirty="0">
                <a:solidFill>
                  <a:srgbClr val="262626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정책 제안</a:t>
            </a:r>
            <a:endParaRPr lang="ko-KR" sz="2800" b="0" i="0" dirty="0">
              <a:solidFill>
                <a:srgbClr val="262626">
                  <a:alpha val="100000"/>
                </a:srgb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800" b="0" i="0" dirty="0">
                <a:solidFill>
                  <a:srgbClr val="315F97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0</a:t>
            </a:r>
            <a:r>
              <a:rPr lang="ko-KR" sz="2800" b="0" i="0" dirty="0">
                <a:solidFill>
                  <a:srgbClr val="262626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4. </a:t>
            </a:r>
            <a:r>
              <a:rPr lang="en-US" altLang="ko-KR" sz="2800" dirty="0">
                <a:solidFill>
                  <a:srgbClr val="262626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Q</a:t>
            </a:r>
            <a:r>
              <a:rPr lang="en-US" altLang="ko-KR" sz="2000" dirty="0">
                <a:solidFill>
                  <a:srgbClr val="262626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&amp;</a:t>
            </a:r>
            <a:r>
              <a:rPr lang="en-US" altLang="ko-KR" sz="2800" dirty="0">
                <a:solidFill>
                  <a:srgbClr val="262626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A</a:t>
            </a:r>
            <a:endParaRPr lang="ko-KR" altLang="ko-KR" sz="2800" b="0" i="0" dirty="0">
              <a:solidFill>
                <a:srgbClr val="262626">
                  <a:alpha val="100000"/>
                </a:srgb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</p:txBody>
      </p:sp>
      <p:grpSp>
        <p:nvGrpSpPr>
          <p:cNvPr id="4104" name="Group 2"/>
          <p:cNvGrpSpPr/>
          <p:nvPr/>
        </p:nvGrpSpPr>
        <p:grpSpPr>
          <a:xfrm>
            <a:off x="2402975" y="2958869"/>
            <a:ext cx="2476063" cy="2385499"/>
            <a:chOff x="2402975" y="2958869"/>
            <a:chExt cx="2476063" cy="2385499"/>
          </a:xfrm>
        </p:grpSpPr>
        <p:sp>
          <p:nvSpPr>
            <p:cNvPr id="4105" name="타원 4104"/>
            <p:cNvSpPr/>
            <p:nvPr/>
          </p:nvSpPr>
          <p:spPr>
            <a:xfrm>
              <a:off x="2549095" y="3143069"/>
              <a:ext cx="2182203" cy="2083766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</a:ln>
          </p:spPr>
        </p:sp>
        <p:pic>
          <p:nvPicPr>
            <p:cNvPr id="4106" name="그림 4105"/>
            <p:cNvPicPr/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2402975" y="2958869"/>
              <a:ext cx="2476063" cy="23854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</p:pic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평행 사변형 23553"/>
          <p:cNvSpPr/>
          <p:nvPr/>
        </p:nvSpPr>
        <p:spPr>
          <a:xfrm>
            <a:off x="439924" y="304915"/>
            <a:ext cx="752824" cy="586101"/>
          </a:xfrm>
          <a:prstGeom prst="parallelogram">
            <a:avLst>
              <a:gd name="adj" fmla="val 25000"/>
            </a:avLst>
          </a:prstGeom>
          <a:solidFill>
            <a:srgbClr val="FEC9C9">
              <a:alpha val="36000"/>
            </a:srgbClr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555" name="평행 사변형 23554"/>
          <p:cNvSpPr/>
          <p:nvPr/>
        </p:nvSpPr>
        <p:spPr>
          <a:xfrm>
            <a:off x="325574" y="106421"/>
            <a:ext cx="671808" cy="522504"/>
          </a:xfrm>
          <a:prstGeom prst="parallelogram">
            <a:avLst>
              <a:gd name="adj" fmla="val 25000"/>
            </a:avLst>
          </a:prstGeom>
          <a:solidFill>
            <a:srgbClr val="FEC9C9">
              <a:alpha val="36000"/>
            </a:srgbClr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556" name="직사각형 23555"/>
          <p:cNvSpPr/>
          <p:nvPr/>
        </p:nvSpPr>
        <p:spPr>
          <a:xfrm>
            <a:off x="0" y="6556157"/>
            <a:ext cx="12197513" cy="304971"/>
          </a:xfrm>
          <a:prstGeom prst="rect">
            <a:avLst/>
          </a:prstGeom>
          <a:solidFill>
            <a:srgbClr val="FEC9C9"/>
          </a:solidFill>
          <a:ln w="25400" cap="flat" cmpd="sng" algn="ctr">
            <a:noFill/>
            <a:prstDash val="solid"/>
            <a:round/>
          </a:ln>
        </p:spPr>
      </p:sp>
      <p:sp>
        <p:nvSpPr>
          <p:cNvPr id="23557" name="TextBox 23556"/>
          <p:cNvSpPr txBox="1"/>
          <p:nvPr/>
        </p:nvSpPr>
        <p:spPr>
          <a:xfrm>
            <a:off x="741712" y="414518"/>
            <a:ext cx="3887965" cy="52250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800" b="0" i="0" dirty="0">
                <a:solidFill>
                  <a:srgbClr val="262626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정책 제안</a:t>
            </a:r>
            <a:endParaRPr lang="ko-KR" altLang="ko-KR" sz="2800" b="0" i="0" dirty="0">
              <a:solidFill>
                <a:srgbClr val="262626">
                  <a:alpha val="100000"/>
                </a:srgb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</p:txBody>
      </p:sp>
      <p:cxnSp>
        <p:nvCxnSpPr>
          <p:cNvPr id="23558" name="직선 연결선 23557"/>
          <p:cNvCxnSpPr/>
          <p:nvPr/>
        </p:nvCxnSpPr>
        <p:spPr>
          <a:xfrm>
            <a:off x="5414218" y="2248926"/>
            <a:ext cx="1619" cy="2350546"/>
          </a:xfrm>
          <a:prstGeom prst="line">
            <a:avLst/>
          </a:prstGeom>
          <a:ln w="6309" cap="flat" cmpd="sng" algn="ctr">
            <a:solidFill>
              <a:srgbClr val="BFBFBF"/>
            </a:solidFill>
            <a:prstDash val="dash"/>
            <a:round/>
          </a:ln>
        </p:spPr>
      </p:cxnSp>
      <p:sp>
        <p:nvSpPr>
          <p:cNvPr id="23560" name="직사각형 23559"/>
          <p:cNvSpPr/>
          <p:nvPr/>
        </p:nvSpPr>
        <p:spPr>
          <a:xfrm>
            <a:off x="6365" y="946572"/>
            <a:ext cx="12197513" cy="52429"/>
          </a:xfrm>
          <a:prstGeom prst="rect">
            <a:avLst/>
          </a:prstGeom>
          <a:solidFill>
            <a:srgbClr val="FEC9C9"/>
          </a:solidFill>
          <a:ln w="25400" cap="flat" cmpd="sng" algn="ctr">
            <a:noFill/>
            <a:prstDash val="solid"/>
            <a:round/>
          </a:ln>
        </p:spPr>
      </p:sp>
      <p:pic>
        <p:nvPicPr>
          <p:cNvPr id="23562" name="그림 23561" descr="그림 46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66779" y="1899510"/>
            <a:ext cx="4528003" cy="303190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23563" name="TextBox 23562"/>
          <p:cNvSpPr txBox="1"/>
          <p:nvPr/>
        </p:nvSpPr>
        <p:spPr>
          <a:xfrm>
            <a:off x="436741" y="5285574"/>
            <a:ext cx="3288236" cy="52450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4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&gt;&gt; 30대부터 난임 환자 급증하기 때문에</a:t>
            </a:r>
            <a:endParaRPr lang="en-US" altLang="ko-KR" sz="1400" b="0" i="0" dirty="0">
              <a:solidFill>
                <a:schemeClr val="tx1"/>
              </a:solidFill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4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     20대부터 </a:t>
            </a:r>
            <a:r>
              <a:rPr lang="ko-KR" sz="1400" b="0" i="0" dirty="0" err="1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난임을</a:t>
            </a:r>
            <a:r>
              <a:rPr lang="ko-KR" sz="14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 초기에 예방해야 함</a:t>
            </a:r>
          </a:p>
        </p:txBody>
      </p:sp>
      <p:sp>
        <p:nvSpPr>
          <p:cNvPr id="23565" name="TextBox 23564"/>
          <p:cNvSpPr txBox="1"/>
          <p:nvPr/>
        </p:nvSpPr>
        <p:spPr>
          <a:xfrm>
            <a:off x="660696" y="1380188"/>
            <a:ext cx="3481374" cy="341431"/>
          </a:xfrm>
          <a:prstGeom prst="rect">
            <a:avLst/>
          </a:prstGeom>
          <a:solidFill>
            <a:srgbClr val="13235D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i="0" dirty="0">
                <a:solidFill>
                  <a:srgbClr val="FFFFFF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연령별 난임 환자 그래프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59386" y="1380188"/>
            <a:ext cx="3481374" cy="339868"/>
          </a:xfrm>
          <a:prstGeom prst="rect">
            <a:avLst/>
          </a:prstGeom>
          <a:solidFill>
            <a:srgbClr val="13235D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i="0" dirty="0">
                <a:solidFill>
                  <a:srgbClr val="FFFFFF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결론 도출</a:t>
            </a:r>
          </a:p>
        </p:txBody>
      </p:sp>
      <p:pic>
        <p:nvPicPr>
          <p:cNvPr id="15" name="그림 14" descr="그림 39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6297352" y="2174330"/>
            <a:ext cx="2125084" cy="160090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16" name="그림 15" descr="그림 40"/>
          <p:cNvPicPr/>
          <p:nvPr/>
        </p:nvPicPr>
        <p:blipFill rotWithShape="1">
          <a:blip r:embed="rId4">
            <a:lum/>
          </a:blip>
          <a:srcRect r="77300"/>
          <a:stretch>
            <a:fillRect/>
          </a:stretch>
        </p:blipFill>
        <p:spPr>
          <a:xfrm>
            <a:off x="8859179" y="2501468"/>
            <a:ext cx="2250489" cy="56862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17" name="TextBox 16"/>
          <p:cNvSpPr txBox="1"/>
          <p:nvPr/>
        </p:nvSpPr>
        <p:spPr>
          <a:xfrm>
            <a:off x="6127445" y="3909374"/>
            <a:ext cx="6222656" cy="83227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 err="1"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weight는</a:t>
            </a:r>
            <a:r>
              <a:rPr lang="ko-KR" sz="1600" b="0" i="0" dirty="0"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 5~10년 후 연령대별 난임 발생 확률을 이용해 구한 값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1600" b="0" i="0" dirty="0">
              <a:solidFill>
                <a:schemeClr val="tx1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 err="1"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weight</a:t>
            </a:r>
            <a:r>
              <a:rPr lang="ko-KR" sz="1600" b="0" i="0" dirty="0"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 = 연령대 / 전체 난임 환자수</a:t>
            </a:r>
            <a:endParaRPr lang="ko-KR" altLang="ko-KR" sz="1600" b="0" i="0" dirty="0">
              <a:solidFill>
                <a:schemeClr val="tx1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3232850-DD81-4230-970E-C16EE42B0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777394"/>
              </p:ext>
            </p:extLst>
          </p:nvPr>
        </p:nvGraphicFramePr>
        <p:xfrm>
          <a:off x="6169640" y="4867866"/>
          <a:ext cx="5790565" cy="5061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6415">
                  <a:extLst>
                    <a:ext uri="{9D8B030D-6E8A-4147-A177-3AD203B41FA5}">
                      <a16:colId xmlns:a16="http://schemas.microsoft.com/office/drawing/2014/main" val="2051045877"/>
                    </a:ext>
                  </a:extLst>
                </a:gridCol>
                <a:gridCol w="526415">
                  <a:extLst>
                    <a:ext uri="{9D8B030D-6E8A-4147-A177-3AD203B41FA5}">
                      <a16:colId xmlns:a16="http://schemas.microsoft.com/office/drawing/2014/main" val="2987876573"/>
                    </a:ext>
                  </a:extLst>
                </a:gridCol>
                <a:gridCol w="526415">
                  <a:extLst>
                    <a:ext uri="{9D8B030D-6E8A-4147-A177-3AD203B41FA5}">
                      <a16:colId xmlns:a16="http://schemas.microsoft.com/office/drawing/2014/main" val="3147443937"/>
                    </a:ext>
                  </a:extLst>
                </a:gridCol>
                <a:gridCol w="526415">
                  <a:extLst>
                    <a:ext uri="{9D8B030D-6E8A-4147-A177-3AD203B41FA5}">
                      <a16:colId xmlns:a16="http://schemas.microsoft.com/office/drawing/2014/main" val="3166541125"/>
                    </a:ext>
                  </a:extLst>
                </a:gridCol>
                <a:gridCol w="526415">
                  <a:extLst>
                    <a:ext uri="{9D8B030D-6E8A-4147-A177-3AD203B41FA5}">
                      <a16:colId xmlns:a16="http://schemas.microsoft.com/office/drawing/2014/main" val="1842935286"/>
                    </a:ext>
                  </a:extLst>
                </a:gridCol>
                <a:gridCol w="526415">
                  <a:extLst>
                    <a:ext uri="{9D8B030D-6E8A-4147-A177-3AD203B41FA5}">
                      <a16:colId xmlns:a16="http://schemas.microsoft.com/office/drawing/2014/main" val="665953453"/>
                    </a:ext>
                  </a:extLst>
                </a:gridCol>
                <a:gridCol w="526415">
                  <a:extLst>
                    <a:ext uri="{9D8B030D-6E8A-4147-A177-3AD203B41FA5}">
                      <a16:colId xmlns:a16="http://schemas.microsoft.com/office/drawing/2014/main" val="4021263028"/>
                    </a:ext>
                  </a:extLst>
                </a:gridCol>
                <a:gridCol w="526415">
                  <a:extLst>
                    <a:ext uri="{9D8B030D-6E8A-4147-A177-3AD203B41FA5}">
                      <a16:colId xmlns:a16="http://schemas.microsoft.com/office/drawing/2014/main" val="870434030"/>
                    </a:ext>
                  </a:extLst>
                </a:gridCol>
                <a:gridCol w="526415">
                  <a:extLst>
                    <a:ext uri="{9D8B030D-6E8A-4147-A177-3AD203B41FA5}">
                      <a16:colId xmlns:a16="http://schemas.microsoft.com/office/drawing/2014/main" val="2663211775"/>
                    </a:ext>
                  </a:extLst>
                </a:gridCol>
                <a:gridCol w="526415">
                  <a:extLst>
                    <a:ext uri="{9D8B030D-6E8A-4147-A177-3AD203B41FA5}">
                      <a16:colId xmlns:a16="http://schemas.microsoft.com/office/drawing/2014/main" val="2568140873"/>
                    </a:ext>
                  </a:extLst>
                </a:gridCol>
                <a:gridCol w="526415">
                  <a:extLst>
                    <a:ext uri="{9D8B030D-6E8A-4147-A177-3AD203B41FA5}">
                      <a16:colId xmlns:a16="http://schemas.microsoft.com/office/drawing/2014/main" val="2586932745"/>
                    </a:ext>
                  </a:extLst>
                </a:gridCol>
              </a:tblGrid>
              <a:tr h="2530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위치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송파구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관악구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강서구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강남구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노원구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은평구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동작구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성북구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양천구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서초구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69351989"/>
                  </a:ext>
                </a:extLst>
              </a:tr>
              <a:tr h="2530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점수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41920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93AB63F-DAEC-4572-8487-B7D862FED4C1}"/>
              </a:ext>
            </a:extLst>
          </p:cNvPr>
          <p:cNvSpPr txBox="1"/>
          <p:nvPr/>
        </p:nvSpPr>
        <p:spPr>
          <a:xfrm>
            <a:off x="6127445" y="5471667"/>
            <a:ext cx="636014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* </a:t>
            </a:r>
            <a:r>
              <a:rPr lang="ko-KR" altLang="en-US" sz="16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점수가 높을 수록 밝은 색으로 나타남</a:t>
            </a:r>
            <a:endParaRPr lang="en-US" altLang="ko-KR" sz="16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r>
              <a:rPr lang="en-US" altLang="ko-KR" sz="16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* </a:t>
            </a:r>
            <a:r>
              <a:rPr lang="ko-KR" altLang="en-US" sz="16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송파구와 가까우며 서울 의료원이 존재하는 강남구로 선정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평행 사변형 24577"/>
          <p:cNvSpPr/>
          <p:nvPr/>
        </p:nvSpPr>
        <p:spPr>
          <a:xfrm>
            <a:off x="439924" y="304915"/>
            <a:ext cx="752824" cy="586101"/>
          </a:xfrm>
          <a:prstGeom prst="parallelogram">
            <a:avLst>
              <a:gd name="adj" fmla="val 25000"/>
            </a:avLst>
          </a:prstGeom>
          <a:solidFill>
            <a:srgbClr val="FEC9C9">
              <a:alpha val="36000"/>
            </a:srgbClr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579" name="평행 사변형 24578"/>
          <p:cNvSpPr/>
          <p:nvPr/>
        </p:nvSpPr>
        <p:spPr>
          <a:xfrm>
            <a:off x="325574" y="106421"/>
            <a:ext cx="671808" cy="522504"/>
          </a:xfrm>
          <a:prstGeom prst="parallelogram">
            <a:avLst>
              <a:gd name="adj" fmla="val 25000"/>
            </a:avLst>
          </a:prstGeom>
          <a:solidFill>
            <a:srgbClr val="FEC9C9">
              <a:alpha val="36000"/>
            </a:srgbClr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580" name="직사각형 24579"/>
          <p:cNvSpPr/>
          <p:nvPr/>
        </p:nvSpPr>
        <p:spPr>
          <a:xfrm>
            <a:off x="0" y="6556157"/>
            <a:ext cx="12197513" cy="304971"/>
          </a:xfrm>
          <a:prstGeom prst="rect">
            <a:avLst/>
          </a:prstGeom>
          <a:solidFill>
            <a:srgbClr val="FEC9C9"/>
          </a:solidFill>
          <a:ln w="25400" cap="flat" cmpd="sng" algn="ctr">
            <a:noFill/>
            <a:prstDash val="solid"/>
            <a:round/>
          </a:ln>
        </p:spPr>
      </p:sp>
      <p:sp>
        <p:nvSpPr>
          <p:cNvPr id="24581" name="TextBox 24580"/>
          <p:cNvSpPr txBox="1"/>
          <p:nvPr/>
        </p:nvSpPr>
        <p:spPr>
          <a:xfrm>
            <a:off x="741712" y="440789"/>
            <a:ext cx="3887965" cy="52250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800" b="0" i="0" dirty="0">
                <a:solidFill>
                  <a:srgbClr val="262626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정책 제안</a:t>
            </a:r>
            <a:endParaRPr lang="ko-KR" altLang="ko-KR" sz="2800" b="0" i="0" dirty="0">
              <a:solidFill>
                <a:srgbClr val="262626">
                  <a:alpha val="100000"/>
                </a:srgb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</p:txBody>
      </p:sp>
      <p:cxnSp>
        <p:nvCxnSpPr>
          <p:cNvPr id="24582" name="직선 연결선 24581"/>
          <p:cNvCxnSpPr/>
          <p:nvPr/>
        </p:nvCxnSpPr>
        <p:spPr>
          <a:xfrm>
            <a:off x="6162518" y="1732730"/>
            <a:ext cx="17476" cy="3924537"/>
          </a:xfrm>
          <a:prstGeom prst="line">
            <a:avLst/>
          </a:prstGeom>
          <a:ln w="6309" cap="flat" cmpd="sng" algn="ctr">
            <a:solidFill>
              <a:srgbClr val="BFBFBF"/>
            </a:solidFill>
            <a:prstDash val="dash"/>
            <a:round/>
          </a:ln>
        </p:spPr>
      </p:cxnSp>
      <p:sp>
        <p:nvSpPr>
          <p:cNvPr id="24583" name="직사각형 24582"/>
          <p:cNvSpPr/>
          <p:nvPr/>
        </p:nvSpPr>
        <p:spPr>
          <a:xfrm>
            <a:off x="6365" y="946572"/>
            <a:ext cx="12197513" cy="52429"/>
          </a:xfrm>
          <a:prstGeom prst="rect">
            <a:avLst/>
          </a:prstGeom>
          <a:solidFill>
            <a:srgbClr val="FEC9C9"/>
          </a:solidFill>
          <a:ln w="25400" cap="flat" cmpd="sng" algn="ctr">
            <a:noFill/>
            <a:prstDash val="solid"/>
            <a:round/>
          </a:ln>
        </p:spPr>
      </p:sp>
      <p:grpSp>
        <p:nvGrpSpPr>
          <p:cNvPr id="6" name="그룹 5"/>
          <p:cNvGrpSpPr/>
          <p:nvPr/>
        </p:nvGrpSpPr>
        <p:grpSpPr>
          <a:xfrm>
            <a:off x="6665764" y="1697079"/>
            <a:ext cx="5250677" cy="4353295"/>
            <a:chOff x="12126044" y="1854199"/>
            <a:chExt cx="5250677" cy="4353295"/>
          </a:xfrm>
        </p:grpSpPr>
        <p:grpSp>
          <p:nvGrpSpPr>
            <p:cNvPr id="4" name="그룹 3"/>
            <p:cNvGrpSpPr/>
            <p:nvPr/>
          </p:nvGrpSpPr>
          <p:grpSpPr>
            <a:xfrm>
              <a:off x="12126044" y="1854199"/>
              <a:ext cx="5250677" cy="4353295"/>
              <a:chOff x="12126044" y="1854199"/>
              <a:chExt cx="5250677" cy="4353295"/>
            </a:xfrm>
          </p:grpSpPr>
          <p:pic>
            <p:nvPicPr>
              <p:cNvPr id="24584" name="그림 24583" descr="그림 36"/>
              <p:cNvPicPr/>
              <p:nvPr/>
            </p:nvPicPr>
            <p:blipFill rotWithShape="1">
              <a:blip r:embed="rId2">
                <a:lum/>
              </a:blip>
              <a:stretch>
                <a:fillRect/>
              </a:stretch>
            </p:blipFill>
            <p:spPr>
              <a:xfrm>
                <a:off x="12126044" y="1854199"/>
                <a:ext cx="5250677" cy="4353295"/>
              </a:xfrm>
              <a:prstGeom prst="rect">
                <a:avLst/>
              </a:prstGeom>
              <a:solidFill>
                <a:srgbClr val="56B1F7"/>
              </a:solidFill>
              <a:ln w="25400" cap="flat" cmpd="sng" algn="ctr">
                <a:noFill/>
                <a:prstDash val="solid"/>
                <a:round/>
              </a:ln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15523665" y="4496450"/>
                <a:ext cx="604564" cy="174787"/>
              </a:xfrm>
              <a:prstGeom prst="rect">
                <a:avLst/>
              </a:prstGeom>
              <a:solidFill>
                <a:srgbClr val="56B1F7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14994868" y="4671237"/>
              <a:ext cx="1109932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FFF00"/>
                  </a:solidFill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강남구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38306" y="1181825"/>
            <a:ext cx="3481374" cy="339868"/>
          </a:xfrm>
          <a:prstGeom prst="rect">
            <a:avLst/>
          </a:prstGeom>
          <a:solidFill>
            <a:srgbClr val="13235D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i="0" dirty="0">
                <a:solidFill>
                  <a:srgbClr val="FFFFFF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결론 도출</a:t>
            </a:r>
          </a:p>
        </p:txBody>
      </p:sp>
      <p:pic>
        <p:nvPicPr>
          <p:cNvPr id="23" name="그림 22" descr="그림 39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376106" y="1983894"/>
            <a:ext cx="2125084" cy="160090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24" name="그림 23" descr="그림 40"/>
          <p:cNvPicPr/>
          <p:nvPr/>
        </p:nvPicPr>
        <p:blipFill rotWithShape="1">
          <a:blip r:embed="rId4">
            <a:lum/>
          </a:blip>
          <a:srcRect r="77300"/>
          <a:stretch>
            <a:fillRect/>
          </a:stretch>
        </p:blipFill>
        <p:spPr>
          <a:xfrm>
            <a:off x="3186436" y="2332040"/>
            <a:ext cx="2250489" cy="56862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25" name="TextBox 24"/>
          <p:cNvSpPr txBox="1"/>
          <p:nvPr/>
        </p:nvSpPr>
        <p:spPr>
          <a:xfrm>
            <a:off x="200223" y="3605854"/>
            <a:ext cx="6222656" cy="83227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 err="1"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weight는</a:t>
            </a:r>
            <a:r>
              <a:rPr lang="ko-KR" sz="1600" b="0" i="0" dirty="0"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 5~10년 후 연령대별 난임 발생 확률을 이용해 구한 값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1600" b="0" i="0" dirty="0">
              <a:solidFill>
                <a:schemeClr val="tx1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 err="1"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weight</a:t>
            </a:r>
            <a:r>
              <a:rPr lang="ko-KR" sz="1600" b="0" i="0" dirty="0"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 = 연령대 / 전체 난임 환자수</a:t>
            </a:r>
            <a:endParaRPr lang="ko-KR" altLang="ko-KR" sz="1600" b="0" i="0" dirty="0">
              <a:solidFill>
                <a:schemeClr val="tx1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D3232850-DD81-4230-970E-C16EE42B0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77775"/>
              </p:ext>
            </p:extLst>
          </p:nvPr>
        </p:nvGraphicFramePr>
        <p:xfrm>
          <a:off x="238546" y="4614336"/>
          <a:ext cx="5790565" cy="5061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6415">
                  <a:extLst>
                    <a:ext uri="{9D8B030D-6E8A-4147-A177-3AD203B41FA5}">
                      <a16:colId xmlns:a16="http://schemas.microsoft.com/office/drawing/2014/main" val="2051045877"/>
                    </a:ext>
                  </a:extLst>
                </a:gridCol>
                <a:gridCol w="526415">
                  <a:extLst>
                    <a:ext uri="{9D8B030D-6E8A-4147-A177-3AD203B41FA5}">
                      <a16:colId xmlns:a16="http://schemas.microsoft.com/office/drawing/2014/main" val="2987876573"/>
                    </a:ext>
                  </a:extLst>
                </a:gridCol>
                <a:gridCol w="526415">
                  <a:extLst>
                    <a:ext uri="{9D8B030D-6E8A-4147-A177-3AD203B41FA5}">
                      <a16:colId xmlns:a16="http://schemas.microsoft.com/office/drawing/2014/main" val="3147443937"/>
                    </a:ext>
                  </a:extLst>
                </a:gridCol>
                <a:gridCol w="526415">
                  <a:extLst>
                    <a:ext uri="{9D8B030D-6E8A-4147-A177-3AD203B41FA5}">
                      <a16:colId xmlns:a16="http://schemas.microsoft.com/office/drawing/2014/main" val="3166541125"/>
                    </a:ext>
                  </a:extLst>
                </a:gridCol>
                <a:gridCol w="526415">
                  <a:extLst>
                    <a:ext uri="{9D8B030D-6E8A-4147-A177-3AD203B41FA5}">
                      <a16:colId xmlns:a16="http://schemas.microsoft.com/office/drawing/2014/main" val="1842935286"/>
                    </a:ext>
                  </a:extLst>
                </a:gridCol>
                <a:gridCol w="526415">
                  <a:extLst>
                    <a:ext uri="{9D8B030D-6E8A-4147-A177-3AD203B41FA5}">
                      <a16:colId xmlns:a16="http://schemas.microsoft.com/office/drawing/2014/main" val="665953453"/>
                    </a:ext>
                  </a:extLst>
                </a:gridCol>
                <a:gridCol w="526415">
                  <a:extLst>
                    <a:ext uri="{9D8B030D-6E8A-4147-A177-3AD203B41FA5}">
                      <a16:colId xmlns:a16="http://schemas.microsoft.com/office/drawing/2014/main" val="4021263028"/>
                    </a:ext>
                  </a:extLst>
                </a:gridCol>
                <a:gridCol w="526415">
                  <a:extLst>
                    <a:ext uri="{9D8B030D-6E8A-4147-A177-3AD203B41FA5}">
                      <a16:colId xmlns:a16="http://schemas.microsoft.com/office/drawing/2014/main" val="870434030"/>
                    </a:ext>
                  </a:extLst>
                </a:gridCol>
                <a:gridCol w="526415">
                  <a:extLst>
                    <a:ext uri="{9D8B030D-6E8A-4147-A177-3AD203B41FA5}">
                      <a16:colId xmlns:a16="http://schemas.microsoft.com/office/drawing/2014/main" val="2663211775"/>
                    </a:ext>
                  </a:extLst>
                </a:gridCol>
                <a:gridCol w="526415">
                  <a:extLst>
                    <a:ext uri="{9D8B030D-6E8A-4147-A177-3AD203B41FA5}">
                      <a16:colId xmlns:a16="http://schemas.microsoft.com/office/drawing/2014/main" val="2568140873"/>
                    </a:ext>
                  </a:extLst>
                </a:gridCol>
                <a:gridCol w="526415">
                  <a:extLst>
                    <a:ext uri="{9D8B030D-6E8A-4147-A177-3AD203B41FA5}">
                      <a16:colId xmlns:a16="http://schemas.microsoft.com/office/drawing/2014/main" val="2586932745"/>
                    </a:ext>
                  </a:extLst>
                </a:gridCol>
              </a:tblGrid>
              <a:tr h="2530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위치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송파구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관악구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강서구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강남구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노원구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은평구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동작구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성북구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양천구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서초구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69351989"/>
                  </a:ext>
                </a:extLst>
              </a:tr>
              <a:tr h="2530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점수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4192081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893AB63F-DAEC-4572-8487-B7D862FED4C1}"/>
              </a:ext>
            </a:extLst>
          </p:cNvPr>
          <p:cNvSpPr txBox="1"/>
          <p:nvPr/>
        </p:nvSpPr>
        <p:spPr>
          <a:xfrm>
            <a:off x="171397" y="5273304"/>
            <a:ext cx="6360143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* </a:t>
            </a:r>
            <a:r>
              <a:rPr lang="ko-KR" altLang="en-US" sz="16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점수가 높을 수록 밝은 색으로 나타남</a:t>
            </a:r>
            <a:endParaRPr lang="en-US" altLang="ko-KR" sz="16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r>
              <a:rPr lang="en-US" altLang="ko-KR" sz="16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* </a:t>
            </a:r>
            <a:r>
              <a:rPr lang="ko-KR" altLang="en-US" sz="16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송파구와 가까우며 서울 의료원이 존재하는 강남구로 선정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7893" y="5909695"/>
            <a:ext cx="2741717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선정 지역 </a:t>
            </a:r>
            <a:r>
              <a:rPr lang="en-US" altLang="ko-KR" sz="2400" dirty="0">
                <a:solidFill>
                  <a:srgbClr val="FF0000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: </a:t>
            </a:r>
            <a:r>
              <a:rPr lang="ko-KR" altLang="en-US" sz="2400" dirty="0">
                <a:solidFill>
                  <a:srgbClr val="FF0000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강남구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평행 사변형 26626"/>
          <p:cNvSpPr/>
          <p:nvPr/>
        </p:nvSpPr>
        <p:spPr>
          <a:xfrm>
            <a:off x="439924" y="304915"/>
            <a:ext cx="751261" cy="584481"/>
          </a:xfrm>
          <a:prstGeom prst="parallelogram">
            <a:avLst>
              <a:gd name="adj" fmla="val 25000"/>
            </a:avLst>
          </a:prstGeom>
          <a:solidFill>
            <a:srgbClr val="FEC9C9">
              <a:alpha val="36000"/>
            </a:srgbClr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628" name="평행 사변형 26627"/>
          <p:cNvSpPr/>
          <p:nvPr/>
        </p:nvSpPr>
        <p:spPr>
          <a:xfrm>
            <a:off x="325574" y="106421"/>
            <a:ext cx="670244" cy="520941"/>
          </a:xfrm>
          <a:prstGeom prst="parallelogram">
            <a:avLst>
              <a:gd name="adj" fmla="val 25000"/>
            </a:avLst>
          </a:prstGeom>
          <a:solidFill>
            <a:srgbClr val="FEC9C9">
              <a:alpha val="36000"/>
            </a:srgbClr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629" name="직사각형 26628"/>
          <p:cNvSpPr/>
          <p:nvPr/>
        </p:nvSpPr>
        <p:spPr>
          <a:xfrm>
            <a:off x="0" y="6556157"/>
            <a:ext cx="12197513" cy="304971"/>
          </a:xfrm>
          <a:prstGeom prst="rect">
            <a:avLst/>
          </a:prstGeom>
          <a:solidFill>
            <a:srgbClr val="FEC9C9"/>
          </a:solidFill>
          <a:ln w="25400" cap="flat" cmpd="sng" algn="ctr">
            <a:noFill/>
            <a:prstDash val="solid"/>
            <a:round/>
          </a:ln>
        </p:spPr>
      </p:sp>
      <p:sp>
        <p:nvSpPr>
          <p:cNvPr id="26630" name="TextBox 26629"/>
          <p:cNvSpPr txBox="1"/>
          <p:nvPr/>
        </p:nvSpPr>
        <p:spPr>
          <a:xfrm>
            <a:off x="714689" y="414519"/>
            <a:ext cx="2371460" cy="58695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200" b="0" i="0" dirty="0">
                <a:solidFill>
                  <a:srgbClr val="262626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 분석 데이터 </a:t>
            </a:r>
          </a:p>
        </p:txBody>
      </p:sp>
      <p:sp>
        <p:nvSpPr>
          <p:cNvPr id="26631" name="직사각형 26630"/>
          <p:cNvSpPr/>
          <p:nvPr/>
        </p:nvSpPr>
        <p:spPr>
          <a:xfrm>
            <a:off x="6365" y="946572"/>
            <a:ext cx="12197513" cy="52429"/>
          </a:xfrm>
          <a:prstGeom prst="rect">
            <a:avLst/>
          </a:prstGeom>
          <a:solidFill>
            <a:srgbClr val="FEC9C9"/>
          </a:solidFill>
          <a:ln w="25400" cap="flat" cmpd="sng" algn="ctr">
            <a:noFill/>
            <a:prstDash val="solid"/>
            <a:round/>
          </a:ln>
        </p:spPr>
      </p:sp>
      <p:grpSp>
        <p:nvGrpSpPr>
          <p:cNvPr id="26632" name="Group 1"/>
          <p:cNvGrpSpPr/>
          <p:nvPr/>
        </p:nvGrpSpPr>
        <p:grpSpPr>
          <a:xfrm>
            <a:off x="290687" y="1159415"/>
            <a:ext cx="2239378" cy="400226"/>
            <a:chOff x="995819" y="1467426"/>
            <a:chExt cx="2239378" cy="400226"/>
          </a:xfrm>
        </p:grpSpPr>
        <p:sp>
          <p:nvSpPr>
            <p:cNvPr id="26636" name="TextBox 26635"/>
            <p:cNvSpPr txBox="1"/>
            <p:nvPr/>
          </p:nvSpPr>
          <p:spPr>
            <a:xfrm>
              <a:off x="1024406" y="1467426"/>
              <a:ext cx="2210791" cy="4002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2000" b="0" i="0" dirty="0">
                  <a:solidFill>
                    <a:srgbClr val="262626">
                      <a:alpha val="100000"/>
                    </a:srgbClr>
                  </a:solidFill>
                  <a:effectLst>
                    <a:outerShdw blurRad="38100" dist="38100" dir="2700000" algn="tl" rotWithShape="0">
                      <a:srgbClr val="000000">
                        <a:alpha val="40000"/>
                      </a:srgbClr>
                    </a:outerShdw>
                  </a:effectLst>
                  <a:latin typeface="210 국민체조 L" panose="02020603020101020101" pitchFamily="18" charset="-127"/>
                  <a:ea typeface="210 국민체조 L" panose="02020603020101020101" pitchFamily="18" charset="-127"/>
                  <a:sym typeface="Wingdings"/>
                </a:rPr>
                <a:t>분석 데이터</a:t>
              </a:r>
              <a:endParaRPr lang="ko-KR" altLang="ko-KR" sz="2000" b="0" i="0" dirty="0">
                <a:solidFill>
                  <a:srgbClr val="262626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endParaRPr>
            </a:p>
          </p:txBody>
        </p:sp>
        <p:sp>
          <p:nvSpPr>
            <p:cNvPr id="26637" name="직사각형 26636"/>
            <p:cNvSpPr/>
            <p:nvPr/>
          </p:nvSpPr>
          <p:spPr>
            <a:xfrm>
              <a:off x="995819" y="1508832"/>
              <a:ext cx="53992" cy="338249"/>
            </a:xfrm>
            <a:prstGeom prst="rect">
              <a:avLst/>
            </a:prstGeom>
            <a:solidFill>
              <a:srgbClr val="13235D"/>
            </a:solidFill>
            <a:ln w="25400" cap="flat" cmpd="sng" algn="ctr">
              <a:noFill/>
              <a:prstDash val="solid"/>
              <a:round/>
            </a:ln>
          </p:spPr>
        </p:sp>
      </p:grpSp>
      <p:sp>
        <p:nvSpPr>
          <p:cNvPr id="26633" name="자유형 26632"/>
          <p:cNvSpPr/>
          <p:nvPr/>
        </p:nvSpPr>
        <p:spPr>
          <a:xfrm>
            <a:off x="290687" y="1811346"/>
            <a:ext cx="4842030" cy="3932466"/>
          </a:xfrm>
          <a:custGeom>
            <a:avLst/>
            <a:gdLst/>
            <a:ahLst/>
            <a:cxnLst/>
            <a:rect l="l" t="t" r="r" b="b"/>
            <a:pathLst>
              <a:path w="4794250" h="3930650">
                <a:moveTo>
                  <a:pt x="0" y="0"/>
                </a:moveTo>
                <a:lnTo>
                  <a:pt x="4139129" y="0"/>
                </a:lnTo>
                <a:lnTo>
                  <a:pt x="4794250" y="655121"/>
                </a:lnTo>
                <a:lnTo>
                  <a:pt x="4794250" y="3930650"/>
                </a:lnTo>
                <a:lnTo>
                  <a:pt x="0" y="393065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5400" cap="flat" cmpd="sng" algn="ctr">
            <a:noFill/>
            <a:prstDash val="solid"/>
            <a:round/>
          </a:ln>
        </p:spPr>
      </p:sp>
      <p:sp>
        <p:nvSpPr>
          <p:cNvPr id="26634" name="TextBox 26633"/>
          <p:cNvSpPr txBox="1"/>
          <p:nvPr/>
        </p:nvSpPr>
        <p:spPr>
          <a:xfrm>
            <a:off x="548553" y="2022017"/>
            <a:ext cx="4434312" cy="375705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 dirty="0">
                <a:solidFill>
                  <a:srgbClr val="000000">
                    <a:alpha val="10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- 서울시 합계출산율 및 모(母)의 연령별 출산율 통계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 dirty="0">
                <a:solidFill>
                  <a:srgbClr val="000000">
                    <a:alpha val="10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   (출처 : 서울시 열린데이터광장)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1200" b="0" i="0" dirty="0">
              <a:solidFill>
                <a:srgbClr val="000000">
                  <a:alpha val="10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 dirty="0">
                <a:solidFill>
                  <a:srgbClr val="000000">
                    <a:alpha val="10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- 합계 출산율(시도/시/군/구)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 dirty="0">
                <a:solidFill>
                  <a:srgbClr val="000000">
                    <a:alpha val="10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   (출처 : 통계청)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1200" b="0" i="0" dirty="0">
              <a:solidFill>
                <a:srgbClr val="000000">
                  <a:alpha val="10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 dirty="0">
                <a:solidFill>
                  <a:srgbClr val="000000">
                    <a:alpha val="10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- 거주 인구(행정동) 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 dirty="0">
                <a:solidFill>
                  <a:srgbClr val="000000">
                    <a:alpha val="10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  (</a:t>
            </a:r>
            <a:r>
              <a:rPr lang="ko-KR" sz="1200" b="0" i="0" dirty="0" err="1">
                <a:solidFill>
                  <a:srgbClr val="000000">
                    <a:alpha val="10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출처:서울시</a:t>
            </a:r>
            <a:r>
              <a:rPr lang="ko-KR" sz="1200" b="0" i="0" dirty="0">
                <a:solidFill>
                  <a:srgbClr val="000000">
                    <a:alpha val="10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 빅데이터 캠퍼스)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1200" b="0" i="0" dirty="0">
              <a:solidFill>
                <a:srgbClr val="000000">
                  <a:alpha val="10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 dirty="0">
                <a:solidFill>
                  <a:srgbClr val="000000">
                    <a:alpha val="10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- 네이버 카페 “</a:t>
            </a:r>
            <a:r>
              <a:rPr lang="ko-KR" sz="1200" b="0" i="0" dirty="0" err="1">
                <a:solidFill>
                  <a:srgbClr val="000000">
                    <a:alpha val="10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맘스홀릭</a:t>
            </a:r>
            <a:r>
              <a:rPr lang="ko-KR" sz="1200" b="0" i="0" dirty="0">
                <a:solidFill>
                  <a:srgbClr val="000000">
                    <a:alpha val="10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, 인공 난임 시험관 게시판”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 dirty="0">
                <a:solidFill>
                  <a:srgbClr val="000000">
                    <a:alpha val="10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  (2018년 7월~2019년 7월) (282만명) (48188게시글)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1200" b="0" i="0" dirty="0">
              <a:solidFill>
                <a:srgbClr val="000000">
                  <a:alpha val="10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200" b="0" i="0" dirty="0">
                <a:solidFill>
                  <a:srgbClr val="000000">
                    <a:alpha val="10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- 국민건강보험공단 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1200" b="0" i="0" dirty="0">
              <a:solidFill>
                <a:srgbClr val="000000">
                  <a:alpha val="10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/>
            </a:endParaRPr>
          </a:p>
          <a:p>
            <a:pPr marL="171450" lvl="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 lang="ko-KR" altLang="en-US"/>
            </a:pPr>
            <a:r>
              <a:rPr lang="ko-KR" sz="1200" b="0" i="0" dirty="0">
                <a:solidFill>
                  <a:srgbClr val="000000">
                    <a:alpha val="10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서울시 모(母)의 평균 </a:t>
            </a:r>
            <a:r>
              <a:rPr lang="ko-KR" sz="1200" b="0" i="0" dirty="0" err="1">
                <a:solidFill>
                  <a:srgbClr val="000000">
                    <a:alpha val="10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출산연령</a:t>
            </a:r>
            <a:r>
              <a:rPr lang="ko-KR" sz="1200" b="0" i="0" dirty="0">
                <a:solidFill>
                  <a:srgbClr val="000000">
                    <a:alpha val="10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 및 모의 연령별 </a:t>
            </a:r>
            <a:r>
              <a:rPr lang="ko-KR" sz="1200" b="0" i="0" dirty="0" err="1">
                <a:solidFill>
                  <a:srgbClr val="000000">
                    <a:alpha val="10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출생아수</a:t>
            </a:r>
            <a:r>
              <a:rPr lang="ko-KR" sz="1200" b="0" i="0" dirty="0">
                <a:solidFill>
                  <a:srgbClr val="000000">
                    <a:alpha val="10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 통계</a:t>
            </a:r>
            <a:endParaRPr lang="en-US" altLang="ko-KR" sz="1200" b="0" i="0" dirty="0">
              <a:solidFill>
                <a:srgbClr val="000000">
                  <a:alpha val="10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/>
            </a:endParaRPr>
          </a:p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200" dirty="0">
                <a:solidFill>
                  <a:srgbClr val="000000">
                    <a:alpha val="10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    </a:t>
            </a:r>
            <a:r>
              <a:rPr lang="ko-KR" sz="1200" b="0" i="0" dirty="0">
                <a:solidFill>
                  <a:srgbClr val="000000">
                    <a:alpha val="10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(출처 : </a:t>
            </a:r>
            <a:r>
              <a:rPr lang="ko-KR" sz="1200" b="0" i="0" dirty="0" err="1">
                <a:solidFill>
                  <a:srgbClr val="000000">
                    <a:alpha val="10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서울시열린데이터광장</a:t>
            </a:r>
            <a:r>
              <a:rPr lang="ko-KR" sz="1200" b="0" i="0" dirty="0">
                <a:solidFill>
                  <a:srgbClr val="000000">
                    <a:alpha val="10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)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en-US" altLang="ko-KR" sz="1200" b="0" i="0" dirty="0">
              <a:solidFill>
                <a:srgbClr val="000000">
                  <a:alpha val="10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ko-KR" sz="1200" dirty="0">
                <a:solidFill>
                  <a:srgbClr val="000000">
                    <a:alpha val="10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- 서울시 평균 초혼 및 </a:t>
            </a:r>
            <a:r>
              <a:rPr lang="ko-KR" altLang="ko-KR" sz="1200" dirty="0" err="1">
                <a:solidFill>
                  <a:srgbClr val="000000">
                    <a:alpha val="10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재혼연령</a:t>
            </a:r>
            <a:r>
              <a:rPr lang="ko-KR" altLang="ko-KR" sz="1200" dirty="0">
                <a:solidFill>
                  <a:srgbClr val="000000">
                    <a:alpha val="10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 통계</a:t>
            </a:r>
          </a:p>
          <a:p>
            <a:pPr lvl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ko-KR" sz="1200" dirty="0">
                <a:solidFill>
                  <a:srgbClr val="000000">
                    <a:alpha val="10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   (출처 : 서울시 열린데이터광장)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1000" b="0" i="0" dirty="0">
              <a:solidFill>
                <a:srgbClr val="000000">
                  <a:alpha val="100000"/>
                </a:srgbClr>
              </a:solidFill>
              <a:latin typeface="바른바탕Pro 1"/>
              <a:ea typeface="바른바탕Pro 1"/>
              <a:sym typeface="Wingdings"/>
            </a:endParaRPr>
          </a:p>
        </p:txBody>
      </p:sp>
      <p:sp>
        <p:nvSpPr>
          <p:cNvPr id="26635" name="TextBox 26634"/>
          <p:cNvSpPr txBox="1"/>
          <p:nvPr/>
        </p:nvSpPr>
        <p:spPr>
          <a:xfrm>
            <a:off x="6734048" y="2372824"/>
            <a:ext cx="4434312" cy="46384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1400" b="0" i="0" dirty="0">
              <a:solidFill>
                <a:srgbClr val="000000">
                  <a:alpha val="100000"/>
                </a:srgbClr>
              </a:solidFill>
              <a:latin typeface="바른바탕Pro 1"/>
              <a:ea typeface="바른바탕Pro 1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1000" b="0" i="0" dirty="0">
              <a:solidFill>
                <a:srgbClr val="000000">
                  <a:alpha val="100000"/>
                </a:srgbClr>
              </a:solidFill>
              <a:latin typeface="바른바탕Pro 1"/>
              <a:ea typeface="바른바탕Pro 1"/>
              <a:sym typeface="Wingdings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평행 사변형 27649"/>
          <p:cNvSpPr/>
          <p:nvPr/>
        </p:nvSpPr>
        <p:spPr>
          <a:xfrm>
            <a:off x="439924" y="304915"/>
            <a:ext cx="751261" cy="584481"/>
          </a:xfrm>
          <a:prstGeom prst="parallelogram">
            <a:avLst>
              <a:gd name="adj" fmla="val 25000"/>
            </a:avLst>
          </a:prstGeom>
          <a:solidFill>
            <a:srgbClr val="FEC9C9">
              <a:alpha val="36000"/>
            </a:srgbClr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651" name="평행 사변형 27650"/>
          <p:cNvSpPr/>
          <p:nvPr/>
        </p:nvSpPr>
        <p:spPr>
          <a:xfrm>
            <a:off x="325574" y="106421"/>
            <a:ext cx="670244" cy="520941"/>
          </a:xfrm>
          <a:prstGeom prst="parallelogram">
            <a:avLst>
              <a:gd name="adj" fmla="val 25000"/>
            </a:avLst>
          </a:prstGeom>
          <a:solidFill>
            <a:srgbClr val="FEC9C9">
              <a:alpha val="36000"/>
            </a:srgbClr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652" name="직사각형 27651"/>
          <p:cNvSpPr/>
          <p:nvPr/>
        </p:nvSpPr>
        <p:spPr>
          <a:xfrm>
            <a:off x="0" y="6556157"/>
            <a:ext cx="12197513" cy="304971"/>
          </a:xfrm>
          <a:prstGeom prst="rect">
            <a:avLst/>
          </a:prstGeom>
          <a:solidFill>
            <a:srgbClr val="FEC9C9"/>
          </a:solidFill>
          <a:ln w="25400" cap="flat" cmpd="sng" algn="ctr">
            <a:noFill/>
            <a:prstDash val="solid"/>
            <a:round/>
          </a:ln>
        </p:spPr>
      </p:sp>
      <p:sp>
        <p:nvSpPr>
          <p:cNvPr id="27653" name="TextBox 27652"/>
          <p:cNvSpPr txBox="1"/>
          <p:nvPr/>
        </p:nvSpPr>
        <p:spPr>
          <a:xfrm>
            <a:off x="714688" y="414519"/>
            <a:ext cx="4052085" cy="58448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non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3200" b="0" i="0" dirty="0">
                <a:solidFill>
                  <a:srgbClr val="262626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참고 문헌 &amp; 분석 도구</a:t>
            </a:r>
          </a:p>
        </p:txBody>
      </p:sp>
      <p:sp>
        <p:nvSpPr>
          <p:cNvPr id="27654" name="직사각형 27653"/>
          <p:cNvSpPr/>
          <p:nvPr/>
        </p:nvSpPr>
        <p:spPr>
          <a:xfrm>
            <a:off x="6365" y="946572"/>
            <a:ext cx="12197513" cy="52429"/>
          </a:xfrm>
          <a:prstGeom prst="rect">
            <a:avLst/>
          </a:prstGeom>
          <a:solidFill>
            <a:srgbClr val="FEC9C9"/>
          </a:solidFill>
          <a:ln w="25400" cap="flat" cmpd="sng" algn="ctr">
            <a:noFill/>
            <a:prstDash val="solid"/>
            <a:round/>
          </a:ln>
        </p:spPr>
      </p:sp>
      <p:grpSp>
        <p:nvGrpSpPr>
          <p:cNvPr id="27655" name="Group 1"/>
          <p:cNvGrpSpPr/>
          <p:nvPr/>
        </p:nvGrpSpPr>
        <p:grpSpPr>
          <a:xfrm>
            <a:off x="593973" y="1570753"/>
            <a:ext cx="2374388" cy="402291"/>
            <a:chOff x="593973" y="1570753"/>
            <a:chExt cx="2374388" cy="402291"/>
          </a:xfrm>
        </p:grpSpPr>
        <p:sp>
          <p:nvSpPr>
            <p:cNvPr id="27666" name="TextBox 27665"/>
            <p:cNvSpPr txBox="1"/>
            <p:nvPr/>
          </p:nvSpPr>
          <p:spPr>
            <a:xfrm>
              <a:off x="652768" y="1570753"/>
              <a:ext cx="2315593" cy="402291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2000" b="0" i="0" dirty="0">
                  <a:solidFill>
                    <a:srgbClr val="262626">
                      <a:alpha val="100000"/>
                    </a:srgbClr>
                  </a:solidFill>
                  <a:effectLst>
                    <a:outerShdw blurRad="38100" dist="38100" dir="2700000" algn="tl" rotWithShape="0">
                      <a:srgbClr val="000000">
                        <a:alpha val="40000"/>
                      </a:srgbClr>
                    </a:outerShdw>
                  </a:effectLst>
                  <a:latin typeface="210 국민체조 L" panose="02020603020101020101" pitchFamily="18" charset="-127"/>
                  <a:ea typeface="210 국민체조 L" panose="02020603020101020101" pitchFamily="18" charset="-127"/>
                  <a:sym typeface="Wingdings"/>
                </a:rPr>
                <a:t>참고 문헌</a:t>
              </a:r>
              <a:endParaRPr lang="ko-KR" altLang="ko-KR" sz="2000" b="0" i="0" dirty="0">
                <a:solidFill>
                  <a:srgbClr val="262626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endParaRPr>
            </a:p>
          </p:txBody>
        </p:sp>
        <p:sp>
          <p:nvSpPr>
            <p:cNvPr id="27667" name="직사각형 27666"/>
            <p:cNvSpPr/>
            <p:nvPr/>
          </p:nvSpPr>
          <p:spPr>
            <a:xfrm>
              <a:off x="593973" y="1580300"/>
              <a:ext cx="74651" cy="336685"/>
            </a:xfrm>
            <a:prstGeom prst="rect">
              <a:avLst/>
            </a:prstGeom>
            <a:solidFill>
              <a:srgbClr val="13235D"/>
            </a:solidFill>
            <a:ln w="25400" cap="flat" cmpd="sng" algn="ctr">
              <a:noFill/>
              <a:prstDash val="solid"/>
              <a:round/>
            </a:ln>
          </p:spPr>
        </p:sp>
      </p:grpSp>
      <p:sp>
        <p:nvSpPr>
          <p:cNvPr id="27656" name="자유형 27655"/>
          <p:cNvSpPr/>
          <p:nvPr/>
        </p:nvSpPr>
        <p:spPr>
          <a:xfrm>
            <a:off x="492353" y="2223521"/>
            <a:ext cx="5669943" cy="2719002"/>
          </a:xfrm>
          <a:custGeom>
            <a:avLst/>
            <a:gdLst/>
            <a:ahLst/>
            <a:cxnLst/>
            <a:rect l="l" t="t" r="r" b="b"/>
            <a:pathLst>
              <a:path w="5667375" h="2717800">
                <a:moveTo>
                  <a:pt x="0" y="0"/>
                </a:moveTo>
                <a:lnTo>
                  <a:pt x="5214399" y="0"/>
                </a:lnTo>
                <a:lnTo>
                  <a:pt x="5667375" y="452976"/>
                </a:lnTo>
                <a:lnTo>
                  <a:pt x="5667375" y="2717800"/>
                </a:lnTo>
                <a:lnTo>
                  <a:pt x="0" y="27178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5400" cap="flat" cmpd="sng" algn="ctr">
            <a:noFill/>
            <a:prstDash val="solid"/>
            <a:round/>
          </a:ln>
        </p:spPr>
      </p:sp>
      <p:sp>
        <p:nvSpPr>
          <p:cNvPr id="27657" name="TextBox 27656"/>
          <p:cNvSpPr txBox="1"/>
          <p:nvPr/>
        </p:nvSpPr>
        <p:spPr>
          <a:xfrm>
            <a:off x="589227" y="2282259"/>
            <a:ext cx="5573070" cy="267983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400" b="0" i="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- 2019년 난임 </a:t>
            </a:r>
            <a:r>
              <a:rPr lang="ko-KR" sz="1400" b="0" i="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부부시술비</a:t>
            </a:r>
            <a:r>
              <a:rPr lang="ko-KR" sz="1400" b="0" i="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 지원사업 지침 (보건복지부)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1400" b="0" i="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400" b="0" i="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 -</a:t>
            </a:r>
            <a:r>
              <a:rPr lang="ko-KR" sz="1400" b="0" i="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저출산,고령사회</a:t>
            </a:r>
            <a:r>
              <a:rPr lang="ko-KR" sz="1400" b="0" i="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 기본계획 재정투입 규모(</a:t>
            </a:r>
            <a:r>
              <a:rPr lang="ko-KR" sz="1400" b="0" i="0" dirty="0">
                <a:solidFill>
                  <a:srgbClr val="000000">
                    <a:alpha val="10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 한국보건사회연구원</a:t>
            </a:r>
            <a:r>
              <a:rPr lang="ko-KR" sz="1400" b="0" i="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)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1400" b="0" i="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400" b="0" i="0" dirty="0">
                <a:solidFill>
                  <a:srgbClr val="000000">
                    <a:alpha val="10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- 2018 회계연도 출산 대책 과제별 결산(</a:t>
            </a:r>
            <a:r>
              <a:rPr lang="ko-KR" sz="1400" b="0" i="0" dirty="0" err="1">
                <a:solidFill>
                  <a:srgbClr val="000000">
                    <a:alpha val="10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국회예산</a:t>
            </a:r>
            <a:r>
              <a:rPr lang="ko-KR" sz="1400" b="0" i="0" dirty="0">
                <a:solidFill>
                  <a:srgbClr val="000000">
                    <a:alpha val="10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 </a:t>
            </a:r>
            <a:r>
              <a:rPr lang="ko-KR" sz="1400" b="0" i="0" dirty="0" err="1">
                <a:solidFill>
                  <a:srgbClr val="000000">
                    <a:alpha val="10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정책처</a:t>
            </a:r>
            <a:r>
              <a:rPr lang="ko-KR" sz="1400" b="0" i="0" dirty="0">
                <a:solidFill>
                  <a:srgbClr val="000000">
                    <a:alpha val="10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)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1400" b="0" i="0" dirty="0">
              <a:solidFill>
                <a:srgbClr val="000000">
                  <a:alpha val="10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400" b="0" i="0" dirty="0">
                <a:solidFill>
                  <a:srgbClr val="000000">
                    <a:alpha val="10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-  연도별 난임 </a:t>
            </a:r>
            <a:r>
              <a:rPr lang="ko-KR" sz="1400" b="0" i="0" dirty="0" err="1">
                <a:solidFill>
                  <a:srgbClr val="000000">
                    <a:alpha val="10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진단자</a:t>
            </a:r>
            <a:r>
              <a:rPr lang="ko-KR" sz="1400" b="0" i="0" dirty="0">
                <a:solidFill>
                  <a:srgbClr val="000000">
                    <a:alpha val="10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 추이 (보건 복지부, 통계청)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1400" b="0" i="0" dirty="0">
              <a:solidFill>
                <a:srgbClr val="000000">
                  <a:alpha val="10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-"/>
              <a:defRPr lang="ko-KR" altLang="en-US"/>
            </a:pPr>
            <a:r>
              <a:rPr lang="ko-KR" sz="1400" b="0" i="0" dirty="0">
                <a:solidFill>
                  <a:srgbClr val="000000">
                    <a:alpha val="10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 2006~ 2016년 </a:t>
            </a:r>
            <a:r>
              <a:rPr lang="ko-KR" sz="1400" b="0" i="0" dirty="0" err="1">
                <a:solidFill>
                  <a:srgbClr val="000000">
                    <a:alpha val="10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난임시술</a:t>
            </a:r>
            <a:r>
              <a:rPr lang="ko-KR" sz="1400" b="0" i="0" dirty="0">
                <a:solidFill>
                  <a:srgbClr val="000000">
                    <a:alpha val="10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 </a:t>
            </a:r>
            <a:r>
              <a:rPr lang="ko-KR" sz="1400" b="0" i="0" dirty="0" err="1">
                <a:solidFill>
                  <a:srgbClr val="000000">
                    <a:alpha val="10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출생아수</a:t>
            </a:r>
            <a:r>
              <a:rPr lang="ko-KR" sz="1400" b="0" i="0" dirty="0">
                <a:solidFill>
                  <a:srgbClr val="000000">
                    <a:alpha val="10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 (통계청)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-"/>
              <a:defRPr lang="ko-KR" altLang="en-US"/>
            </a:pPr>
            <a:endParaRPr lang="ko-KR" altLang="ko-KR" sz="1400" b="0" i="0" dirty="0">
              <a:solidFill>
                <a:srgbClr val="000000">
                  <a:alpha val="10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-"/>
              <a:defRPr lang="ko-KR" altLang="en-US"/>
            </a:pPr>
            <a:r>
              <a:rPr lang="ko-KR" sz="1400" b="0" i="0" dirty="0">
                <a:solidFill>
                  <a:srgbClr val="000000">
                    <a:alpha val="10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 1970~2018년 인구 동향(동아일보, 박은하, 2019.02. 27)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Arial"/>
              <a:buChar char="-"/>
              <a:defRPr lang="ko-KR" altLang="en-US"/>
            </a:pPr>
            <a:endParaRPr lang="ko-KR" altLang="ko-KR" sz="1400" b="0" i="0" dirty="0">
              <a:solidFill>
                <a:srgbClr val="000000">
                  <a:alpha val="100000"/>
                </a:srgbClr>
              </a:solidFill>
              <a:latin typeface="바른바탕Pro 1"/>
              <a:ea typeface="맑은 고딕 Semilight"/>
              <a:sym typeface="Wingdings"/>
            </a:endParaRPr>
          </a:p>
        </p:txBody>
      </p:sp>
      <p:sp>
        <p:nvSpPr>
          <p:cNvPr id="27658" name="자유형 27657"/>
          <p:cNvSpPr/>
          <p:nvPr/>
        </p:nvSpPr>
        <p:spPr>
          <a:xfrm>
            <a:off x="6552975" y="2156798"/>
            <a:ext cx="4796458" cy="2785724"/>
          </a:xfrm>
          <a:custGeom>
            <a:avLst/>
            <a:gdLst/>
            <a:ahLst/>
            <a:cxnLst/>
            <a:rect l="l" t="t" r="r" b="b"/>
            <a:pathLst>
              <a:path w="4794250" h="2784475">
                <a:moveTo>
                  <a:pt x="0" y="0"/>
                </a:moveTo>
                <a:lnTo>
                  <a:pt x="4330162" y="0"/>
                </a:lnTo>
                <a:lnTo>
                  <a:pt x="4794250" y="464088"/>
                </a:lnTo>
                <a:lnTo>
                  <a:pt x="4794250" y="2784475"/>
                </a:lnTo>
                <a:lnTo>
                  <a:pt x="0" y="2784475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5400" cap="flat" cmpd="sng" algn="ctr">
            <a:noFill/>
            <a:prstDash val="solid"/>
            <a:round/>
          </a:ln>
        </p:spPr>
      </p:sp>
      <p:sp>
        <p:nvSpPr>
          <p:cNvPr id="27664" name="TextBox 27663"/>
          <p:cNvSpPr txBox="1"/>
          <p:nvPr/>
        </p:nvSpPr>
        <p:spPr>
          <a:xfrm>
            <a:off x="6251050" y="1502930"/>
            <a:ext cx="2072655" cy="4002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000" b="0" i="0" dirty="0">
                <a:solidFill>
                  <a:srgbClr val="262626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분석 도구</a:t>
            </a:r>
            <a:endParaRPr lang="ko-KR" altLang="ko-KR" sz="2000" b="0" i="0" dirty="0">
              <a:solidFill>
                <a:srgbClr val="262626">
                  <a:alpha val="100000"/>
                </a:srgb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</p:txBody>
      </p:sp>
      <p:pic>
        <p:nvPicPr>
          <p:cNvPr id="19" name="그림 18" descr="그림 32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6856326" y="2329769"/>
            <a:ext cx="732165" cy="71150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20" name="그림 19" descr="그림 37"/>
          <p:cNvPicPr/>
          <p:nvPr/>
        </p:nvPicPr>
        <p:blipFill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5341" y1="17989" x2="35341" y2="17989"/>
                        <a14:foregroundMark x1="32932" y1="21693" x2="10442" y2="42328"/>
                        <a14:foregroundMark x1="33735" y1="15873" x2="77108" y2="19048"/>
                        <a14:foregroundMark x1="45382" y1="28042" x2="37751" y2="58730"/>
                        <a14:foregroundMark x1="63052" y1="32275" x2="58635" y2="60847"/>
                        <a14:foregroundMark x1="42972" y1="26984" x2="44578" y2="57672"/>
                        <a14:foregroundMark x1="49398" y1="32275" x2="43775" y2="56614"/>
                        <a14:foregroundMark x1="63052" y1="43386" x2="50201" y2="64021"/>
                        <a14:foregroundMark x1="57028" y1="45503" x2="51406" y2="59788"/>
                        <a14:foregroundMark x1="67871" y1="40212" x2="67871" y2="61905"/>
                        <a14:foregroundMark x1="70281" y1="41270" x2="73092" y2="57672"/>
                        <a14:foregroundMark x1="69478" y1="45503" x2="62249" y2="61905"/>
                        <a14:foregroundMark x1="63052" y1="45503" x2="57831" y2="68254"/>
                        <a14:foregroundMark x1="56225" y1="39153" x2="44578" y2="52910"/>
                        <a14:foregroundMark x1="45382" y1="33333" x2="34538" y2="50794"/>
                        <a14:foregroundMark x1="34538" y1="32275" x2="28514" y2="43386"/>
                        <a14:foregroundMark x1="30522" y1="25926" x2="25301" y2="41270"/>
                        <a14:foregroundMark x1="29719" y1="28042" x2="26908" y2="38095"/>
                        <a14:foregroundMark x1="25301" y1="34392" x2="22088" y2="51852"/>
                        <a14:foregroundMark x1="22088" y1="35450" x2="22088" y2="64021"/>
                        <a14:foregroundMark x1="67068" y1="20106" x2="73896" y2="42328"/>
                        <a14:foregroundMark x1="63052" y1="26984" x2="59438" y2="38095"/>
                        <a14:foregroundMark x1="60241" y1="23810" x2="58635" y2="35450"/>
                        <a14:foregroundMark x1="62249" y1="24868" x2="53815" y2="33333"/>
                        <a14:foregroundMark x1="48594" y1="23810" x2="36948" y2="39153"/>
                        <a14:foregroundMark x1="39357" y1="23810" x2="28514" y2="52910"/>
                        <a14:foregroundMark x1="35341" y1="34392" x2="35341" y2="56614"/>
                        <a14:foregroundMark x1="42169" y1="39153" x2="41365" y2="57672"/>
                        <a14:foregroundMark x1="35341" y1="33333" x2="28514" y2="56614"/>
                        <a14:foregroundMark x1="32129" y1="40212" x2="28514" y2="61905"/>
                        <a14:foregroundMark x1="39357" y1="47619" x2="37751" y2="62963"/>
                        <a14:foregroundMark x1="45382" y1="46561" x2="45382" y2="58730"/>
                        <a14:foregroundMark x1="50201" y1="46561" x2="46988" y2="65079"/>
                        <a14:foregroundMark x1="44578" y1="50794" x2="39357" y2="60847"/>
                        <a14:foregroundMark x1="39357" y1="44444" x2="34538" y2="70899"/>
                        <a14:foregroundMark x1="34538" y1="51852" x2="29719" y2="70899"/>
                        <a14:foregroundMark x1="30522" y1="48677" x2="23695" y2="69312"/>
                        <a14:foregroundMark x1="23695" y1="48677" x2="19679" y2="67196"/>
                        <a14:foregroundMark x1="32129" y1="49735" x2="32129" y2="64021"/>
                        <a14:foregroundMark x1="40562" y1="48677" x2="37751" y2="70899"/>
                        <a14:foregroundMark x1="42169" y1="50794" x2="40562" y2="74074"/>
                        <a14:foregroundMark x1="44578" y1="52910" x2="44578" y2="73016"/>
                        <a14:foregroundMark x1="50201" y1="52910" x2="48594" y2="77249"/>
                        <a14:foregroundMark x1="48594" y1="62963" x2="42972" y2="79365"/>
                        <a14:foregroundMark x1="44578" y1="64021" x2="40562" y2="82540"/>
                        <a14:foregroundMark x1="50201" y1="69312" x2="49398" y2="88360"/>
                        <a14:foregroundMark x1="56225" y1="68254" x2="56225" y2="82540"/>
                        <a14:foregroundMark x1="63855" y1="66138" x2="62249" y2="82540"/>
                        <a14:foregroundMark x1="69478" y1="62963" x2="67871" y2="81481"/>
                        <a14:foregroundMark x1="76305" y1="54497" x2="74699" y2="70899"/>
                        <a14:foregroundMark x1="77108" y1="52910" x2="73896" y2="66138"/>
                        <a14:foregroundMark x1="76305" y1="45503" x2="78715" y2="61905"/>
                        <a14:foregroundMark x1="78715" y1="43386" x2="81928" y2="61905"/>
                        <a14:foregroundMark x1="81124" y1="44444" x2="83133" y2="61905"/>
                        <a14:foregroundMark x1="77912" y1="41270" x2="78715" y2="56614"/>
                        <a14:foregroundMark x1="77912" y1="33333" x2="81928" y2="48677"/>
                        <a14:foregroundMark x1="75502" y1="28042" x2="78715" y2="44444"/>
                        <a14:foregroundMark x1="76305" y1="28042" x2="83133" y2="40212"/>
                        <a14:foregroundMark x1="71888" y1="17989" x2="77108" y2="34392"/>
                        <a14:foregroundMark x1="61044" y1="16931" x2="66265" y2="43386"/>
                        <a14:foregroundMark x1="49398" y1="23810" x2="47791" y2="41270"/>
                        <a14:foregroundMark x1="40562" y1="22751" x2="39357" y2="38095"/>
                        <a14:foregroundMark x1="33735" y1="16931" x2="33735" y2="33333"/>
                        <a14:foregroundMark x1="33735" y1="16931" x2="31325" y2="38095"/>
                        <a14:foregroundMark x1="27711" y1="24868" x2="22892" y2="44444"/>
                        <a14:foregroundMark x1="21285" y1="29101" x2="20482" y2="47619"/>
                        <a14:foregroundMark x1="18876" y1="33333" x2="16064" y2="48677"/>
                        <a14:foregroundMark x1="16064" y1="39153" x2="15261" y2="55556"/>
                        <a14:foregroundMark x1="16867" y1="41270" x2="22892" y2="61905"/>
                        <a14:foregroundMark x1="26104" y1="47619" x2="31325" y2="66138"/>
                        <a14:foregroundMark x1="31325" y1="55556" x2="31325" y2="66138"/>
                        <a14:foregroundMark x1="23695" y1="50794" x2="23695" y2="67196"/>
                        <a14:foregroundMark x1="21285" y1="52910" x2="22088" y2="68254"/>
                        <a14:foregroundMark x1="24498" y1="59788" x2="26908" y2="70899"/>
                        <a14:foregroundMark x1="28514" y1="57672" x2="31325" y2="73016"/>
                        <a14:foregroundMark x1="33735" y1="61905" x2="35341" y2="77249"/>
                        <a14:foregroundMark x1="36145" y1="67196" x2="38554" y2="80423"/>
                        <a14:foregroundMark x1="43775" y1="67196" x2="45382" y2="82540"/>
                        <a14:foregroundMark x1="54618" y1="67196" x2="56225" y2="79365"/>
                        <a14:foregroundMark x1="63855" y1="59788" x2="63855" y2="69312"/>
                        <a14:foregroundMark x1="66265" y1="60847" x2="66265" y2="70899"/>
                        <a14:foregroundMark x1="71084" y1="56614" x2="73092" y2="71958"/>
                        <a14:foregroundMark x1="75502" y1="56614" x2="77108" y2="66138"/>
                        <a14:foregroundMark x1="78715" y1="54497" x2="78715" y2="629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38745" y="3940693"/>
            <a:ext cx="1033898" cy="78934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21" name="그림 20" descr="그림 38"/>
          <p:cNvPicPr/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6856326" y="3213640"/>
            <a:ext cx="1699397" cy="69084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23" name="직사각형 22"/>
          <p:cNvSpPr/>
          <p:nvPr/>
        </p:nvSpPr>
        <p:spPr>
          <a:xfrm>
            <a:off x="6664094" y="1502930"/>
            <a:ext cx="74651" cy="336685"/>
          </a:xfrm>
          <a:prstGeom prst="rect">
            <a:avLst/>
          </a:prstGeom>
          <a:solidFill>
            <a:srgbClr val="13235D"/>
          </a:solidFill>
          <a:ln w="25400" cap="flat" cmpd="sng" algn="ctr">
            <a:noFill/>
            <a:prstDash val="solid"/>
            <a:round/>
          </a:ln>
        </p:spPr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74" name="직선 연결선 28673"/>
          <p:cNvCxnSpPr/>
          <p:nvPr/>
        </p:nvCxnSpPr>
        <p:spPr>
          <a:xfrm>
            <a:off x="4701148" y="2523691"/>
            <a:ext cx="4107118" cy="0"/>
          </a:xfrm>
          <a:prstGeom prst="line">
            <a:avLst/>
          </a:prstGeom>
          <a:ln w="9491" cap="flat" cmpd="sng" algn="ctr">
            <a:solidFill>
              <a:srgbClr val="404040"/>
            </a:solidFill>
            <a:prstDash val="solid"/>
            <a:round/>
          </a:ln>
        </p:spPr>
      </p:cxnSp>
      <p:cxnSp>
        <p:nvCxnSpPr>
          <p:cNvPr id="28675" name="직선 연결선 28674"/>
          <p:cNvCxnSpPr/>
          <p:nvPr/>
        </p:nvCxnSpPr>
        <p:spPr>
          <a:xfrm>
            <a:off x="4724934" y="4307231"/>
            <a:ext cx="4105555" cy="0"/>
          </a:xfrm>
          <a:prstGeom prst="line">
            <a:avLst/>
          </a:prstGeom>
          <a:ln w="9491" cap="flat" cmpd="sng" algn="ctr">
            <a:solidFill>
              <a:srgbClr val="404040"/>
            </a:solidFill>
            <a:prstDash val="solid"/>
            <a:round/>
          </a:ln>
        </p:spPr>
      </p:cxnSp>
      <p:sp>
        <p:nvSpPr>
          <p:cNvPr id="28676" name="TextBox 28675"/>
          <p:cNvSpPr txBox="1"/>
          <p:nvPr/>
        </p:nvSpPr>
        <p:spPr>
          <a:xfrm>
            <a:off x="5276082" y="2534802"/>
            <a:ext cx="2958869" cy="174109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di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6000" b="0" i="0" dirty="0">
                <a:solidFill>
                  <a:srgbClr val="13235D">
                    <a:alpha val="100000"/>
                  </a:srgb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sym typeface="Wingdings"/>
              </a:rPr>
              <a:t>THANK</a:t>
            </a:r>
          </a:p>
          <a:p>
            <a:pPr marL="0" lvl="0" indent="0" algn="di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4800" b="0" i="0" dirty="0">
                <a:solidFill>
                  <a:srgbClr val="13235D">
                    <a:alpha val="100000"/>
                  </a:srgb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sym typeface="Wingdings"/>
              </a:rPr>
              <a:t>YOU</a:t>
            </a:r>
          </a:p>
        </p:txBody>
      </p:sp>
      <p:cxnSp>
        <p:nvCxnSpPr>
          <p:cNvPr id="28677" name="직선 연결선 28676"/>
          <p:cNvCxnSpPr/>
          <p:nvPr/>
        </p:nvCxnSpPr>
        <p:spPr>
          <a:xfrm>
            <a:off x="4701148" y="2488738"/>
            <a:ext cx="4107118" cy="0"/>
          </a:xfrm>
          <a:prstGeom prst="line">
            <a:avLst/>
          </a:prstGeom>
          <a:ln w="9491" cap="flat" cmpd="sng" algn="ctr">
            <a:solidFill>
              <a:srgbClr val="404040"/>
            </a:solidFill>
            <a:prstDash val="solid"/>
            <a:round/>
          </a:ln>
        </p:spPr>
      </p:cxnSp>
      <p:cxnSp>
        <p:nvCxnSpPr>
          <p:cNvPr id="28678" name="직선 연결선 28677"/>
          <p:cNvCxnSpPr/>
          <p:nvPr/>
        </p:nvCxnSpPr>
        <p:spPr>
          <a:xfrm>
            <a:off x="4724934" y="4348549"/>
            <a:ext cx="4105555" cy="0"/>
          </a:xfrm>
          <a:prstGeom prst="line">
            <a:avLst/>
          </a:prstGeom>
          <a:ln w="9491" cap="flat" cmpd="sng" algn="ctr">
            <a:solidFill>
              <a:srgbClr val="404040"/>
            </a:solidFill>
            <a:prstDash val="solid"/>
            <a:round/>
          </a:ln>
        </p:spPr>
      </p:cxnSp>
      <p:grpSp>
        <p:nvGrpSpPr>
          <p:cNvPr id="28679" name="Group 1"/>
          <p:cNvGrpSpPr/>
          <p:nvPr/>
        </p:nvGrpSpPr>
        <p:grpSpPr>
          <a:xfrm>
            <a:off x="11100074" y="5638173"/>
            <a:ext cx="1097439" cy="1221364"/>
            <a:chOff x="11100074" y="5638173"/>
            <a:chExt cx="1097439" cy="1221364"/>
          </a:xfrm>
        </p:grpSpPr>
        <p:sp>
          <p:nvSpPr>
            <p:cNvPr id="28681" name="직각 삼각형 28680"/>
            <p:cNvSpPr/>
            <p:nvPr/>
          </p:nvSpPr>
          <p:spPr>
            <a:xfrm rot="5400000" flipH="1" flipV="1">
              <a:off x="11099236" y="5761289"/>
              <a:ext cx="1099114" cy="1097383"/>
            </a:xfrm>
            <a:prstGeom prst="rtTriangle">
              <a:avLst/>
            </a:prstGeom>
            <a:solidFill>
              <a:srgbClr val="13235D"/>
            </a:solidFill>
            <a:ln w="12674" cap="flat" cmpd="sng" algn="ctr">
              <a:solidFill>
                <a:srgbClr val="2F528F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682" name="자유형 28681"/>
            <p:cNvSpPr/>
            <p:nvPr/>
          </p:nvSpPr>
          <p:spPr>
            <a:xfrm rot="5400000">
              <a:off x="11047645" y="5690602"/>
              <a:ext cx="1202297" cy="1097439"/>
            </a:xfrm>
            <a:custGeom>
              <a:avLst/>
              <a:gdLst/>
              <a:ahLst/>
              <a:cxnLst/>
              <a:rect l="l" t="t" r="r" b="b"/>
              <a:pathLst>
                <a:path w="1201452" h="1097280">
                  <a:moveTo>
                    <a:pt x="0" y="923660"/>
                  </a:moveTo>
                  <a:lnTo>
                    <a:pt x="104172" y="0"/>
                  </a:lnTo>
                  <a:lnTo>
                    <a:pt x="1201452" y="1097280"/>
                  </a:lnTo>
                  <a:lnTo>
                    <a:pt x="0" y="923660"/>
                  </a:lnTo>
                  <a:close/>
                </a:path>
              </a:pathLst>
            </a:custGeom>
            <a:solidFill>
              <a:srgbClr val="F2F2F2"/>
            </a:solidFill>
            <a:ln w="25400" cap="flat" cmpd="sng" algn="ctr">
              <a:noFill/>
              <a:prstDash val="solid"/>
              <a:round/>
            </a:ln>
          </p:spPr>
        </p:sp>
      </p:grpSp>
      <p:pic>
        <p:nvPicPr>
          <p:cNvPr id="28680" name="그림 28679"/>
          <p:cNvPicPr/>
          <p:nvPr/>
        </p:nvPicPr>
        <p:blipFill rotWithShape="1">
          <a:blip r:embed="rId3">
            <a:lum/>
          </a:blip>
          <a:srcRect l="21180" t="3820" r="22740" b="4170"/>
          <a:stretch>
            <a:fillRect/>
          </a:stretch>
        </p:blipFill>
        <p:spPr>
          <a:xfrm>
            <a:off x="3060489" y="1970979"/>
            <a:ext cx="1526308" cy="250465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평행 사변형 7169"/>
          <p:cNvSpPr/>
          <p:nvPr/>
        </p:nvSpPr>
        <p:spPr>
          <a:xfrm>
            <a:off x="439924" y="304915"/>
            <a:ext cx="751261" cy="584481"/>
          </a:xfrm>
          <a:prstGeom prst="parallelogram">
            <a:avLst>
              <a:gd name="adj" fmla="val 25000"/>
            </a:avLst>
          </a:prstGeom>
          <a:solidFill>
            <a:srgbClr val="FEC9C9">
              <a:alpha val="36000"/>
            </a:srgbClr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1" name="평행 사변형 7170"/>
          <p:cNvSpPr/>
          <p:nvPr/>
        </p:nvSpPr>
        <p:spPr>
          <a:xfrm>
            <a:off x="325574" y="106421"/>
            <a:ext cx="670244" cy="520941"/>
          </a:xfrm>
          <a:prstGeom prst="parallelogram">
            <a:avLst>
              <a:gd name="adj" fmla="val 25000"/>
            </a:avLst>
          </a:prstGeom>
          <a:solidFill>
            <a:srgbClr val="FEC9C9">
              <a:alpha val="36000"/>
            </a:srgbClr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2" name="직사각형 7171"/>
          <p:cNvSpPr/>
          <p:nvPr/>
        </p:nvSpPr>
        <p:spPr>
          <a:xfrm>
            <a:off x="0" y="6556157"/>
            <a:ext cx="12197513" cy="304971"/>
          </a:xfrm>
          <a:prstGeom prst="rect">
            <a:avLst/>
          </a:prstGeom>
          <a:solidFill>
            <a:srgbClr val="FEC9C9"/>
          </a:solidFill>
          <a:ln w="25400" cap="flat" cmpd="sng" algn="ctr">
            <a:noFill/>
            <a:prstDash val="solid"/>
            <a:round/>
          </a:ln>
        </p:spPr>
      </p:sp>
      <p:sp>
        <p:nvSpPr>
          <p:cNvPr id="7173" name="TextBox 7172"/>
          <p:cNvSpPr txBox="1"/>
          <p:nvPr/>
        </p:nvSpPr>
        <p:spPr>
          <a:xfrm>
            <a:off x="757569" y="414518"/>
            <a:ext cx="5334821" cy="52250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800" b="0" i="0" dirty="0">
                <a:solidFill>
                  <a:srgbClr val="262626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분석 배경 : 인구 </a:t>
            </a:r>
            <a:r>
              <a:rPr lang="ko-KR" sz="2800" b="0" i="0" dirty="0" err="1">
                <a:solidFill>
                  <a:srgbClr val="262626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절벽시대</a:t>
            </a:r>
            <a:endParaRPr lang="ko-KR" sz="2800" b="0" i="0" dirty="0">
              <a:solidFill>
                <a:srgbClr val="262626">
                  <a:alpha val="100000"/>
                </a:srgbClr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</p:txBody>
      </p:sp>
      <p:sp>
        <p:nvSpPr>
          <p:cNvPr id="7174" name="TextBox 7173"/>
          <p:cNvSpPr txBox="1"/>
          <p:nvPr/>
        </p:nvSpPr>
        <p:spPr>
          <a:xfrm>
            <a:off x="1261034" y="4682052"/>
            <a:ext cx="4169096" cy="40229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000" b="0" i="0" dirty="0">
                <a:solidFill>
                  <a:srgbClr val="000000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# 데이터 주요 정보 (출처 : 통계청)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000" b="0" i="0" dirty="0">
                <a:solidFill>
                  <a:srgbClr val="000000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-1970~2018년 </a:t>
            </a:r>
          </a:p>
        </p:txBody>
      </p:sp>
      <p:sp>
        <p:nvSpPr>
          <p:cNvPr id="7175" name="TextBox 7174"/>
          <p:cNvSpPr txBox="1"/>
          <p:nvPr/>
        </p:nvSpPr>
        <p:spPr>
          <a:xfrm>
            <a:off x="1060922" y="5347551"/>
            <a:ext cx="4184953" cy="33983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&gt;&gt; 시간에 따라 감소하는 출산율</a:t>
            </a:r>
          </a:p>
        </p:txBody>
      </p:sp>
      <p:sp>
        <p:nvSpPr>
          <p:cNvPr id="7176" name="직사각형 7175"/>
          <p:cNvSpPr/>
          <p:nvPr/>
        </p:nvSpPr>
        <p:spPr>
          <a:xfrm>
            <a:off x="6365" y="956120"/>
            <a:ext cx="12197513" cy="52373"/>
          </a:xfrm>
          <a:prstGeom prst="rect">
            <a:avLst/>
          </a:prstGeom>
          <a:solidFill>
            <a:srgbClr val="FEC9C9"/>
          </a:solidFill>
          <a:ln w="25400" cap="flat" cmpd="sng" algn="ctr">
            <a:noFill/>
            <a:prstDash val="solid"/>
            <a:round/>
          </a:ln>
        </p:spPr>
      </p:sp>
      <p:sp>
        <p:nvSpPr>
          <p:cNvPr id="7177" name="직사각형 7176"/>
          <p:cNvSpPr/>
          <p:nvPr/>
        </p:nvSpPr>
        <p:spPr>
          <a:xfrm>
            <a:off x="268399" y="1083145"/>
            <a:ext cx="119152" cy="336741"/>
          </a:xfrm>
          <a:prstGeom prst="rect">
            <a:avLst/>
          </a:prstGeom>
          <a:solidFill>
            <a:srgbClr val="13235D"/>
          </a:solidFill>
          <a:ln w="25400" cap="flat" cmpd="sng" algn="ctr">
            <a:noFill/>
            <a:prstDash val="solid"/>
            <a:round/>
          </a:ln>
        </p:spPr>
      </p:sp>
      <p:sp>
        <p:nvSpPr>
          <p:cNvPr id="7178" name="TextBox 7177"/>
          <p:cNvSpPr txBox="1"/>
          <p:nvPr/>
        </p:nvSpPr>
        <p:spPr>
          <a:xfrm>
            <a:off x="409773" y="1083145"/>
            <a:ext cx="10040715" cy="3700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 dirty="0" err="1"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저출산과</a:t>
            </a:r>
            <a:r>
              <a:rPr lang="ko-KR" sz="1800" b="0" i="0" dirty="0"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 평균 연령</a:t>
            </a:r>
            <a:endParaRPr lang="ko-KR" altLang="ko-KR" sz="1800" b="0" i="0" dirty="0">
              <a:solidFill>
                <a:schemeClr val="tx1"/>
              </a:solidFill>
              <a:effectLst>
                <a:outerShdw blurRad="38100" dist="38100" dir="2700000" algn="tl" rotWithShape="0">
                  <a:srgbClr val="000000">
                    <a:alpha val="40000"/>
                  </a:srgbClr>
                </a:outerShdw>
              </a:effectLst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</p:txBody>
      </p:sp>
      <p:pic>
        <p:nvPicPr>
          <p:cNvPr id="7179" name="그림 7178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439924" y="1934231"/>
            <a:ext cx="4190446" cy="262218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7180" name="TextBox 7179"/>
          <p:cNvSpPr txBox="1"/>
          <p:nvPr/>
        </p:nvSpPr>
        <p:spPr>
          <a:xfrm>
            <a:off x="5892278" y="5336615"/>
            <a:ext cx="4951313" cy="33983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&gt;&gt; 평균 초혼 연령과 모의 평균 출산 연령 지속적으로 증가</a:t>
            </a:r>
          </a:p>
        </p:txBody>
      </p:sp>
      <p:pic>
        <p:nvPicPr>
          <p:cNvPr id="7182" name="그림 7181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583044" y="1597115"/>
            <a:ext cx="2981740" cy="290282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pic>
        <p:nvPicPr>
          <p:cNvPr id="7183" name="그림 7182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5575852" y="1597115"/>
            <a:ext cx="3007192" cy="295930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sp>
        <p:nvSpPr>
          <p:cNvPr id="7184" name="TextBox 7183"/>
          <p:cNvSpPr txBox="1"/>
          <p:nvPr/>
        </p:nvSpPr>
        <p:spPr>
          <a:xfrm>
            <a:off x="6140193" y="4654619"/>
            <a:ext cx="4169096" cy="40229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000" b="0" i="0" dirty="0">
                <a:solidFill>
                  <a:srgbClr val="000000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# 데이터 주요 정보 (출처 : </a:t>
            </a:r>
            <a:r>
              <a:rPr lang="ko-KR" sz="1000" b="0" i="0" dirty="0" err="1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통계청,「인구동향조사</a:t>
            </a:r>
            <a:r>
              <a:rPr lang="ko-KR" sz="10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」 </a:t>
            </a:r>
            <a:r>
              <a:rPr lang="ko-KR" sz="1000" b="0" i="0" dirty="0">
                <a:solidFill>
                  <a:srgbClr val="000000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)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000" b="0" i="0" dirty="0">
                <a:solidFill>
                  <a:srgbClr val="000000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-2000~2018년 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평행 사변형 7170"/>
          <p:cNvSpPr/>
          <p:nvPr/>
        </p:nvSpPr>
        <p:spPr>
          <a:xfrm>
            <a:off x="439924" y="304915"/>
            <a:ext cx="751261" cy="584481"/>
          </a:xfrm>
          <a:prstGeom prst="parallelogram">
            <a:avLst>
              <a:gd name="adj" fmla="val 25000"/>
            </a:avLst>
          </a:prstGeom>
          <a:solidFill>
            <a:srgbClr val="FEC9C9">
              <a:alpha val="36000"/>
            </a:srgbClr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2" name="평행 사변형 7171"/>
          <p:cNvSpPr/>
          <p:nvPr/>
        </p:nvSpPr>
        <p:spPr>
          <a:xfrm>
            <a:off x="325574" y="106421"/>
            <a:ext cx="670244" cy="520941"/>
          </a:xfrm>
          <a:prstGeom prst="parallelogram">
            <a:avLst>
              <a:gd name="adj" fmla="val 25000"/>
            </a:avLst>
          </a:prstGeom>
          <a:solidFill>
            <a:srgbClr val="FEC9C9">
              <a:alpha val="36000"/>
            </a:srgbClr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3" name="직사각형 7172"/>
          <p:cNvSpPr/>
          <p:nvPr/>
        </p:nvSpPr>
        <p:spPr>
          <a:xfrm>
            <a:off x="0" y="6556157"/>
            <a:ext cx="12197513" cy="304971"/>
          </a:xfrm>
          <a:prstGeom prst="rect">
            <a:avLst/>
          </a:prstGeom>
          <a:solidFill>
            <a:srgbClr val="FEC9C9"/>
          </a:solidFill>
          <a:ln w="25400" cap="flat" cmpd="sng" algn="ctr">
            <a:noFill/>
            <a:prstDash val="solid"/>
            <a:round/>
          </a:ln>
        </p:spPr>
      </p:sp>
      <p:sp>
        <p:nvSpPr>
          <p:cNvPr id="7174" name="TextBox 7173"/>
          <p:cNvSpPr txBox="1"/>
          <p:nvPr/>
        </p:nvSpPr>
        <p:spPr>
          <a:xfrm>
            <a:off x="757569" y="414518"/>
            <a:ext cx="5334821" cy="52250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800" b="0" i="0" dirty="0">
                <a:solidFill>
                  <a:srgbClr val="262626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분석 배경</a:t>
            </a:r>
          </a:p>
        </p:txBody>
      </p:sp>
      <p:grpSp>
        <p:nvGrpSpPr>
          <p:cNvPr id="7175" name="Group 1"/>
          <p:cNvGrpSpPr/>
          <p:nvPr/>
        </p:nvGrpSpPr>
        <p:grpSpPr>
          <a:xfrm>
            <a:off x="215253" y="1197710"/>
            <a:ext cx="3193870" cy="470077"/>
            <a:chOff x="268399" y="1083145"/>
            <a:chExt cx="9940659" cy="368511"/>
          </a:xfrm>
        </p:grpSpPr>
        <p:sp>
          <p:nvSpPr>
            <p:cNvPr id="7193" name="TextBox 7192"/>
            <p:cNvSpPr txBox="1"/>
            <p:nvPr/>
          </p:nvSpPr>
          <p:spPr>
            <a:xfrm>
              <a:off x="408154" y="1083145"/>
              <a:ext cx="9800904" cy="3685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0" i="0" dirty="0">
                  <a:solidFill>
                    <a:schemeClr val="tx1"/>
                  </a:solidFill>
                  <a:effectLst>
                    <a:outerShdw blurRad="38100" dist="38100" dir="2700000" algn="tl" rotWithShape="0">
                      <a:srgbClr val="000000">
                        <a:alpha val="40000"/>
                      </a:srgbClr>
                    </a:outerShdw>
                  </a:effectLst>
                  <a:latin typeface="210 국민체조 L" panose="02020603020101020101" pitchFamily="18" charset="-127"/>
                  <a:ea typeface="210 국민체조 L" panose="02020603020101020101" pitchFamily="18" charset="-127"/>
                  <a:sym typeface="Wingdings"/>
                </a:rPr>
                <a:t>매년 증가하는 난임 환자</a:t>
              </a:r>
              <a:endParaRPr lang="ko-KR" altLang="en-US" sz="1800" b="0" i="0" dirty="0"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endParaRPr>
            </a:p>
          </p:txBody>
        </p:sp>
        <p:sp>
          <p:nvSpPr>
            <p:cNvPr id="7194" name="직사각형 7193"/>
            <p:cNvSpPr/>
            <p:nvPr/>
          </p:nvSpPr>
          <p:spPr>
            <a:xfrm>
              <a:off x="268399" y="1083145"/>
              <a:ext cx="117532" cy="335122"/>
            </a:xfrm>
            <a:prstGeom prst="rect">
              <a:avLst/>
            </a:prstGeom>
            <a:solidFill>
              <a:srgbClr val="13235D"/>
            </a:solidFill>
            <a:ln w="25400" cap="flat" cmpd="sng" algn="ctr">
              <a:noFill/>
              <a:prstDash val="solid"/>
              <a:round/>
            </a:ln>
          </p:spPr>
        </p:sp>
      </p:grpSp>
      <p:sp>
        <p:nvSpPr>
          <p:cNvPr id="7176" name="직사각형 7175"/>
          <p:cNvSpPr/>
          <p:nvPr/>
        </p:nvSpPr>
        <p:spPr>
          <a:xfrm>
            <a:off x="6365" y="956120"/>
            <a:ext cx="12197513" cy="52373"/>
          </a:xfrm>
          <a:prstGeom prst="rect">
            <a:avLst/>
          </a:prstGeom>
          <a:solidFill>
            <a:srgbClr val="FEC9C9"/>
          </a:solidFill>
          <a:ln w="25400" cap="flat" cmpd="sng" algn="ctr">
            <a:noFill/>
            <a:prstDash val="solid"/>
            <a:round/>
          </a:ln>
        </p:spPr>
      </p:sp>
      <p:pic>
        <p:nvPicPr>
          <p:cNvPr id="7179" name="그림 7178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15252" y="1939419"/>
            <a:ext cx="6091800" cy="402814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pic>
      <p:grpSp>
        <p:nvGrpSpPr>
          <p:cNvPr id="2" name="그룹 1"/>
          <p:cNvGrpSpPr/>
          <p:nvPr/>
        </p:nvGrpSpPr>
        <p:grpSpPr>
          <a:xfrm>
            <a:off x="6945209" y="1941764"/>
            <a:ext cx="3724369" cy="516657"/>
            <a:chOff x="7215290" y="2508507"/>
            <a:chExt cx="3724369" cy="516657"/>
          </a:xfrm>
          <a:solidFill>
            <a:srgbClr val="FFD9D9"/>
          </a:solidFill>
        </p:grpSpPr>
        <p:sp>
          <p:nvSpPr>
            <p:cNvPr id="7182" name="모서리가 둥근 직사각형 7181"/>
            <p:cNvSpPr/>
            <p:nvPr/>
          </p:nvSpPr>
          <p:spPr>
            <a:xfrm>
              <a:off x="7215290" y="2508507"/>
              <a:ext cx="3724369" cy="516657"/>
            </a:xfrm>
            <a:prstGeom prst="roundRect">
              <a:avLst>
                <a:gd name="adj" fmla="val 18750"/>
              </a:avLst>
            </a:prstGeom>
            <a:grpFill/>
            <a:ln w="12674" cap="flat" cmpd="sng" algn="ctr">
              <a:noFill/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" name="TextBox 2"/>
            <p:cNvSpPr txBox="1"/>
            <p:nvPr/>
          </p:nvSpPr>
          <p:spPr>
            <a:xfrm>
              <a:off x="7342253" y="2536002"/>
              <a:ext cx="3509491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60000" lvl="0" indent="-36000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>
                    <a:alpha val="100000"/>
                  </a:srgbClr>
                </a:buClr>
                <a:buSzPct val="100000"/>
                <a:buFont typeface="Wingdings" panose="05000000000000000000" pitchFamily="2" charset="2"/>
                <a:buChar char="§"/>
                <a:defRPr lang="ko-KR" altLang="en-US"/>
              </a:pPr>
              <a:r>
                <a:rPr lang="ko-KR" altLang="ko-KR" sz="1600" dirty="0">
                  <a:solidFill>
                    <a:srgbClr val="000000">
                      <a:alpha val="100000"/>
                    </a:srgbClr>
                  </a:solidFill>
                  <a:latin typeface="210 국민체조 L" panose="02020603020101020101" pitchFamily="18" charset="-127"/>
                  <a:ea typeface="210 국민체조 L" panose="02020603020101020101" pitchFamily="18" charset="-127"/>
                  <a:sym typeface="Wingdings"/>
                </a:rPr>
                <a:t>점점 증가하는 난임 환자   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945209" y="2701329"/>
            <a:ext cx="3722805" cy="761984"/>
            <a:chOff x="6845486" y="695874"/>
            <a:chExt cx="3722805" cy="901293"/>
          </a:xfrm>
          <a:solidFill>
            <a:srgbClr val="FFC1C1"/>
          </a:solidFill>
        </p:grpSpPr>
        <p:sp>
          <p:nvSpPr>
            <p:cNvPr id="7183" name="모서리가 둥근 직사각형 7182"/>
            <p:cNvSpPr/>
            <p:nvPr/>
          </p:nvSpPr>
          <p:spPr>
            <a:xfrm>
              <a:off x="6845486" y="695874"/>
              <a:ext cx="3722805" cy="901293"/>
            </a:xfrm>
            <a:prstGeom prst="roundRect">
              <a:avLst>
                <a:gd name="adj" fmla="val 18750"/>
              </a:avLst>
            </a:prstGeom>
            <a:solidFill>
              <a:srgbClr val="FFD9D9"/>
            </a:solidFill>
            <a:ln w="12674" cap="flat" cmpd="sng" algn="ctr">
              <a:noFill/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TextBox 4"/>
            <p:cNvSpPr txBox="1"/>
            <p:nvPr/>
          </p:nvSpPr>
          <p:spPr>
            <a:xfrm>
              <a:off x="6948462" y="808472"/>
              <a:ext cx="3470441" cy="6916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600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2018</a:t>
              </a:r>
              <a:r>
                <a:rPr lang="ko-KR" altLang="en-US" sz="1600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년 기준 난임 환자 </a:t>
              </a:r>
              <a:r>
                <a:rPr lang="en-US" altLang="ko-KR" sz="1600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241,892</a:t>
              </a:r>
              <a:r>
                <a:rPr lang="ko-KR" altLang="en-US" sz="1600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명</a:t>
              </a:r>
              <a:r>
                <a:rPr lang="en-US" altLang="ko-KR" sz="1600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,</a:t>
              </a:r>
              <a:r>
                <a:rPr lang="ko-KR" altLang="en-US" sz="1600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 </a:t>
              </a:r>
              <a:r>
                <a:rPr lang="en-US" altLang="ko-KR" sz="1600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10</a:t>
              </a:r>
              <a:r>
                <a:rPr lang="ko-KR" altLang="en-US" sz="1600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년 동안 </a:t>
              </a:r>
              <a:r>
                <a:rPr lang="en-US" altLang="ko-KR" sz="1600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150% </a:t>
              </a:r>
              <a:r>
                <a:rPr lang="ko-KR" altLang="en-US" sz="1600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증가</a:t>
              </a: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CB353BD-4871-4927-A558-7BF70FD7FE3A}"/>
              </a:ext>
            </a:extLst>
          </p:cNvPr>
          <p:cNvSpPr/>
          <p:nvPr/>
        </p:nvSpPr>
        <p:spPr>
          <a:xfrm>
            <a:off x="9225476" y="4640760"/>
            <a:ext cx="1657600" cy="459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kern="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난임 원인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7041900" y="3706221"/>
            <a:ext cx="3570034" cy="2387114"/>
            <a:chOff x="3281799" y="1196273"/>
            <a:chExt cx="7652681" cy="4651809"/>
          </a:xfrm>
        </p:grpSpPr>
        <p:sp>
          <p:nvSpPr>
            <p:cNvPr id="71" name="타원 70"/>
            <p:cNvSpPr/>
            <p:nvPr/>
          </p:nvSpPr>
          <p:spPr>
            <a:xfrm>
              <a:off x="8543705" y="2433484"/>
              <a:ext cx="2390775" cy="2390775"/>
            </a:xfrm>
            <a:prstGeom prst="ellipse">
              <a:avLst/>
            </a:prstGeom>
            <a:noFill/>
            <a:ln w="76200">
              <a:solidFill>
                <a:srgbClr val="81D3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자유형 71"/>
            <p:cNvSpPr/>
            <p:nvPr/>
          </p:nvSpPr>
          <p:spPr>
            <a:xfrm>
              <a:off x="3281799" y="1196273"/>
              <a:ext cx="3897313" cy="1294607"/>
            </a:xfrm>
            <a:custGeom>
              <a:avLst/>
              <a:gdLst>
                <a:gd name="connsiteX0" fmla="*/ 535668 w 3517661"/>
                <a:gd name="connsiteY0" fmla="*/ 0 h 1071336"/>
                <a:gd name="connsiteX1" fmla="*/ 2991303 w 3517661"/>
                <a:gd name="connsiteY1" fmla="*/ 0 h 1071336"/>
                <a:gd name="connsiteX2" fmla="*/ 3516088 w 3517661"/>
                <a:gd name="connsiteY2" fmla="*/ 427713 h 1071336"/>
                <a:gd name="connsiteX3" fmla="*/ 3517661 w 3517661"/>
                <a:gd name="connsiteY3" fmla="*/ 443309 h 1071336"/>
                <a:gd name="connsiteX4" fmla="*/ 3512924 w 3517661"/>
                <a:gd name="connsiteY4" fmla="*/ 463879 h 1071336"/>
                <a:gd name="connsiteX5" fmla="*/ 3487474 w 3517661"/>
                <a:gd name="connsiteY5" fmla="*/ 479862 h 1071336"/>
                <a:gd name="connsiteX6" fmla="*/ 3458637 w 3517661"/>
                <a:gd name="connsiteY6" fmla="*/ 471409 h 1071336"/>
                <a:gd name="connsiteX7" fmla="*/ 3446841 w 3517661"/>
                <a:gd name="connsiteY7" fmla="*/ 449915 h 1071336"/>
                <a:gd name="connsiteX8" fmla="*/ 3445977 w 3517661"/>
                <a:gd name="connsiteY8" fmla="*/ 441350 h 1071336"/>
                <a:gd name="connsiteX9" fmla="*/ 2987485 w 3517661"/>
                <a:gd name="connsiteY9" fmla="*/ 67668 h 1071336"/>
                <a:gd name="connsiteX10" fmla="*/ 539485 w 3517661"/>
                <a:gd name="connsiteY10" fmla="*/ 67668 h 1071336"/>
                <a:gd name="connsiteX11" fmla="*/ 71485 w 3517661"/>
                <a:gd name="connsiteY11" fmla="*/ 535668 h 1071336"/>
                <a:gd name="connsiteX12" fmla="*/ 539485 w 3517661"/>
                <a:gd name="connsiteY12" fmla="*/ 1003668 h 1071336"/>
                <a:gd name="connsiteX13" fmla="*/ 2987485 w 3517661"/>
                <a:gd name="connsiteY13" fmla="*/ 1003668 h 1071336"/>
                <a:gd name="connsiteX14" fmla="*/ 3387732 w 3517661"/>
                <a:gd name="connsiteY14" fmla="*/ 778344 h 1071336"/>
                <a:gd name="connsiteX15" fmla="*/ 3445364 w 3517661"/>
                <a:gd name="connsiteY15" fmla="*/ 631548 h 1071336"/>
                <a:gd name="connsiteX16" fmla="*/ 3457103 w 3517661"/>
                <a:gd name="connsiteY16" fmla="*/ 614885 h 1071336"/>
                <a:gd name="connsiteX17" fmla="*/ 3486705 w 3517661"/>
                <a:gd name="connsiteY17" fmla="*/ 609702 h 1071336"/>
                <a:gd name="connsiteX18" fmla="*/ 3510212 w 3517661"/>
                <a:gd name="connsiteY18" fmla="*/ 628423 h 1071336"/>
                <a:gd name="connsiteX19" fmla="*/ 3513113 w 3517661"/>
                <a:gd name="connsiteY19" fmla="*/ 653643 h 1071336"/>
                <a:gd name="connsiteX20" fmla="*/ 3489815 w 3517661"/>
                <a:gd name="connsiteY20" fmla="*/ 732084 h 1071336"/>
                <a:gd name="connsiteX21" fmla="*/ 2991303 w 3517661"/>
                <a:gd name="connsiteY21" fmla="*/ 1071336 h 1071336"/>
                <a:gd name="connsiteX22" fmla="*/ 535668 w 3517661"/>
                <a:gd name="connsiteY22" fmla="*/ 1071336 h 1071336"/>
                <a:gd name="connsiteX23" fmla="*/ 0 w 3517661"/>
                <a:gd name="connsiteY23" fmla="*/ 535668 h 1071336"/>
                <a:gd name="connsiteX24" fmla="*/ 535668 w 3517661"/>
                <a:gd name="connsiteY24" fmla="*/ 0 h 107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17661" h="1071336">
                  <a:moveTo>
                    <a:pt x="535668" y="0"/>
                  </a:moveTo>
                  <a:lnTo>
                    <a:pt x="2991303" y="0"/>
                  </a:lnTo>
                  <a:cubicBezTo>
                    <a:pt x="3250164" y="0"/>
                    <a:pt x="3466139" y="183618"/>
                    <a:pt x="3516088" y="427713"/>
                  </a:cubicBezTo>
                  <a:lnTo>
                    <a:pt x="3517661" y="443309"/>
                  </a:lnTo>
                  <a:lnTo>
                    <a:pt x="3512924" y="463879"/>
                  </a:lnTo>
                  <a:cubicBezTo>
                    <a:pt x="3507024" y="472393"/>
                    <a:pt x="3498074" y="478392"/>
                    <a:pt x="3487474" y="479862"/>
                  </a:cubicBezTo>
                  <a:cubicBezTo>
                    <a:pt x="3476875" y="481332"/>
                    <a:pt x="3466631" y="477995"/>
                    <a:pt x="3458637" y="471409"/>
                  </a:cubicBezTo>
                  <a:lnTo>
                    <a:pt x="3446841" y="449915"/>
                  </a:lnTo>
                  <a:lnTo>
                    <a:pt x="3445977" y="441350"/>
                  </a:lnTo>
                  <a:cubicBezTo>
                    <a:pt x="3402338" y="228090"/>
                    <a:pt x="3213646" y="67668"/>
                    <a:pt x="2987485" y="67668"/>
                  </a:cubicBezTo>
                  <a:lnTo>
                    <a:pt x="539485" y="67668"/>
                  </a:lnTo>
                  <a:cubicBezTo>
                    <a:pt x="281016" y="67668"/>
                    <a:pt x="71485" y="277199"/>
                    <a:pt x="71485" y="535668"/>
                  </a:cubicBezTo>
                  <a:cubicBezTo>
                    <a:pt x="71485" y="794137"/>
                    <a:pt x="281016" y="1003668"/>
                    <a:pt x="539485" y="1003668"/>
                  </a:cubicBezTo>
                  <a:lnTo>
                    <a:pt x="2987485" y="1003668"/>
                  </a:lnTo>
                  <a:cubicBezTo>
                    <a:pt x="3157106" y="1003668"/>
                    <a:pt x="3305650" y="913431"/>
                    <a:pt x="3387732" y="778344"/>
                  </a:cubicBezTo>
                  <a:lnTo>
                    <a:pt x="3445364" y="631548"/>
                  </a:lnTo>
                  <a:lnTo>
                    <a:pt x="3457103" y="614885"/>
                  </a:lnTo>
                  <a:cubicBezTo>
                    <a:pt x="3465782" y="609232"/>
                    <a:pt x="3476335" y="607059"/>
                    <a:pt x="3486705" y="609702"/>
                  </a:cubicBezTo>
                  <a:cubicBezTo>
                    <a:pt x="3497073" y="612345"/>
                    <a:pt x="3505298" y="619305"/>
                    <a:pt x="3510212" y="628423"/>
                  </a:cubicBezTo>
                  <a:lnTo>
                    <a:pt x="3513113" y="653643"/>
                  </a:lnTo>
                  <a:lnTo>
                    <a:pt x="3489815" y="732084"/>
                  </a:lnTo>
                  <a:cubicBezTo>
                    <a:pt x="3411475" y="930754"/>
                    <a:pt x="3217807" y="1071336"/>
                    <a:pt x="2991303" y="1071336"/>
                  </a:cubicBezTo>
                  <a:lnTo>
                    <a:pt x="535668" y="1071336"/>
                  </a:lnTo>
                  <a:cubicBezTo>
                    <a:pt x="239827" y="1071336"/>
                    <a:pt x="0" y="831509"/>
                    <a:pt x="0" y="535668"/>
                  </a:cubicBezTo>
                  <a:cubicBezTo>
                    <a:pt x="0" y="239827"/>
                    <a:pt x="239827" y="0"/>
                    <a:pt x="535668" y="0"/>
                  </a:cubicBezTo>
                  <a:close/>
                </a:path>
              </a:pathLst>
            </a:custGeom>
            <a:solidFill>
              <a:srgbClr val="E95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전자파 노출</a:t>
              </a:r>
            </a:p>
          </p:txBody>
        </p:sp>
        <p:cxnSp>
          <p:nvCxnSpPr>
            <p:cNvPr id="73" name="구부러진 연결선 72"/>
            <p:cNvCxnSpPr>
              <a:stCxn id="72" idx="4"/>
              <a:endCxn id="71" idx="2"/>
            </p:cNvCxnSpPr>
            <p:nvPr/>
          </p:nvCxnSpPr>
          <p:spPr>
            <a:xfrm>
              <a:off x="7173865" y="1756826"/>
              <a:ext cx="1369840" cy="1872046"/>
            </a:xfrm>
            <a:prstGeom prst="curvedConnector3">
              <a:avLst>
                <a:gd name="adj1" fmla="val 50000"/>
              </a:avLst>
            </a:prstGeom>
            <a:ln w="25400" cap="rnd">
              <a:solidFill>
                <a:srgbClr val="E95F9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자유형 73"/>
            <p:cNvSpPr/>
            <p:nvPr/>
          </p:nvSpPr>
          <p:spPr>
            <a:xfrm>
              <a:off x="3281799" y="2874874"/>
              <a:ext cx="3897313" cy="1294607"/>
            </a:xfrm>
            <a:custGeom>
              <a:avLst/>
              <a:gdLst>
                <a:gd name="connsiteX0" fmla="*/ 535668 w 3517661"/>
                <a:gd name="connsiteY0" fmla="*/ 0 h 1071336"/>
                <a:gd name="connsiteX1" fmla="*/ 2991303 w 3517661"/>
                <a:gd name="connsiteY1" fmla="*/ 0 h 1071336"/>
                <a:gd name="connsiteX2" fmla="*/ 3516088 w 3517661"/>
                <a:gd name="connsiteY2" fmla="*/ 427713 h 1071336"/>
                <a:gd name="connsiteX3" fmla="*/ 3517661 w 3517661"/>
                <a:gd name="connsiteY3" fmla="*/ 443309 h 1071336"/>
                <a:gd name="connsiteX4" fmla="*/ 3512924 w 3517661"/>
                <a:gd name="connsiteY4" fmla="*/ 463879 h 1071336"/>
                <a:gd name="connsiteX5" fmla="*/ 3487474 w 3517661"/>
                <a:gd name="connsiteY5" fmla="*/ 479862 h 1071336"/>
                <a:gd name="connsiteX6" fmla="*/ 3458637 w 3517661"/>
                <a:gd name="connsiteY6" fmla="*/ 471409 h 1071336"/>
                <a:gd name="connsiteX7" fmla="*/ 3446841 w 3517661"/>
                <a:gd name="connsiteY7" fmla="*/ 449915 h 1071336"/>
                <a:gd name="connsiteX8" fmla="*/ 3445977 w 3517661"/>
                <a:gd name="connsiteY8" fmla="*/ 441350 h 1071336"/>
                <a:gd name="connsiteX9" fmla="*/ 2987485 w 3517661"/>
                <a:gd name="connsiteY9" fmla="*/ 67668 h 1071336"/>
                <a:gd name="connsiteX10" fmla="*/ 539485 w 3517661"/>
                <a:gd name="connsiteY10" fmla="*/ 67668 h 1071336"/>
                <a:gd name="connsiteX11" fmla="*/ 71485 w 3517661"/>
                <a:gd name="connsiteY11" fmla="*/ 535668 h 1071336"/>
                <a:gd name="connsiteX12" fmla="*/ 539485 w 3517661"/>
                <a:gd name="connsiteY12" fmla="*/ 1003668 h 1071336"/>
                <a:gd name="connsiteX13" fmla="*/ 2987485 w 3517661"/>
                <a:gd name="connsiteY13" fmla="*/ 1003668 h 1071336"/>
                <a:gd name="connsiteX14" fmla="*/ 3387732 w 3517661"/>
                <a:gd name="connsiteY14" fmla="*/ 778344 h 1071336"/>
                <a:gd name="connsiteX15" fmla="*/ 3445364 w 3517661"/>
                <a:gd name="connsiteY15" fmla="*/ 631548 h 1071336"/>
                <a:gd name="connsiteX16" fmla="*/ 3457103 w 3517661"/>
                <a:gd name="connsiteY16" fmla="*/ 614885 h 1071336"/>
                <a:gd name="connsiteX17" fmla="*/ 3486705 w 3517661"/>
                <a:gd name="connsiteY17" fmla="*/ 609702 h 1071336"/>
                <a:gd name="connsiteX18" fmla="*/ 3510212 w 3517661"/>
                <a:gd name="connsiteY18" fmla="*/ 628423 h 1071336"/>
                <a:gd name="connsiteX19" fmla="*/ 3513113 w 3517661"/>
                <a:gd name="connsiteY19" fmla="*/ 653643 h 1071336"/>
                <a:gd name="connsiteX20" fmla="*/ 3489815 w 3517661"/>
                <a:gd name="connsiteY20" fmla="*/ 732084 h 1071336"/>
                <a:gd name="connsiteX21" fmla="*/ 2991303 w 3517661"/>
                <a:gd name="connsiteY21" fmla="*/ 1071336 h 1071336"/>
                <a:gd name="connsiteX22" fmla="*/ 535668 w 3517661"/>
                <a:gd name="connsiteY22" fmla="*/ 1071336 h 1071336"/>
                <a:gd name="connsiteX23" fmla="*/ 0 w 3517661"/>
                <a:gd name="connsiteY23" fmla="*/ 535668 h 1071336"/>
                <a:gd name="connsiteX24" fmla="*/ 535668 w 3517661"/>
                <a:gd name="connsiteY24" fmla="*/ 0 h 107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17661" h="1071336">
                  <a:moveTo>
                    <a:pt x="535668" y="0"/>
                  </a:moveTo>
                  <a:lnTo>
                    <a:pt x="2991303" y="0"/>
                  </a:lnTo>
                  <a:cubicBezTo>
                    <a:pt x="3250164" y="0"/>
                    <a:pt x="3466139" y="183618"/>
                    <a:pt x="3516088" y="427713"/>
                  </a:cubicBezTo>
                  <a:lnTo>
                    <a:pt x="3517661" y="443309"/>
                  </a:lnTo>
                  <a:lnTo>
                    <a:pt x="3512924" y="463879"/>
                  </a:lnTo>
                  <a:cubicBezTo>
                    <a:pt x="3507024" y="472393"/>
                    <a:pt x="3498074" y="478392"/>
                    <a:pt x="3487474" y="479862"/>
                  </a:cubicBezTo>
                  <a:cubicBezTo>
                    <a:pt x="3476875" y="481332"/>
                    <a:pt x="3466631" y="477995"/>
                    <a:pt x="3458637" y="471409"/>
                  </a:cubicBezTo>
                  <a:lnTo>
                    <a:pt x="3446841" y="449915"/>
                  </a:lnTo>
                  <a:lnTo>
                    <a:pt x="3445977" y="441350"/>
                  </a:lnTo>
                  <a:cubicBezTo>
                    <a:pt x="3402338" y="228090"/>
                    <a:pt x="3213646" y="67668"/>
                    <a:pt x="2987485" y="67668"/>
                  </a:cubicBezTo>
                  <a:lnTo>
                    <a:pt x="539485" y="67668"/>
                  </a:lnTo>
                  <a:cubicBezTo>
                    <a:pt x="281016" y="67668"/>
                    <a:pt x="71485" y="277199"/>
                    <a:pt x="71485" y="535668"/>
                  </a:cubicBezTo>
                  <a:cubicBezTo>
                    <a:pt x="71485" y="794137"/>
                    <a:pt x="281016" y="1003668"/>
                    <a:pt x="539485" y="1003668"/>
                  </a:cubicBezTo>
                  <a:lnTo>
                    <a:pt x="2987485" y="1003668"/>
                  </a:lnTo>
                  <a:cubicBezTo>
                    <a:pt x="3157106" y="1003668"/>
                    <a:pt x="3305650" y="913431"/>
                    <a:pt x="3387732" y="778344"/>
                  </a:cubicBezTo>
                  <a:lnTo>
                    <a:pt x="3445364" y="631548"/>
                  </a:lnTo>
                  <a:lnTo>
                    <a:pt x="3457103" y="614885"/>
                  </a:lnTo>
                  <a:cubicBezTo>
                    <a:pt x="3465782" y="609232"/>
                    <a:pt x="3476335" y="607059"/>
                    <a:pt x="3486705" y="609702"/>
                  </a:cubicBezTo>
                  <a:cubicBezTo>
                    <a:pt x="3497073" y="612345"/>
                    <a:pt x="3505298" y="619305"/>
                    <a:pt x="3510212" y="628423"/>
                  </a:cubicBezTo>
                  <a:lnTo>
                    <a:pt x="3513113" y="653643"/>
                  </a:lnTo>
                  <a:lnTo>
                    <a:pt x="3489815" y="732084"/>
                  </a:lnTo>
                  <a:cubicBezTo>
                    <a:pt x="3411475" y="930754"/>
                    <a:pt x="3217807" y="1071336"/>
                    <a:pt x="2991303" y="1071336"/>
                  </a:cubicBezTo>
                  <a:lnTo>
                    <a:pt x="535668" y="1071336"/>
                  </a:lnTo>
                  <a:cubicBezTo>
                    <a:pt x="239827" y="1071336"/>
                    <a:pt x="0" y="831509"/>
                    <a:pt x="0" y="535668"/>
                  </a:cubicBezTo>
                  <a:cubicBezTo>
                    <a:pt x="0" y="239827"/>
                    <a:pt x="239827" y="0"/>
                    <a:pt x="535668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흡연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, 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음주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, 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비만</a:t>
              </a:r>
            </a:p>
          </p:txBody>
        </p:sp>
        <p:sp>
          <p:nvSpPr>
            <p:cNvPr id="75" name="자유형 74"/>
            <p:cNvSpPr/>
            <p:nvPr/>
          </p:nvSpPr>
          <p:spPr>
            <a:xfrm>
              <a:off x="3281799" y="4553475"/>
              <a:ext cx="3897313" cy="1294607"/>
            </a:xfrm>
            <a:custGeom>
              <a:avLst/>
              <a:gdLst>
                <a:gd name="connsiteX0" fmla="*/ 535668 w 3517661"/>
                <a:gd name="connsiteY0" fmla="*/ 0 h 1071336"/>
                <a:gd name="connsiteX1" fmla="*/ 2991303 w 3517661"/>
                <a:gd name="connsiteY1" fmla="*/ 0 h 1071336"/>
                <a:gd name="connsiteX2" fmla="*/ 3516088 w 3517661"/>
                <a:gd name="connsiteY2" fmla="*/ 427713 h 1071336"/>
                <a:gd name="connsiteX3" fmla="*/ 3517661 w 3517661"/>
                <a:gd name="connsiteY3" fmla="*/ 443309 h 1071336"/>
                <a:gd name="connsiteX4" fmla="*/ 3512924 w 3517661"/>
                <a:gd name="connsiteY4" fmla="*/ 463879 h 1071336"/>
                <a:gd name="connsiteX5" fmla="*/ 3487474 w 3517661"/>
                <a:gd name="connsiteY5" fmla="*/ 479862 h 1071336"/>
                <a:gd name="connsiteX6" fmla="*/ 3458637 w 3517661"/>
                <a:gd name="connsiteY6" fmla="*/ 471409 h 1071336"/>
                <a:gd name="connsiteX7" fmla="*/ 3446841 w 3517661"/>
                <a:gd name="connsiteY7" fmla="*/ 449915 h 1071336"/>
                <a:gd name="connsiteX8" fmla="*/ 3445977 w 3517661"/>
                <a:gd name="connsiteY8" fmla="*/ 441350 h 1071336"/>
                <a:gd name="connsiteX9" fmla="*/ 2987485 w 3517661"/>
                <a:gd name="connsiteY9" fmla="*/ 67668 h 1071336"/>
                <a:gd name="connsiteX10" fmla="*/ 539485 w 3517661"/>
                <a:gd name="connsiteY10" fmla="*/ 67668 h 1071336"/>
                <a:gd name="connsiteX11" fmla="*/ 71485 w 3517661"/>
                <a:gd name="connsiteY11" fmla="*/ 535668 h 1071336"/>
                <a:gd name="connsiteX12" fmla="*/ 539485 w 3517661"/>
                <a:gd name="connsiteY12" fmla="*/ 1003668 h 1071336"/>
                <a:gd name="connsiteX13" fmla="*/ 2987485 w 3517661"/>
                <a:gd name="connsiteY13" fmla="*/ 1003668 h 1071336"/>
                <a:gd name="connsiteX14" fmla="*/ 3387732 w 3517661"/>
                <a:gd name="connsiteY14" fmla="*/ 778344 h 1071336"/>
                <a:gd name="connsiteX15" fmla="*/ 3445364 w 3517661"/>
                <a:gd name="connsiteY15" fmla="*/ 631548 h 1071336"/>
                <a:gd name="connsiteX16" fmla="*/ 3457103 w 3517661"/>
                <a:gd name="connsiteY16" fmla="*/ 614885 h 1071336"/>
                <a:gd name="connsiteX17" fmla="*/ 3486705 w 3517661"/>
                <a:gd name="connsiteY17" fmla="*/ 609702 h 1071336"/>
                <a:gd name="connsiteX18" fmla="*/ 3510212 w 3517661"/>
                <a:gd name="connsiteY18" fmla="*/ 628423 h 1071336"/>
                <a:gd name="connsiteX19" fmla="*/ 3513113 w 3517661"/>
                <a:gd name="connsiteY19" fmla="*/ 653643 h 1071336"/>
                <a:gd name="connsiteX20" fmla="*/ 3489815 w 3517661"/>
                <a:gd name="connsiteY20" fmla="*/ 732084 h 1071336"/>
                <a:gd name="connsiteX21" fmla="*/ 2991303 w 3517661"/>
                <a:gd name="connsiteY21" fmla="*/ 1071336 h 1071336"/>
                <a:gd name="connsiteX22" fmla="*/ 535668 w 3517661"/>
                <a:gd name="connsiteY22" fmla="*/ 1071336 h 1071336"/>
                <a:gd name="connsiteX23" fmla="*/ 0 w 3517661"/>
                <a:gd name="connsiteY23" fmla="*/ 535668 h 1071336"/>
                <a:gd name="connsiteX24" fmla="*/ 535668 w 3517661"/>
                <a:gd name="connsiteY24" fmla="*/ 0 h 107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17661" h="1071336">
                  <a:moveTo>
                    <a:pt x="535668" y="0"/>
                  </a:moveTo>
                  <a:lnTo>
                    <a:pt x="2991303" y="0"/>
                  </a:lnTo>
                  <a:cubicBezTo>
                    <a:pt x="3250164" y="0"/>
                    <a:pt x="3466139" y="183618"/>
                    <a:pt x="3516088" y="427713"/>
                  </a:cubicBezTo>
                  <a:lnTo>
                    <a:pt x="3517661" y="443309"/>
                  </a:lnTo>
                  <a:lnTo>
                    <a:pt x="3512924" y="463879"/>
                  </a:lnTo>
                  <a:cubicBezTo>
                    <a:pt x="3507024" y="472393"/>
                    <a:pt x="3498074" y="478392"/>
                    <a:pt x="3487474" y="479862"/>
                  </a:cubicBezTo>
                  <a:cubicBezTo>
                    <a:pt x="3476875" y="481332"/>
                    <a:pt x="3466631" y="477995"/>
                    <a:pt x="3458637" y="471409"/>
                  </a:cubicBezTo>
                  <a:lnTo>
                    <a:pt x="3446841" y="449915"/>
                  </a:lnTo>
                  <a:lnTo>
                    <a:pt x="3445977" y="441350"/>
                  </a:lnTo>
                  <a:cubicBezTo>
                    <a:pt x="3402338" y="228090"/>
                    <a:pt x="3213646" y="67668"/>
                    <a:pt x="2987485" y="67668"/>
                  </a:cubicBezTo>
                  <a:lnTo>
                    <a:pt x="539485" y="67668"/>
                  </a:lnTo>
                  <a:cubicBezTo>
                    <a:pt x="281016" y="67668"/>
                    <a:pt x="71485" y="277199"/>
                    <a:pt x="71485" y="535668"/>
                  </a:cubicBezTo>
                  <a:cubicBezTo>
                    <a:pt x="71485" y="794137"/>
                    <a:pt x="281016" y="1003668"/>
                    <a:pt x="539485" y="1003668"/>
                  </a:cubicBezTo>
                  <a:lnTo>
                    <a:pt x="2987485" y="1003668"/>
                  </a:lnTo>
                  <a:cubicBezTo>
                    <a:pt x="3157106" y="1003668"/>
                    <a:pt x="3305650" y="913431"/>
                    <a:pt x="3387732" y="778344"/>
                  </a:cubicBezTo>
                  <a:lnTo>
                    <a:pt x="3445364" y="631548"/>
                  </a:lnTo>
                  <a:lnTo>
                    <a:pt x="3457103" y="614885"/>
                  </a:lnTo>
                  <a:cubicBezTo>
                    <a:pt x="3465782" y="609232"/>
                    <a:pt x="3476335" y="607059"/>
                    <a:pt x="3486705" y="609702"/>
                  </a:cubicBezTo>
                  <a:cubicBezTo>
                    <a:pt x="3497073" y="612345"/>
                    <a:pt x="3505298" y="619305"/>
                    <a:pt x="3510212" y="628423"/>
                  </a:cubicBezTo>
                  <a:lnTo>
                    <a:pt x="3513113" y="653643"/>
                  </a:lnTo>
                  <a:lnTo>
                    <a:pt x="3489815" y="732084"/>
                  </a:lnTo>
                  <a:cubicBezTo>
                    <a:pt x="3411475" y="930754"/>
                    <a:pt x="3217807" y="1071336"/>
                    <a:pt x="2991303" y="1071336"/>
                  </a:cubicBezTo>
                  <a:lnTo>
                    <a:pt x="535668" y="1071336"/>
                  </a:lnTo>
                  <a:cubicBezTo>
                    <a:pt x="239827" y="1071336"/>
                    <a:pt x="0" y="831509"/>
                    <a:pt x="0" y="535668"/>
                  </a:cubicBezTo>
                  <a:cubicBezTo>
                    <a:pt x="0" y="239827"/>
                    <a:pt x="239827" y="0"/>
                    <a:pt x="535668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늦은 결혼</a:t>
              </a:r>
            </a:p>
          </p:txBody>
        </p:sp>
        <p:cxnSp>
          <p:nvCxnSpPr>
            <p:cNvPr id="76" name="구부러진 연결선 75"/>
            <p:cNvCxnSpPr>
              <a:stCxn id="74" idx="16"/>
              <a:endCxn id="71" idx="2"/>
            </p:cNvCxnSpPr>
            <p:nvPr/>
          </p:nvCxnSpPr>
          <p:spPr>
            <a:xfrm>
              <a:off x="7112018" y="3617904"/>
              <a:ext cx="1431687" cy="10968"/>
            </a:xfrm>
            <a:prstGeom prst="curvedConnector3">
              <a:avLst>
                <a:gd name="adj1" fmla="val 50000"/>
              </a:avLst>
            </a:prstGeom>
            <a:ln w="25400" cap="rnd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구부러진 연결선 76"/>
            <p:cNvCxnSpPr>
              <a:stCxn id="75" idx="5"/>
              <a:endCxn id="71" idx="2"/>
            </p:cNvCxnSpPr>
            <p:nvPr/>
          </p:nvCxnSpPr>
          <p:spPr>
            <a:xfrm flipV="1">
              <a:off x="7145667" y="3628872"/>
              <a:ext cx="1398038" cy="1504470"/>
            </a:xfrm>
            <a:prstGeom prst="curvedConnector3">
              <a:avLst>
                <a:gd name="adj1" fmla="val 50000"/>
              </a:avLst>
            </a:prstGeom>
            <a:ln w="25400" cap="rnd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평행 사변형 9218"/>
          <p:cNvSpPr/>
          <p:nvPr/>
        </p:nvSpPr>
        <p:spPr>
          <a:xfrm>
            <a:off x="439924" y="304915"/>
            <a:ext cx="751261" cy="584481"/>
          </a:xfrm>
          <a:prstGeom prst="parallelogram">
            <a:avLst>
              <a:gd name="adj" fmla="val 25000"/>
            </a:avLst>
          </a:prstGeom>
          <a:solidFill>
            <a:srgbClr val="FEC9C9">
              <a:alpha val="36000"/>
            </a:srgbClr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20" name="평행 사변형 9219"/>
          <p:cNvSpPr/>
          <p:nvPr/>
        </p:nvSpPr>
        <p:spPr>
          <a:xfrm>
            <a:off x="325574" y="106421"/>
            <a:ext cx="670244" cy="520941"/>
          </a:xfrm>
          <a:prstGeom prst="parallelogram">
            <a:avLst>
              <a:gd name="adj" fmla="val 25000"/>
            </a:avLst>
          </a:prstGeom>
          <a:solidFill>
            <a:srgbClr val="FEC9C9">
              <a:alpha val="36000"/>
            </a:srgbClr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22" name="TextBox 9221"/>
          <p:cNvSpPr txBox="1"/>
          <p:nvPr/>
        </p:nvSpPr>
        <p:spPr>
          <a:xfrm>
            <a:off x="660696" y="407400"/>
            <a:ext cx="5334821" cy="52250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800" b="0" i="0" dirty="0">
                <a:solidFill>
                  <a:srgbClr val="262626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분석 배경</a:t>
            </a:r>
          </a:p>
        </p:txBody>
      </p:sp>
      <p:grpSp>
        <p:nvGrpSpPr>
          <p:cNvPr id="9223" name="Group 1"/>
          <p:cNvGrpSpPr/>
          <p:nvPr/>
        </p:nvGrpSpPr>
        <p:grpSpPr>
          <a:xfrm>
            <a:off x="210340" y="1142069"/>
            <a:ext cx="9967871" cy="371513"/>
            <a:chOff x="186372" y="1121260"/>
            <a:chExt cx="9967871" cy="371513"/>
          </a:xfrm>
        </p:grpSpPr>
        <p:sp>
          <p:nvSpPr>
            <p:cNvPr id="9231" name="TextBox 9230"/>
            <p:cNvSpPr txBox="1"/>
            <p:nvPr/>
          </p:nvSpPr>
          <p:spPr>
            <a:xfrm>
              <a:off x="303904" y="1121260"/>
              <a:ext cx="9850339" cy="3715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altLang="en-US" dirty="0">
                  <a:effectLst>
                    <a:outerShdw blurRad="38100" dist="38100" dir="2700000" algn="tl" rotWithShape="0">
                      <a:srgbClr val="000000">
                        <a:alpha val="40000"/>
                      </a:srgbClr>
                    </a:outerShdw>
                  </a:effectLst>
                  <a:latin typeface="210 국민체조 L" panose="02020603020101020101" pitchFamily="18" charset="-127"/>
                  <a:ea typeface="210 국민체조 L" panose="02020603020101020101" pitchFamily="18" charset="-127"/>
                  <a:sym typeface="Wingdings"/>
                </a:rPr>
                <a:t>난소 기능 저하 시기 </a:t>
              </a:r>
              <a:endParaRPr lang="en-US" altLang="ko-KR" sz="1800" b="0" i="0" dirty="0"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endParaRPr>
            </a:p>
          </p:txBody>
        </p:sp>
        <p:sp>
          <p:nvSpPr>
            <p:cNvPr id="9232" name="직사각형 9231"/>
            <p:cNvSpPr/>
            <p:nvPr/>
          </p:nvSpPr>
          <p:spPr>
            <a:xfrm>
              <a:off x="186372" y="1124182"/>
              <a:ext cx="117532" cy="335122"/>
            </a:xfrm>
            <a:prstGeom prst="rect">
              <a:avLst/>
            </a:prstGeom>
            <a:solidFill>
              <a:srgbClr val="13235D"/>
            </a:solidFill>
            <a:ln w="25400" cap="flat" cmpd="sng" algn="ctr">
              <a:noFill/>
              <a:prstDash val="solid"/>
              <a:round/>
            </a:ln>
          </p:spPr>
        </p:sp>
      </p:grpSp>
      <p:sp>
        <p:nvSpPr>
          <p:cNvPr id="9224" name="직사각형 9223"/>
          <p:cNvSpPr/>
          <p:nvPr/>
        </p:nvSpPr>
        <p:spPr>
          <a:xfrm>
            <a:off x="6365" y="956120"/>
            <a:ext cx="12197513" cy="52373"/>
          </a:xfrm>
          <a:prstGeom prst="rect">
            <a:avLst/>
          </a:prstGeom>
          <a:solidFill>
            <a:srgbClr val="FEC9C9"/>
          </a:solidFill>
          <a:ln w="25400" cap="flat" cmpd="sng" algn="ctr">
            <a:noFill/>
            <a:prstDash val="solid"/>
            <a:round/>
          </a:ln>
        </p:spPr>
      </p:sp>
      <p:grpSp>
        <p:nvGrpSpPr>
          <p:cNvPr id="106" name="그룹 105"/>
          <p:cNvGrpSpPr/>
          <p:nvPr/>
        </p:nvGrpSpPr>
        <p:grpSpPr>
          <a:xfrm>
            <a:off x="174086" y="1978019"/>
            <a:ext cx="12029792" cy="4355537"/>
            <a:chOff x="174086" y="1978019"/>
            <a:chExt cx="12029792" cy="4355537"/>
          </a:xfrm>
        </p:grpSpPr>
        <p:sp>
          <p:nvSpPr>
            <p:cNvPr id="57" name="TextBox 56"/>
            <p:cNvSpPr txBox="1"/>
            <p:nvPr/>
          </p:nvSpPr>
          <p:spPr>
            <a:xfrm>
              <a:off x="174086" y="4968920"/>
              <a:ext cx="853240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20%</a:t>
              </a:r>
              <a:endParaRPr lang="ko-KR" altLang="en-US" sz="1400" dirty="0">
                <a:latin typeface="210 국민체조 L" panose="02020603020101020101" pitchFamily="18" charset="-127"/>
                <a:ea typeface="210 국민체조 L" panose="02020603020101020101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961676" y="6056557"/>
              <a:ext cx="1242202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(</a:t>
              </a:r>
              <a:r>
                <a:rPr lang="ko-KR" altLang="en-US" sz="1200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자료</a:t>
              </a:r>
              <a:r>
                <a:rPr lang="en-US" altLang="ko-KR" sz="1200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: </a:t>
              </a:r>
              <a:r>
                <a:rPr lang="ko-KR" altLang="en-US" sz="1200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통계청</a:t>
              </a:r>
              <a:r>
                <a:rPr lang="en-US" altLang="ko-KR" sz="1200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)</a:t>
              </a:r>
              <a:endParaRPr lang="ko-KR" altLang="en-US" sz="1200" dirty="0">
                <a:latin typeface="210 국민체조 L" panose="02020603020101020101" pitchFamily="18" charset="-127"/>
                <a:ea typeface="210 국민체조 L" panose="02020603020101020101" pitchFamily="18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348052" y="5430523"/>
              <a:ext cx="701099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0%</a:t>
              </a:r>
              <a:endParaRPr lang="ko-KR" altLang="en-US" sz="1400" b="1" dirty="0">
                <a:latin typeface="210 국민체조 L" panose="02020603020101020101" pitchFamily="18" charset="-127"/>
                <a:ea typeface="210 국민체조 L" panose="02020603020101020101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80200" y="5854857"/>
              <a:ext cx="844201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25-29</a:t>
              </a:r>
              <a:endParaRPr lang="ko-KR" altLang="en-US" sz="1400" dirty="0">
                <a:latin typeface="210 국민체조 L" panose="02020603020101020101" pitchFamily="18" charset="-127"/>
                <a:ea typeface="210 국민체조 L" panose="02020603020101020101" pitchFamily="18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67201" y="5854858"/>
              <a:ext cx="781466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30-34</a:t>
              </a:r>
              <a:endParaRPr lang="ko-KR" altLang="en-US" sz="1400" dirty="0">
                <a:latin typeface="210 국민체조 L" panose="02020603020101020101" pitchFamily="18" charset="-127"/>
                <a:ea typeface="210 국민체조 L" panose="02020603020101020101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42455" y="5854858"/>
              <a:ext cx="781466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35-39</a:t>
              </a:r>
              <a:endParaRPr lang="ko-KR" altLang="en-US" sz="1400" dirty="0">
                <a:latin typeface="210 국민체조 L" panose="02020603020101020101" pitchFamily="18" charset="-127"/>
                <a:ea typeface="210 국민체조 L" panose="02020603020101020101" pitchFamily="18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242215" y="5854858"/>
              <a:ext cx="781466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40-44</a:t>
              </a:r>
              <a:endParaRPr lang="ko-KR" altLang="en-US" sz="1400" dirty="0">
                <a:latin typeface="210 국민체조 L" panose="02020603020101020101" pitchFamily="18" charset="-127"/>
                <a:ea typeface="210 국민체조 L" panose="02020603020101020101" pitchFamily="18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841975" y="5854858"/>
              <a:ext cx="781466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45-49</a:t>
              </a:r>
              <a:endParaRPr lang="ko-KR" altLang="en-US" sz="1400" dirty="0">
                <a:latin typeface="210 국민체조 L" panose="02020603020101020101" pitchFamily="18" charset="-127"/>
                <a:ea typeface="210 국민체조 L" panose="02020603020101020101" pitchFamily="18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398600" y="5897909"/>
              <a:ext cx="781466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50+</a:t>
              </a:r>
              <a:endParaRPr lang="ko-KR" altLang="en-US" sz="1400" dirty="0">
                <a:latin typeface="210 국민체조 L" panose="02020603020101020101" pitchFamily="18" charset="-127"/>
                <a:ea typeface="210 국민체조 L" panose="02020603020101020101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3026" y="5854858"/>
              <a:ext cx="898880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20-24</a:t>
              </a:r>
              <a:endParaRPr lang="ko-KR" altLang="en-US" sz="1400" dirty="0">
                <a:latin typeface="210 국민체조 L" panose="02020603020101020101" pitchFamily="18" charset="-127"/>
                <a:ea typeface="210 국민체조 L" panose="02020603020101020101" pitchFamily="18" charset="-127"/>
              </a:endParaRPr>
            </a:p>
          </p:txBody>
        </p:sp>
        <p:sp>
          <p:nvSpPr>
            <p:cNvPr id="58" name="자유형 57"/>
            <p:cNvSpPr/>
            <p:nvPr/>
          </p:nvSpPr>
          <p:spPr>
            <a:xfrm>
              <a:off x="536187" y="5279113"/>
              <a:ext cx="10839475" cy="42604"/>
            </a:xfrm>
            <a:custGeom>
              <a:avLst/>
              <a:gdLst>
                <a:gd name="connsiteX0" fmla="*/ 0 w 8953500"/>
                <a:gd name="connsiteY0" fmla="*/ 0 h 50800"/>
                <a:gd name="connsiteX1" fmla="*/ 8953500 w 8953500"/>
                <a:gd name="connsiteY1" fmla="*/ 5080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53500" h="50800">
                  <a:moveTo>
                    <a:pt x="0" y="0"/>
                  </a:moveTo>
                  <a:lnTo>
                    <a:pt x="8953500" y="5080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 20"/>
            <p:cNvSpPr/>
            <p:nvPr/>
          </p:nvSpPr>
          <p:spPr>
            <a:xfrm>
              <a:off x="536187" y="5847106"/>
              <a:ext cx="11415664" cy="42177"/>
            </a:xfrm>
            <a:custGeom>
              <a:avLst/>
              <a:gdLst>
                <a:gd name="connsiteX0" fmla="*/ 0 w 7591245"/>
                <a:gd name="connsiteY0" fmla="*/ 0 h 8627"/>
                <a:gd name="connsiteX1" fmla="*/ 7591245 w 7591245"/>
                <a:gd name="connsiteY1" fmla="*/ 8627 h 8627"/>
                <a:gd name="connsiteX2" fmla="*/ 7591245 w 7591245"/>
                <a:gd name="connsiteY2" fmla="*/ 8627 h 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91245" h="8627">
                  <a:moveTo>
                    <a:pt x="0" y="0"/>
                  </a:moveTo>
                  <a:lnTo>
                    <a:pt x="7591245" y="8627"/>
                  </a:lnTo>
                  <a:lnTo>
                    <a:pt x="7591245" y="8627"/>
                  </a:lnTo>
                </a:path>
              </a:pathLst>
            </a:cu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91403" y="2764158"/>
              <a:ext cx="670503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86%</a:t>
              </a:r>
            </a:p>
            <a:p>
              <a:endParaRPr lang="ko-KR" altLang="en-US" sz="1400" b="1" dirty="0">
                <a:latin typeface="210 국민체조 L" panose="02020603020101020101" pitchFamily="18" charset="-127"/>
                <a:ea typeface="210 국민체조 L" panose="02020603020101020101" pitchFamily="18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536352" y="3236610"/>
              <a:ext cx="902632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78%</a:t>
              </a:r>
              <a:endParaRPr lang="ko-KR" altLang="en-US" sz="1400" b="1" dirty="0">
                <a:latin typeface="210 국민체조 L" panose="02020603020101020101" pitchFamily="18" charset="-127"/>
                <a:ea typeface="210 국민체조 L" panose="02020603020101020101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448076" y="3930658"/>
              <a:ext cx="1275620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52%</a:t>
              </a:r>
              <a:endParaRPr lang="ko-KR" altLang="en-US" sz="1400" b="1" dirty="0">
                <a:latin typeface="210 국민체조 L" panose="02020603020101020101" pitchFamily="18" charset="-127"/>
                <a:ea typeface="210 국민체조 L" panose="02020603020101020101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127239" y="4470827"/>
              <a:ext cx="1242634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36%</a:t>
              </a:r>
              <a:endParaRPr lang="ko-KR" altLang="en-US" sz="1400" b="1" dirty="0">
                <a:latin typeface="210 국민체조 L" panose="02020603020101020101" pitchFamily="18" charset="-127"/>
                <a:ea typeface="210 국민체조 L" panose="02020603020101020101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024496" y="5193704"/>
              <a:ext cx="598945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5%</a:t>
              </a:r>
              <a:endParaRPr lang="ko-KR" altLang="en-US" sz="1400" b="1" dirty="0">
                <a:latin typeface="210 국민체조 L" panose="02020603020101020101" pitchFamily="18" charset="-127"/>
                <a:ea typeface="210 국민체조 L" panose="02020603020101020101" pitchFamily="18" charset="-127"/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2640603" y="3580861"/>
              <a:ext cx="210196" cy="145612"/>
            </a:xfrm>
            <a:prstGeom prst="ellipse">
              <a:avLst/>
            </a:prstGeom>
            <a:solidFill>
              <a:schemeClr val="accent4"/>
            </a:solidFill>
            <a:ln w="34925">
              <a:solidFill>
                <a:schemeClr val="accent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>
              <a:off x="869301" y="3163803"/>
              <a:ext cx="173715" cy="145612"/>
            </a:xfrm>
            <a:prstGeom prst="ellipse">
              <a:avLst/>
            </a:prstGeom>
            <a:solidFill>
              <a:schemeClr val="accent4"/>
            </a:solidFill>
            <a:ln w="34925">
              <a:solidFill>
                <a:schemeClr val="accent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4235879" y="3908707"/>
              <a:ext cx="210196" cy="145612"/>
            </a:xfrm>
            <a:prstGeom prst="ellipse">
              <a:avLst/>
            </a:prstGeom>
            <a:solidFill>
              <a:schemeClr val="accent4"/>
            </a:solidFill>
            <a:ln w="34925">
              <a:solidFill>
                <a:schemeClr val="accent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5865180" y="4307453"/>
              <a:ext cx="210196" cy="145612"/>
            </a:xfrm>
            <a:prstGeom prst="ellipse">
              <a:avLst/>
            </a:prstGeom>
            <a:solidFill>
              <a:schemeClr val="accent4"/>
            </a:solidFill>
            <a:ln w="34925">
              <a:solidFill>
                <a:schemeClr val="accent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7527850" y="4850488"/>
              <a:ext cx="210196" cy="145612"/>
            </a:xfrm>
            <a:prstGeom prst="ellipse">
              <a:avLst/>
            </a:prstGeom>
            <a:solidFill>
              <a:schemeClr val="accent4"/>
            </a:solidFill>
            <a:ln w="34925">
              <a:solidFill>
                <a:schemeClr val="accent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9127610" y="5581034"/>
              <a:ext cx="210196" cy="145612"/>
            </a:xfrm>
            <a:prstGeom prst="ellipse">
              <a:avLst/>
            </a:prstGeom>
            <a:solidFill>
              <a:schemeClr val="accent4"/>
            </a:solidFill>
            <a:ln w="34925">
              <a:solidFill>
                <a:schemeClr val="accent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/>
            <p:cNvSpPr/>
            <p:nvPr/>
          </p:nvSpPr>
          <p:spPr>
            <a:xfrm>
              <a:off x="10508245" y="5778373"/>
              <a:ext cx="210196" cy="145612"/>
            </a:xfrm>
            <a:prstGeom prst="ellipse">
              <a:avLst/>
            </a:prstGeom>
            <a:solidFill>
              <a:schemeClr val="accent4"/>
            </a:solidFill>
            <a:ln w="34925">
              <a:solidFill>
                <a:schemeClr val="accent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8280" y="5537343"/>
              <a:ext cx="481354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0%</a:t>
              </a:r>
              <a:endParaRPr lang="ko-KR" altLang="en-US" sz="1400" dirty="0">
                <a:latin typeface="210 국민체조 L" panose="02020603020101020101" pitchFamily="18" charset="-127"/>
                <a:ea typeface="210 국민체조 L" panose="02020603020101020101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154007" y="3512341"/>
              <a:ext cx="670154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63%</a:t>
              </a:r>
              <a:endParaRPr lang="ko-KR" altLang="en-US" sz="1400" b="1" dirty="0">
                <a:latin typeface="210 국민체조 L" panose="02020603020101020101" pitchFamily="18" charset="-127"/>
                <a:ea typeface="210 국민체조 L" panose="02020603020101020101" pitchFamily="18" charset="-127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74086" y="4422130"/>
              <a:ext cx="853240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40%</a:t>
              </a:r>
              <a:endParaRPr lang="ko-KR" altLang="en-US" sz="1400" dirty="0">
                <a:latin typeface="210 국민체조 L" panose="02020603020101020101" pitchFamily="18" charset="-127"/>
                <a:ea typeface="210 국민체조 L" panose="02020603020101020101" pitchFamily="18" charset="-127"/>
              </a:endParaRPr>
            </a:p>
          </p:txBody>
        </p:sp>
        <p:sp>
          <p:nvSpPr>
            <p:cNvPr id="116" name="자유형 115"/>
            <p:cNvSpPr/>
            <p:nvPr/>
          </p:nvSpPr>
          <p:spPr>
            <a:xfrm>
              <a:off x="536187" y="4732323"/>
              <a:ext cx="10839475" cy="42604"/>
            </a:xfrm>
            <a:custGeom>
              <a:avLst/>
              <a:gdLst>
                <a:gd name="connsiteX0" fmla="*/ 0 w 8953500"/>
                <a:gd name="connsiteY0" fmla="*/ 0 h 50800"/>
                <a:gd name="connsiteX1" fmla="*/ 8953500 w 8953500"/>
                <a:gd name="connsiteY1" fmla="*/ 5080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53500" h="50800">
                  <a:moveTo>
                    <a:pt x="0" y="0"/>
                  </a:moveTo>
                  <a:lnTo>
                    <a:pt x="8953500" y="5080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74086" y="3806860"/>
              <a:ext cx="853240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60%</a:t>
              </a:r>
              <a:endParaRPr lang="ko-KR" altLang="en-US" sz="1400" dirty="0">
                <a:latin typeface="210 국민체조 L" panose="02020603020101020101" pitchFamily="18" charset="-127"/>
                <a:ea typeface="210 국민체조 L" panose="02020603020101020101" pitchFamily="18" charset="-127"/>
              </a:endParaRPr>
            </a:p>
          </p:txBody>
        </p:sp>
        <p:sp>
          <p:nvSpPr>
            <p:cNvPr id="118" name="자유형 117"/>
            <p:cNvSpPr/>
            <p:nvPr/>
          </p:nvSpPr>
          <p:spPr>
            <a:xfrm>
              <a:off x="536187" y="4117053"/>
              <a:ext cx="10839475" cy="42604"/>
            </a:xfrm>
            <a:custGeom>
              <a:avLst/>
              <a:gdLst>
                <a:gd name="connsiteX0" fmla="*/ 0 w 8953500"/>
                <a:gd name="connsiteY0" fmla="*/ 0 h 50800"/>
                <a:gd name="connsiteX1" fmla="*/ 8953500 w 8953500"/>
                <a:gd name="connsiteY1" fmla="*/ 5080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53500" h="50800">
                  <a:moveTo>
                    <a:pt x="0" y="0"/>
                  </a:moveTo>
                  <a:lnTo>
                    <a:pt x="8953500" y="5080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74086" y="3191590"/>
              <a:ext cx="853240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80%</a:t>
              </a:r>
              <a:endParaRPr lang="ko-KR" altLang="en-US" sz="1400" dirty="0">
                <a:latin typeface="210 국민체조 L" panose="02020603020101020101" pitchFamily="18" charset="-127"/>
                <a:ea typeface="210 국민체조 L" panose="02020603020101020101" pitchFamily="18" charset="-127"/>
              </a:endParaRPr>
            </a:p>
          </p:txBody>
        </p:sp>
        <p:sp>
          <p:nvSpPr>
            <p:cNvPr id="120" name="자유형 119"/>
            <p:cNvSpPr/>
            <p:nvPr/>
          </p:nvSpPr>
          <p:spPr>
            <a:xfrm>
              <a:off x="536187" y="3501783"/>
              <a:ext cx="10839475" cy="42604"/>
            </a:xfrm>
            <a:custGeom>
              <a:avLst/>
              <a:gdLst>
                <a:gd name="connsiteX0" fmla="*/ 0 w 8953500"/>
                <a:gd name="connsiteY0" fmla="*/ 0 h 50800"/>
                <a:gd name="connsiteX1" fmla="*/ 8953500 w 8953500"/>
                <a:gd name="connsiteY1" fmla="*/ 5080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53500" h="50800">
                  <a:moveTo>
                    <a:pt x="0" y="0"/>
                  </a:moveTo>
                  <a:lnTo>
                    <a:pt x="8953500" y="5080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74086" y="2576320"/>
              <a:ext cx="853240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100%</a:t>
              </a:r>
              <a:endParaRPr lang="ko-KR" altLang="en-US" sz="1400" dirty="0">
                <a:latin typeface="210 국민체조 L" panose="02020603020101020101" pitchFamily="18" charset="-127"/>
                <a:ea typeface="210 국민체조 L" panose="02020603020101020101" pitchFamily="18" charset="-127"/>
              </a:endParaRPr>
            </a:p>
          </p:txBody>
        </p:sp>
        <p:sp>
          <p:nvSpPr>
            <p:cNvPr id="122" name="자유형 121"/>
            <p:cNvSpPr/>
            <p:nvPr/>
          </p:nvSpPr>
          <p:spPr>
            <a:xfrm>
              <a:off x="536187" y="2886513"/>
              <a:ext cx="10839475" cy="42604"/>
            </a:xfrm>
            <a:custGeom>
              <a:avLst/>
              <a:gdLst>
                <a:gd name="connsiteX0" fmla="*/ 0 w 8953500"/>
                <a:gd name="connsiteY0" fmla="*/ 0 h 50800"/>
                <a:gd name="connsiteX1" fmla="*/ 8953500 w 8953500"/>
                <a:gd name="connsiteY1" fmla="*/ 5080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53500" h="50800">
                  <a:moveTo>
                    <a:pt x="0" y="0"/>
                  </a:moveTo>
                  <a:lnTo>
                    <a:pt x="8953500" y="5080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74086" y="1978019"/>
              <a:ext cx="853240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120%</a:t>
              </a:r>
              <a:endParaRPr lang="ko-KR" altLang="en-US" sz="1400" dirty="0">
                <a:latin typeface="210 국민체조 L" panose="02020603020101020101" pitchFamily="18" charset="-127"/>
                <a:ea typeface="210 국민체조 L" panose="02020603020101020101" pitchFamily="18" charset="-127"/>
              </a:endParaRPr>
            </a:p>
          </p:txBody>
        </p:sp>
        <p:sp>
          <p:nvSpPr>
            <p:cNvPr id="124" name="자유형 123"/>
            <p:cNvSpPr/>
            <p:nvPr/>
          </p:nvSpPr>
          <p:spPr>
            <a:xfrm>
              <a:off x="536187" y="2271243"/>
              <a:ext cx="10839475" cy="42604"/>
            </a:xfrm>
            <a:custGeom>
              <a:avLst/>
              <a:gdLst>
                <a:gd name="connsiteX0" fmla="*/ 0 w 8953500"/>
                <a:gd name="connsiteY0" fmla="*/ 0 h 50800"/>
                <a:gd name="connsiteX1" fmla="*/ 8953500 w 8953500"/>
                <a:gd name="connsiteY1" fmla="*/ 5080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53500" h="50800">
                  <a:moveTo>
                    <a:pt x="0" y="0"/>
                  </a:moveTo>
                  <a:lnTo>
                    <a:pt x="8953500" y="5080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자유형 96"/>
            <p:cNvSpPr/>
            <p:nvPr/>
          </p:nvSpPr>
          <p:spPr>
            <a:xfrm>
              <a:off x="948913" y="3224992"/>
              <a:ext cx="9773728" cy="2656936"/>
            </a:xfrm>
            <a:custGeom>
              <a:avLst/>
              <a:gdLst>
                <a:gd name="connsiteX0" fmla="*/ 0 w 9773728"/>
                <a:gd name="connsiteY0" fmla="*/ 0 h 2656936"/>
                <a:gd name="connsiteX1" fmla="*/ 1811547 w 9773728"/>
                <a:gd name="connsiteY1" fmla="*/ 422695 h 2656936"/>
                <a:gd name="connsiteX2" fmla="*/ 3398808 w 9773728"/>
                <a:gd name="connsiteY2" fmla="*/ 759125 h 2656936"/>
                <a:gd name="connsiteX3" fmla="*/ 5029200 w 9773728"/>
                <a:gd name="connsiteY3" fmla="*/ 1155940 h 2656936"/>
                <a:gd name="connsiteX4" fmla="*/ 6685472 w 9773728"/>
                <a:gd name="connsiteY4" fmla="*/ 1690778 h 2656936"/>
                <a:gd name="connsiteX5" fmla="*/ 8289985 w 9773728"/>
                <a:gd name="connsiteY5" fmla="*/ 2432649 h 2656936"/>
                <a:gd name="connsiteX6" fmla="*/ 9773728 w 9773728"/>
                <a:gd name="connsiteY6" fmla="*/ 2656936 h 2656936"/>
                <a:gd name="connsiteX7" fmla="*/ 9773728 w 9773728"/>
                <a:gd name="connsiteY7" fmla="*/ 2656936 h 265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73728" h="2656936">
                  <a:moveTo>
                    <a:pt x="0" y="0"/>
                  </a:moveTo>
                  <a:lnTo>
                    <a:pt x="1811547" y="422695"/>
                  </a:lnTo>
                  <a:lnTo>
                    <a:pt x="3398808" y="759125"/>
                  </a:lnTo>
                  <a:lnTo>
                    <a:pt x="5029200" y="1155940"/>
                  </a:lnTo>
                  <a:lnTo>
                    <a:pt x="6685472" y="1690778"/>
                  </a:lnTo>
                  <a:lnTo>
                    <a:pt x="8289985" y="2432649"/>
                  </a:lnTo>
                  <a:lnTo>
                    <a:pt x="9773728" y="2656936"/>
                  </a:lnTo>
                  <a:lnTo>
                    <a:pt x="9773728" y="2656936"/>
                  </a:lnTo>
                </a:path>
              </a:pathLst>
            </a:custGeom>
            <a:noFill/>
            <a:ln w="53975">
              <a:solidFill>
                <a:schemeClr val="accent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869301" y="5644836"/>
              <a:ext cx="173715" cy="145612"/>
            </a:xfrm>
            <a:prstGeom prst="ellipse">
              <a:avLst/>
            </a:prstGeom>
            <a:solidFill>
              <a:srgbClr val="FFC000"/>
            </a:solidFill>
            <a:ln w="34925">
              <a:solidFill>
                <a:srgbClr val="FFC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2658843" y="5573061"/>
              <a:ext cx="173715" cy="145612"/>
            </a:xfrm>
            <a:prstGeom prst="ellipse">
              <a:avLst/>
            </a:prstGeom>
            <a:solidFill>
              <a:srgbClr val="FFC000"/>
            </a:solidFill>
            <a:ln w="34925">
              <a:solidFill>
                <a:srgbClr val="FFC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4254119" y="5508228"/>
              <a:ext cx="173715" cy="145612"/>
            </a:xfrm>
            <a:prstGeom prst="ellipse">
              <a:avLst/>
            </a:prstGeom>
            <a:solidFill>
              <a:srgbClr val="FFC000"/>
            </a:solidFill>
            <a:ln w="34925">
              <a:solidFill>
                <a:srgbClr val="FFC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5941518" y="5427449"/>
              <a:ext cx="173715" cy="145612"/>
            </a:xfrm>
            <a:prstGeom prst="ellipse">
              <a:avLst/>
            </a:prstGeom>
            <a:solidFill>
              <a:srgbClr val="FFC000"/>
            </a:solidFill>
            <a:ln w="34925">
              <a:solidFill>
                <a:srgbClr val="FFC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7546090" y="4966222"/>
              <a:ext cx="173715" cy="145612"/>
            </a:xfrm>
            <a:prstGeom prst="ellipse">
              <a:avLst/>
            </a:prstGeom>
            <a:solidFill>
              <a:srgbClr val="FFC000"/>
            </a:solidFill>
            <a:ln w="34925">
              <a:solidFill>
                <a:srgbClr val="FFC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9145850" y="3781553"/>
              <a:ext cx="173715" cy="145612"/>
            </a:xfrm>
            <a:prstGeom prst="ellipse">
              <a:avLst/>
            </a:prstGeom>
            <a:solidFill>
              <a:srgbClr val="FFC000"/>
            </a:solidFill>
            <a:ln w="34925">
              <a:solidFill>
                <a:srgbClr val="FFC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10611743" y="2899372"/>
              <a:ext cx="173715" cy="145612"/>
            </a:xfrm>
            <a:prstGeom prst="ellipse">
              <a:avLst/>
            </a:prstGeom>
            <a:solidFill>
              <a:srgbClr val="FFC000"/>
            </a:solidFill>
            <a:ln w="34925">
              <a:solidFill>
                <a:srgbClr val="FFC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804835" y="5271513"/>
              <a:ext cx="670503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3%</a:t>
              </a:r>
            </a:p>
            <a:p>
              <a:endParaRPr lang="ko-KR" altLang="en-US" sz="1400" b="1" dirty="0">
                <a:latin typeface="210 국민체조 L" panose="02020603020101020101" pitchFamily="18" charset="-127"/>
                <a:ea typeface="210 국민체조 L" panose="02020603020101020101" pitchFamily="18" charset="-127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561647" y="5175949"/>
              <a:ext cx="670503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5%</a:t>
              </a:r>
            </a:p>
            <a:p>
              <a:endParaRPr lang="ko-KR" altLang="en-US" sz="1400" b="1" dirty="0">
                <a:latin typeface="210 국민체조 L" panose="02020603020101020101" pitchFamily="18" charset="-127"/>
                <a:ea typeface="210 국민체조 L" panose="02020603020101020101" pitchFamily="18" charset="-127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130236" y="5070802"/>
              <a:ext cx="670503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8%</a:t>
              </a:r>
            </a:p>
            <a:p>
              <a:endParaRPr lang="ko-KR" altLang="en-US" sz="1400" b="1" dirty="0">
                <a:latin typeface="210 국민체조 L" panose="02020603020101020101" pitchFamily="18" charset="-127"/>
                <a:ea typeface="210 국민체조 L" panose="02020603020101020101" pitchFamily="18" charset="-127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835777" y="5015087"/>
              <a:ext cx="670503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15%</a:t>
              </a:r>
            </a:p>
            <a:p>
              <a:endParaRPr lang="ko-KR" altLang="en-US" sz="1400" b="1" dirty="0">
                <a:latin typeface="210 국민체조 L" panose="02020603020101020101" pitchFamily="18" charset="-127"/>
                <a:ea typeface="210 국민체조 L" panose="02020603020101020101" pitchFamily="18" charset="-127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402794" y="5124269"/>
              <a:ext cx="670503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32%</a:t>
              </a:r>
            </a:p>
            <a:p>
              <a:endParaRPr lang="ko-KR" altLang="en-US" sz="1400" b="1" dirty="0">
                <a:latin typeface="210 국민체조 L" panose="02020603020101020101" pitchFamily="18" charset="-127"/>
                <a:ea typeface="210 국민체조 L" panose="02020603020101020101" pitchFamily="18" charset="-127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002554" y="3947607"/>
              <a:ext cx="670503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69%</a:t>
              </a:r>
            </a:p>
            <a:p>
              <a:endParaRPr lang="ko-KR" altLang="en-US" sz="1400" b="1" dirty="0">
                <a:latin typeface="210 국민체조 L" panose="02020603020101020101" pitchFamily="18" charset="-127"/>
                <a:ea typeface="210 국민체조 L" panose="02020603020101020101" pitchFamily="18" charset="-127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0438276" y="3057419"/>
              <a:ext cx="670503" cy="52322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100%</a:t>
              </a:r>
            </a:p>
            <a:p>
              <a:endParaRPr lang="ko-KR" altLang="en-US" sz="1400" b="1" dirty="0">
                <a:latin typeface="210 국민체조 L" panose="02020603020101020101" pitchFamily="18" charset="-127"/>
                <a:ea typeface="210 국민체조 L" panose="02020603020101020101" pitchFamily="18" charset="-127"/>
              </a:endParaRPr>
            </a:p>
          </p:txBody>
        </p:sp>
        <p:sp>
          <p:nvSpPr>
            <p:cNvPr id="99" name="자유형 98"/>
            <p:cNvSpPr/>
            <p:nvPr/>
          </p:nvSpPr>
          <p:spPr>
            <a:xfrm>
              <a:off x="948906" y="2974825"/>
              <a:ext cx="9756475" cy="2743200"/>
            </a:xfrm>
            <a:custGeom>
              <a:avLst/>
              <a:gdLst>
                <a:gd name="connsiteX0" fmla="*/ 0 w 9756475"/>
                <a:gd name="connsiteY0" fmla="*/ 2743200 h 2743200"/>
                <a:gd name="connsiteX1" fmla="*/ 1794294 w 9756475"/>
                <a:gd name="connsiteY1" fmla="*/ 2674189 h 2743200"/>
                <a:gd name="connsiteX2" fmla="*/ 3390181 w 9756475"/>
                <a:gd name="connsiteY2" fmla="*/ 2613804 h 2743200"/>
                <a:gd name="connsiteX3" fmla="*/ 5080958 w 9756475"/>
                <a:gd name="connsiteY3" fmla="*/ 2536166 h 2743200"/>
                <a:gd name="connsiteX4" fmla="*/ 6694098 w 9756475"/>
                <a:gd name="connsiteY4" fmla="*/ 2070340 h 2743200"/>
                <a:gd name="connsiteX5" fmla="*/ 8289985 w 9756475"/>
                <a:gd name="connsiteY5" fmla="*/ 879895 h 2743200"/>
                <a:gd name="connsiteX6" fmla="*/ 9756475 w 9756475"/>
                <a:gd name="connsiteY6" fmla="*/ 0 h 2743200"/>
                <a:gd name="connsiteX7" fmla="*/ 9756475 w 9756475"/>
                <a:gd name="connsiteY7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56475" h="2743200">
                  <a:moveTo>
                    <a:pt x="0" y="2743200"/>
                  </a:moveTo>
                  <a:lnTo>
                    <a:pt x="1794294" y="2674189"/>
                  </a:lnTo>
                  <a:lnTo>
                    <a:pt x="3390181" y="2613804"/>
                  </a:lnTo>
                  <a:lnTo>
                    <a:pt x="5080958" y="2536166"/>
                  </a:lnTo>
                  <a:lnTo>
                    <a:pt x="6694098" y="2070340"/>
                  </a:lnTo>
                  <a:lnTo>
                    <a:pt x="8289985" y="879895"/>
                  </a:lnTo>
                  <a:lnTo>
                    <a:pt x="9756475" y="0"/>
                  </a:lnTo>
                  <a:lnTo>
                    <a:pt x="9756475" y="0"/>
                  </a:lnTo>
                </a:path>
              </a:pathLst>
            </a:cu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3" name="직선 연결선 102"/>
          <p:cNvCxnSpPr/>
          <p:nvPr/>
        </p:nvCxnSpPr>
        <p:spPr>
          <a:xfrm>
            <a:off x="3012523" y="6541154"/>
            <a:ext cx="565558" cy="0"/>
          </a:xfrm>
          <a:prstGeom prst="line">
            <a:avLst/>
          </a:prstGeom>
          <a:ln w="539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622555" y="6351085"/>
            <a:ext cx="266741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1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년 안에 임신할 가능성</a:t>
            </a:r>
          </a:p>
        </p:txBody>
      </p:sp>
      <p:cxnSp>
        <p:nvCxnSpPr>
          <p:cNvPr id="151" name="직선 연결선 150"/>
          <p:cNvCxnSpPr/>
          <p:nvPr/>
        </p:nvCxnSpPr>
        <p:spPr>
          <a:xfrm>
            <a:off x="6176022" y="6517954"/>
            <a:ext cx="565558" cy="0"/>
          </a:xfrm>
          <a:prstGeom prst="line">
            <a:avLst/>
          </a:prstGeom>
          <a:ln w="539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6812886" y="6356488"/>
            <a:ext cx="266741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난임 가능성</a:t>
            </a:r>
          </a:p>
        </p:txBody>
      </p:sp>
      <p:sp>
        <p:nvSpPr>
          <p:cNvPr id="153" name="타원 152"/>
          <p:cNvSpPr/>
          <p:nvPr/>
        </p:nvSpPr>
        <p:spPr>
          <a:xfrm>
            <a:off x="6361272" y="6454594"/>
            <a:ext cx="173715" cy="145612"/>
          </a:xfrm>
          <a:prstGeom prst="ellipse">
            <a:avLst/>
          </a:prstGeom>
          <a:solidFill>
            <a:srgbClr val="FFC000"/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/>
          <p:cNvSpPr/>
          <p:nvPr/>
        </p:nvSpPr>
        <p:spPr>
          <a:xfrm>
            <a:off x="3182739" y="6468348"/>
            <a:ext cx="173715" cy="145612"/>
          </a:xfrm>
          <a:prstGeom prst="ellipse">
            <a:avLst/>
          </a:prstGeom>
          <a:solidFill>
            <a:schemeClr val="accent4"/>
          </a:solidFill>
          <a:ln w="34925"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평행 사변형 9218"/>
          <p:cNvSpPr/>
          <p:nvPr/>
        </p:nvSpPr>
        <p:spPr>
          <a:xfrm>
            <a:off x="439924" y="304915"/>
            <a:ext cx="751261" cy="584481"/>
          </a:xfrm>
          <a:prstGeom prst="parallelogram">
            <a:avLst>
              <a:gd name="adj" fmla="val 25000"/>
            </a:avLst>
          </a:prstGeom>
          <a:solidFill>
            <a:srgbClr val="FEC9C9">
              <a:alpha val="36000"/>
            </a:srgbClr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20" name="평행 사변형 9219"/>
          <p:cNvSpPr/>
          <p:nvPr/>
        </p:nvSpPr>
        <p:spPr>
          <a:xfrm>
            <a:off x="325574" y="106421"/>
            <a:ext cx="670244" cy="520941"/>
          </a:xfrm>
          <a:prstGeom prst="parallelogram">
            <a:avLst>
              <a:gd name="adj" fmla="val 25000"/>
            </a:avLst>
          </a:prstGeom>
          <a:solidFill>
            <a:srgbClr val="FEC9C9">
              <a:alpha val="36000"/>
            </a:srgbClr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22" name="TextBox 9221"/>
          <p:cNvSpPr txBox="1"/>
          <p:nvPr/>
        </p:nvSpPr>
        <p:spPr>
          <a:xfrm>
            <a:off x="660696" y="407400"/>
            <a:ext cx="5334821" cy="52250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800" b="0" i="0" dirty="0">
                <a:solidFill>
                  <a:srgbClr val="262626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분석 배경</a:t>
            </a:r>
          </a:p>
        </p:txBody>
      </p:sp>
      <p:grpSp>
        <p:nvGrpSpPr>
          <p:cNvPr id="9223" name="Group 1"/>
          <p:cNvGrpSpPr/>
          <p:nvPr/>
        </p:nvGrpSpPr>
        <p:grpSpPr>
          <a:xfrm>
            <a:off x="210340" y="1144991"/>
            <a:ext cx="9965573" cy="747216"/>
            <a:chOff x="186372" y="1124182"/>
            <a:chExt cx="9965573" cy="747216"/>
          </a:xfrm>
        </p:grpSpPr>
        <p:sp>
          <p:nvSpPr>
            <p:cNvPr id="9231" name="TextBox 9230"/>
            <p:cNvSpPr txBox="1"/>
            <p:nvPr/>
          </p:nvSpPr>
          <p:spPr>
            <a:xfrm>
              <a:off x="301606" y="1130553"/>
              <a:ext cx="9850339" cy="74084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en-US" altLang="ko-KR" sz="1800" b="0" i="0" dirty="0">
                  <a:solidFill>
                    <a:schemeClr val="tx1"/>
                  </a:solidFill>
                  <a:effectLst>
                    <a:outerShdw blurRad="38100" dist="38100" dir="2700000" algn="tl" rotWithShape="0">
                      <a:srgbClr val="000000">
                        <a:alpha val="40000"/>
                      </a:srgbClr>
                    </a:outerShdw>
                  </a:effectLst>
                  <a:latin typeface="210 국민체조 L" panose="02020603020101020101" pitchFamily="18" charset="-127"/>
                  <a:ea typeface="210 국민체조 L" panose="02020603020101020101" pitchFamily="18" charset="-127"/>
                  <a:sym typeface="Wingdings"/>
                </a:rPr>
                <a:t>2006~2017</a:t>
              </a:r>
              <a:r>
                <a:rPr lang="ko-KR" altLang="en-US" sz="1800" b="0" i="0" dirty="0">
                  <a:solidFill>
                    <a:schemeClr val="tx1"/>
                  </a:solidFill>
                  <a:effectLst>
                    <a:outerShdw blurRad="38100" dist="38100" dir="2700000" algn="tl" rotWithShape="0">
                      <a:srgbClr val="000000">
                        <a:alpha val="40000"/>
                      </a:srgbClr>
                    </a:outerShdw>
                  </a:effectLst>
                  <a:latin typeface="210 국민체조 L" panose="02020603020101020101" pitchFamily="18" charset="-127"/>
                  <a:ea typeface="210 국민체조 L" panose="02020603020101020101" pitchFamily="18" charset="-127"/>
                  <a:sym typeface="Wingdings"/>
                </a:rPr>
                <a:t>년 </a:t>
              </a:r>
              <a:r>
                <a:rPr lang="ko-KR" altLang="en-US" sz="1800" b="0" i="0" dirty="0" err="1">
                  <a:solidFill>
                    <a:schemeClr val="tx1"/>
                  </a:solidFill>
                  <a:effectLst>
                    <a:outerShdw blurRad="38100" dist="38100" dir="2700000" algn="tl" rotWithShape="0">
                      <a:srgbClr val="000000">
                        <a:alpha val="40000"/>
                      </a:srgbClr>
                    </a:outerShdw>
                  </a:effectLst>
                  <a:latin typeface="210 국민체조 L" panose="02020603020101020101" pitchFamily="18" charset="-127"/>
                  <a:ea typeface="210 국민체조 L" panose="02020603020101020101" pitchFamily="18" charset="-127"/>
                  <a:sym typeface="Wingdings"/>
                </a:rPr>
                <a:t>난임시술</a:t>
              </a:r>
              <a:r>
                <a:rPr lang="ko-KR" altLang="en-US" sz="1800" b="0" i="0" dirty="0">
                  <a:solidFill>
                    <a:schemeClr val="tx1"/>
                  </a:solidFill>
                  <a:effectLst>
                    <a:outerShdw blurRad="38100" dist="38100" dir="2700000" algn="tl" rotWithShape="0">
                      <a:srgbClr val="000000">
                        <a:alpha val="40000"/>
                      </a:srgbClr>
                    </a:outerShdw>
                  </a:effectLst>
                  <a:latin typeface="210 국민체조 L" panose="02020603020101020101" pitchFamily="18" charset="-127"/>
                  <a:ea typeface="210 국민체조 L" panose="02020603020101020101" pitchFamily="18" charset="-127"/>
                  <a:sym typeface="Wingdings"/>
                </a:rPr>
                <a:t> 출생아 수 </a:t>
              </a:r>
              <a:endParaRPr lang="en-US" altLang="ko-KR" sz="1800" b="0" i="0" dirty="0"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endParaRPr>
            </a:p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en-US" altLang="ko-KR" sz="1200" b="0" i="0" dirty="0">
                  <a:solidFill>
                    <a:schemeClr val="tx1"/>
                  </a:solidFill>
                  <a:latin typeface="210 국민체조 L" panose="02020603020101020101" pitchFamily="18" charset="-127"/>
                  <a:ea typeface="210 국민체조 L" panose="02020603020101020101" pitchFamily="18" charset="-127"/>
                  <a:sym typeface="Wingdings"/>
                </a:rPr>
                <a:t>(</a:t>
              </a:r>
              <a:r>
                <a:rPr lang="ko-KR" altLang="en-US" sz="1200" b="0" i="0" dirty="0">
                  <a:solidFill>
                    <a:schemeClr val="tx1"/>
                  </a:solidFill>
                  <a:latin typeface="210 국민체조 L" panose="02020603020101020101" pitchFamily="18" charset="-127"/>
                  <a:ea typeface="210 국민체조 L" panose="02020603020101020101" pitchFamily="18" charset="-127"/>
                  <a:sym typeface="Wingdings"/>
                </a:rPr>
                <a:t>단위</a:t>
              </a:r>
              <a:r>
                <a:rPr lang="en-US" altLang="ko-KR" sz="1200" b="0" i="0" dirty="0">
                  <a:solidFill>
                    <a:schemeClr val="tx1"/>
                  </a:solidFill>
                  <a:latin typeface="210 국민체조 L" panose="02020603020101020101" pitchFamily="18" charset="-127"/>
                  <a:ea typeface="210 국민체조 L" panose="02020603020101020101" pitchFamily="18" charset="-127"/>
                  <a:sym typeface="Wingdings"/>
                </a:rPr>
                <a:t>: </a:t>
              </a:r>
              <a:r>
                <a:rPr lang="ko-KR" altLang="en-US" sz="1200" b="0" i="0" dirty="0">
                  <a:solidFill>
                    <a:schemeClr val="tx1"/>
                  </a:solidFill>
                  <a:latin typeface="210 국민체조 L" panose="02020603020101020101" pitchFamily="18" charset="-127"/>
                  <a:ea typeface="210 국민체조 L" panose="02020603020101020101" pitchFamily="18" charset="-127"/>
                  <a:sym typeface="Wingdings"/>
                </a:rPr>
                <a:t>명</a:t>
              </a:r>
              <a:r>
                <a:rPr lang="en-US" altLang="ko-KR" sz="1200" b="0" i="0" dirty="0">
                  <a:solidFill>
                    <a:schemeClr val="tx1"/>
                  </a:solidFill>
                  <a:latin typeface="210 국민체조 L" panose="02020603020101020101" pitchFamily="18" charset="-127"/>
                  <a:ea typeface="210 국민체조 L" panose="02020603020101020101" pitchFamily="18" charset="-127"/>
                  <a:sym typeface="Wingdings"/>
                </a:rPr>
                <a:t>, %)</a:t>
              </a:r>
            </a:p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en-US" altLang="ko-KR" sz="1200" dirty="0">
                  <a:latin typeface="210 국민체조 L" panose="02020603020101020101" pitchFamily="18" charset="-127"/>
                  <a:ea typeface="210 국민체조 L" panose="02020603020101020101" pitchFamily="18" charset="-127"/>
                  <a:sym typeface="Wingdings"/>
                </a:rPr>
                <a:t>() </a:t>
              </a:r>
              <a:r>
                <a:rPr lang="ko-KR" altLang="en-US" sz="1200" dirty="0">
                  <a:latin typeface="210 국민체조 L" panose="02020603020101020101" pitchFamily="18" charset="-127"/>
                  <a:ea typeface="210 국민체조 L" panose="02020603020101020101" pitchFamily="18" charset="-127"/>
                  <a:sym typeface="Wingdings"/>
                </a:rPr>
                <a:t>안은 전체 출생아 중 난임 시술로 태어난 비율</a:t>
              </a:r>
              <a:endParaRPr lang="en-US" altLang="ko-KR" sz="12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endParaRPr>
            </a:p>
          </p:txBody>
        </p:sp>
        <p:sp>
          <p:nvSpPr>
            <p:cNvPr id="9232" name="직사각형 9231"/>
            <p:cNvSpPr/>
            <p:nvPr/>
          </p:nvSpPr>
          <p:spPr>
            <a:xfrm>
              <a:off x="186372" y="1124182"/>
              <a:ext cx="117532" cy="335122"/>
            </a:xfrm>
            <a:prstGeom prst="rect">
              <a:avLst/>
            </a:prstGeom>
            <a:solidFill>
              <a:srgbClr val="13235D"/>
            </a:solidFill>
            <a:ln w="25400" cap="flat" cmpd="sng" algn="ctr">
              <a:noFill/>
              <a:prstDash val="solid"/>
              <a:round/>
            </a:ln>
          </p:spPr>
        </p:sp>
      </p:grpSp>
      <p:sp>
        <p:nvSpPr>
          <p:cNvPr id="9224" name="직사각형 9223"/>
          <p:cNvSpPr/>
          <p:nvPr/>
        </p:nvSpPr>
        <p:spPr>
          <a:xfrm>
            <a:off x="6365" y="956120"/>
            <a:ext cx="12197513" cy="52373"/>
          </a:xfrm>
          <a:prstGeom prst="rect">
            <a:avLst/>
          </a:prstGeom>
          <a:solidFill>
            <a:srgbClr val="FEC9C9"/>
          </a:solidFill>
          <a:ln w="25400" cap="flat" cmpd="sng" algn="ctr">
            <a:noFill/>
            <a:prstDash val="solid"/>
            <a:round/>
          </a:ln>
        </p:spPr>
      </p:sp>
      <p:sp>
        <p:nvSpPr>
          <p:cNvPr id="57" name="TextBox 56"/>
          <p:cNvSpPr txBox="1"/>
          <p:nvPr/>
        </p:nvSpPr>
        <p:spPr>
          <a:xfrm>
            <a:off x="407078" y="5369380"/>
            <a:ext cx="85324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5000</a:t>
            </a:r>
            <a:endParaRPr lang="ko-KR" altLang="en-US" sz="14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5031" y="4249511"/>
            <a:ext cx="969742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10000</a:t>
            </a:r>
            <a:endParaRPr lang="ko-KR" altLang="en-US" sz="14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68211" y="3183235"/>
            <a:ext cx="731647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15000</a:t>
            </a:r>
            <a:endParaRPr lang="ko-KR" altLang="en-US" sz="14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76035" y="2194046"/>
            <a:ext cx="75121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20000</a:t>
            </a:r>
            <a:endParaRPr lang="ko-KR" altLang="en-US" sz="14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954561" y="6584176"/>
            <a:ext cx="1242202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(</a:t>
            </a:r>
            <a:r>
              <a:rPr lang="ko-KR" altLang="en-US" sz="12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자료</a:t>
            </a:r>
            <a:r>
              <a:rPr lang="en-US" altLang="ko-KR" sz="12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: </a:t>
            </a:r>
            <a:r>
              <a:rPr lang="ko-KR" altLang="en-US" sz="12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통계청</a:t>
            </a:r>
            <a:r>
              <a:rPr lang="en-US" altLang="ko-KR" sz="12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)</a:t>
            </a:r>
            <a:endParaRPr lang="ko-KR" altLang="en-US" sz="12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614848" y="1992314"/>
            <a:ext cx="11492271" cy="4775457"/>
            <a:chOff x="213346" y="1552312"/>
            <a:chExt cx="9492715" cy="5176498"/>
          </a:xfrm>
        </p:grpSpPr>
        <p:sp>
          <p:nvSpPr>
            <p:cNvPr id="96" name="TextBox 95"/>
            <p:cNvSpPr txBox="1"/>
            <p:nvPr/>
          </p:nvSpPr>
          <p:spPr>
            <a:xfrm>
              <a:off x="8508962" y="1552312"/>
              <a:ext cx="909447" cy="56716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2</a:t>
              </a:r>
              <a:r>
                <a:rPr lang="ko-KR" altLang="en-US" sz="1400" b="1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만 </a:t>
              </a:r>
              <a:r>
                <a:rPr lang="en-US" altLang="ko-KR" sz="1400" b="1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854 </a:t>
              </a:r>
            </a:p>
            <a:p>
              <a:pPr algn="ctr"/>
              <a:r>
                <a:rPr lang="en-US" altLang="ko-KR" sz="1400" b="1" dirty="0">
                  <a:latin typeface="210 국민체조 L" panose="02020603020101020101" pitchFamily="18" charset="-127"/>
                  <a:ea typeface="210 국민체조 L" panose="02020603020101020101" pitchFamily="18" charset="-127"/>
                </a:rPr>
                <a:t>(5.8)</a:t>
              </a:r>
              <a:endParaRPr lang="ko-KR" altLang="en-US" sz="1400" b="1" dirty="0">
                <a:latin typeface="210 국민체조 L" panose="02020603020101020101" pitchFamily="18" charset="-127"/>
                <a:ea typeface="210 국민체조 L" panose="02020603020101020101" pitchFamily="18" charset="-127"/>
              </a:endParaRPr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213346" y="1736152"/>
              <a:ext cx="9492715" cy="4992658"/>
              <a:chOff x="213346" y="1736152"/>
              <a:chExt cx="9492715" cy="4992658"/>
            </a:xfrm>
          </p:grpSpPr>
          <p:sp>
            <p:nvSpPr>
              <p:cNvPr id="63" name="자유형 62"/>
              <p:cNvSpPr/>
              <p:nvPr/>
            </p:nvSpPr>
            <p:spPr>
              <a:xfrm>
                <a:off x="315888" y="1967910"/>
                <a:ext cx="8298611" cy="4399471"/>
              </a:xfrm>
              <a:custGeom>
                <a:avLst/>
                <a:gdLst>
                  <a:gd name="connsiteX0" fmla="*/ 0 w 8298611"/>
                  <a:gd name="connsiteY0" fmla="*/ 4356340 h 4399472"/>
                  <a:gd name="connsiteX1" fmla="*/ 776377 w 8298611"/>
                  <a:gd name="connsiteY1" fmla="*/ 3347049 h 4399472"/>
                  <a:gd name="connsiteX2" fmla="*/ 1992702 w 8298611"/>
                  <a:gd name="connsiteY2" fmla="*/ 3761117 h 4399472"/>
                  <a:gd name="connsiteX3" fmla="*/ 3286664 w 8298611"/>
                  <a:gd name="connsiteY3" fmla="*/ 3148642 h 4399472"/>
                  <a:gd name="connsiteX4" fmla="*/ 4572000 w 8298611"/>
                  <a:gd name="connsiteY4" fmla="*/ 1475117 h 4399472"/>
                  <a:gd name="connsiteX5" fmla="*/ 5883215 w 8298611"/>
                  <a:gd name="connsiteY5" fmla="*/ 1017917 h 4399472"/>
                  <a:gd name="connsiteX6" fmla="*/ 7177177 w 8298611"/>
                  <a:gd name="connsiteY6" fmla="*/ 448574 h 4399472"/>
                  <a:gd name="connsiteX7" fmla="*/ 8246853 w 8298611"/>
                  <a:gd name="connsiteY7" fmla="*/ 0 h 4399472"/>
                  <a:gd name="connsiteX8" fmla="*/ 8298611 w 8298611"/>
                  <a:gd name="connsiteY8" fmla="*/ 4399472 h 4399472"/>
                  <a:gd name="connsiteX9" fmla="*/ 0 w 8298611"/>
                  <a:gd name="connsiteY9" fmla="*/ 4356340 h 4399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98611" h="4399472">
                    <a:moveTo>
                      <a:pt x="0" y="4356340"/>
                    </a:moveTo>
                    <a:lnTo>
                      <a:pt x="776377" y="3347049"/>
                    </a:lnTo>
                    <a:lnTo>
                      <a:pt x="1992702" y="3761117"/>
                    </a:lnTo>
                    <a:lnTo>
                      <a:pt x="3286664" y="3148642"/>
                    </a:lnTo>
                    <a:lnTo>
                      <a:pt x="4572000" y="1475117"/>
                    </a:lnTo>
                    <a:lnTo>
                      <a:pt x="5883215" y="1017917"/>
                    </a:lnTo>
                    <a:lnTo>
                      <a:pt x="7177177" y="448574"/>
                    </a:lnTo>
                    <a:lnTo>
                      <a:pt x="8246853" y="0"/>
                    </a:lnTo>
                    <a:lnTo>
                      <a:pt x="8298611" y="4399472"/>
                    </a:lnTo>
                    <a:lnTo>
                      <a:pt x="0" y="4356340"/>
                    </a:lnTo>
                    <a:close/>
                  </a:path>
                </a:pathLst>
              </a:custGeom>
              <a:solidFill>
                <a:srgbClr val="FF9191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자유형 53"/>
              <p:cNvSpPr/>
              <p:nvPr/>
            </p:nvSpPr>
            <p:spPr>
              <a:xfrm>
                <a:off x="1121434" y="1984074"/>
                <a:ext cx="7435970" cy="3769744"/>
              </a:xfrm>
              <a:custGeom>
                <a:avLst/>
                <a:gdLst>
                  <a:gd name="connsiteX0" fmla="*/ 0 w 7435970"/>
                  <a:gd name="connsiteY0" fmla="*/ 3355676 h 3769744"/>
                  <a:gd name="connsiteX1" fmla="*/ 1207698 w 7435970"/>
                  <a:gd name="connsiteY1" fmla="*/ 3769744 h 3769744"/>
                  <a:gd name="connsiteX2" fmla="*/ 2493034 w 7435970"/>
                  <a:gd name="connsiteY2" fmla="*/ 3140016 h 3769744"/>
                  <a:gd name="connsiteX3" fmla="*/ 3778370 w 7435970"/>
                  <a:gd name="connsiteY3" fmla="*/ 1449238 h 3769744"/>
                  <a:gd name="connsiteX4" fmla="*/ 5072332 w 7435970"/>
                  <a:gd name="connsiteY4" fmla="*/ 1009291 h 3769744"/>
                  <a:gd name="connsiteX5" fmla="*/ 6374921 w 7435970"/>
                  <a:gd name="connsiteY5" fmla="*/ 439948 h 3769744"/>
                  <a:gd name="connsiteX6" fmla="*/ 7435970 w 7435970"/>
                  <a:gd name="connsiteY6" fmla="*/ 0 h 3769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35970" h="3769744">
                    <a:moveTo>
                      <a:pt x="0" y="3355676"/>
                    </a:moveTo>
                    <a:lnTo>
                      <a:pt x="1207698" y="3769744"/>
                    </a:lnTo>
                    <a:lnTo>
                      <a:pt x="2493034" y="3140016"/>
                    </a:lnTo>
                    <a:lnTo>
                      <a:pt x="3778370" y="1449238"/>
                    </a:lnTo>
                    <a:lnTo>
                      <a:pt x="5072332" y="1009291"/>
                    </a:lnTo>
                    <a:lnTo>
                      <a:pt x="6374921" y="439948"/>
                    </a:lnTo>
                    <a:lnTo>
                      <a:pt x="7435970" y="0"/>
                    </a:lnTo>
                  </a:path>
                </a:pathLst>
              </a:custGeom>
              <a:noFill/>
              <a:ln w="57150"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996654" y="6395185"/>
                <a:ext cx="697317" cy="33362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210 국민체조 L" panose="02020603020101020101" pitchFamily="18" charset="-127"/>
                    <a:ea typeface="210 국민체조 L" panose="02020603020101020101" pitchFamily="18" charset="-127"/>
                  </a:rPr>
                  <a:t>2008</a:t>
                </a:r>
                <a:endParaRPr lang="ko-KR" altLang="en-US" sz="1400" dirty="0">
                  <a:latin typeface="210 국민체조 L" panose="02020603020101020101" pitchFamily="18" charset="-127"/>
                  <a:ea typeface="210 국민체조 L" panose="02020603020101020101" pitchFamily="18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287651" y="6395186"/>
                <a:ext cx="645498" cy="27979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210 국민체조 L" panose="02020603020101020101" pitchFamily="18" charset="-127"/>
                    <a:ea typeface="210 국민체조 L" panose="02020603020101020101" pitchFamily="18" charset="-127"/>
                  </a:rPr>
                  <a:t>2010</a:t>
                </a:r>
                <a:endParaRPr lang="ko-KR" altLang="en-US" sz="1400" dirty="0">
                  <a:latin typeface="210 국민체조 L" panose="02020603020101020101" pitchFamily="18" charset="-127"/>
                  <a:ea typeface="210 국민체조 L" panose="02020603020101020101" pitchFamily="18" charset="-127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578647" y="6395186"/>
                <a:ext cx="645498" cy="27979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210 국민체조 L" panose="02020603020101020101" pitchFamily="18" charset="-127"/>
                    <a:ea typeface="210 국민체조 L" panose="02020603020101020101" pitchFamily="18" charset="-127"/>
                  </a:rPr>
                  <a:t>2012</a:t>
                </a:r>
                <a:endParaRPr lang="ko-KR" altLang="en-US" sz="1400" dirty="0">
                  <a:latin typeface="210 국민체조 L" panose="02020603020101020101" pitchFamily="18" charset="-127"/>
                  <a:ea typeface="210 국민체조 L" panose="02020603020101020101" pitchFamily="18" charset="-127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869643" y="6395186"/>
                <a:ext cx="645498" cy="27979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210 국민체조 L" panose="02020603020101020101" pitchFamily="18" charset="-127"/>
                    <a:ea typeface="210 국민체조 L" panose="02020603020101020101" pitchFamily="18" charset="-127"/>
                  </a:rPr>
                  <a:t>2014</a:t>
                </a:r>
                <a:endParaRPr lang="ko-KR" altLang="en-US" sz="1400" dirty="0">
                  <a:latin typeface="210 국민체조 L" panose="02020603020101020101" pitchFamily="18" charset="-127"/>
                  <a:ea typeface="210 국민체조 L" panose="02020603020101020101" pitchFamily="18" charset="-127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160639" y="6395186"/>
                <a:ext cx="645498" cy="27979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210 국민체조 L" panose="02020603020101020101" pitchFamily="18" charset="-127"/>
                    <a:ea typeface="210 국민체조 L" panose="02020603020101020101" pitchFamily="18" charset="-127"/>
                  </a:rPr>
                  <a:t>2016</a:t>
                </a:r>
                <a:endParaRPr lang="ko-KR" altLang="en-US" sz="1400" dirty="0">
                  <a:latin typeface="210 국민체조 L" panose="02020603020101020101" pitchFamily="18" charset="-127"/>
                  <a:ea typeface="210 국민체조 L" panose="02020603020101020101" pitchFamily="18" charset="-127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8232137" y="6395186"/>
                <a:ext cx="645498" cy="27979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210 국민체조 L" panose="02020603020101020101" pitchFamily="18" charset="-127"/>
                    <a:ea typeface="210 국민체조 L" panose="02020603020101020101" pitchFamily="18" charset="-127"/>
                  </a:rPr>
                  <a:t>2017</a:t>
                </a:r>
                <a:endParaRPr lang="ko-KR" altLang="en-US" sz="1400" dirty="0">
                  <a:latin typeface="210 국민체조 L" panose="02020603020101020101" pitchFamily="18" charset="-127"/>
                  <a:ea typeface="210 국민체조 L" panose="02020603020101020101" pitchFamily="18" charset="-127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05658" y="6395186"/>
                <a:ext cx="742483" cy="33362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210 국민체조 L" panose="02020603020101020101" pitchFamily="18" charset="-127"/>
                    <a:ea typeface="210 국민체조 L" panose="02020603020101020101" pitchFamily="18" charset="-127"/>
                  </a:rPr>
                  <a:t>2006</a:t>
                </a:r>
                <a:endParaRPr lang="ko-KR" altLang="en-US" sz="1400" dirty="0">
                  <a:latin typeface="210 국민체조 L" panose="02020603020101020101" pitchFamily="18" charset="-127"/>
                  <a:ea typeface="210 국민체조 L" panose="02020603020101020101" pitchFamily="18" charset="-127"/>
                </a:endParaRPr>
              </a:p>
            </p:txBody>
          </p:sp>
          <p:sp>
            <p:nvSpPr>
              <p:cNvPr id="58" name="자유형 57"/>
              <p:cNvSpPr/>
              <p:nvPr/>
            </p:nvSpPr>
            <p:spPr>
              <a:xfrm>
                <a:off x="469900" y="5506333"/>
                <a:ext cx="8953500" cy="46182"/>
              </a:xfrm>
              <a:custGeom>
                <a:avLst/>
                <a:gdLst>
                  <a:gd name="connsiteX0" fmla="*/ 0 w 8953500"/>
                  <a:gd name="connsiteY0" fmla="*/ 0 h 50800"/>
                  <a:gd name="connsiteX1" fmla="*/ 8953500 w 8953500"/>
                  <a:gd name="connsiteY1" fmla="*/ 50800 h 5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53500" h="50800">
                    <a:moveTo>
                      <a:pt x="0" y="0"/>
                    </a:moveTo>
                    <a:lnTo>
                      <a:pt x="8953500" y="5080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444500" y="4339478"/>
                <a:ext cx="8953500" cy="46182"/>
              </a:xfrm>
              <a:custGeom>
                <a:avLst/>
                <a:gdLst>
                  <a:gd name="connsiteX0" fmla="*/ 0 w 8953500"/>
                  <a:gd name="connsiteY0" fmla="*/ 0 h 50800"/>
                  <a:gd name="connsiteX1" fmla="*/ 8953500 w 8953500"/>
                  <a:gd name="connsiteY1" fmla="*/ 50800 h 5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53500" h="50800">
                    <a:moveTo>
                      <a:pt x="0" y="0"/>
                    </a:moveTo>
                    <a:lnTo>
                      <a:pt x="8953500" y="5080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 61"/>
              <p:cNvSpPr/>
              <p:nvPr/>
            </p:nvSpPr>
            <p:spPr>
              <a:xfrm>
                <a:off x="419100" y="3183778"/>
                <a:ext cx="8953500" cy="46182"/>
              </a:xfrm>
              <a:custGeom>
                <a:avLst/>
                <a:gdLst>
                  <a:gd name="connsiteX0" fmla="*/ 0 w 8953500"/>
                  <a:gd name="connsiteY0" fmla="*/ 0 h 50800"/>
                  <a:gd name="connsiteX1" fmla="*/ 8953500 w 8953500"/>
                  <a:gd name="connsiteY1" fmla="*/ 50800 h 5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53500" h="50800">
                    <a:moveTo>
                      <a:pt x="0" y="0"/>
                    </a:moveTo>
                    <a:lnTo>
                      <a:pt x="8953500" y="5080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자유형 74"/>
              <p:cNvSpPr/>
              <p:nvPr/>
            </p:nvSpPr>
            <p:spPr>
              <a:xfrm>
                <a:off x="459955" y="2155479"/>
                <a:ext cx="8953500" cy="46182"/>
              </a:xfrm>
              <a:custGeom>
                <a:avLst/>
                <a:gdLst>
                  <a:gd name="connsiteX0" fmla="*/ 0 w 8953500"/>
                  <a:gd name="connsiteY0" fmla="*/ 0 h 50800"/>
                  <a:gd name="connsiteX1" fmla="*/ 8953500 w 8953500"/>
                  <a:gd name="connsiteY1" fmla="*/ 50800 h 5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53500" h="50800">
                    <a:moveTo>
                      <a:pt x="0" y="0"/>
                    </a:moveTo>
                    <a:lnTo>
                      <a:pt x="8953500" y="5080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자유형 20"/>
              <p:cNvSpPr/>
              <p:nvPr/>
            </p:nvSpPr>
            <p:spPr>
              <a:xfrm>
                <a:off x="276624" y="6335896"/>
                <a:ext cx="9429437" cy="45719"/>
              </a:xfrm>
              <a:custGeom>
                <a:avLst/>
                <a:gdLst>
                  <a:gd name="connsiteX0" fmla="*/ 0 w 7591245"/>
                  <a:gd name="connsiteY0" fmla="*/ 0 h 8627"/>
                  <a:gd name="connsiteX1" fmla="*/ 7591245 w 7591245"/>
                  <a:gd name="connsiteY1" fmla="*/ 8627 h 8627"/>
                  <a:gd name="connsiteX2" fmla="*/ 7591245 w 7591245"/>
                  <a:gd name="connsiteY2" fmla="*/ 8627 h 8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91245" h="8627">
                    <a:moveTo>
                      <a:pt x="0" y="0"/>
                    </a:moveTo>
                    <a:lnTo>
                      <a:pt x="7591245" y="8627"/>
                    </a:lnTo>
                    <a:lnTo>
                      <a:pt x="7591245" y="8627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816427" y="4627500"/>
                <a:ext cx="666772" cy="80069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latin typeface="210 국민체조 L" panose="02020603020101020101" pitchFamily="18" charset="-127"/>
                    <a:ea typeface="210 국민체조 L" panose="02020603020101020101" pitchFamily="18" charset="-127"/>
                  </a:rPr>
                  <a:t>5453</a:t>
                </a:r>
              </a:p>
              <a:p>
                <a:r>
                  <a:rPr lang="en-US" altLang="ko-KR" sz="1400" b="1" dirty="0">
                    <a:latin typeface="210 국민체조 L" panose="02020603020101020101" pitchFamily="18" charset="-127"/>
                    <a:ea typeface="210 국민체조 L" panose="02020603020101020101" pitchFamily="18" charset="-127"/>
                  </a:rPr>
                  <a:t>(1.22)</a:t>
                </a:r>
              </a:p>
              <a:p>
                <a:endParaRPr lang="ko-KR" altLang="en-US" sz="1400" b="1" dirty="0">
                  <a:latin typeface="210 국민체조 L" panose="02020603020101020101" pitchFamily="18" charset="-127"/>
                  <a:ea typeface="210 국민체조 L" panose="02020603020101020101" pitchFamily="18" charset="-127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042107" y="4985355"/>
                <a:ext cx="745582" cy="56716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latin typeface="210 국민체조 L" panose="02020603020101020101" pitchFamily="18" charset="-127"/>
                    <a:ea typeface="210 국민체조 L" panose="02020603020101020101" pitchFamily="18" charset="-127"/>
                  </a:rPr>
                  <a:t>3366</a:t>
                </a:r>
              </a:p>
              <a:p>
                <a:r>
                  <a:rPr lang="en-US" altLang="ko-KR" sz="1400" b="1" dirty="0">
                    <a:latin typeface="210 국민체조 L" panose="02020603020101020101" pitchFamily="18" charset="-127"/>
                    <a:ea typeface="210 국민체조 L" panose="02020603020101020101" pitchFamily="18" charset="-127"/>
                  </a:rPr>
                  <a:t>(0.72)</a:t>
                </a:r>
                <a:endParaRPr lang="ko-KR" altLang="en-US" sz="1400" b="1" dirty="0">
                  <a:latin typeface="210 국민체조 L" panose="02020603020101020101" pitchFamily="18" charset="-127"/>
                  <a:ea typeface="210 국민체조 L" panose="02020603020101020101" pitchFamily="18" charset="-127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221522" y="2766912"/>
                <a:ext cx="1053673" cy="56716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latin typeface="210 국민체조 L" panose="02020603020101020101" pitchFamily="18" charset="-127"/>
                    <a:ea typeface="210 국민체조 L" panose="02020603020101020101" pitchFamily="18" charset="-127"/>
                  </a:rPr>
                  <a:t>1</a:t>
                </a:r>
                <a:r>
                  <a:rPr lang="ko-KR" altLang="en-US" sz="1400" b="1" dirty="0">
                    <a:latin typeface="210 국민체조 L" panose="02020603020101020101" pitchFamily="18" charset="-127"/>
                    <a:ea typeface="210 국민체조 L" panose="02020603020101020101" pitchFamily="18" charset="-127"/>
                  </a:rPr>
                  <a:t>만 </a:t>
                </a:r>
                <a:r>
                  <a:rPr lang="en-US" altLang="ko-KR" sz="1400" b="1" dirty="0">
                    <a:latin typeface="210 국민체조 L" panose="02020603020101020101" pitchFamily="18" charset="-127"/>
                    <a:ea typeface="210 국민체조 L" panose="02020603020101020101" pitchFamily="18" charset="-127"/>
                  </a:rPr>
                  <a:t>4087</a:t>
                </a:r>
              </a:p>
              <a:p>
                <a:pPr algn="ctr"/>
                <a:r>
                  <a:rPr lang="en-US" altLang="ko-KR" sz="1400" b="1" dirty="0">
                    <a:latin typeface="210 국민체조 L" panose="02020603020101020101" pitchFamily="18" charset="-127"/>
                    <a:ea typeface="210 국민체조 L" panose="02020603020101020101" pitchFamily="18" charset="-127"/>
                  </a:rPr>
                  <a:t>(2.91)</a:t>
                </a:r>
                <a:endParaRPr lang="ko-KR" altLang="en-US" sz="1400" b="1" dirty="0">
                  <a:latin typeface="210 국민체조 L" panose="02020603020101020101" pitchFamily="18" charset="-127"/>
                  <a:ea typeface="210 국민체조 L" panose="02020603020101020101" pitchFamily="18" charset="-127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470055" y="2359095"/>
                <a:ext cx="1026426" cy="56716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latin typeface="210 국민체조 L" panose="02020603020101020101" pitchFamily="18" charset="-127"/>
                    <a:ea typeface="210 국민체조 L" panose="02020603020101020101" pitchFamily="18" charset="-127"/>
                  </a:rPr>
                  <a:t>1</a:t>
                </a:r>
                <a:r>
                  <a:rPr lang="ko-KR" altLang="en-US" sz="1400" b="1" dirty="0">
                    <a:latin typeface="210 국민체조 L" panose="02020603020101020101" pitchFamily="18" charset="-127"/>
                    <a:ea typeface="210 국민체조 L" panose="02020603020101020101" pitchFamily="18" charset="-127"/>
                  </a:rPr>
                  <a:t>만 </a:t>
                </a:r>
                <a:r>
                  <a:rPr lang="en-US" altLang="ko-KR" sz="1400" b="1" dirty="0">
                    <a:latin typeface="210 국민체조 L" panose="02020603020101020101" pitchFamily="18" charset="-127"/>
                    <a:ea typeface="210 국민체조 L" panose="02020603020101020101" pitchFamily="18" charset="-127"/>
                  </a:rPr>
                  <a:t>5636</a:t>
                </a:r>
              </a:p>
              <a:p>
                <a:pPr algn="ctr"/>
                <a:r>
                  <a:rPr lang="en-US" altLang="ko-KR" sz="1400" b="1" dirty="0">
                    <a:latin typeface="210 국민체조 L" panose="02020603020101020101" pitchFamily="18" charset="-127"/>
                    <a:ea typeface="210 국민체조 L" panose="02020603020101020101" pitchFamily="18" charset="-127"/>
                  </a:rPr>
                  <a:t>(3.59)</a:t>
                </a:r>
                <a:endParaRPr lang="ko-KR" altLang="en-US" sz="1400" b="1" dirty="0">
                  <a:latin typeface="210 국민체조 L" panose="02020603020101020101" pitchFamily="18" charset="-127"/>
                  <a:ea typeface="210 국민체조 L" panose="02020603020101020101" pitchFamily="18" charset="-127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819268" y="1736152"/>
                <a:ext cx="1069521" cy="56716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latin typeface="210 국민체조 L" panose="02020603020101020101" pitchFamily="18" charset="-127"/>
                    <a:ea typeface="210 국민체조 L" panose="02020603020101020101" pitchFamily="18" charset="-127"/>
                  </a:rPr>
                  <a:t>1</a:t>
                </a:r>
                <a:r>
                  <a:rPr lang="ko-KR" altLang="en-US" sz="1400" b="1" dirty="0">
                    <a:latin typeface="210 국민체조 L" panose="02020603020101020101" pitchFamily="18" charset="-127"/>
                    <a:ea typeface="210 국민체조 L" panose="02020603020101020101" pitchFamily="18" charset="-127"/>
                  </a:rPr>
                  <a:t>만 </a:t>
                </a:r>
                <a:r>
                  <a:rPr lang="en-US" altLang="ko-KR" sz="1400" b="1" dirty="0">
                    <a:latin typeface="210 국민체조 L" panose="02020603020101020101" pitchFamily="18" charset="-127"/>
                    <a:ea typeface="210 국민체조 L" panose="02020603020101020101" pitchFamily="18" charset="-127"/>
                  </a:rPr>
                  <a:t>9736</a:t>
                </a:r>
              </a:p>
              <a:p>
                <a:pPr algn="ctr"/>
                <a:r>
                  <a:rPr lang="en-US" altLang="ko-KR" sz="1400" b="1" dirty="0">
                    <a:latin typeface="210 국민체조 L" panose="02020603020101020101" pitchFamily="18" charset="-127"/>
                    <a:ea typeface="210 국민체조 L" panose="02020603020101020101" pitchFamily="18" charset="-127"/>
                  </a:rPr>
                  <a:t>(4.86)</a:t>
                </a:r>
                <a:endParaRPr lang="ko-KR" altLang="en-US" sz="1400" b="1" dirty="0">
                  <a:latin typeface="210 국민체조 L" panose="02020603020101020101" pitchFamily="18" charset="-127"/>
                  <a:ea typeface="210 국민체조 L" panose="02020603020101020101" pitchFamily="18" charset="-127"/>
                </a:endParaRPr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2223911" y="5655134"/>
                <a:ext cx="190986" cy="173624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1003250" y="5221495"/>
                <a:ext cx="190986" cy="173624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3514907" y="5027848"/>
                <a:ext cx="190986" cy="173624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4800357" y="3356148"/>
                <a:ext cx="190986" cy="173624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6096899" y="2907535"/>
                <a:ext cx="190986" cy="173624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7387895" y="2333886"/>
                <a:ext cx="190986" cy="173624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8459393" y="1889481"/>
                <a:ext cx="190986" cy="173624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13346" y="6038601"/>
                <a:ext cx="225983" cy="27979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210 국민체조 L" panose="02020603020101020101" pitchFamily="18" charset="-127"/>
                    <a:ea typeface="210 국민체조 L" panose="02020603020101020101" pitchFamily="18" charset="-127"/>
                  </a:rPr>
                  <a:t>0</a:t>
                </a:r>
                <a:endParaRPr lang="ko-KR" altLang="en-US" sz="1400" dirty="0">
                  <a:latin typeface="210 국민체조 L" panose="02020603020101020101" pitchFamily="18" charset="-127"/>
                  <a:ea typeface="210 국민체조 L" panose="02020603020101020101" pitchFamily="18" charset="-127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3122379" y="4389329"/>
                <a:ext cx="779559" cy="56716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latin typeface="210 국민체조 L" panose="02020603020101020101" pitchFamily="18" charset="-127"/>
                    <a:ea typeface="210 국민체조 L" panose="02020603020101020101" pitchFamily="18" charset="-127"/>
                  </a:rPr>
                  <a:t>6536</a:t>
                </a:r>
              </a:p>
              <a:p>
                <a:r>
                  <a:rPr lang="en-US" altLang="ko-KR" sz="1400" b="1" dirty="0">
                    <a:latin typeface="210 국민체조 L" panose="02020603020101020101" pitchFamily="18" charset="-127"/>
                    <a:ea typeface="210 국민체조 L" panose="02020603020101020101" pitchFamily="18" charset="-127"/>
                  </a:rPr>
                  <a:t>(1.39)</a:t>
                </a:r>
                <a:endParaRPr lang="ko-KR" altLang="en-US" sz="1400" b="1" dirty="0">
                  <a:latin typeface="210 국민체조 L" panose="02020603020101020101" pitchFamily="18" charset="-127"/>
                  <a:ea typeface="210 국민체조 L" panose="02020603020101020101" pitchFamily="18" charset="-127"/>
                </a:endParaRPr>
              </a:p>
            </p:txBody>
          </p:sp>
        </p:grpSp>
      </p:grpSp>
      <p:sp>
        <p:nvSpPr>
          <p:cNvPr id="87" name="TextBox 86"/>
          <p:cNvSpPr txBox="1"/>
          <p:nvPr/>
        </p:nvSpPr>
        <p:spPr>
          <a:xfrm>
            <a:off x="3950291" y="4086925"/>
            <a:ext cx="3903036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10</a:t>
            </a:r>
            <a:r>
              <a:rPr lang="ko-KR" altLang="en-US" sz="16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년 사이에 </a:t>
            </a:r>
            <a:r>
              <a:rPr lang="ko-KR" altLang="en-US" sz="1600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난임시술</a:t>
            </a:r>
            <a:r>
              <a:rPr lang="ko-KR" altLang="en-US" sz="16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출생아 수 </a:t>
            </a:r>
            <a:r>
              <a:rPr lang="en-US" altLang="ko-KR" sz="16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3.6</a:t>
            </a:r>
            <a:r>
              <a:rPr lang="ko-KR" altLang="en-US" sz="16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배 증가</a:t>
            </a:r>
          </a:p>
        </p:txBody>
      </p:sp>
      <p:sp>
        <p:nvSpPr>
          <p:cNvPr id="9228" name="TextBox 9227"/>
          <p:cNvSpPr txBox="1"/>
          <p:nvPr/>
        </p:nvSpPr>
        <p:spPr>
          <a:xfrm>
            <a:off x="7462594" y="1199583"/>
            <a:ext cx="4556828" cy="678173"/>
          </a:xfrm>
          <a:prstGeom prst="rect">
            <a:avLst/>
          </a:prstGeom>
          <a:solidFill>
            <a:srgbClr val="FFD9D9"/>
          </a:solidFill>
          <a:ln w="25400" cap="flat" cmpd="sng" algn="ctr">
            <a:noFill/>
            <a:prstDash val="solid"/>
            <a:rou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9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출산율은 점점 감소하지만  </a:t>
            </a:r>
            <a:endParaRPr lang="en-US" altLang="ko-KR" sz="1900" b="0" i="0" dirty="0">
              <a:solidFill>
                <a:schemeClr val="tx1"/>
              </a:solidFill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900" b="0" i="0" dirty="0" err="1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난임시술로</a:t>
            </a:r>
            <a:r>
              <a:rPr lang="ko-KR" sz="19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 태어난 </a:t>
            </a:r>
            <a:r>
              <a:rPr lang="ko-KR" sz="1900" b="0" i="0" dirty="0" err="1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출생아수는</a:t>
            </a:r>
            <a:r>
              <a:rPr lang="ko-KR" sz="19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 매년 증가</a:t>
            </a:r>
          </a:p>
        </p:txBody>
      </p:sp>
    </p:spTree>
    <p:extLst>
      <p:ext uri="{BB962C8B-B14F-4D97-AF65-F5344CB8AC3E}">
        <p14:creationId xmlns:p14="http://schemas.microsoft.com/office/powerpoint/2010/main" val="76287430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" name="모서리가 둥근 직사각형 10249"/>
          <p:cNvSpPr/>
          <p:nvPr/>
        </p:nvSpPr>
        <p:spPr>
          <a:xfrm>
            <a:off x="837025" y="1962994"/>
            <a:ext cx="4281826" cy="3800639"/>
          </a:xfrm>
          <a:prstGeom prst="roundRect">
            <a:avLst>
              <a:gd name="adj" fmla="val 18489"/>
            </a:avLst>
          </a:prstGeom>
          <a:solidFill>
            <a:srgbClr val="FF9191">
              <a:alpha val="26000"/>
            </a:srgbClr>
          </a:solidFill>
          <a:ln w="12674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42" name="평행 사변형 10241"/>
          <p:cNvSpPr/>
          <p:nvPr/>
        </p:nvSpPr>
        <p:spPr>
          <a:xfrm>
            <a:off x="439924" y="304915"/>
            <a:ext cx="751261" cy="584481"/>
          </a:xfrm>
          <a:prstGeom prst="parallelogram">
            <a:avLst>
              <a:gd name="adj" fmla="val 25000"/>
            </a:avLst>
          </a:prstGeom>
          <a:solidFill>
            <a:srgbClr val="FEC9C9">
              <a:alpha val="36000"/>
            </a:srgbClr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43" name="평행 사변형 10242"/>
          <p:cNvSpPr/>
          <p:nvPr/>
        </p:nvSpPr>
        <p:spPr>
          <a:xfrm>
            <a:off x="325574" y="106421"/>
            <a:ext cx="670244" cy="520941"/>
          </a:xfrm>
          <a:prstGeom prst="parallelogram">
            <a:avLst>
              <a:gd name="adj" fmla="val 25000"/>
            </a:avLst>
          </a:prstGeom>
          <a:solidFill>
            <a:srgbClr val="FEC9C9">
              <a:alpha val="36000"/>
            </a:srgbClr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44" name="직사각형 10243"/>
          <p:cNvSpPr/>
          <p:nvPr/>
        </p:nvSpPr>
        <p:spPr>
          <a:xfrm>
            <a:off x="0" y="6556157"/>
            <a:ext cx="12197513" cy="304971"/>
          </a:xfrm>
          <a:prstGeom prst="rect">
            <a:avLst/>
          </a:prstGeom>
          <a:solidFill>
            <a:srgbClr val="FEC9C9"/>
          </a:solidFill>
          <a:ln w="25400" cap="flat" cmpd="sng" algn="ctr">
            <a:noFill/>
            <a:prstDash val="solid"/>
            <a:round/>
          </a:ln>
        </p:spPr>
      </p:sp>
      <p:sp>
        <p:nvSpPr>
          <p:cNvPr id="10245" name="TextBox 10244"/>
          <p:cNvSpPr txBox="1"/>
          <p:nvPr/>
        </p:nvSpPr>
        <p:spPr>
          <a:xfrm>
            <a:off x="757569" y="455837"/>
            <a:ext cx="5334821" cy="52406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800" b="0" i="0" dirty="0">
                <a:solidFill>
                  <a:srgbClr val="262626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분석 배경</a:t>
            </a:r>
          </a:p>
        </p:txBody>
      </p:sp>
      <p:sp>
        <p:nvSpPr>
          <p:cNvPr id="10246" name="직사각형 10245"/>
          <p:cNvSpPr/>
          <p:nvPr/>
        </p:nvSpPr>
        <p:spPr>
          <a:xfrm>
            <a:off x="6365" y="956120"/>
            <a:ext cx="12197513" cy="52373"/>
          </a:xfrm>
          <a:prstGeom prst="rect">
            <a:avLst/>
          </a:prstGeom>
          <a:solidFill>
            <a:srgbClr val="FEC9C9"/>
          </a:solidFill>
          <a:ln w="25400" cap="flat" cmpd="sng" algn="ctr">
            <a:noFill/>
            <a:prstDash val="solid"/>
            <a:round/>
          </a:ln>
        </p:spPr>
      </p:sp>
      <p:sp>
        <p:nvSpPr>
          <p:cNvPr id="10247" name="TextBox 10246"/>
          <p:cNvSpPr txBox="1"/>
          <p:nvPr/>
        </p:nvSpPr>
        <p:spPr>
          <a:xfrm>
            <a:off x="1128233" y="4239286"/>
            <a:ext cx="3696224" cy="147950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360000" lvl="0" indent="-36000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ü"/>
              <a:defRPr lang="ko-KR" altLang="en-US"/>
            </a:pPr>
            <a:r>
              <a:rPr lang="ko-KR" sz="1500" b="0" i="0" dirty="0">
                <a:solidFill>
                  <a:srgbClr val="000000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감소하는 출산율</a:t>
            </a:r>
          </a:p>
          <a:p>
            <a:pPr marL="360000" lvl="0" indent="-36000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ü"/>
              <a:defRPr lang="ko-KR" altLang="en-US"/>
            </a:pPr>
            <a:r>
              <a:rPr lang="ko-KR" sz="1500" b="0" i="0" dirty="0">
                <a:solidFill>
                  <a:srgbClr val="000000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출산 연령의 증가</a:t>
            </a:r>
          </a:p>
          <a:p>
            <a:pPr marL="360000" lvl="0" indent="-36000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ü"/>
              <a:defRPr lang="ko-KR" altLang="en-US"/>
            </a:pPr>
            <a:r>
              <a:rPr lang="ko-KR" sz="1500" b="0" i="0" dirty="0">
                <a:solidFill>
                  <a:srgbClr val="000000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난임 환자의 증가</a:t>
            </a:r>
            <a:endParaRPr lang="en-US" altLang="ko-KR" sz="1500" b="0" i="0" dirty="0">
              <a:solidFill>
                <a:srgbClr val="000000">
                  <a:alpha val="100000"/>
                </a:srgbClr>
              </a:solidFill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  <a:p>
            <a:pPr marL="360000" lvl="0" indent="-36000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  <a:buFont typeface="Wingdings"/>
              <a:buChar char="ü"/>
              <a:defRPr lang="ko-KR" altLang="en-US"/>
            </a:pPr>
            <a:r>
              <a:rPr lang="ko-KR" altLang="en-US" sz="1500" dirty="0">
                <a:solidFill>
                  <a:srgbClr val="000000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전체 출생아 중 난임 부부 출생아 수 증가</a:t>
            </a:r>
            <a:endParaRPr lang="ko-KR" sz="1500" b="0" i="0" dirty="0">
              <a:solidFill>
                <a:srgbClr val="000000">
                  <a:alpha val="100000"/>
                </a:srgbClr>
              </a:solidFill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</p:txBody>
      </p:sp>
      <p:sp>
        <p:nvSpPr>
          <p:cNvPr id="10248" name="직사각형 10247"/>
          <p:cNvSpPr/>
          <p:nvPr/>
        </p:nvSpPr>
        <p:spPr>
          <a:xfrm>
            <a:off x="268399" y="1083145"/>
            <a:ext cx="119152" cy="336741"/>
          </a:xfrm>
          <a:prstGeom prst="rect">
            <a:avLst/>
          </a:prstGeom>
          <a:solidFill>
            <a:srgbClr val="13235D"/>
          </a:solidFill>
          <a:ln w="25400" cap="flat" cmpd="sng" algn="ctr">
            <a:noFill/>
            <a:prstDash val="solid"/>
            <a:round/>
          </a:ln>
        </p:spPr>
      </p:sp>
      <p:sp>
        <p:nvSpPr>
          <p:cNvPr id="10249" name="TextBox 10248"/>
          <p:cNvSpPr txBox="1"/>
          <p:nvPr/>
        </p:nvSpPr>
        <p:spPr>
          <a:xfrm>
            <a:off x="409773" y="1083145"/>
            <a:ext cx="10040715" cy="3700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800" b="0" i="0" dirty="0"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계속 되는 출산율과 난임 환자의 증가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393523" y="1962993"/>
            <a:ext cx="4281826" cy="3800639"/>
          </a:xfrm>
          <a:prstGeom prst="roundRect">
            <a:avLst>
              <a:gd name="adj" fmla="val 18489"/>
            </a:avLst>
          </a:prstGeom>
          <a:solidFill>
            <a:srgbClr val="FF9191">
              <a:alpha val="26000"/>
            </a:srgbClr>
          </a:solidFill>
          <a:ln w="12674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오른쪽 화살표 18"/>
          <p:cNvSpPr/>
          <p:nvPr/>
        </p:nvSpPr>
        <p:spPr>
          <a:xfrm>
            <a:off x="5997314" y="3689552"/>
            <a:ext cx="638653" cy="63027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03864"/>
          </a:solidFill>
          <a:ln w="12674" cap="flat" cmpd="sng" algn="ctr">
            <a:solidFill>
              <a:srgbClr val="1C335D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3" t="42278"/>
          <a:stretch/>
        </p:blipFill>
        <p:spPr>
          <a:xfrm>
            <a:off x="1766280" y="2097787"/>
            <a:ext cx="2420129" cy="2006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608" y="1962993"/>
            <a:ext cx="3033438" cy="3154776"/>
          </a:xfrm>
          <a:prstGeom prst="rect">
            <a:avLst/>
          </a:prstGeom>
        </p:spPr>
      </p:pic>
      <p:sp>
        <p:nvSpPr>
          <p:cNvPr id="10255" name="TextBox 10254"/>
          <p:cNvSpPr txBox="1"/>
          <p:nvPr/>
        </p:nvSpPr>
        <p:spPr>
          <a:xfrm>
            <a:off x="8017717" y="4971340"/>
            <a:ext cx="3579418" cy="58695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600" b="0" i="0" dirty="0">
                <a:solidFill>
                  <a:schemeClr val="tx1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그렇다면 정부는 난임환자들을 위해 </a:t>
            </a:r>
            <a:endParaRPr lang="en-US" altLang="ko-KR" sz="1600" b="0" i="0" dirty="0">
              <a:solidFill>
                <a:schemeClr val="tx1"/>
              </a:solidFill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600" dirty="0"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어떤 정책 지원을 하고 있을까요</a:t>
            </a:r>
            <a:r>
              <a:rPr lang="en-US" altLang="ko-KR" sz="1600" dirty="0"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?</a:t>
            </a:r>
            <a:endParaRPr lang="ko-KR" sz="1600" b="0" i="0" dirty="0">
              <a:solidFill>
                <a:schemeClr val="tx1"/>
              </a:solidFill>
              <a:latin typeface="210 국민체조 L" panose="02020603020101020101" pitchFamily="18" charset="-127"/>
              <a:ea typeface="210 국민체조 L" panose="02020603020101020101" pitchFamily="18" charset="-127"/>
              <a:sym typeface="Wingdings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평행 사변형 11265"/>
          <p:cNvSpPr/>
          <p:nvPr/>
        </p:nvSpPr>
        <p:spPr>
          <a:xfrm>
            <a:off x="439924" y="304915"/>
            <a:ext cx="751261" cy="584481"/>
          </a:xfrm>
          <a:prstGeom prst="parallelogram">
            <a:avLst>
              <a:gd name="adj" fmla="val 25000"/>
            </a:avLst>
          </a:prstGeom>
          <a:solidFill>
            <a:srgbClr val="FEC9C9">
              <a:alpha val="36000"/>
            </a:srgbClr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67" name="평행 사변형 11266"/>
          <p:cNvSpPr/>
          <p:nvPr/>
        </p:nvSpPr>
        <p:spPr>
          <a:xfrm>
            <a:off x="325574" y="106421"/>
            <a:ext cx="670244" cy="520941"/>
          </a:xfrm>
          <a:prstGeom prst="parallelogram">
            <a:avLst>
              <a:gd name="adj" fmla="val 25000"/>
            </a:avLst>
          </a:prstGeom>
          <a:solidFill>
            <a:srgbClr val="FEC9C9">
              <a:alpha val="36000"/>
            </a:srgbClr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68" name="직사각형 11267"/>
          <p:cNvSpPr/>
          <p:nvPr/>
        </p:nvSpPr>
        <p:spPr>
          <a:xfrm>
            <a:off x="0" y="6573634"/>
            <a:ext cx="12203878" cy="304971"/>
          </a:xfrm>
          <a:prstGeom prst="rect">
            <a:avLst/>
          </a:prstGeom>
          <a:solidFill>
            <a:srgbClr val="FEC9C9"/>
          </a:solidFill>
          <a:ln w="25400" cap="flat" cmpd="sng" algn="ctr">
            <a:noFill/>
            <a:prstDash val="solid"/>
            <a:round/>
          </a:ln>
        </p:spPr>
      </p:sp>
      <p:sp>
        <p:nvSpPr>
          <p:cNvPr id="11269" name="TextBox 11268"/>
          <p:cNvSpPr txBox="1"/>
          <p:nvPr/>
        </p:nvSpPr>
        <p:spPr>
          <a:xfrm>
            <a:off x="714688" y="414518"/>
            <a:ext cx="9958135" cy="52540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800" b="0" i="0" dirty="0">
                <a:solidFill>
                  <a:srgbClr val="262626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문제 분석</a:t>
            </a:r>
            <a:r>
              <a:rPr lang="ko-KR" sz="2800" b="0" i="0" dirty="0">
                <a:solidFill>
                  <a:srgbClr val="262626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 </a:t>
            </a:r>
          </a:p>
        </p:txBody>
      </p:sp>
      <p:grpSp>
        <p:nvGrpSpPr>
          <p:cNvPr id="11270" name="Group 1"/>
          <p:cNvGrpSpPr/>
          <p:nvPr/>
        </p:nvGrpSpPr>
        <p:grpSpPr>
          <a:xfrm>
            <a:off x="325574" y="1170044"/>
            <a:ext cx="4021412" cy="370019"/>
            <a:chOff x="325574" y="1170044"/>
            <a:chExt cx="4021412" cy="370019"/>
          </a:xfrm>
        </p:grpSpPr>
        <p:sp>
          <p:nvSpPr>
            <p:cNvPr id="11298" name="TextBox 11297"/>
            <p:cNvSpPr txBox="1"/>
            <p:nvPr/>
          </p:nvSpPr>
          <p:spPr>
            <a:xfrm>
              <a:off x="444726" y="1170044"/>
              <a:ext cx="3902260" cy="3700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0" i="0" dirty="0">
                  <a:solidFill>
                    <a:srgbClr val="262626">
                      <a:alpha val="100000"/>
                    </a:srgbClr>
                  </a:solidFill>
                  <a:effectLst>
                    <a:outerShdw blurRad="38100" dist="38100" dir="2700000" algn="tl" rotWithShape="0">
                      <a:srgbClr val="000000">
                        <a:alpha val="40000"/>
                      </a:srgbClr>
                    </a:outerShdw>
                  </a:effectLst>
                  <a:latin typeface="210 국민체조 L" panose="02020603020101020101" pitchFamily="18" charset="-127"/>
                  <a:ea typeface="210 국민체조 L" panose="02020603020101020101" pitchFamily="18" charset="-127"/>
                  <a:sym typeface="Wingdings"/>
                </a:rPr>
                <a:t>현재 시행되고 있는 난임 정책 분석</a:t>
              </a:r>
            </a:p>
          </p:txBody>
        </p:sp>
        <p:sp>
          <p:nvSpPr>
            <p:cNvPr id="11299" name="직사각형 11298"/>
            <p:cNvSpPr/>
            <p:nvPr/>
          </p:nvSpPr>
          <p:spPr>
            <a:xfrm>
              <a:off x="325574" y="1185092"/>
              <a:ext cx="119152" cy="339924"/>
            </a:xfrm>
            <a:prstGeom prst="rect">
              <a:avLst/>
            </a:prstGeom>
            <a:solidFill>
              <a:srgbClr val="13235D"/>
            </a:solidFill>
            <a:ln w="25400" cap="flat" cmpd="sng" algn="ctr">
              <a:noFill/>
              <a:prstDash val="solid"/>
              <a:round/>
            </a:ln>
          </p:spPr>
        </p:sp>
      </p:grpSp>
      <p:sp>
        <p:nvSpPr>
          <p:cNvPr id="11272" name="직사각형 11271"/>
          <p:cNvSpPr/>
          <p:nvPr/>
        </p:nvSpPr>
        <p:spPr>
          <a:xfrm>
            <a:off x="6365" y="956120"/>
            <a:ext cx="12197513" cy="52373"/>
          </a:xfrm>
          <a:prstGeom prst="rect">
            <a:avLst/>
          </a:prstGeom>
          <a:solidFill>
            <a:srgbClr val="FEC9C9"/>
          </a:solidFill>
          <a:ln w="25400" cap="flat" cmpd="sng" algn="ctr">
            <a:noFill/>
            <a:prstDash val="solid"/>
            <a:round/>
          </a:ln>
        </p:spPr>
      </p:sp>
      <p:sp>
        <p:nvSpPr>
          <p:cNvPr id="11274" name="TextBox 11273"/>
          <p:cNvSpPr txBox="1"/>
          <p:nvPr/>
        </p:nvSpPr>
        <p:spPr>
          <a:xfrm>
            <a:off x="6471299" y="2048011"/>
            <a:ext cx="5269718" cy="67655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000" b="0" i="0" dirty="0">
                <a:solidFill>
                  <a:schemeClr val="tx1"/>
                </a:solidFill>
                <a:latin typeface="바른바탕Pro 1"/>
                <a:ea typeface="바른바탕Pro 1"/>
                <a:sym typeface="Wingdings"/>
              </a:rPr>
              <a:t>정부 : ‘</a:t>
            </a:r>
            <a:r>
              <a:rPr lang="ko-KR" sz="1000" b="0" i="0" dirty="0" err="1">
                <a:solidFill>
                  <a:schemeClr val="tx1"/>
                </a:solidFill>
                <a:latin typeface="바른바탕Pro 1"/>
                <a:ea typeface="바른바탕Pro 1"/>
                <a:sym typeface="Wingdings"/>
              </a:rPr>
              <a:t>난임부부의</a:t>
            </a:r>
            <a:r>
              <a:rPr lang="ko-KR" sz="1000" b="0" i="0" dirty="0">
                <a:solidFill>
                  <a:schemeClr val="tx1"/>
                </a:solidFill>
                <a:latin typeface="바른바탕Pro 1"/>
                <a:ea typeface="바른바탕Pro 1"/>
                <a:sym typeface="Wingdings"/>
              </a:rPr>
              <a:t> 지속적인 증가에 따라 난임 문제를</a:t>
            </a:r>
            <a:br>
              <a:rPr lang="ko-KR" sz="1000" b="0" i="0" dirty="0">
                <a:solidFill>
                  <a:schemeClr val="tx1"/>
                </a:solidFill>
                <a:latin typeface="바른바탕Pro 1"/>
                <a:ea typeface="바른바탕Pro 1"/>
                <a:sym typeface="Wingdings"/>
              </a:rPr>
            </a:br>
            <a:r>
              <a:rPr lang="ko-KR" sz="1000" b="0" i="0" dirty="0">
                <a:solidFill>
                  <a:schemeClr val="tx1"/>
                </a:solidFill>
                <a:latin typeface="바른바탕Pro 1"/>
                <a:ea typeface="바른바탕Pro 1"/>
                <a:sym typeface="Wingdings"/>
              </a:rPr>
              <a:t>           개별 가정의 문제가 아닌 사회 현상으로 간주하여 대처 필요’</a:t>
            </a: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ko-KR" sz="1800" b="0" i="0" dirty="0">
              <a:solidFill>
                <a:schemeClr val="tx1"/>
              </a:solidFill>
              <a:latin typeface="맑은 고딕"/>
              <a:ea typeface="맑은 고딕"/>
              <a:sym typeface="Wingdings"/>
            </a:endParaRPr>
          </a:p>
        </p:txBody>
      </p:sp>
      <p:graphicFrame>
        <p:nvGraphicFramePr>
          <p:cNvPr id="11276" name="표 11275"/>
          <p:cNvGraphicFramePr/>
          <p:nvPr>
            <p:extLst>
              <p:ext uri="{D42A27DB-BD31-4B8C-83A1-F6EECF244321}">
                <p14:modId xmlns:p14="http://schemas.microsoft.com/office/powerpoint/2010/main" val="2656360439"/>
              </p:ext>
            </p:extLst>
          </p:nvPr>
        </p:nvGraphicFramePr>
        <p:xfrm>
          <a:off x="6351105" y="2618495"/>
          <a:ext cx="5679734" cy="3347235"/>
        </p:xfrm>
        <a:graphic>
          <a:graphicData uri="http://schemas.openxmlformats.org/drawingml/2006/table">
            <a:tbl>
              <a:tblPr firstRow="1" bandRow="1"/>
              <a:tblGrid>
                <a:gridCol w="805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8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2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12835">
                <a:tc rowSpan="3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100" b="0" i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sym typeface="Wingdings"/>
                        </a:rPr>
                        <a:t>난임</a:t>
                      </a:r>
                      <a:r>
                        <a:rPr lang="ko-KR" sz="1100" b="0" i="0" dirty="0">
                          <a:solidFill>
                            <a:schemeClr val="tx1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sym typeface="Wingdings"/>
                        </a:rPr>
                        <a:t> 등 출생에 대한 사회적 책임 강화</a:t>
                      </a:r>
                    </a:p>
                  </a:txBody>
                  <a:tcPr marL="90006" marR="90006" marT="45673" marB="45673" anchor="ctr">
                    <a:lnL w="12674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100" b="0" i="0" dirty="0" err="1">
                          <a:solidFill>
                            <a:srgbClr val="FF0000">
                              <a:alpha val="100000"/>
                            </a:srgbClr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sym typeface="Wingdings"/>
                        </a:rPr>
                        <a:t>임신·출산</a:t>
                      </a:r>
                      <a:endParaRPr lang="en-US" altLang="ko-KR" sz="11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sym typeface="Wingdings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100" b="0" i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sym typeface="Wingdings"/>
                        </a:rPr>
                        <a:t> 사회책임</a:t>
                      </a:r>
                      <a:endParaRPr lang="en-US" altLang="ko-KR" sz="11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sym typeface="Wingdings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100" b="0" i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sym typeface="Wingdings"/>
                        </a:rPr>
                        <a:t>시스템 구축</a:t>
                      </a:r>
                    </a:p>
                  </a:txBody>
                  <a:tcPr marL="90006" marR="90006" marT="45673" marB="45673" anchor="ctr">
                    <a:lnL w="12674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70000" lvl="0" indent="-27000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1100" b="0" i="0" dirty="0">
                          <a:solidFill>
                            <a:schemeClr val="tx1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sym typeface="Wingdings"/>
                        </a:rPr>
                        <a:t>행복출산패키지</a:t>
                      </a:r>
                    </a:p>
                    <a:p>
                      <a:pPr marL="270000" lvl="0" indent="-27000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1100" b="0" i="0" dirty="0">
                          <a:solidFill>
                            <a:schemeClr val="tx1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sym typeface="Wingdings"/>
                        </a:rPr>
                        <a:t>여성장애인 대상 </a:t>
                      </a:r>
                      <a:r>
                        <a:rPr lang="ko-KR" sz="1100" b="0" i="0" dirty="0" err="1">
                          <a:solidFill>
                            <a:schemeClr val="tx1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sym typeface="Wingdings"/>
                        </a:rPr>
                        <a:t>임신·출산</a:t>
                      </a:r>
                      <a:r>
                        <a:rPr lang="ko-KR" sz="1100" b="0" i="0" dirty="0">
                          <a:solidFill>
                            <a:schemeClr val="tx1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sym typeface="Wingdings"/>
                        </a:rPr>
                        <a:t> 진료비 지원범위 확대</a:t>
                      </a:r>
                    </a:p>
                    <a:p>
                      <a:pPr marL="270000" lvl="0" indent="-27000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1100" b="0" i="0" dirty="0" err="1">
                          <a:solidFill>
                            <a:srgbClr val="FF0000">
                              <a:alpha val="100000"/>
                            </a:srgbClr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sym typeface="Wingdings"/>
                        </a:rPr>
                        <a:t>난임부부</a:t>
                      </a:r>
                      <a:r>
                        <a:rPr lang="ko-KR" sz="1100" b="0" i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sym typeface="Wingdings"/>
                        </a:rPr>
                        <a:t> 종합지원체계 구축</a:t>
                      </a:r>
                    </a:p>
                    <a:p>
                      <a:pPr marL="270000" lvl="0" indent="-27000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1100" b="0" i="0" dirty="0" err="1">
                          <a:solidFill>
                            <a:schemeClr val="tx1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sym typeface="Wingdings"/>
                        </a:rPr>
                        <a:t>산몬·신생아</a:t>
                      </a:r>
                      <a:r>
                        <a:rPr lang="ko-KR" sz="1100" b="0" i="0" dirty="0">
                          <a:solidFill>
                            <a:schemeClr val="tx1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sym typeface="Wingdings"/>
                        </a:rPr>
                        <a:t> </a:t>
                      </a:r>
                      <a:r>
                        <a:rPr lang="ko-KR" sz="1100" b="0" i="0" dirty="0" err="1">
                          <a:solidFill>
                            <a:schemeClr val="tx1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sym typeface="Wingdings"/>
                        </a:rPr>
                        <a:t>건강과리</a:t>
                      </a:r>
                      <a:r>
                        <a:rPr lang="ko-KR" sz="1100" b="0" i="0" dirty="0">
                          <a:solidFill>
                            <a:schemeClr val="tx1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sym typeface="Wingdings"/>
                        </a:rPr>
                        <a:t> 지원 사업 운영 내실화</a:t>
                      </a:r>
                    </a:p>
                    <a:p>
                      <a:pPr marL="270000" lvl="0" indent="-27000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1100" b="0" i="0" dirty="0">
                          <a:solidFill>
                            <a:schemeClr val="tx1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sym typeface="Wingdings"/>
                        </a:rPr>
                        <a:t>아동수당 지급</a:t>
                      </a:r>
                    </a:p>
                  </a:txBody>
                  <a:tcPr marL="90006" marR="90006" marT="45673" marB="45673" anchor="ctr">
                    <a:lnL w="12674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70000" lvl="0" indent="-27000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1100" b="0" i="0" dirty="0">
                          <a:solidFill>
                            <a:schemeClr val="tx1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sym typeface="Wingdings"/>
                        </a:rPr>
                        <a:t>안전한 분만인프라구축</a:t>
                      </a:r>
                    </a:p>
                    <a:p>
                      <a:pPr marL="270000" lvl="0" indent="-27000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1100" b="0" i="0" dirty="0" err="1">
                          <a:solidFill>
                            <a:schemeClr val="tx1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sym typeface="Wingdings"/>
                        </a:rPr>
                        <a:t>고위험산모</a:t>
                      </a:r>
                      <a:r>
                        <a:rPr lang="ko-KR" sz="1100" b="0" i="0" dirty="0">
                          <a:solidFill>
                            <a:schemeClr val="tx1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sym typeface="Wingdings"/>
                        </a:rPr>
                        <a:t> 의료지원 확대</a:t>
                      </a:r>
                    </a:p>
                    <a:p>
                      <a:pPr marL="270000" lvl="0" indent="-27000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1100" b="0" i="0" dirty="0" err="1">
                          <a:solidFill>
                            <a:schemeClr val="tx1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sym typeface="Wingdings"/>
                        </a:rPr>
                        <a:t>마더세이프</a:t>
                      </a:r>
                      <a:r>
                        <a:rPr lang="ko-KR" sz="1100" b="0" i="0" dirty="0">
                          <a:solidFill>
                            <a:schemeClr val="tx1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sym typeface="Wingdings"/>
                        </a:rPr>
                        <a:t> 프로그램 운영</a:t>
                      </a:r>
                    </a:p>
                    <a:p>
                      <a:pPr marL="270000" lvl="0" indent="-27000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1100" b="0" i="0" dirty="0">
                          <a:solidFill>
                            <a:schemeClr val="tx1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sym typeface="Wingdings"/>
                        </a:rPr>
                        <a:t>신생아집중치료실 의료비 부담 완화</a:t>
                      </a:r>
                    </a:p>
                    <a:p>
                      <a:pPr marL="270000" lvl="0" indent="-27000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0000">
                            <a:alpha val="100000"/>
                          </a:srgbClr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1100" b="0" i="0" dirty="0" err="1">
                          <a:solidFill>
                            <a:srgbClr val="FF0000">
                              <a:alpha val="100000"/>
                            </a:srgbClr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sym typeface="Wingdings"/>
                        </a:rPr>
                        <a:t>난임휴가제</a:t>
                      </a:r>
                      <a:r>
                        <a:rPr lang="ko-KR" sz="1100" b="0" i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sym typeface="Wingdings"/>
                        </a:rPr>
                        <a:t> 도입</a:t>
                      </a:r>
                    </a:p>
                    <a:p>
                      <a:pPr marL="270000" lvl="0" indent="-27000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1100" b="0" i="0" dirty="0" err="1">
                          <a:solidFill>
                            <a:schemeClr val="tx1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sym typeface="Wingdings"/>
                        </a:rPr>
                        <a:t>결혼·출산친화적</a:t>
                      </a:r>
                      <a:r>
                        <a:rPr lang="ko-KR" sz="1100" b="0" i="0" dirty="0">
                          <a:solidFill>
                            <a:schemeClr val="tx1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sym typeface="Wingdings"/>
                        </a:rPr>
                        <a:t> 세제 개선</a:t>
                      </a:r>
                    </a:p>
                  </a:txBody>
                  <a:tcPr marL="90006" marR="90006" marT="45673" marB="45673" anchor="ctr">
                    <a:lnL w="12674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558">
                <a:tc vMerge="1">
                  <a:txBody>
                    <a:bodyPr/>
                    <a:lstStyle/>
                    <a:p>
                      <a:pPr marL="270000" lvl="0" indent="-27000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tx1"/>
                          </a:solidFill>
                          <a:latin typeface="바른바탕Pro 1"/>
                          <a:ea typeface="바른바탕Pro 1"/>
                          <a:sym typeface="Wingdings"/>
                        </a:rPr>
                        <a:t>드림스타트 사업 활성화</a:t>
                      </a:r>
                    </a:p>
                    <a:p>
                      <a:pPr marL="270000" lvl="0" indent="-27000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tx1"/>
                          </a:solidFill>
                          <a:latin typeface="바른바탕Pro 1"/>
                          <a:ea typeface="바른바탕Pro 1"/>
                          <a:sym typeface="Wingdings"/>
                        </a:rPr>
                        <a:t>아동 안전교육 강화</a:t>
                      </a:r>
                    </a:p>
                    <a:p>
                      <a:pPr marL="270000" lvl="0" indent="-27000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tx1"/>
                          </a:solidFill>
                          <a:latin typeface="바른바탕Pro 1"/>
                          <a:ea typeface="바른바탕Pro 1"/>
                          <a:sym typeface="Wingdings"/>
                        </a:rPr>
                        <a:t>예방접종</a:t>
                      </a:r>
                    </a:p>
                  </a:txBody>
                  <a:tcPr marL="90006" marR="90006" marT="45673" marB="45673" anchor="ctr">
                    <a:lnL w="12674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100" b="0" i="0" dirty="0">
                          <a:solidFill>
                            <a:schemeClr val="tx1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sym typeface="Wingdings"/>
                        </a:rPr>
                        <a:t>다양한 가족에 </a:t>
                      </a:r>
                      <a:endParaRPr lang="en-US" altLang="ko-KR" sz="1100" b="0" i="0" dirty="0">
                        <a:solidFill>
                          <a:schemeClr val="tx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  <a:sym typeface="Wingdings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100" b="0" i="0" dirty="0">
                          <a:solidFill>
                            <a:schemeClr val="tx1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sym typeface="Wingdings"/>
                        </a:rPr>
                        <a:t>대한 포용성 제고</a:t>
                      </a:r>
                    </a:p>
                  </a:txBody>
                  <a:tcPr marL="90006" marR="90006" marT="45673" marB="45673" anchor="ctr">
                    <a:lnL w="12674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70000" lvl="0" indent="-27000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1100" b="0" i="0" dirty="0" err="1">
                          <a:solidFill>
                            <a:schemeClr val="tx1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sym typeface="Wingdings"/>
                        </a:rPr>
                        <a:t>비혼·동거가족에</a:t>
                      </a:r>
                      <a:r>
                        <a:rPr lang="ko-KR" sz="1100" b="0" i="0" dirty="0">
                          <a:solidFill>
                            <a:schemeClr val="tx1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sym typeface="Wingdings"/>
                        </a:rPr>
                        <a:t> 대한 사회적 차별 해소 및 인식 개선</a:t>
                      </a:r>
                    </a:p>
                  </a:txBody>
                  <a:tcPr marL="90006" marR="90006" marT="45673" marB="45673" anchor="ctr">
                    <a:lnL w="12674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70000" lvl="0" indent="-27000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1100" b="0" i="0" dirty="0" err="1">
                          <a:solidFill>
                            <a:schemeClr val="tx1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sym typeface="Wingdings"/>
                        </a:rPr>
                        <a:t>한부모가족</a:t>
                      </a:r>
                      <a:r>
                        <a:rPr lang="ko-KR" sz="1100" b="0" i="0" dirty="0">
                          <a:solidFill>
                            <a:schemeClr val="tx1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sym typeface="Wingdings"/>
                        </a:rPr>
                        <a:t> 지원체계 강화</a:t>
                      </a:r>
                    </a:p>
                    <a:p>
                      <a:pPr marL="270000" lvl="0" indent="-27000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1100" b="0" i="0" dirty="0" err="1">
                          <a:solidFill>
                            <a:schemeClr val="tx1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sym typeface="Wingdings"/>
                        </a:rPr>
                        <a:t>다문화학생</a:t>
                      </a:r>
                      <a:r>
                        <a:rPr lang="ko-KR" sz="1100" b="0" i="0" dirty="0">
                          <a:solidFill>
                            <a:schemeClr val="tx1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sym typeface="Wingdings"/>
                        </a:rPr>
                        <a:t> 교육지원</a:t>
                      </a:r>
                    </a:p>
                    <a:p>
                      <a:pPr marL="270000" lvl="0" indent="-27000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1100" b="0" i="0" dirty="0">
                          <a:solidFill>
                            <a:schemeClr val="tx1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sym typeface="Wingdings"/>
                        </a:rPr>
                        <a:t>입양가족 </a:t>
                      </a:r>
                      <a:r>
                        <a:rPr lang="ko-KR" sz="1100" b="0" i="0" dirty="0" err="1">
                          <a:solidFill>
                            <a:schemeClr val="tx1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sym typeface="Wingdings"/>
                        </a:rPr>
                        <a:t>양육지원</a:t>
                      </a:r>
                      <a:r>
                        <a:rPr lang="ko-KR" sz="1100" b="0" i="0" dirty="0">
                          <a:solidFill>
                            <a:schemeClr val="tx1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sym typeface="Wingdings"/>
                        </a:rPr>
                        <a:t> 확대</a:t>
                      </a:r>
                    </a:p>
                  </a:txBody>
                  <a:tcPr marL="90006" marR="90006" marT="45673" marB="45673" anchor="ctr">
                    <a:lnL w="12674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842">
                <a:tc vMerge="1">
                  <a:txBody>
                    <a:bodyPr/>
                    <a:lstStyle/>
                    <a:p>
                      <a:pPr marL="270000" lvl="0" indent="-27000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tx1"/>
                          </a:solidFill>
                          <a:latin typeface="바른바탕Pro 1"/>
                          <a:ea typeface="바른바탕Pro 1"/>
                          <a:sym typeface="Wingdings"/>
                        </a:rPr>
                        <a:t>드림스타트 사업 활성화</a:t>
                      </a:r>
                    </a:p>
                    <a:p>
                      <a:pPr marL="270000" lvl="0" indent="-27000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tx1"/>
                          </a:solidFill>
                          <a:latin typeface="바른바탕Pro 1"/>
                          <a:ea typeface="바른바탕Pro 1"/>
                          <a:sym typeface="Wingdings"/>
                        </a:rPr>
                        <a:t>아동 안전교육 강화</a:t>
                      </a:r>
                    </a:p>
                    <a:p>
                      <a:pPr marL="270000" lvl="0" indent="-27000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tx1"/>
                          </a:solidFill>
                          <a:latin typeface="바른바탕Pro 1"/>
                          <a:ea typeface="바른바탕Pro 1"/>
                          <a:sym typeface="Wingdings"/>
                        </a:rPr>
                        <a:t>예방접종</a:t>
                      </a:r>
                    </a:p>
                  </a:txBody>
                  <a:tcPr marL="90006" marR="90006" marT="45673" marB="45673" anchor="ctr">
                    <a:lnL w="12674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100" b="0" i="0" dirty="0">
                          <a:solidFill>
                            <a:schemeClr val="tx1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sym typeface="Wingdings"/>
                        </a:rPr>
                        <a:t>아동이 행복하고 안전한 여건 조성</a:t>
                      </a:r>
                    </a:p>
                  </a:txBody>
                  <a:tcPr marL="90006" marR="90006" marT="45673" marB="45673" anchor="ctr">
                    <a:lnL w="12674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70000" lvl="0" indent="-27000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1100" b="0" i="0" dirty="0">
                          <a:solidFill>
                            <a:schemeClr val="tx1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sym typeface="Wingdings"/>
                        </a:rPr>
                        <a:t>아동학대예방 </a:t>
                      </a:r>
                      <a:r>
                        <a:rPr lang="ko-KR" sz="1100" b="0" i="0" dirty="0" err="1">
                          <a:solidFill>
                            <a:schemeClr val="tx1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sym typeface="Wingdings"/>
                        </a:rPr>
                        <a:t>보호체계</a:t>
                      </a:r>
                      <a:r>
                        <a:rPr lang="ko-KR" sz="1100" b="0" i="0" dirty="0">
                          <a:solidFill>
                            <a:schemeClr val="tx1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sym typeface="Wingdings"/>
                        </a:rPr>
                        <a:t> 강화</a:t>
                      </a:r>
                    </a:p>
                  </a:txBody>
                  <a:tcPr marL="90006" marR="90006" marT="45673" marB="45673" anchor="ctr">
                    <a:lnL w="12674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70000" lvl="0" indent="-27000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1100" b="0" i="0" dirty="0" err="1">
                          <a:solidFill>
                            <a:schemeClr val="tx1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sym typeface="Wingdings"/>
                        </a:rPr>
                        <a:t>드림스타트</a:t>
                      </a:r>
                      <a:r>
                        <a:rPr lang="ko-KR" sz="1100" b="0" i="0" dirty="0">
                          <a:solidFill>
                            <a:schemeClr val="tx1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sym typeface="Wingdings"/>
                        </a:rPr>
                        <a:t> 사업 활성화</a:t>
                      </a:r>
                    </a:p>
                    <a:p>
                      <a:pPr marL="270000" lvl="0" indent="-27000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1100" b="0" i="0" dirty="0">
                          <a:solidFill>
                            <a:schemeClr val="tx1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sym typeface="Wingdings"/>
                        </a:rPr>
                        <a:t>아동 안전교육 강화</a:t>
                      </a:r>
                    </a:p>
                    <a:p>
                      <a:pPr marL="270000" lvl="0" indent="-27000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Arial"/>
                        <a:buChar char="•"/>
                        <a:defRPr lang="ko-KR" altLang="en-US"/>
                      </a:pPr>
                      <a:r>
                        <a:rPr lang="ko-KR" sz="1100" b="0" i="0" dirty="0">
                          <a:solidFill>
                            <a:schemeClr val="tx1"/>
                          </a:solidFill>
                          <a:latin typeface="나눔바른펜" panose="020B0503000000000000" pitchFamily="50" charset="-127"/>
                          <a:ea typeface="나눔바른펜" panose="020B0503000000000000" pitchFamily="50" charset="-127"/>
                          <a:sym typeface="Wingdings"/>
                        </a:rPr>
                        <a:t>예방접종</a:t>
                      </a:r>
                    </a:p>
                  </a:txBody>
                  <a:tcPr marL="90006" marR="90006" marT="45673" marB="45673" anchor="ctr">
                    <a:lnL w="12674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674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674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674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96" name="TextBox 11295"/>
          <p:cNvSpPr txBox="1"/>
          <p:nvPr/>
        </p:nvSpPr>
        <p:spPr>
          <a:xfrm>
            <a:off x="6698398" y="1540063"/>
            <a:ext cx="2782258" cy="460840"/>
          </a:xfrm>
          <a:prstGeom prst="rect">
            <a:avLst/>
          </a:prstGeom>
          <a:solidFill>
            <a:srgbClr val="13235D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400" i="0" dirty="0">
                <a:solidFill>
                  <a:srgbClr val="FFFFFF">
                    <a:alpha val="100000"/>
                  </a:srgbClr>
                </a:solidFill>
                <a:latin typeface="210 국민체조 R" panose="02020603020101020101" pitchFamily="18" charset="-127"/>
                <a:ea typeface="210 국민체조 R" panose="02020603020101020101" pitchFamily="18" charset="-127"/>
                <a:sym typeface="Wingdings"/>
              </a:rPr>
              <a:t>[제3차 </a:t>
            </a:r>
            <a:r>
              <a:rPr lang="ko-KR" sz="1400" i="0" dirty="0" err="1">
                <a:solidFill>
                  <a:srgbClr val="FFFFFF">
                    <a:alpha val="100000"/>
                  </a:srgbClr>
                </a:solidFill>
                <a:latin typeface="210 국민체조 R" panose="02020603020101020101" pitchFamily="18" charset="-127"/>
                <a:ea typeface="210 국민체조 R" panose="02020603020101020101" pitchFamily="18" charset="-127"/>
                <a:sym typeface="Wingdings"/>
              </a:rPr>
              <a:t>저출산·고령사회</a:t>
            </a:r>
            <a:r>
              <a:rPr lang="ko-KR" sz="1400" i="0" dirty="0">
                <a:solidFill>
                  <a:srgbClr val="FFFFFF">
                    <a:alpha val="100000"/>
                  </a:srgbClr>
                </a:solidFill>
                <a:latin typeface="210 국민체조 R" panose="02020603020101020101" pitchFamily="18" charset="-127"/>
                <a:ea typeface="210 국민체조 R" panose="02020603020101020101" pitchFamily="18" charset="-127"/>
                <a:sym typeface="Wingdings"/>
              </a:rPr>
              <a:t> </a:t>
            </a: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400" i="0" dirty="0">
                <a:solidFill>
                  <a:srgbClr val="FFFFFF">
                    <a:alpha val="100000"/>
                  </a:srgbClr>
                </a:solidFill>
                <a:latin typeface="210 국민체조 R" panose="02020603020101020101" pitchFamily="18" charset="-127"/>
                <a:ea typeface="210 국민체조 R" panose="02020603020101020101" pitchFamily="18" charset="-127"/>
                <a:sym typeface="Wingdings"/>
              </a:rPr>
              <a:t>기본 계획 및 </a:t>
            </a:r>
            <a:r>
              <a:rPr lang="ko-KR" sz="1400" i="0" dirty="0" err="1">
                <a:solidFill>
                  <a:srgbClr val="FFFFFF">
                    <a:alpha val="100000"/>
                  </a:srgbClr>
                </a:solidFill>
                <a:latin typeface="210 국민체조 R" panose="02020603020101020101" pitchFamily="18" charset="-127"/>
                <a:ea typeface="210 국민체조 R" panose="02020603020101020101" pitchFamily="18" charset="-127"/>
                <a:sym typeface="Wingdings"/>
              </a:rPr>
              <a:t>로드맵</a:t>
            </a:r>
            <a:r>
              <a:rPr lang="ko-KR" sz="1400" i="0" dirty="0">
                <a:solidFill>
                  <a:srgbClr val="FFFFFF">
                    <a:alpha val="100000"/>
                  </a:srgbClr>
                </a:solidFill>
                <a:latin typeface="210 국민체조 R" panose="02020603020101020101" pitchFamily="18" charset="-127"/>
                <a:ea typeface="210 국민체조 R" panose="02020603020101020101" pitchFamily="18" charset="-127"/>
                <a:sym typeface="Wingdings"/>
              </a:rPr>
              <a:t>]</a:t>
            </a:r>
          </a:p>
        </p:txBody>
      </p:sp>
      <p:pic>
        <p:nvPicPr>
          <p:cNvPr id="11300" name="그림 32" descr="C:/Users/MJYOON/AppData/Roaming/PolarisOffice/ETemp/6164_22889952/fImage67925937401.png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76591" y="1744349"/>
            <a:ext cx="5337492" cy="3482774"/>
          </a:xfrm>
          <a:prstGeom prst="rect">
            <a:avLst/>
          </a:prstGeom>
          <a:noFill/>
        </p:spPr>
      </p:pic>
      <p:sp>
        <p:nvSpPr>
          <p:cNvPr id="14" name="오른쪽 화살표 13"/>
          <p:cNvSpPr/>
          <p:nvPr/>
        </p:nvSpPr>
        <p:spPr>
          <a:xfrm>
            <a:off x="5791032" y="3805210"/>
            <a:ext cx="374497" cy="31018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03864"/>
          </a:solidFill>
          <a:ln w="12674" cap="flat" cmpd="sng" algn="ctr">
            <a:solidFill>
              <a:srgbClr val="1C335D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extBox 23"/>
          <p:cNvSpPr txBox="1"/>
          <p:nvPr/>
        </p:nvSpPr>
        <p:spPr>
          <a:xfrm>
            <a:off x="529586" y="5401708"/>
            <a:ext cx="5108220" cy="7444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/>
              <a:buChar char="ü"/>
              <a:defRPr lang="ko-KR" sz="1800"/>
            </a:pPr>
            <a:r>
              <a:rPr lang="ko-KR" altLang="en-US" sz="1500" b="1" i="0" dirty="0">
                <a:solidFill>
                  <a:srgbClr val="000000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2018년 난임 등 출생에 대한 사회적 </a:t>
            </a:r>
            <a:r>
              <a:rPr lang="ko-KR" altLang="en-US" sz="1500" b="1" i="0" dirty="0" err="1">
                <a:solidFill>
                  <a:srgbClr val="000000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책임강화에</a:t>
            </a:r>
            <a:r>
              <a:rPr lang="ko-KR" altLang="en-US" sz="1500" b="1" i="0" dirty="0">
                <a:solidFill>
                  <a:srgbClr val="000000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</a:t>
            </a:r>
          </a:p>
          <a:p>
            <a:pPr marL="342900" indent="-342900" algn="l" defTabSz="91440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/>
              <a:buNone/>
              <a:defRPr lang="ko-KR" sz="1800"/>
            </a:pPr>
            <a:r>
              <a:rPr lang="ko-KR" altLang="en-US" sz="1500" b="1" i="0" dirty="0">
                <a:solidFill>
                  <a:srgbClr val="000000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     23조 4962억원중 5.2%인 1조 2350억을 사용  </a:t>
            </a:r>
          </a:p>
        </p:txBody>
      </p:sp>
      <p:sp>
        <p:nvSpPr>
          <p:cNvPr id="16" name="직사각형 24"/>
          <p:cNvSpPr/>
          <p:nvPr/>
        </p:nvSpPr>
        <p:spPr>
          <a:xfrm>
            <a:off x="456138" y="5467457"/>
            <a:ext cx="45719" cy="612938"/>
          </a:xfrm>
          <a:prstGeom prst="rect">
            <a:avLst/>
          </a:prstGeom>
          <a:solidFill>
            <a:srgbClr val="13235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sz="1800"/>
            </a:pPr>
            <a:endParaRPr lang="ko-KR" altLang="en-US" sz="1800" b="0" i="0">
              <a:solidFill>
                <a:srgbClr val="FFFFFF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평행 사변형 11265"/>
          <p:cNvSpPr/>
          <p:nvPr/>
        </p:nvSpPr>
        <p:spPr>
          <a:xfrm>
            <a:off x="439924" y="304915"/>
            <a:ext cx="751261" cy="584481"/>
          </a:xfrm>
          <a:prstGeom prst="parallelogram">
            <a:avLst>
              <a:gd name="adj" fmla="val 25000"/>
            </a:avLst>
          </a:prstGeom>
          <a:solidFill>
            <a:srgbClr val="FEC9C9">
              <a:alpha val="36000"/>
            </a:srgbClr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67" name="평행 사변형 11266"/>
          <p:cNvSpPr/>
          <p:nvPr/>
        </p:nvSpPr>
        <p:spPr>
          <a:xfrm>
            <a:off x="325574" y="106421"/>
            <a:ext cx="670244" cy="520941"/>
          </a:xfrm>
          <a:prstGeom prst="parallelogram">
            <a:avLst>
              <a:gd name="adj" fmla="val 25000"/>
            </a:avLst>
          </a:prstGeom>
          <a:solidFill>
            <a:srgbClr val="FEC9C9">
              <a:alpha val="36000"/>
            </a:srgbClr>
          </a:solidFill>
          <a:ln w="25400" cap="flat" cmpd="sng" algn="ctr">
            <a:noFill/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68" name="직사각형 11267"/>
          <p:cNvSpPr/>
          <p:nvPr/>
        </p:nvSpPr>
        <p:spPr>
          <a:xfrm>
            <a:off x="0" y="6573634"/>
            <a:ext cx="12203878" cy="304971"/>
          </a:xfrm>
          <a:prstGeom prst="rect">
            <a:avLst/>
          </a:prstGeom>
          <a:solidFill>
            <a:srgbClr val="FEC9C9"/>
          </a:solidFill>
          <a:ln w="25400" cap="flat" cmpd="sng" algn="ctr">
            <a:noFill/>
            <a:prstDash val="solid"/>
            <a:round/>
          </a:ln>
        </p:spPr>
      </p:sp>
      <p:sp>
        <p:nvSpPr>
          <p:cNvPr id="11269" name="TextBox 11268"/>
          <p:cNvSpPr txBox="1"/>
          <p:nvPr/>
        </p:nvSpPr>
        <p:spPr>
          <a:xfrm>
            <a:off x="714688" y="414518"/>
            <a:ext cx="9958135" cy="52250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2800" b="0" i="0" dirty="0">
                <a:solidFill>
                  <a:srgbClr val="262626">
                    <a:alpha val="100000"/>
                  </a:srgb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문제 분석</a:t>
            </a:r>
            <a:r>
              <a:rPr lang="ko-KR" sz="2800" b="0" i="0" dirty="0">
                <a:solidFill>
                  <a:srgbClr val="262626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 </a:t>
            </a:r>
          </a:p>
        </p:txBody>
      </p:sp>
      <p:grpSp>
        <p:nvGrpSpPr>
          <p:cNvPr id="11270" name="Group 1"/>
          <p:cNvGrpSpPr/>
          <p:nvPr/>
        </p:nvGrpSpPr>
        <p:grpSpPr>
          <a:xfrm>
            <a:off x="351742" y="1152241"/>
            <a:ext cx="4043634" cy="370019"/>
            <a:chOff x="657514" y="1141939"/>
            <a:chExt cx="4043634" cy="370019"/>
          </a:xfrm>
        </p:grpSpPr>
        <p:sp>
          <p:nvSpPr>
            <p:cNvPr id="11298" name="TextBox 11297"/>
            <p:cNvSpPr txBox="1"/>
            <p:nvPr/>
          </p:nvSpPr>
          <p:spPr>
            <a:xfrm>
              <a:off x="798888" y="1141939"/>
              <a:ext cx="3902260" cy="3700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</a:ln>
          </p:spPr>
          <p:txBody>
            <a:bodyPr vert="horz" wrap="square" lIns="90000" tIns="46800" rIns="90000" bIns="46800" anchor="t">
              <a:spAutoFit/>
            </a:bodyPr>
            <a:lstStyle/>
            <a:p>
              <a:pPr marL="0" lvl="0" indent="0"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lang="ko-KR" sz="1800" b="0" i="0" dirty="0">
                  <a:solidFill>
                    <a:srgbClr val="262626">
                      <a:alpha val="100000"/>
                    </a:srgbClr>
                  </a:solidFill>
                  <a:effectLst>
                    <a:outerShdw blurRad="38100" dist="38100" dir="2700000" algn="tl" rotWithShape="0">
                      <a:srgbClr val="000000">
                        <a:alpha val="40000"/>
                      </a:srgbClr>
                    </a:outerShdw>
                  </a:effectLst>
                  <a:latin typeface="210 국민체조 L" panose="02020603020101020101" pitchFamily="18" charset="-127"/>
                  <a:ea typeface="210 국민체조 L" panose="02020603020101020101" pitchFamily="18" charset="-127"/>
                  <a:sym typeface="Wingdings"/>
                </a:rPr>
                <a:t>현재 시행되고 있는 난임 정책 분석</a:t>
              </a:r>
            </a:p>
          </p:txBody>
        </p:sp>
        <p:sp>
          <p:nvSpPr>
            <p:cNvPr id="11299" name="직사각형 11298"/>
            <p:cNvSpPr/>
            <p:nvPr/>
          </p:nvSpPr>
          <p:spPr>
            <a:xfrm>
              <a:off x="657514" y="1154614"/>
              <a:ext cx="119152" cy="339924"/>
            </a:xfrm>
            <a:prstGeom prst="rect">
              <a:avLst/>
            </a:prstGeom>
            <a:solidFill>
              <a:srgbClr val="13235D"/>
            </a:solidFill>
            <a:ln w="25400" cap="flat" cmpd="sng" algn="ctr">
              <a:noFill/>
              <a:prstDash val="solid"/>
              <a:round/>
            </a:ln>
          </p:spPr>
        </p:sp>
      </p:grpSp>
      <p:sp>
        <p:nvSpPr>
          <p:cNvPr id="11272" name="직사각형 11271"/>
          <p:cNvSpPr/>
          <p:nvPr/>
        </p:nvSpPr>
        <p:spPr>
          <a:xfrm>
            <a:off x="6365" y="956120"/>
            <a:ext cx="12197513" cy="52373"/>
          </a:xfrm>
          <a:prstGeom prst="rect">
            <a:avLst/>
          </a:prstGeom>
          <a:solidFill>
            <a:srgbClr val="FEC9C9"/>
          </a:solidFill>
          <a:ln w="25400" cap="flat" cmpd="sng" algn="ctr">
            <a:noFill/>
            <a:prstDash val="solid"/>
            <a:round/>
          </a:ln>
        </p:spPr>
      </p:sp>
      <p:sp>
        <p:nvSpPr>
          <p:cNvPr id="11273" name="TextBox 11272"/>
          <p:cNvSpPr txBox="1"/>
          <p:nvPr/>
        </p:nvSpPr>
        <p:spPr>
          <a:xfrm>
            <a:off x="249665" y="1728870"/>
            <a:ext cx="3645033" cy="448427"/>
          </a:xfrm>
          <a:prstGeom prst="rect">
            <a:avLst/>
          </a:prstGeom>
          <a:solidFill>
            <a:srgbClr val="13235D"/>
          </a:solidFill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ctr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600" i="0" dirty="0">
                <a:solidFill>
                  <a:srgbClr val="FFFFFF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난임 부부 </a:t>
            </a:r>
            <a:r>
              <a:rPr lang="ko-KR" altLang="en-US" sz="1600" i="0" dirty="0" err="1">
                <a:solidFill>
                  <a:srgbClr val="FFFFFF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시술비</a:t>
            </a:r>
            <a:r>
              <a:rPr lang="ko-KR" altLang="en-US" sz="1600" i="0" dirty="0">
                <a:solidFill>
                  <a:srgbClr val="FFFFFF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 지원 사업 지침</a:t>
            </a:r>
            <a:r>
              <a:rPr lang="ko-KR" sz="1600" i="0" dirty="0">
                <a:solidFill>
                  <a:srgbClr val="FFFFFF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(</a:t>
            </a:r>
            <a:r>
              <a:rPr lang="en-US" altLang="ko-KR" sz="1600" i="0" dirty="0">
                <a:solidFill>
                  <a:srgbClr val="FFFFFF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08.26</a:t>
            </a:r>
            <a:r>
              <a:rPr lang="ko-KR" sz="1600" i="0" dirty="0">
                <a:solidFill>
                  <a:srgbClr val="FFFFFF">
                    <a:alpha val="100000"/>
                  </a:srgbClr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  <a:sym typeface="Wingdings"/>
              </a:rPr>
              <a:t>)</a:t>
            </a:r>
          </a:p>
        </p:txBody>
      </p:sp>
      <p:sp>
        <p:nvSpPr>
          <p:cNvPr id="11297" name="TextBox 11296"/>
          <p:cNvSpPr txBox="1"/>
          <p:nvPr/>
        </p:nvSpPr>
        <p:spPr>
          <a:xfrm>
            <a:off x="154277" y="6027188"/>
            <a:ext cx="1683081" cy="40229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sz="1000" b="0" i="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*기준중위소득 180%이하</a:t>
            </a:r>
            <a:endParaRPr lang="en-US" altLang="ko-KR" sz="1000" b="0" i="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/>
            </a:endParaRPr>
          </a:p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*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총 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404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억</a:t>
            </a:r>
            <a:endParaRPr lang="ko-KR" sz="1000" b="0" i="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776790" y="1728870"/>
            <a:ext cx="5091959" cy="4298318"/>
            <a:chOff x="6666852" y="1617003"/>
            <a:chExt cx="5146226" cy="420518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317" y="2367115"/>
              <a:ext cx="1966930" cy="155284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3468" y="2367115"/>
              <a:ext cx="1621855" cy="1570093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6666852" y="1617003"/>
              <a:ext cx="2169395" cy="509408"/>
              <a:chOff x="325574" y="1865745"/>
              <a:chExt cx="2169395" cy="509408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325574" y="1865745"/>
                <a:ext cx="2169395" cy="509408"/>
              </a:xfrm>
              <a:prstGeom prst="round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79841" y="1951172"/>
                <a:ext cx="2115128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210 국민체조 L" panose="02020603020101020101" pitchFamily="18" charset="-127"/>
                    <a:ea typeface="210 국민체조 L" panose="02020603020101020101" pitchFamily="18" charset="-127"/>
                  </a:rPr>
                  <a:t>체외수정</a:t>
                </a:r>
                <a:r>
                  <a:rPr lang="en-US" altLang="ko-KR" sz="1600" dirty="0">
                    <a:latin typeface="210 국민체조 L" panose="02020603020101020101" pitchFamily="18" charset="-127"/>
                    <a:ea typeface="210 국민체조 L" panose="02020603020101020101" pitchFamily="18" charset="-127"/>
                  </a:rPr>
                  <a:t>(</a:t>
                </a:r>
                <a:r>
                  <a:rPr lang="ko-KR" altLang="en-US" sz="1600" dirty="0">
                    <a:latin typeface="210 국민체조 L" panose="02020603020101020101" pitchFamily="18" charset="-127"/>
                    <a:ea typeface="210 국민체조 L" panose="02020603020101020101" pitchFamily="18" charset="-127"/>
                  </a:rPr>
                  <a:t>시험관 아기</a:t>
                </a:r>
                <a:r>
                  <a:rPr lang="en-US" altLang="ko-KR" sz="1600" dirty="0">
                    <a:latin typeface="210 국민체조 L" panose="02020603020101020101" pitchFamily="18" charset="-127"/>
                    <a:ea typeface="210 국민체조 L" panose="02020603020101020101" pitchFamily="18" charset="-127"/>
                  </a:rPr>
                  <a:t>)</a:t>
                </a:r>
                <a:endParaRPr lang="ko-KR" altLang="en-US" sz="1600" dirty="0">
                  <a:latin typeface="210 국민체조 L" panose="02020603020101020101" pitchFamily="18" charset="-127"/>
                  <a:ea typeface="210 국민체조 L" panose="02020603020101020101" pitchFamily="18" charset="-127"/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9155789" y="1621621"/>
              <a:ext cx="2169395" cy="509408"/>
              <a:chOff x="325574" y="1865745"/>
              <a:chExt cx="2169395" cy="509408"/>
            </a:xfrm>
          </p:grpSpPr>
          <p:sp>
            <p:nvSpPr>
              <p:cNvPr id="22" name="모서리가 둥근 직사각형 21"/>
              <p:cNvSpPr/>
              <p:nvPr/>
            </p:nvSpPr>
            <p:spPr>
              <a:xfrm>
                <a:off x="325574" y="1865745"/>
                <a:ext cx="2169395" cy="509408"/>
              </a:xfrm>
              <a:prstGeom prst="round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79841" y="1951172"/>
                <a:ext cx="2115128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atin typeface="210 국민체조 L" panose="02020603020101020101" pitchFamily="18" charset="-127"/>
                    <a:ea typeface="210 국민체조 L" panose="02020603020101020101" pitchFamily="18" charset="-127"/>
                  </a:rPr>
                  <a:t>인공수정</a:t>
                </a: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6774529" y="4242213"/>
              <a:ext cx="2061718" cy="1579971"/>
              <a:chOff x="6774529" y="4242213"/>
              <a:chExt cx="2061718" cy="1579971"/>
            </a:xfrm>
          </p:grpSpPr>
          <p:cxnSp>
            <p:nvCxnSpPr>
              <p:cNvPr id="9" name="직선 연결선 8"/>
              <p:cNvCxnSpPr/>
              <p:nvPr/>
            </p:nvCxnSpPr>
            <p:spPr>
              <a:xfrm>
                <a:off x="6827940" y="4572483"/>
                <a:ext cx="1891834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6805632" y="5010162"/>
                <a:ext cx="1891834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6827940" y="5424063"/>
                <a:ext cx="1891834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774529" y="4242213"/>
                <a:ext cx="1998655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210 국민체조 L" panose="02020603020101020101" pitchFamily="18" charset="-127"/>
                    <a:ea typeface="210 국민체조 L" panose="02020603020101020101" pitchFamily="18" charset="-127"/>
                  </a:rPr>
                  <a:t>여성과 남성의 몸에서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774529" y="4657910"/>
                <a:ext cx="180584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210 국민체조 L" panose="02020603020101020101" pitchFamily="18" charset="-127"/>
                    <a:ea typeface="210 국민체조 L" panose="02020603020101020101" pitchFamily="18" charset="-127"/>
                  </a:rPr>
                  <a:t>난자와 정자를 각각 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774529" y="5085509"/>
                <a:ext cx="2061718" cy="387629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210 국민체조 L" panose="02020603020101020101" pitchFamily="18" charset="-127"/>
                    <a:ea typeface="210 국민체조 L" panose="02020603020101020101" pitchFamily="18" charset="-127"/>
                  </a:rPr>
                  <a:t>채취한 후 자궁 밖에서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774529" y="5483630"/>
                <a:ext cx="180584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210 국민체조 L" panose="02020603020101020101" pitchFamily="18" charset="-127"/>
                    <a:ea typeface="210 국민체조 L" panose="02020603020101020101" pitchFamily="18" charset="-127"/>
                  </a:rPr>
                  <a:t>수정을 유도</a:t>
                </a:r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6886176" y="5822184"/>
                <a:ext cx="1891834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3" name="그룹 12"/>
            <p:cNvGrpSpPr/>
            <p:nvPr/>
          </p:nvGrpSpPr>
          <p:grpSpPr>
            <a:xfrm>
              <a:off x="9206832" y="4242213"/>
              <a:ext cx="2606246" cy="1579971"/>
              <a:chOff x="9206832" y="4242213"/>
              <a:chExt cx="2606246" cy="1579971"/>
            </a:xfrm>
          </p:grpSpPr>
          <p:cxnSp>
            <p:nvCxnSpPr>
              <p:cNvPr id="35" name="직선 연결선 34"/>
              <p:cNvCxnSpPr/>
              <p:nvPr/>
            </p:nvCxnSpPr>
            <p:spPr>
              <a:xfrm>
                <a:off x="9260243" y="4572483"/>
                <a:ext cx="1891834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9237935" y="5010162"/>
                <a:ext cx="1891834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9260243" y="5424063"/>
                <a:ext cx="1891834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9206832" y="4242213"/>
                <a:ext cx="1998655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210 국민체조 L" panose="02020603020101020101" pitchFamily="18" charset="-127"/>
                    <a:ea typeface="210 국민체조 L" panose="02020603020101020101" pitchFamily="18" charset="-127"/>
                  </a:rPr>
                  <a:t>여성의 배란기에 맞춰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9206832" y="4657910"/>
                <a:ext cx="1805842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210 국민체조 L" panose="02020603020101020101" pitchFamily="18" charset="-127"/>
                    <a:ea typeface="210 국민체조 L" panose="02020603020101020101" pitchFamily="18" charset="-127"/>
                  </a:rPr>
                  <a:t>남성의 정자를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9206832" y="5085509"/>
                <a:ext cx="2008307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210 국민체조 L" panose="02020603020101020101" pitchFamily="18" charset="-127"/>
                    <a:ea typeface="210 국민체조 L" panose="02020603020101020101" pitchFamily="18" charset="-127"/>
                  </a:rPr>
                  <a:t>자궁 안으로 주입해</a:t>
                </a:r>
                <a:r>
                  <a:rPr lang="en-US" altLang="ko-KR" sz="1600" dirty="0">
                    <a:latin typeface="210 국민체조 L" panose="02020603020101020101" pitchFamily="18" charset="-127"/>
                    <a:ea typeface="210 국민체조 L" panose="02020603020101020101" pitchFamily="18" charset="-127"/>
                  </a:rPr>
                  <a:t>,</a:t>
                </a:r>
                <a:endParaRPr lang="ko-KR" altLang="en-US" sz="1600" dirty="0">
                  <a:latin typeface="210 국민체조 L" panose="02020603020101020101" pitchFamily="18" charset="-127"/>
                  <a:ea typeface="210 국민체조 L" panose="02020603020101020101" pitchFamily="18" charset="-127"/>
                </a:endParaRPr>
              </a:p>
            </p:txBody>
          </p:sp>
          <p:cxnSp>
            <p:nvCxnSpPr>
              <p:cNvPr id="41" name="직선 연결선 40"/>
              <p:cNvCxnSpPr/>
              <p:nvPr/>
            </p:nvCxnSpPr>
            <p:spPr>
              <a:xfrm>
                <a:off x="9318479" y="5822184"/>
                <a:ext cx="1891834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9210055" y="5450003"/>
                <a:ext cx="2603023" cy="3385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210 국민체조 L" panose="02020603020101020101" pitchFamily="18" charset="-127"/>
                    <a:ea typeface="210 국민체조 L" panose="02020603020101020101" pitchFamily="18" charset="-127"/>
                  </a:rPr>
                  <a:t>자궁 내에서 수정되도록 유도</a:t>
                </a:r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4335694" y="6033697"/>
            <a:ext cx="1857245" cy="24840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000" b="0" i="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출처 </a:t>
            </a:r>
            <a:r>
              <a:rPr lang="en-US" altLang="ko-KR" sz="1000" b="0" i="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: </a:t>
            </a:r>
            <a:r>
              <a:rPr lang="ko-KR" altLang="en-US" sz="1000" b="0" i="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보건복지부 </a:t>
            </a:r>
            <a:r>
              <a:rPr lang="en-US" altLang="ko-KR" sz="1000" b="0" i="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|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/>
              </a:rPr>
              <a:t>국민건강보험</a:t>
            </a:r>
            <a:endParaRPr lang="en-US" altLang="ko-KR" sz="1000" b="0" i="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088277"/>
              </p:ext>
            </p:extLst>
          </p:nvPr>
        </p:nvGraphicFramePr>
        <p:xfrm>
          <a:off x="195452" y="2316521"/>
          <a:ext cx="5873750" cy="363251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tableStyleId>{5C22544A-7EE6-4342-B048-85BDC9FD1C3A}</a:tableStyleId>
              </a:tblPr>
              <a:tblGrid>
                <a:gridCol w="1277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0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0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b="0" i="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ctr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연령별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210 국민체조 L" panose="02020603020101020101" pitchFamily="18" charset="-127"/>
                        <a:ea typeface="210 국민체조 L" panose="02020603020101020101" pitchFamily="18" charset="-127"/>
                      </a:endParaRPr>
                    </a:p>
                  </a:txBody>
                  <a:tcPr marL="90170" marR="90170" marT="46990" marB="469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b="0" i="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ctr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만 44세 </a:t>
                      </a:r>
                      <a:r>
                        <a:rPr sz="1400" b="0" i="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ctr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이하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210 국민체조 L" panose="02020603020101020101" pitchFamily="18" charset="-127"/>
                        <a:ea typeface="210 국민체조 L" panose="02020603020101020101" pitchFamily="18" charset="-127"/>
                      </a:endParaRPr>
                    </a:p>
                  </a:txBody>
                  <a:tcPr marL="90170" marR="90170" marT="46990" marB="469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b="0" i="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ctr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만 45세 이상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latin typeface="210 국민체조 L" panose="02020603020101020101" pitchFamily="18" charset="-127"/>
                        <a:ea typeface="210 국민체조 L" panose="02020603020101020101" pitchFamily="18" charset="-127"/>
                      </a:endParaRPr>
                    </a:p>
                  </a:txBody>
                  <a:tcPr marL="90170" marR="90170" marT="46990" marB="469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668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건강보험적용</a:t>
                      </a:r>
                    </a:p>
                  </a:txBody>
                  <a:tcPr marL="90170" marR="90170" marT="46990" marB="4699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본인부담금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30%</a:t>
                      </a:r>
                      <a:endParaRPr lang="ko-KR" altLang="en-US" sz="1400" b="0" i="0" kern="1200" dirty="0">
                        <a:solidFill>
                          <a:schemeClr val="dk1"/>
                        </a:solidFill>
                        <a:latin typeface="210 국민체조 L" panose="02020603020101020101" pitchFamily="18" charset="-127"/>
                        <a:ea typeface="210 국민체조 L" panose="02020603020101020101" pitchFamily="18" charset="-127"/>
                      </a:endParaRPr>
                    </a:p>
                  </a:txBody>
                  <a:tcPr marL="90170" marR="90170" marT="46990" marB="4699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본인부담금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50%</a:t>
                      </a:r>
                      <a:endParaRPr lang="ko-KR" altLang="en-US" sz="1400" b="0" i="0" kern="1200" dirty="0">
                        <a:solidFill>
                          <a:schemeClr val="dk1"/>
                        </a:solidFill>
                        <a:latin typeface="210 국민체조 L" panose="02020603020101020101" pitchFamily="18" charset="-127"/>
                        <a:ea typeface="210 국민체조 L" panose="02020603020101020101" pitchFamily="18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6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ctr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총 지원 횟수</a:t>
                      </a:r>
                      <a:endParaRPr lang="ko-KR" altLang="en-US" sz="1400" b="0" i="0" kern="1200" dirty="0">
                        <a:solidFill>
                          <a:schemeClr val="dk1"/>
                        </a:solidFill>
                        <a:latin typeface="210 국민체조 L" panose="02020603020101020101" pitchFamily="18" charset="-127"/>
                        <a:ea typeface="210 국민체조 L" panose="02020603020101020101" pitchFamily="18" charset="-127"/>
                      </a:endParaRPr>
                    </a:p>
                  </a:txBody>
                  <a:tcPr marL="90170" marR="90170" marT="46990" marB="46990"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marL="254000" marR="0" indent="-254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"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체외수정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: </a:t>
                      </a:r>
                      <a:r>
                        <a:rPr lang="ko-KR" altLang="en-US" sz="1400" b="0" i="0" kern="1200" dirty="0" err="1">
                          <a:solidFill>
                            <a:schemeClr val="dk1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신선배아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7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회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/ </a:t>
                      </a:r>
                      <a:r>
                        <a:rPr lang="ko-KR" altLang="en-US" sz="1400" b="0" i="0" kern="1200" dirty="0" err="1">
                          <a:solidFill>
                            <a:schemeClr val="dk1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동결배아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5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회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latin typeface="210 국민체조 L" panose="02020603020101020101" pitchFamily="18" charset="-127"/>
                        <a:ea typeface="210 국민체조 L" panose="02020603020101020101" pitchFamily="18" charset="-127"/>
                      </a:endParaRPr>
                    </a:p>
                    <a:p>
                      <a:pPr marL="254000" marR="0" indent="-254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"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인공수정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: 5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회</a:t>
                      </a:r>
                    </a:p>
                  </a:txBody>
                  <a:tcPr marL="90170" marR="90170" marT="46990" marB="469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801663"/>
                  </a:ext>
                </a:extLst>
              </a:tr>
              <a:tr h="1186815">
                <a:tc row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b="0" i="0" kern="1200" dirty="0" err="1">
                          <a:solidFill>
                            <a:schemeClr val="dk1"/>
                          </a:solidFill>
                          <a:effectLst>
                            <a:outerShdw blurRad="38100" dist="38100" dir="2700000" algn="ctr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회차별</a:t>
                      </a:r>
                      <a:r>
                        <a:rPr sz="1400" b="0" i="0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ctr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 </a:t>
                      </a:r>
                      <a:endParaRPr lang="ko-KR" altLang="en-US" sz="1400" b="0" i="0" kern="1200" dirty="0">
                        <a:solidFill>
                          <a:schemeClr val="dk1"/>
                        </a:solidFill>
                        <a:latin typeface="210 국민체조 L" panose="02020603020101020101" pitchFamily="18" charset="-127"/>
                        <a:ea typeface="210 국민체조 L" panose="02020603020101020101" pitchFamily="18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b="0" i="0" kern="1200" dirty="0" err="1">
                          <a:solidFill>
                            <a:schemeClr val="dk1"/>
                          </a:solidFill>
                          <a:effectLst>
                            <a:outerShdw blurRad="38100" dist="38100" dir="2700000" algn="ctr" rotWithShape="0">
                              <a:srgbClr val="000000">
                                <a:alpha val="43000"/>
                              </a:srgbClr>
                            </a:outerShdw>
                          </a:effectLst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지원금액</a:t>
                      </a:r>
                      <a:endParaRPr lang="ko-KR" altLang="en-US" sz="1400" b="0" i="0" kern="1200" dirty="0">
                        <a:solidFill>
                          <a:schemeClr val="dk1"/>
                        </a:solidFill>
                        <a:latin typeface="210 국민체조 L" panose="02020603020101020101" pitchFamily="18" charset="-127"/>
                        <a:ea typeface="210 국민체조 L" panose="02020603020101020101" pitchFamily="18" charset="-127"/>
                      </a:endParaRPr>
                    </a:p>
                  </a:txBody>
                  <a:tcPr marL="90170" marR="90170" marT="46990" marB="4699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54000" indent="-25400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r>
                        <a:rPr sz="1400" b="0" i="0" kern="1200">
                          <a:solidFill>
                            <a:schemeClr val="dk1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신선배아 1~4회차, 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latin typeface="210 국민체조 L" panose="02020603020101020101" pitchFamily="18" charset="-127"/>
                        <a:ea typeface="210 국민체조 L" panose="02020603020101020101" pitchFamily="18" charset="-127"/>
                      </a:endParaRPr>
                    </a:p>
                    <a:p>
                      <a:pPr marL="254000" indent="-25400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r>
                        <a:rPr sz="1400" b="0" i="0" kern="1200">
                          <a:solidFill>
                            <a:schemeClr val="dk1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동결배아 1~3회차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latin typeface="210 국민체조 L" panose="02020603020101020101" pitchFamily="18" charset="-127"/>
                        <a:ea typeface="210 국민체조 L" panose="02020603020101020101" pitchFamily="18" charset="-127"/>
                      </a:endParaRPr>
                    </a:p>
                    <a:p>
                      <a:pPr marL="254000" indent="-25400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r>
                        <a:rPr sz="1400" b="0" i="0" kern="1200">
                          <a:solidFill>
                            <a:schemeClr val="dk1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인공수정 1~3회차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latin typeface="210 국민체조 L" panose="02020603020101020101" pitchFamily="18" charset="-127"/>
                        <a:ea typeface="210 국민체조 L" panose="02020603020101020101" pitchFamily="18" charset="-127"/>
                      </a:endParaRPr>
                    </a:p>
                  </a:txBody>
                  <a:tcPr marL="90170" marR="90170" marT="46990" marB="4699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b="0" i="0" kern="1200">
                          <a:solidFill>
                            <a:schemeClr val="dk1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회당 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latin typeface="210 국민체조 L" panose="02020603020101020101" pitchFamily="18" charset="-127"/>
                        <a:ea typeface="210 국민체조 L" panose="02020603020101020101" pitchFamily="18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b="0" i="0" kern="1200">
                          <a:solidFill>
                            <a:schemeClr val="dk1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최대 50만원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latin typeface="210 국민체조 L" panose="02020603020101020101" pitchFamily="18" charset="-127"/>
                        <a:ea typeface="210 국민체조 L" panose="02020603020101020101" pitchFamily="18" charset="-127"/>
                      </a:endParaRPr>
                    </a:p>
                  </a:txBody>
                  <a:tcPr marL="90170" marR="90170" marT="46990" marB="4699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b="0" i="0" kern="1200" dirty="0" err="1">
                          <a:solidFill>
                            <a:schemeClr val="dk1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모든</a:t>
                      </a:r>
                      <a:r>
                        <a:rPr sz="1400" b="0" i="0" kern="1200" dirty="0">
                          <a:solidFill>
                            <a:schemeClr val="dk1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dk1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회차</a:t>
                      </a:r>
                      <a:r>
                        <a:rPr sz="1400" b="0" i="0" kern="1200" dirty="0">
                          <a:solidFill>
                            <a:schemeClr val="dk1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 : </a:t>
                      </a:r>
                      <a:endParaRPr lang="ko-KR" altLang="en-US" sz="1400" b="0" i="0" kern="1200" dirty="0">
                        <a:solidFill>
                          <a:schemeClr val="dk1"/>
                        </a:solidFill>
                        <a:latin typeface="210 국민체조 L" panose="02020603020101020101" pitchFamily="18" charset="-127"/>
                        <a:ea typeface="210 국민체조 L" panose="02020603020101020101" pitchFamily="18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b="0" i="0" kern="1200" dirty="0" err="1">
                          <a:solidFill>
                            <a:schemeClr val="dk1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회당</a:t>
                      </a:r>
                      <a:r>
                        <a:rPr sz="1400" b="0" i="0" kern="1200" dirty="0">
                          <a:solidFill>
                            <a:schemeClr val="dk1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 </a:t>
                      </a:r>
                      <a:r>
                        <a:rPr sz="1400" b="0" i="0" kern="1200" dirty="0" err="1">
                          <a:solidFill>
                            <a:schemeClr val="dk1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최대</a:t>
                      </a:r>
                      <a:r>
                        <a:rPr sz="1400" b="0" i="0" kern="1200" dirty="0">
                          <a:solidFill>
                            <a:schemeClr val="dk1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 40만원</a:t>
                      </a:r>
                      <a:endParaRPr lang="ko-KR" altLang="en-US" sz="1400" b="0" i="0" kern="1200" dirty="0">
                        <a:solidFill>
                          <a:schemeClr val="dk1"/>
                        </a:solidFill>
                        <a:latin typeface="210 국민체조 L" panose="02020603020101020101" pitchFamily="18" charset="-127"/>
                        <a:ea typeface="210 국민체조 L" panose="02020603020101020101" pitchFamily="18" charset="-127"/>
                      </a:endParaRPr>
                    </a:p>
                  </a:txBody>
                  <a:tcPr marL="90170" marR="90170" marT="46990" marB="469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681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0" indent="-25400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r>
                        <a:rPr sz="1400" b="0" i="0" kern="1200">
                          <a:solidFill>
                            <a:schemeClr val="dk1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신선배아 5~7회차,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latin typeface="210 국민체조 L" panose="02020603020101020101" pitchFamily="18" charset="-127"/>
                        <a:ea typeface="210 국민체조 L" panose="02020603020101020101" pitchFamily="18" charset="-127"/>
                      </a:endParaRPr>
                    </a:p>
                    <a:p>
                      <a:pPr marL="254000" indent="-25400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r>
                        <a:rPr sz="1400" b="0" i="0" kern="1200">
                          <a:solidFill>
                            <a:schemeClr val="dk1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동결배아 4~5회차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latin typeface="210 국민체조 L" panose="02020603020101020101" pitchFamily="18" charset="-127"/>
                        <a:ea typeface="210 국민체조 L" panose="02020603020101020101" pitchFamily="18" charset="-127"/>
                      </a:endParaRPr>
                    </a:p>
                    <a:p>
                      <a:pPr marL="254000" indent="-25400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r>
                        <a:rPr sz="1400" b="0" i="0" kern="1200">
                          <a:solidFill>
                            <a:schemeClr val="dk1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인공수정 4~5회차</a:t>
                      </a:r>
                      <a:endParaRPr lang="ko-KR" altLang="en-US" sz="1400" b="0" i="0" kern="1200">
                        <a:solidFill>
                          <a:schemeClr val="dk1"/>
                        </a:solidFill>
                        <a:latin typeface="210 국민체조 L" panose="02020603020101020101" pitchFamily="18" charset="-127"/>
                        <a:ea typeface="210 국민체조 L" panose="02020603020101020101" pitchFamily="18" charset="-127"/>
                      </a:endParaRPr>
                    </a:p>
                  </a:txBody>
                  <a:tcPr marL="90170" marR="90170" marT="46990" marB="4699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b="0" i="0" kern="1200" dirty="0" err="1">
                          <a:solidFill>
                            <a:schemeClr val="dk1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회당</a:t>
                      </a:r>
                      <a:r>
                        <a:rPr sz="1400" b="0" i="0" kern="1200" dirty="0">
                          <a:solidFill>
                            <a:schemeClr val="dk1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 </a:t>
                      </a:r>
                      <a:endParaRPr lang="ko-KR" altLang="en-US" sz="1400" b="0" i="0" kern="1200" dirty="0">
                        <a:solidFill>
                          <a:schemeClr val="dk1"/>
                        </a:solidFill>
                        <a:latin typeface="210 국민체조 L" panose="02020603020101020101" pitchFamily="18" charset="-127"/>
                        <a:ea typeface="210 국민체조 L" panose="02020603020101020101" pitchFamily="18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400" b="0" i="0" kern="1200" dirty="0" err="1">
                          <a:solidFill>
                            <a:schemeClr val="dk1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최대</a:t>
                      </a:r>
                      <a:r>
                        <a:rPr sz="1400" b="0" i="0" kern="1200" dirty="0">
                          <a:solidFill>
                            <a:schemeClr val="dk1"/>
                          </a:solidFill>
                          <a:latin typeface="210 국민체조 L" panose="02020603020101020101" pitchFamily="18" charset="-127"/>
                          <a:ea typeface="210 국민체조 L" panose="02020603020101020101" pitchFamily="18" charset="-127"/>
                        </a:rPr>
                        <a:t> 40만원</a:t>
                      </a:r>
                      <a:endParaRPr lang="ko-KR" altLang="en-US" sz="1400" b="0" i="0" kern="1200" dirty="0">
                        <a:solidFill>
                          <a:schemeClr val="dk1"/>
                        </a:solidFill>
                        <a:latin typeface="210 국민체조 L" panose="02020603020101020101" pitchFamily="18" charset="-127"/>
                        <a:ea typeface="210 국민체조 L" panose="02020603020101020101" pitchFamily="18" charset="-127"/>
                      </a:endParaRPr>
                    </a:p>
                  </a:txBody>
                  <a:tcPr marL="90170" marR="90170" marT="46990" marB="4699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>
  <a:themeElements>
    <a:clrScheme name="PowerPoin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000000"/>
      </a:accent3>
      <a:accent4>
        <a:srgbClr val="4338C6"/>
      </a:accent4>
      <a:accent5>
        <a:srgbClr val="B2CEFF"/>
      </a:accent5>
      <a:accent6>
        <a:srgbClr val="B9B9B9"/>
      </a:accent6>
      <a:hlink>
        <a:srgbClr val="0563C1"/>
      </a:hlink>
      <a:folHlink>
        <a:srgbClr val="954F72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3629</TotalTime>
  <Words>1950</Words>
  <Application>Microsoft Office PowerPoint</Application>
  <PresentationFormat>Custom</PresentationFormat>
  <Paragraphs>638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/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MJYOON</dc:creator>
  <cp:lastModifiedBy>박 상훈</cp:lastModifiedBy>
  <cp:revision>652</cp:revision>
  <dcterms:modified xsi:type="dcterms:W3CDTF">2021-01-25T06:44:07Z</dcterms:modified>
</cp:coreProperties>
</file>