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comments/comment2.xml" ContentType="application/vnd.openxmlformats-officedocument.presentationml.comments+xml"/>
  <Override PartName="/ppt/handoutMasters/handoutMaster1.xml" ContentType="application/vnd.openxmlformats-officedocument.presentationml.handoutMaster+xml"/>
  <Override PartName="/ppt/media/image2.svg" ContentType="image/svg+xml"/>
  <Override PartName="/ppt/media/image5.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50"/>
  </p:handoutMasterIdLst>
  <p:sldIdLst>
    <p:sldId id="293" r:id="rId3"/>
    <p:sldId id="294" r:id="rId5"/>
    <p:sldId id="526" r:id="rId6"/>
    <p:sldId id="525" r:id="rId7"/>
    <p:sldId id="317" r:id="rId8"/>
    <p:sldId id="321" r:id="rId9"/>
    <p:sldId id="322" r:id="rId10"/>
    <p:sldId id="324" r:id="rId11"/>
    <p:sldId id="524" r:id="rId12"/>
    <p:sldId id="610" r:id="rId13"/>
    <p:sldId id="609" r:id="rId14"/>
    <p:sldId id="611" r:id="rId15"/>
    <p:sldId id="323" r:id="rId16"/>
    <p:sldId id="333" r:id="rId17"/>
    <p:sldId id="341" r:id="rId18"/>
    <p:sldId id="342" r:id="rId19"/>
    <p:sldId id="344" r:id="rId20"/>
    <p:sldId id="363" r:id="rId21"/>
    <p:sldId id="364" r:id="rId22"/>
    <p:sldId id="572" r:id="rId23"/>
    <p:sldId id="573" r:id="rId24"/>
    <p:sldId id="574" r:id="rId25"/>
    <p:sldId id="345" r:id="rId26"/>
    <p:sldId id="335" r:id="rId27"/>
    <p:sldId id="336" r:id="rId28"/>
    <p:sldId id="337" r:id="rId29"/>
    <p:sldId id="338" r:id="rId30"/>
    <p:sldId id="602" r:id="rId31"/>
    <p:sldId id="339" r:id="rId32"/>
    <p:sldId id="366" r:id="rId33"/>
    <p:sldId id="367" r:id="rId34"/>
    <p:sldId id="346" r:id="rId35"/>
    <p:sldId id="347" r:id="rId36"/>
    <p:sldId id="401" r:id="rId37"/>
    <p:sldId id="612" r:id="rId38"/>
    <p:sldId id="456" r:id="rId39"/>
    <p:sldId id="391" r:id="rId40"/>
    <p:sldId id="348" r:id="rId41"/>
    <p:sldId id="505" r:id="rId42"/>
    <p:sldId id="607" r:id="rId43"/>
    <p:sldId id="352" r:id="rId44"/>
    <p:sldId id="603" r:id="rId45"/>
    <p:sldId id="604" r:id="rId46"/>
    <p:sldId id="355" r:id="rId47"/>
    <p:sldId id="357" r:id="rId48"/>
    <p:sldId id="291" r:id="rId49"/>
  </p:sldIdLst>
  <p:sldSz cx="12192000" cy="6858000"/>
  <p:notesSz cx="6858000" cy="9144000"/>
  <p:custDataLst>
    <p:tags r:id="rId5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引言" id="{9D687CBB-5479-4EB9-A92B-D8A6E4FB552F}">
          <p14:sldIdLst>
            <p14:sldId id="293"/>
            <p14:sldId id="294"/>
          </p14:sldIdLst>
        </p14:section>
        <p14:section name="研究背景" id="{1249759B-2685-474C-89C2-13CA75153F8C}">
          <p14:sldIdLst>
            <p14:sldId id="526"/>
            <p14:sldId id="525"/>
            <p14:sldId id="317"/>
            <p14:sldId id="321"/>
            <p14:sldId id="322"/>
            <p14:sldId id="324"/>
            <p14:sldId id="524"/>
            <p14:sldId id="610"/>
            <p14:sldId id="609"/>
            <p14:sldId id="611"/>
            <p14:sldId id="323"/>
          </p14:sldIdLst>
        </p14:section>
        <p14:section name="设计实现" id="{156BF370-98C4-4233-A4FA-1DE5D2760731}">
          <p14:sldIdLst>
            <p14:sldId id="333"/>
            <p14:sldId id="341"/>
            <p14:sldId id="342"/>
            <p14:sldId id="344"/>
            <p14:sldId id="363"/>
            <p14:sldId id="364"/>
            <p14:sldId id="572"/>
            <p14:sldId id="573"/>
            <p14:sldId id="574"/>
            <p14:sldId id="345"/>
          </p14:sldIdLst>
        </p14:section>
        <p14:section name="高性能优化" id="{CA37382D-3C60-48BE-ADCC-20F669DC7CC2}">
          <p14:sldIdLst>
            <p14:sldId id="335"/>
            <p14:sldId id="336"/>
            <p14:sldId id="337"/>
            <p14:sldId id="338"/>
            <p14:sldId id="602"/>
            <p14:sldId id="339"/>
            <p14:sldId id="366"/>
            <p14:sldId id="367"/>
          </p14:sldIdLst>
        </p14:section>
        <p14:section name="性能评估" id="{741EB16F-4873-4CD5-8FCA-8B4366ADB3AE}">
          <p14:sldIdLst>
            <p14:sldId id="346"/>
            <p14:sldId id="347"/>
            <p14:sldId id="401"/>
            <p14:sldId id="612"/>
            <p14:sldId id="456"/>
            <p14:sldId id="391"/>
            <p14:sldId id="348"/>
            <p14:sldId id="505"/>
            <p14:sldId id="607"/>
            <p14:sldId id="352"/>
          </p14:sldIdLst>
        </p14:section>
        <p14:section name="赛题总结" id="{37BAFCE2-5C35-4556-9254-181AB5CD59D7}">
          <p14:sldIdLst>
            <p14:sldId id="603"/>
            <p14:sldId id="604"/>
            <p14:sldId id="355"/>
            <p14:sldId id="357"/>
          </p14:sldIdLst>
        </p14:section>
        <p14:section name="结束" id="{76C0840F-107B-4CDC-9295-92D5551FE10B}">
          <p14:sldIdLst>
            <p14:sldId id="291"/>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于 伯淳" initials="于" lastIdx="3"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A46BF"/>
    <a:srgbClr val="022873"/>
    <a:srgbClr val="07F2B0"/>
    <a:srgbClr val="1D50A2"/>
    <a:srgbClr val="DE5F49"/>
    <a:srgbClr val="3C76E2"/>
    <a:srgbClr val="DEF0F9"/>
    <a:srgbClr val="D1E6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72" autoAdjust="0"/>
    <p:restoredTop sz="86483" autoAdjust="0"/>
  </p:normalViewPr>
  <p:slideViewPr>
    <p:cSldViewPr snapToGrid="0">
      <p:cViewPr varScale="1">
        <p:scale>
          <a:sx n="74" d="100"/>
          <a:sy n="74" d="100"/>
        </p:scale>
        <p:origin x="122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5" Type="http://schemas.openxmlformats.org/officeDocument/2006/relationships/tags" Target="tags/tag29.xml"/><Relationship Id="rId54" Type="http://schemas.openxmlformats.org/officeDocument/2006/relationships/commentAuthors" Target="commentAuthors.xml"/><Relationship Id="rId53" Type="http://schemas.openxmlformats.org/officeDocument/2006/relationships/tableStyles" Target="tableStyles.xml"/><Relationship Id="rId52" Type="http://schemas.openxmlformats.org/officeDocument/2006/relationships/viewProps" Target="viewProps.xml"/><Relationship Id="rId51" Type="http://schemas.openxmlformats.org/officeDocument/2006/relationships/presProps" Target="presProps.xml"/><Relationship Id="rId50" Type="http://schemas.openxmlformats.org/officeDocument/2006/relationships/handoutMaster" Target="handoutMasters/handoutMaster1.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8-18T17:12:55.803" idx="2">
    <p:pos x="10" y="10"/>
    <p:text>加图片</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22-08-18T17:12:55.803" idx="2">
    <p:pos x="10" y="10"/>
    <p:text>加图片</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8A4295-B070-46F3-B15F-D4E196C5EB9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2DFC15-3355-469B-85D3-7BD4F7D9FC5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02DFC15-3355-469B-85D3-7BD4F7D9FC5B}"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02DFC15-3355-469B-85D3-7BD4F7D9FC5B}"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02DFC15-3355-469B-85D3-7BD4F7D9FC5B}"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02DFC15-3355-469B-85D3-7BD4F7D9FC5B}"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02DFC15-3355-469B-85D3-7BD4F7D9FC5B}"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02DFC15-3355-469B-85D3-7BD4F7D9FC5B}"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02DFC15-3355-469B-85D3-7BD4F7D9FC5B}"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02DFC15-3355-469B-85D3-7BD4F7D9FC5B}"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02DFC15-3355-469B-85D3-7BD4F7D9FC5B}"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02DFC15-3355-469B-85D3-7BD4F7D9FC5B}"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02DFC15-3355-469B-85D3-7BD4F7D9FC5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02DFC15-3355-469B-85D3-7BD4F7D9FC5B}"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02DFC15-3355-469B-85D3-7BD4F7D9FC5B}"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02DFC15-3355-469B-85D3-7BD4F7D9FC5B}"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02DFC15-3355-469B-85D3-7BD4F7D9FC5B}"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02DFC15-3355-469B-85D3-7BD4F7D9FC5B}"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02DFC15-3355-469B-85D3-7BD4F7D9FC5B}"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02DFC15-3355-469B-85D3-7BD4F7D9FC5B}"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02DFC15-3355-469B-85D3-7BD4F7D9FC5B}"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02DFC15-3355-469B-85D3-7BD4F7D9FC5B}"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02DFC15-3355-469B-85D3-7BD4F7D9FC5B}"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02DFC15-3355-469B-85D3-7BD4F7D9FC5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02DFC15-3355-469B-85D3-7BD4F7D9FC5B}"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02DFC15-3355-469B-85D3-7BD4F7D9FC5B}"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02DFC15-3355-469B-85D3-7BD4F7D9FC5B}"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02DFC15-3355-469B-85D3-7BD4F7D9FC5B}"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02DFC15-3355-469B-85D3-7BD4F7D9FC5B}"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02DFC15-3355-469B-85D3-7BD4F7D9FC5B}"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02DFC15-3355-469B-85D3-7BD4F7D9FC5B}"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02DFC15-3355-469B-85D3-7BD4F7D9FC5B}"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02DFC15-3355-469B-85D3-7BD4F7D9FC5B}"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02DFC15-3355-469B-85D3-7BD4F7D9FC5B}"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02DFC15-3355-469B-85D3-7BD4F7D9FC5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02DFC15-3355-469B-85D3-7BD4F7D9FC5B}"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02DFC15-3355-469B-85D3-7BD4F7D9FC5B}"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02DFC15-3355-469B-85D3-7BD4F7D9FC5B}"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02DFC15-3355-469B-85D3-7BD4F7D9FC5B}"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02DFC15-3355-469B-85D3-7BD4F7D9FC5B}"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02DFC15-3355-469B-85D3-7BD4F7D9FC5B}"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02DFC15-3355-469B-85D3-7BD4F7D9FC5B}"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02DFC15-3355-469B-85D3-7BD4F7D9FC5B}"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02DFC15-3355-469B-85D3-7BD4F7D9FC5B}"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02DFC15-3355-469B-85D3-7BD4F7D9FC5B}"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02DFC15-3355-469B-85D3-7BD4F7D9FC5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478DE3FD-B283-41A1-910B-C3BD94581B0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5449E5-BCFC-43B8-9298-C792E301F5DA}"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78DE3FD-B283-41A1-910B-C3BD94581B0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5449E5-BCFC-43B8-9298-C792E301F5DA}"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78DE3FD-B283-41A1-910B-C3BD94581B0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5449E5-BCFC-43B8-9298-C792E301F5DA}"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78DE3FD-B283-41A1-910B-C3BD94581B0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5449E5-BCFC-43B8-9298-C792E301F5DA}"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78DE3FD-B283-41A1-910B-C3BD94581B0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5449E5-BCFC-43B8-9298-C792E301F5DA}"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478DE3FD-B283-41A1-910B-C3BD94581B0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5449E5-BCFC-43B8-9298-C792E301F5DA}"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478DE3FD-B283-41A1-910B-C3BD94581B0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5449E5-BCFC-43B8-9298-C792E301F5DA}"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478DE3FD-B283-41A1-910B-C3BD94581B0A}"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5449E5-BCFC-43B8-9298-C792E301F5DA}"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478DE3FD-B283-41A1-910B-C3BD94581B0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5449E5-BCFC-43B8-9298-C792E301F5DA}"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78DE3FD-B283-41A1-910B-C3BD94581B0A}"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5449E5-BCFC-43B8-9298-C792E301F5DA}"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带导航页面">
    <p:spTree>
      <p:nvGrpSpPr>
        <p:cNvPr id="1" name=""/>
        <p:cNvGrpSpPr/>
        <p:nvPr/>
      </p:nvGrpSpPr>
      <p:grpSpPr>
        <a:xfrm>
          <a:off x="0" y="0"/>
          <a:ext cx="0" cy="0"/>
          <a:chOff x="0" y="0"/>
          <a:chExt cx="0" cy="0"/>
        </a:xfrm>
      </p:grpSpPr>
      <p:sp>
        <p:nvSpPr>
          <p:cNvPr id="7" name="矩形 6"/>
          <p:cNvSpPr/>
          <p:nvPr userDrawn="1"/>
        </p:nvSpPr>
        <p:spPr>
          <a:xfrm>
            <a:off x="0" y="0"/>
            <a:ext cx="3220720" cy="6858000"/>
          </a:xfrm>
          <a:prstGeom prst="rect">
            <a:avLst/>
          </a:prstGeom>
          <a:gradFill>
            <a:gsLst>
              <a:gs pos="0">
                <a:srgbClr val="D1E6F3"/>
              </a:gs>
              <a:gs pos="100000">
                <a:srgbClr val="DEF0F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内容占位符 14"/>
          <p:cNvSpPr>
            <a:spLocks noGrp="1"/>
          </p:cNvSpPr>
          <p:nvPr>
            <p:ph sz="quarter" idx="10"/>
          </p:nvPr>
        </p:nvSpPr>
        <p:spPr>
          <a:xfrm>
            <a:off x="295275" y="528638"/>
            <a:ext cx="2214563" cy="5830887"/>
          </a:xfrm>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78DE3FD-B283-41A1-910B-C3BD94581B0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5449E5-BCFC-43B8-9298-C792E301F5DA}"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8DE3FD-B283-41A1-910B-C3BD94581B0A}"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5449E5-BCFC-43B8-9298-C792E301F5DA}"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image" Target="../media/image3.png"/><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12.xml"/><Relationship Id="rId7" Type="http://schemas.openxmlformats.org/officeDocument/2006/relationships/tags" Target="../tags/tag11.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image" Target="../media/image6.png"/><Relationship Id="rId2" Type="http://schemas.openxmlformats.org/officeDocument/2006/relationships/image" Target="../media/image5.svg"/><Relationship Id="rId10" Type="http://schemas.openxmlformats.org/officeDocument/2006/relationships/notesSlide" Target="../notesSlides/notesSlide9.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xml"/><Relationship Id="rId3" Type="http://schemas.openxmlformats.org/officeDocument/2006/relationships/tags" Target="../tags/tag13.xml"/><Relationship Id="rId2" Type="http://schemas.openxmlformats.org/officeDocument/2006/relationships/image" Target="../media/image6.png"/><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tags" Target="../tags/tag14.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2.xml"/><Relationship Id="rId4" Type="http://schemas.openxmlformats.org/officeDocument/2006/relationships/image" Target="../media/image11.png"/><Relationship Id="rId3" Type="http://schemas.openxmlformats.org/officeDocument/2006/relationships/tags" Target="../tags/tag15.xml"/><Relationship Id="rId2" Type="http://schemas.openxmlformats.org/officeDocument/2006/relationships/image" Target="../media/image6.png"/><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2.xml"/><Relationship Id="rId4" Type="http://schemas.openxmlformats.org/officeDocument/2006/relationships/image" Target="../media/image12.png"/><Relationship Id="rId3" Type="http://schemas.openxmlformats.org/officeDocument/2006/relationships/tags" Target="../tags/tag16.xml"/><Relationship Id="rId2" Type="http://schemas.openxmlformats.org/officeDocument/2006/relationships/image" Target="../media/image6.png"/><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2.xml"/><Relationship Id="rId4" Type="http://schemas.openxmlformats.org/officeDocument/2006/relationships/image" Target="../media/image13.png"/><Relationship Id="rId3" Type="http://schemas.openxmlformats.org/officeDocument/2006/relationships/tags" Target="../tags/tag17.xml"/><Relationship Id="rId2" Type="http://schemas.openxmlformats.org/officeDocument/2006/relationships/image" Target="../media/image6.png"/><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4.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4.png"/></Relationships>
</file>

<file path=ppt/slides/_rels/slide22.xml.rels><?xml version="1.0" encoding="UTF-8" standalone="yes"?>
<Relationships xmlns="http://schemas.openxmlformats.org/package/2006/relationships"><Relationship Id="rId7" Type="http://schemas.openxmlformats.org/officeDocument/2006/relationships/notesSlide" Target="../notesSlides/notesSlide21.xml"/><Relationship Id="rId6"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tags" Target="../tags/tag18.xml"/><Relationship Id="rId3" Type="http://schemas.openxmlformats.org/officeDocument/2006/relationships/image" Target="../media/image14.png"/><Relationship Id="rId2" Type="http://schemas.openxmlformats.org/officeDocument/2006/relationships/image" Target="../media/image6.png"/><Relationship Id="rId1" Type="http://schemas.openxmlformats.org/officeDocument/2006/relationships/image" Target="../media/image4.png"/></Relationships>
</file>

<file path=ppt/slides/_rels/slide23.xml.rels><?xml version="1.0" encoding="UTF-8" standalone="yes"?>
<Relationships xmlns="http://schemas.openxmlformats.org/package/2006/relationships"><Relationship Id="rId8" Type="http://schemas.openxmlformats.org/officeDocument/2006/relationships/notesSlide" Target="../notesSlides/notesSlide22.xml"/><Relationship Id="rId7"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tags" Target="../tags/tag20.xml"/><Relationship Id="rId4" Type="http://schemas.openxmlformats.org/officeDocument/2006/relationships/image" Target="../media/image16.png"/><Relationship Id="rId3" Type="http://schemas.openxmlformats.org/officeDocument/2006/relationships/tags" Target="../tags/tag19.xml"/><Relationship Id="rId2" Type="http://schemas.openxmlformats.org/officeDocument/2006/relationships/image" Target="../media/image6.png"/><Relationship Id="rId1" Type="http://schemas.openxmlformats.org/officeDocument/2006/relationships/image" Target="../media/image4.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4.png"/></Relationships>
</file>

<file path=ppt/slides/_rels/slide25.xml.rels><?xml version="1.0" encoding="UTF-8" standalone="yes"?>
<Relationships xmlns="http://schemas.openxmlformats.org/package/2006/relationships"><Relationship Id="rId6" Type="http://schemas.openxmlformats.org/officeDocument/2006/relationships/notesSlide" Target="../notesSlides/notesSlide24.xml"/><Relationship Id="rId5" Type="http://schemas.openxmlformats.org/officeDocument/2006/relationships/slideLayout" Target="../slideLayouts/slideLayout2.xml"/><Relationship Id="rId4" Type="http://schemas.openxmlformats.org/officeDocument/2006/relationships/image" Target="../media/image15.jpeg"/><Relationship Id="rId3" Type="http://schemas.openxmlformats.org/officeDocument/2006/relationships/tags" Target="../tags/tag21.xml"/><Relationship Id="rId2" Type="http://schemas.openxmlformats.org/officeDocument/2006/relationships/image" Target="../media/image6.png"/><Relationship Id="rId1" Type="http://schemas.openxmlformats.org/officeDocument/2006/relationships/image" Target="../media/image4.pn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4.pn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4.png"/></Relationships>
</file>

<file path=ppt/slides/_rels/slide28.xml.rels><?xml version="1.0" encoding="UTF-8" standalone="yes"?>
<Relationships xmlns="http://schemas.openxmlformats.org/package/2006/relationships"><Relationship Id="rId6" Type="http://schemas.openxmlformats.org/officeDocument/2006/relationships/notesSlide" Target="../notesSlides/notesSlide27.xml"/><Relationship Id="rId5" Type="http://schemas.openxmlformats.org/officeDocument/2006/relationships/slideLayout" Target="../slideLayouts/slideLayout2.xml"/><Relationship Id="rId4" Type="http://schemas.openxmlformats.org/officeDocument/2006/relationships/image" Target="../media/image18.png"/><Relationship Id="rId3" Type="http://schemas.openxmlformats.org/officeDocument/2006/relationships/tags" Target="../tags/tag22.xml"/><Relationship Id="rId2" Type="http://schemas.openxmlformats.org/officeDocument/2006/relationships/image" Target="../media/image6.png"/><Relationship Id="rId1" Type="http://schemas.openxmlformats.org/officeDocument/2006/relationships/image" Target="../media/image4.pn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2.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6" Type="http://schemas.openxmlformats.org/officeDocument/2006/relationships/notesSlide" Target="../notesSlides/notesSlide29.xml"/><Relationship Id="rId5" Type="http://schemas.openxmlformats.org/officeDocument/2006/relationships/slideLayout" Target="../slideLayouts/slideLayout2.xml"/><Relationship Id="rId4" Type="http://schemas.openxmlformats.org/officeDocument/2006/relationships/image" Target="../media/image19.png"/><Relationship Id="rId3" Type="http://schemas.openxmlformats.org/officeDocument/2006/relationships/tags" Target="../tags/tag23.xml"/><Relationship Id="rId2" Type="http://schemas.openxmlformats.org/officeDocument/2006/relationships/image" Target="../media/image6.png"/><Relationship Id="rId1" Type="http://schemas.openxmlformats.org/officeDocument/2006/relationships/image" Target="../media/image4.png"/></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4.png"/></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4.png"/></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4.png"/></Relationships>
</file>

<file path=ppt/slides/_rels/slide34.xml.rels><?xml version="1.0" encoding="UTF-8" standalone="yes"?>
<Relationships xmlns="http://schemas.openxmlformats.org/package/2006/relationships"><Relationship Id="rId6" Type="http://schemas.openxmlformats.org/officeDocument/2006/relationships/notesSlide" Target="../notesSlides/notesSlide33.xml"/><Relationship Id="rId5" Type="http://schemas.openxmlformats.org/officeDocument/2006/relationships/slideLayout" Target="../slideLayouts/slideLayout2.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6.png"/><Relationship Id="rId1" Type="http://schemas.openxmlformats.org/officeDocument/2006/relationships/image" Target="../media/image4.png"/></Relationships>
</file>

<file path=ppt/slides/_rels/slide35.xml.rels><?xml version="1.0" encoding="UTF-8" standalone="yes"?>
<Relationships xmlns="http://schemas.openxmlformats.org/package/2006/relationships"><Relationship Id="rId5" Type="http://schemas.openxmlformats.org/officeDocument/2006/relationships/notesSlide" Target="../notesSlides/notesSlide34.xml"/><Relationship Id="rId4" Type="http://schemas.openxmlformats.org/officeDocument/2006/relationships/slideLayout" Target="../slideLayouts/slideLayout2.xml"/><Relationship Id="rId3" Type="http://schemas.openxmlformats.org/officeDocument/2006/relationships/image" Target="../media/image22.png"/><Relationship Id="rId2" Type="http://schemas.openxmlformats.org/officeDocument/2006/relationships/image" Target="../media/image6.png"/><Relationship Id="rId1" Type="http://schemas.openxmlformats.org/officeDocument/2006/relationships/image" Target="../media/image4.png"/></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4.png"/></Relationships>
</file>

<file path=ppt/slides/_rels/slide37.xml.rels><?xml version="1.0" encoding="UTF-8" standalone="yes"?>
<Relationships xmlns="http://schemas.openxmlformats.org/package/2006/relationships"><Relationship Id="rId6" Type="http://schemas.openxmlformats.org/officeDocument/2006/relationships/notesSlide" Target="../notesSlides/notesSlide36.xml"/><Relationship Id="rId5" Type="http://schemas.openxmlformats.org/officeDocument/2006/relationships/slideLayout" Target="../slideLayouts/slideLayout2.xml"/><Relationship Id="rId4" Type="http://schemas.openxmlformats.org/officeDocument/2006/relationships/image" Target="../media/image24.png"/><Relationship Id="rId3" Type="http://schemas.openxmlformats.org/officeDocument/2006/relationships/image" Target="../media/image23.png"/><Relationship Id="rId2" Type="http://schemas.openxmlformats.org/officeDocument/2006/relationships/image" Target="../media/image6.png"/><Relationship Id="rId1" Type="http://schemas.openxmlformats.org/officeDocument/2006/relationships/image" Target="../media/image4.png"/></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37.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4.png"/></Relationships>
</file>

<file path=ppt/slides/_rels/slide39.xml.rels><?xml version="1.0" encoding="UTF-8" standalone="yes"?>
<Relationships xmlns="http://schemas.openxmlformats.org/package/2006/relationships"><Relationship Id="rId5" Type="http://schemas.openxmlformats.org/officeDocument/2006/relationships/notesSlide" Target="../notesSlides/notesSlide38.xml"/><Relationship Id="rId4" Type="http://schemas.openxmlformats.org/officeDocument/2006/relationships/slideLayout" Target="../slideLayouts/slideLayout2.xml"/><Relationship Id="rId3" Type="http://schemas.openxmlformats.org/officeDocument/2006/relationships/image" Target="../media/image25.png"/><Relationship Id="rId2" Type="http://schemas.openxmlformats.org/officeDocument/2006/relationships/image" Target="../media/image6.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tags" Target="../tags/tag4.xml"/><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5" Type="http://schemas.openxmlformats.org/officeDocument/2006/relationships/notesSlide" Target="../notesSlides/notesSlide39.xml"/><Relationship Id="rId4" Type="http://schemas.openxmlformats.org/officeDocument/2006/relationships/slideLayout" Target="../slideLayouts/slideLayout2.xml"/><Relationship Id="rId3" Type="http://schemas.openxmlformats.org/officeDocument/2006/relationships/image" Target="../media/image25.png"/><Relationship Id="rId2" Type="http://schemas.openxmlformats.org/officeDocument/2006/relationships/image" Target="../media/image6.png"/><Relationship Id="rId1" Type="http://schemas.openxmlformats.org/officeDocument/2006/relationships/image" Target="../media/image4.png"/></Relationships>
</file>

<file path=ppt/slides/_rels/slide41.xml.rels><?xml version="1.0" encoding="UTF-8" standalone="yes"?>
<Relationships xmlns="http://schemas.openxmlformats.org/package/2006/relationships"><Relationship Id="rId5" Type="http://schemas.openxmlformats.org/officeDocument/2006/relationships/notesSlide" Target="../notesSlides/notesSlide40.xml"/><Relationship Id="rId4" Type="http://schemas.openxmlformats.org/officeDocument/2006/relationships/slideLayout" Target="../slideLayouts/slideLayout2.xml"/><Relationship Id="rId3" Type="http://schemas.openxmlformats.org/officeDocument/2006/relationships/hyperlink" Target="https://pan.baidu.com/s/1QJdYM_LAyrB1bswgEuO41g?pwd=hcos" TargetMode="External"/><Relationship Id="rId2" Type="http://schemas.openxmlformats.org/officeDocument/2006/relationships/image" Target="../media/image6.png"/><Relationship Id="rId1" Type="http://schemas.openxmlformats.org/officeDocument/2006/relationships/image" Target="../media/image4.png"/></Relationships>
</file>

<file path=ppt/slides/_rels/slide42.xml.rels><?xml version="1.0" encoding="UTF-8" standalone="yes"?>
<Relationships xmlns="http://schemas.openxmlformats.org/package/2006/relationships"><Relationship Id="rId6" Type="http://schemas.openxmlformats.org/officeDocument/2006/relationships/comments" Target="../comments/comment1.xml"/><Relationship Id="rId5" Type="http://schemas.openxmlformats.org/officeDocument/2006/relationships/notesSlide" Target="../notesSlides/notesSlide41.xml"/><Relationship Id="rId4" Type="http://schemas.openxmlformats.org/officeDocument/2006/relationships/slideLayout" Target="../slideLayouts/slideLayout2.xml"/><Relationship Id="rId3" Type="http://schemas.openxmlformats.org/officeDocument/2006/relationships/tags" Target="../tags/tag24.xml"/><Relationship Id="rId2" Type="http://schemas.openxmlformats.org/officeDocument/2006/relationships/image" Target="../media/image6.png"/><Relationship Id="rId1" Type="http://schemas.openxmlformats.org/officeDocument/2006/relationships/image" Target="../media/image4.png"/></Relationships>
</file>

<file path=ppt/slides/_rels/slide43.xml.rels><?xml version="1.0" encoding="UTF-8" standalone="yes"?>
<Relationships xmlns="http://schemas.openxmlformats.org/package/2006/relationships"><Relationship Id="rId8" Type="http://schemas.openxmlformats.org/officeDocument/2006/relationships/comments" Target="../comments/comment2.xml"/><Relationship Id="rId7" Type="http://schemas.openxmlformats.org/officeDocument/2006/relationships/notesSlide" Target="../notesSlides/notesSlide42.xml"/><Relationship Id="rId6" Type="http://schemas.openxmlformats.org/officeDocument/2006/relationships/slideLayout" Target="../slideLayouts/slideLayout2.xml"/><Relationship Id="rId5" Type="http://schemas.openxmlformats.org/officeDocument/2006/relationships/tags" Target="../tags/tag27.xml"/><Relationship Id="rId4" Type="http://schemas.openxmlformats.org/officeDocument/2006/relationships/tags" Target="../tags/tag26.xml"/><Relationship Id="rId3" Type="http://schemas.openxmlformats.org/officeDocument/2006/relationships/tags" Target="../tags/tag25.xml"/><Relationship Id="rId2" Type="http://schemas.openxmlformats.org/officeDocument/2006/relationships/image" Target="../media/image6.png"/><Relationship Id="rId1" Type="http://schemas.openxmlformats.org/officeDocument/2006/relationships/image" Target="../media/image4.png"/></Relationships>
</file>

<file path=ppt/slides/_rels/slide44.xml.rels><?xml version="1.0" encoding="UTF-8" standalone="yes"?>
<Relationships xmlns="http://schemas.openxmlformats.org/package/2006/relationships"><Relationship Id="rId5" Type="http://schemas.openxmlformats.org/officeDocument/2006/relationships/notesSlide" Target="../notesSlides/notesSlide43.xml"/><Relationship Id="rId4" Type="http://schemas.openxmlformats.org/officeDocument/2006/relationships/slideLayout" Target="../slideLayouts/slideLayout2.xml"/><Relationship Id="rId3" Type="http://schemas.openxmlformats.org/officeDocument/2006/relationships/tags" Target="../tags/tag28.xml"/><Relationship Id="rId2" Type="http://schemas.openxmlformats.org/officeDocument/2006/relationships/image" Target="../media/image6.png"/><Relationship Id="rId1" Type="http://schemas.openxmlformats.org/officeDocument/2006/relationships/image" Target="../media/image4.png"/></Relationships>
</file>

<file path=ppt/slides/_rels/slide45.xml.rels><?xml version="1.0" encoding="UTF-8" standalone="yes"?>
<Relationships xmlns="http://schemas.openxmlformats.org/package/2006/relationships"><Relationship Id="rId4" Type="http://schemas.openxmlformats.org/officeDocument/2006/relationships/notesSlide" Target="../notesSlides/notesSlide44.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4.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2.xml"/><Relationship Id="rId4" Type="http://schemas.openxmlformats.org/officeDocument/2006/relationships/image" Target="../media/image8.png"/><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2.xml"/><Relationship Id="rId4" Type="http://schemas.openxmlformats.org/officeDocument/2006/relationships/tags" Target="../tags/tag5.xml"/><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2.xml"/><Relationship Id="rId5" Type="http://schemas.openxmlformats.org/officeDocument/2006/relationships/tags" Target="../tags/tag7.xml"/><Relationship Id="rId4" Type="http://schemas.openxmlformats.org/officeDocument/2006/relationships/tags" Target="../tags/tag6.xml"/><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
          <p:cNvSpPr>
            <a:spLocks noGrp="1"/>
          </p:cNvSpPr>
          <p:nvPr>
            <p:ph type="ctrTitle"/>
            <p:custDataLst>
              <p:tags r:id="rId1"/>
            </p:custDataLst>
          </p:nvPr>
        </p:nvSpPr>
        <p:spPr>
          <a:xfrm>
            <a:off x="1524000" y="3742055"/>
            <a:ext cx="9144000" cy="622935"/>
          </a:xfrm>
        </p:spPr>
        <p:txBody>
          <a:bodyPr>
            <a:normAutofit/>
          </a:bodyPr>
          <a:lstStyle/>
          <a:p>
            <a:r>
              <a:rPr sz="3200" b="1" dirty="0">
                <a:latin typeface="Times New Roman" panose="02020603050405020304" pitchFamily="18" charset="0"/>
                <a:cs typeface="Times New Roman" panose="02020603050405020304" pitchFamily="18" charset="0"/>
              </a:rPr>
              <a:t>proj134-CFS-based-userspace-scheduler</a:t>
            </a:r>
            <a:endParaRPr sz="3200" b="1" dirty="0">
              <a:latin typeface="Times New Roman" panose="02020603050405020304" pitchFamily="18" charset="0"/>
              <a:cs typeface="Times New Roman" panose="02020603050405020304" pitchFamily="18" charset="0"/>
            </a:endParaRPr>
          </a:p>
        </p:txBody>
      </p:sp>
      <p:sp>
        <p:nvSpPr>
          <p:cNvPr id="17" name="文本框 16"/>
          <p:cNvSpPr txBox="1"/>
          <p:nvPr/>
        </p:nvSpPr>
        <p:spPr>
          <a:xfrm>
            <a:off x="3046730" y="4630420"/>
            <a:ext cx="6097905" cy="2084705"/>
          </a:xfrm>
          <a:prstGeom prst="rect">
            <a:avLst/>
          </a:prstGeom>
          <a:noFill/>
        </p:spPr>
        <p:txBody>
          <a:bodyPr wrap="square">
            <a:noAutofit/>
          </a:bodyPr>
          <a:lstStyle/>
          <a:p>
            <a:pPr algn="ctr"/>
            <a:r>
              <a:rPr lang="zh-CN" altLang="en-US" sz="2400" dirty="0">
                <a:latin typeface="Times New Roman" panose="02020603050405020304" pitchFamily="18" charset="0"/>
                <a:cs typeface="Times New Roman" panose="02020603050405020304" pitchFamily="18" charset="0"/>
              </a:rPr>
              <a:t>汇报人：</a:t>
            </a:r>
            <a:r>
              <a:rPr lang="zh-CN" altLang="en-US" sz="2400" b="1" dirty="0">
                <a:latin typeface="Times New Roman" panose="02020603050405020304" pitchFamily="18" charset="0"/>
                <a:cs typeface="Times New Roman" panose="02020603050405020304" pitchFamily="18" charset="0"/>
              </a:rPr>
              <a:t>段子豪</a:t>
            </a:r>
            <a:r>
              <a:rPr lang="zh-CN" altLang="en-US" sz="2400" dirty="0">
                <a:latin typeface="Times New Roman" panose="02020603050405020304" pitchFamily="18" charset="0"/>
                <a:cs typeface="Times New Roman" panose="02020603050405020304" pitchFamily="18" charset="0"/>
              </a:rPr>
              <a:t>、谢岸峰、黄雯萱</a:t>
            </a:r>
            <a:endParaRPr lang="en-US" altLang="zh-CN" sz="2400" dirty="0">
              <a:latin typeface="Times New Roman" panose="02020603050405020304" pitchFamily="18" charset="0"/>
              <a:cs typeface="Times New Roman" panose="02020603050405020304" pitchFamily="18" charset="0"/>
            </a:endParaRPr>
          </a:p>
          <a:p>
            <a:pPr algn="ctr"/>
            <a:endParaRPr lang="en-US" altLang="zh-CN" sz="2400" dirty="0">
              <a:latin typeface="Times New Roman" panose="02020603050405020304" pitchFamily="18" charset="0"/>
              <a:cs typeface="Times New Roman" panose="02020603050405020304" pitchFamily="18" charset="0"/>
            </a:endParaRPr>
          </a:p>
          <a:p>
            <a:pPr algn="ctr"/>
            <a:r>
              <a:rPr lang="zh-CN" altLang="en-US" sz="2400" dirty="0">
                <a:latin typeface="Times New Roman" panose="02020603050405020304" pitchFamily="18" charset="0"/>
                <a:cs typeface="Times New Roman" panose="02020603050405020304" pitchFamily="18" charset="0"/>
              </a:rPr>
              <a:t>校内指导教师：夏文、李诗逸、仇洁</a:t>
            </a:r>
            <a:r>
              <a:rPr lang="zh-CN" altLang="en-US" sz="2400" dirty="0">
                <a:latin typeface="Times New Roman" panose="02020603050405020304" pitchFamily="18" charset="0"/>
                <a:cs typeface="Times New Roman" panose="02020603050405020304" pitchFamily="18" charset="0"/>
              </a:rPr>
              <a:t>婷</a:t>
            </a:r>
            <a:endParaRPr lang="zh-CN" altLang="en-US" sz="2400" dirty="0">
              <a:latin typeface="Times New Roman" panose="02020603050405020304" pitchFamily="18" charset="0"/>
              <a:cs typeface="Times New Roman" panose="02020603050405020304" pitchFamily="18" charset="0"/>
            </a:endParaRPr>
          </a:p>
          <a:p>
            <a:pPr algn="ctr"/>
            <a:endParaRPr lang="zh-CN" altLang="en-US" sz="2400" dirty="0">
              <a:latin typeface="Times New Roman" panose="02020603050405020304" pitchFamily="18" charset="0"/>
              <a:cs typeface="Times New Roman" panose="02020603050405020304" pitchFamily="18" charset="0"/>
            </a:endParaRPr>
          </a:p>
          <a:p>
            <a:pPr algn="ct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校外指导</a:t>
            </a:r>
            <a:r>
              <a:rPr lang="zh-CN" altLang="en-US" sz="2400" dirty="0">
                <a:latin typeface="Times New Roman" panose="02020603050405020304" pitchFamily="18" charset="0"/>
                <a:cs typeface="Times New Roman" panose="02020603050405020304" pitchFamily="18" charset="0"/>
              </a:rPr>
              <a:t>老师：吴云、贾浩（字节跳动）</a:t>
            </a:r>
            <a:endParaRPr lang="zh-CN" altLang="en-US" sz="2400" dirty="0">
              <a:latin typeface="Times New Roman" panose="02020603050405020304" pitchFamily="18" charset="0"/>
              <a:cs typeface="Times New Roman" panose="02020603050405020304" pitchFamily="18" charset="0"/>
            </a:endParaRPr>
          </a:p>
        </p:txBody>
      </p:sp>
      <p:pic>
        <p:nvPicPr>
          <p:cNvPr id="18" name="图形 17" descr="功能区"/>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68000" y="521877"/>
            <a:ext cx="914400" cy="914400"/>
          </a:xfrm>
          <a:prstGeom prst="rect">
            <a:avLst/>
          </a:prstGeom>
        </p:spPr>
      </p:pic>
      <p:pic>
        <p:nvPicPr>
          <p:cNvPr id="19" name="图片 18"/>
          <p:cNvPicPr>
            <a:picLocks noChangeAspect="1"/>
          </p:cNvPicPr>
          <p:nvPr/>
        </p:nvPicPr>
        <p:blipFill rotWithShape="1">
          <a:blip r:embed="rId4"/>
          <a:srcRect t="29956" r="-277"/>
          <a:stretch>
            <a:fillRect/>
          </a:stretch>
        </p:blipFill>
        <p:spPr>
          <a:xfrm>
            <a:off x="386972" y="521877"/>
            <a:ext cx="5288915" cy="1173317"/>
          </a:xfrm>
          <a:prstGeom prst="rect">
            <a:avLst/>
          </a:prstGeom>
        </p:spPr>
      </p:pic>
      <p:sp>
        <p:nvSpPr>
          <p:cNvPr id="3" name="文本框 2"/>
          <p:cNvSpPr txBox="1"/>
          <p:nvPr/>
        </p:nvSpPr>
        <p:spPr>
          <a:xfrm>
            <a:off x="3048635" y="1583690"/>
            <a:ext cx="6096000" cy="1014730"/>
          </a:xfrm>
          <a:prstGeom prst="rect">
            <a:avLst/>
          </a:prstGeom>
          <a:noFill/>
        </p:spPr>
        <p:txBody>
          <a:bodyPr wrap="square" rtlCol="0" anchor="t">
            <a:spAutoFit/>
          </a:bodyPr>
          <a:p>
            <a:pPr marL="1828800" lvl="4" indent="457200"/>
            <a:r>
              <a:rPr lang="en-US" altLang="zh-CN" sz="6000" b="1">
                <a:latin typeface="Times New Roman" panose="02020603050405020304" pitchFamily="18" charset="0"/>
                <a:cs typeface="Times New Roman" panose="02020603050405020304" pitchFamily="18" charset="0"/>
                <a:sym typeface="+mn-ea"/>
              </a:rPr>
              <a:t>COS</a:t>
            </a:r>
            <a:endParaRPr lang="en-US" altLang="zh-CN" sz="6000" b="1">
              <a:latin typeface="Times New Roman" panose="02020603050405020304" pitchFamily="18" charset="0"/>
              <a:cs typeface="Times New Roman" panose="02020603050405020304" pitchFamily="18" charset="0"/>
              <a:sym typeface="+mn-ea"/>
            </a:endParaRPr>
          </a:p>
        </p:txBody>
      </p:sp>
      <p:sp>
        <p:nvSpPr>
          <p:cNvPr id="4" name="文本框 3"/>
          <p:cNvSpPr txBox="1"/>
          <p:nvPr/>
        </p:nvSpPr>
        <p:spPr>
          <a:xfrm>
            <a:off x="2459355" y="2616200"/>
            <a:ext cx="7947660" cy="583565"/>
          </a:xfrm>
          <a:prstGeom prst="rect">
            <a:avLst/>
          </a:prstGeom>
          <a:noFill/>
        </p:spPr>
        <p:txBody>
          <a:bodyPr wrap="square" rtlCol="0" anchor="t">
            <a:spAutoFit/>
          </a:bodyPr>
          <a:p>
            <a:r>
              <a:rPr lang="en-US" altLang="zh-CN" sz="3200" b="1">
                <a:latin typeface="Times New Roman" panose="02020603050405020304" pitchFamily="18" charset="0"/>
                <a:cs typeface="Times New Roman" panose="02020603050405020304" pitchFamily="18" charset="0"/>
                <a:sym typeface="+mn-ea"/>
              </a:rPr>
              <a:t>——</a:t>
            </a:r>
            <a:r>
              <a:rPr lang="zh-CN" altLang="en-US" sz="3200" b="1">
                <a:latin typeface="Times New Roman" panose="02020603050405020304" pitchFamily="18" charset="0"/>
                <a:cs typeface="Times New Roman" panose="02020603050405020304" pitchFamily="18" charset="0"/>
                <a:sym typeface="+mn-ea"/>
              </a:rPr>
              <a:t>快</a:t>
            </a:r>
            <a:r>
              <a:rPr lang="zh-CN" altLang="en-US" sz="3200" b="1">
                <a:latin typeface="Times New Roman" panose="02020603050405020304" pitchFamily="18" charset="0"/>
                <a:cs typeface="Times New Roman" panose="02020603050405020304" pitchFamily="18" charset="0"/>
                <a:sym typeface="+mn-ea"/>
              </a:rPr>
              <a:t>速、灵活、抗干扰的用户态调度框架</a:t>
            </a:r>
            <a:endParaRPr lang="zh-CN" altLang="en-US" sz="3200" b="1">
              <a:latin typeface="Times New Roman" panose="02020603050405020304" pitchFamily="18" charset="0"/>
              <a:cs typeface="Times New Roman" panose="02020603050405020304" pitchFamily="18" charset="0"/>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2509520" cy="6858000"/>
          </a:xfrm>
          <a:prstGeom prst="rect">
            <a:avLst/>
          </a:prstGeom>
          <a:solidFill>
            <a:srgbClr val="1D50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nvGrpSpPr>
          <p:cNvPr id="20" name="组合 19"/>
          <p:cNvGrpSpPr/>
          <p:nvPr/>
        </p:nvGrpSpPr>
        <p:grpSpPr>
          <a:xfrm>
            <a:off x="0" y="1256291"/>
            <a:ext cx="2737505" cy="762000"/>
            <a:chOff x="0" y="772160"/>
            <a:chExt cx="2737505" cy="762000"/>
          </a:xfrm>
        </p:grpSpPr>
        <p:sp>
          <p:nvSpPr>
            <p:cNvPr id="15" name="矩形 14"/>
            <p:cNvSpPr/>
            <p:nvPr/>
          </p:nvSpPr>
          <p:spPr>
            <a:xfrm>
              <a:off x="0" y="772160"/>
              <a:ext cx="2509520" cy="762000"/>
            </a:xfrm>
            <a:prstGeom prst="rect">
              <a:avLst/>
            </a:prstGeom>
            <a:solidFill>
              <a:srgbClr val="C0000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7" name="等腰三角形 16"/>
            <p:cNvSpPr/>
            <p:nvPr/>
          </p:nvSpPr>
          <p:spPr>
            <a:xfrm rot="5400000">
              <a:off x="2491281" y="1039167"/>
              <a:ext cx="264463" cy="227985"/>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sp>
        <p:nvSpPr>
          <p:cNvPr id="8" name="文本框 7"/>
          <p:cNvSpPr txBox="1"/>
          <p:nvPr/>
        </p:nvSpPr>
        <p:spPr>
          <a:xfrm>
            <a:off x="86360" y="1388371"/>
            <a:ext cx="2336800" cy="460375"/>
          </a:xfrm>
          <a:prstGeom prst="rect">
            <a:avLst/>
          </a:prstGeom>
          <a:noFill/>
        </p:spPr>
        <p:txBody>
          <a:bodyPr wrap="square" rtlCol="0">
            <a:spAutoFit/>
          </a:bodyPr>
          <a:lstStyle/>
          <a:p>
            <a:pPr algn="ctr"/>
            <a:r>
              <a:rPr lang="zh-CN" altLang="en-US" sz="2400" b="1" dirty="0">
                <a:solidFill>
                  <a:schemeClr val="bg1"/>
                </a:solidFill>
                <a:latin typeface="Times New Roman" panose="02020603050405020304" pitchFamily="18" charset="0"/>
                <a:cs typeface="Times New Roman" panose="02020603050405020304" pitchFamily="18" charset="0"/>
              </a:rPr>
              <a:t>研究</a:t>
            </a:r>
            <a:r>
              <a:rPr lang="zh-CN" altLang="en-US" sz="2400" b="1" dirty="0">
                <a:solidFill>
                  <a:schemeClr val="bg1"/>
                </a:solidFill>
                <a:latin typeface="Times New Roman" panose="02020603050405020304" pitchFamily="18" charset="0"/>
                <a:cs typeface="Times New Roman" panose="02020603050405020304" pitchFamily="18" charset="0"/>
              </a:rPr>
              <a:t>背景</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9" name="文本框 8"/>
          <p:cNvSpPr txBox="1"/>
          <p:nvPr/>
        </p:nvSpPr>
        <p:spPr>
          <a:xfrm>
            <a:off x="86360" y="2324952"/>
            <a:ext cx="2336800" cy="460375"/>
          </a:xfrm>
          <a:prstGeom prst="rect">
            <a:avLst/>
          </a:prstGeom>
          <a:noFill/>
        </p:spPr>
        <p:txBody>
          <a:bodyPr wrap="square" rtlCol="0">
            <a:spAutoFit/>
          </a:bodyPr>
          <a:lstStyle/>
          <a:p>
            <a:pPr algn="ctr"/>
            <a:r>
              <a:rPr lang="zh-CN" altLang="en-US" sz="2400" b="1" dirty="0">
                <a:solidFill>
                  <a:schemeClr val="bg1"/>
                </a:solidFill>
                <a:latin typeface="Times New Roman" panose="02020603050405020304" pitchFamily="18" charset="0"/>
                <a:cs typeface="Times New Roman" panose="02020603050405020304" pitchFamily="18" charset="0"/>
              </a:rPr>
              <a:t>设计</a:t>
            </a:r>
            <a:r>
              <a:rPr lang="zh-CN" altLang="en-US" sz="2400" b="1" dirty="0">
                <a:solidFill>
                  <a:schemeClr val="bg1"/>
                </a:solidFill>
                <a:latin typeface="Times New Roman" panose="02020603050405020304" pitchFamily="18" charset="0"/>
                <a:cs typeface="Times New Roman" panose="02020603050405020304" pitchFamily="18" charset="0"/>
              </a:rPr>
              <a:t>实现</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10" name="文本框 9"/>
          <p:cNvSpPr txBox="1"/>
          <p:nvPr/>
        </p:nvSpPr>
        <p:spPr>
          <a:xfrm>
            <a:off x="86360" y="3261533"/>
            <a:ext cx="2336800" cy="460375"/>
          </a:xfrm>
          <a:prstGeom prst="rect">
            <a:avLst/>
          </a:prstGeom>
          <a:noFill/>
        </p:spPr>
        <p:txBody>
          <a:bodyPr wrap="square" rtlCol="0">
            <a:spAutoFit/>
          </a:bodyPr>
          <a:lstStyle/>
          <a:p>
            <a:pPr algn="ctr"/>
            <a:r>
              <a:rPr lang="zh-CN" altLang="en-US" sz="2400" b="1" dirty="0">
                <a:solidFill>
                  <a:schemeClr val="bg1"/>
                </a:solidFill>
                <a:latin typeface="Times New Roman" panose="02020603050405020304" pitchFamily="18" charset="0"/>
                <a:cs typeface="Times New Roman" panose="02020603050405020304" pitchFamily="18" charset="0"/>
              </a:rPr>
              <a:t>高性能</a:t>
            </a:r>
            <a:r>
              <a:rPr lang="zh-CN" altLang="en-US" sz="2400" b="1" dirty="0">
                <a:solidFill>
                  <a:schemeClr val="bg1"/>
                </a:solidFill>
                <a:latin typeface="Times New Roman" panose="02020603050405020304" pitchFamily="18" charset="0"/>
                <a:cs typeface="Times New Roman" panose="02020603050405020304" pitchFamily="18" charset="0"/>
              </a:rPr>
              <a:t>优化</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11" name="文本框 10"/>
          <p:cNvSpPr txBox="1"/>
          <p:nvPr/>
        </p:nvSpPr>
        <p:spPr>
          <a:xfrm>
            <a:off x="86360" y="4198114"/>
            <a:ext cx="2336800" cy="461665"/>
          </a:xfrm>
          <a:prstGeom prst="rect">
            <a:avLst/>
          </a:prstGeom>
          <a:noFill/>
        </p:spPr>
        <p:txBody>
          <a:bodyPr wrap="square" rtlCol="0">
            <a:spAutoFit/>
          </a:bodyPr>
          <a:lstStyle/>
          <a:p>
            <a:pPr algn="ctr"/>
            <a:r>
              <a:rPr lang="zh-CN" altLang="en-US" sz="2400" b="1" dirty="0">
                <a:solidFill>
                  <a:schemeClr val="bg1"/>
                </a:solidFill>
                <a:latin typeface="Times New Roman" panose="02020603050405020304" pitchFamily="18" charset="0"/>
                <a:cs typeface="Times New Roman" panose="02020603050405020304" pitchFamily="18" charset="0"/>
              </a:rPr>
              <a:t>性能评估</a:t>
            </a:r>
            <a:endParaRPr lang="zh-CN" altLang="en-US" sz="2400" dirty="0">
              <a:solidFill>
                <a:schemeClr val="bg1"/>
              </a:solidFill>
              <a:latin typeface="Times New Roman" panose="02020603050405020304" pitchFamily="18" charset="0"/>
              <a:cs typeface="Times New Roman" panose="02020603050405020304" pitchFamily="18" charset="0"/>
            </a:endParaRPr>
          </a:p>
        </p:txBody>
      </p:sp>
      <p:pic>
        <p:nvPicPr>
          <p:cNvPr id="23" name="图形 22" descr="文凭卷筒"/>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797560" y="5943600"/>
            <a:ext cx="914400" cy="914400"/>
          </a:xfrm>
          <a:prstGeom prst="rect">
            <a:avLst/>
          </a:prstGeom>
        </p:spPr>
      </p:pic>
      <p:sp>
        <p:nvSpPr>
          <p:cNvPr id="13" name="标题 1"/>
          <p:cNvSpPr txBox="1"/>
          <p:nvPr/>
        </p:nvSpPr>
        <p:spPr>
          <a:xfrm>
            <a:off x="3255691" y="568119"/>
            <a:ext cx="8596786" cy="6881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b="1">
                <a:latin typeface="Times New Roman" panose="02020603050405020304" pitchFamily="18" charset="0"/>
                <a:cs typeface="Times New Roman" panose="02020603050405020304" pitchFamily="18" charset="0"/>
                <a:sym typeface="+mn-ea"/>
              </a:rPr>
              <a:t>0.5 </a:t>
            </a:r>
            <a:r>
              <a:rPr lang="zh-CN" altLang="en-US" sz="3600" b="1">
                <a:latin typeface="Times New Roman" panose="02020603050405020304" pitchFamily="18" charset="0"/>
                <a:cs typeface="Times New Roman" panose="02020603050405020304" pitchFamily="18" charset="0"/>
                <a:sym typeface="+mn-ea"/>
              </a:rPr>
              <a:t>完成</a:t>
            </a:r>
            <a:r>
              <a:rPr lang="zh-CN" altLang="en-US" sz="3600" b="1">
                <a:latin typeface="Times New Roman" panose="02020603050405020304" pitchFamily="18" charset="0"/>
                <a:cs typeface="Times New Roman" panose="02020603050405020304" pitchFamily="18" charset="0"/>
                <a:sym typeface="+mn-ea"/>
              </a:rPr>
              <a:t>情况</a:t>
            </a:r>
            <a:endParaRPr lang="zh-CN" altLang="en-US" sz="3600" b="1">
              <a:latin typeface="Times New Roman" panose="02020603050405020304" pitchFamily="18" charset="0"/>
              <a:cs typeface="Times New Roman" panose="02020603050405020304" pitchFamily="18" charset="0"/>
              <a:sym typeface="+mn-ea"/>
            </a:endParaRPr>
          </a:p>
        </p:txBody>
      </p:sp>
      <p:pic>
        <p:nvPicPr>
          <p:cNvPr id="16" name="图片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668" y="311328"/>
            <a:ext cx="2256183" cy="414149"/>
          </a:xfrm>
          <a:prstGeom prst="rect">
            <a:avLst/>
          </a:prstGeom>
        </p:spPr>
      </p:pic>
      <p:sp>
        <p:nvSpPr>
          <p:cNvPr id="30" name="文本框 29"/>
          <p:cNvSpPr txBox="1"/>
          <p:nvPr/>
        </p:nvSpPr>
        <p:spPr>
          <a:xfrm>
            <a:off x="46051" y="5134697"/>
            <a:ext cx="2336800" cy="460375"/>
          </a:xfrm>
          <a:prstGeom prst="rect">
            <a:avLst/>
          </a:prstGeom>
          <a:noFill/>
        </p:spPr>
        <p:txBody>
          <a:bodyPr wrap="square" rtlCol="0">
            <a:spAutoFit/>
          </a:bodyPr>
          <a:lstStyle/>
          <a:p>
            <a:pPr algn="ctr"/>
            <a:r>
              <a:rPr lang="zh-CN" altLang="en-US" sz="2400" b="1" dirty="0">
                <a:solidFill>
                  <a:schemeClr val="bg1"/>
                </a:solidFill>
                <a:latin typeface="Times New Roman" panose="02020603050405020304" pitchFamily="18" charset="0"/>
                <a:cs typeface="Times New Roman" panose="02020603050405020304" pitchFamily="18" charset="0"/>
              </a:rPr>
              <a:t>赛题</a:t>
            </a:r>
            <a:r>
              <a:rPr lang="zh-CN" altLang="en-US" sz="2400" b="1" dirty="0">
                <a:solidFill>
                  <a:schemeClr val="bg1"/>
                </a:solidFill>
                <a:latin typeface="Times New Roman" panose="02020603050405020304" pitchFamily="18" charset="0"/>
                <a:cs typeface="Times New Roman" panose="02020603050405020304" pitchFamily="18" charset="0"/>
              </a:rPr>
              <a:t>总结</a:t>
            </a:r>
            <a:endParaRPr lang="zh-CN" altLang="en-US" sz="2400" dirty="0">
              <a:solidFill>
                <a:schemeClr val="bg1"/>
              </a:solidFill>
              <a:latin typeface="Times New Roman" panose="02020603050405020304" pitchFamily="18" charset="0"/>
              <a:cs typeface="Times New Roman" panose="02020603050405020304" pitchFamily="18" charset="0"/>
            </a:endParaRPr>
          </a:p>
        </p:txBody>
      </p:sp>
      <p:graphicFrame>
        <p:nvGraphicFramePr>
          <p:cNvPr id="4" name="表格 3"/>
          <p:cNvGraphicFramePr>
            <a:graphicFrameLocks noGrp="1"/>
          </p:cNvGraphicFramePr>
          <p:nvPr>
            <p:custDataLst>
              <p:tags r:id="rId4"/>
            </p:custDataLst>
          </p:nvPr>
        </p:nvGraphicFramePr>
        <p:xfrm>
          <a:off x="3012440" y="1930400"/>
          <a:ext cx="8839835" cy="1561465"/>
        </p:xfrm>
        <a:graphic>
          <a:graphicData uri="http://schemas.openxmlformats.org/drawingml/2006/table">
            <a:tbl>
              <a:tblPr firstRow="1" bandRow="1">
                <a:tableStyleId>{5C22544A-7EE6-4342-B048-85BDC9FD1C3A}</a:tableStyleId>
              </a:tblPr>
              <a:tblGrid>
                <a:gridCol w="2054225"/>
                <a:gridCol w="1191260"/>
                <a:gridCol w="5594350"/>
              </a:tblGrid>
              <a:tr h="365760">
                <a:tc>
                  <a:txBody>
                    <a:bodyPr/>
                    <a:p>
                      <a:r>
                        <a:rPr lang="zh-CN" altLang="en-US"/>
                        <a:t>目标</a:t>
                      </a:r>
                      <a:endParaRPr lang="zh-CN" altLang="en-US"/>
                    </a:p>
                  </a:txBody>
                  <a:tcPr/>
                </a:tc>
                <a:tc>
                  <a:txBody>
                    <a:bodyPr/>
                    <a:p>
                      <a:r>
                        <a:rPr lang="zh-CN" altLang="en-US"/>
                        <a:t>完成情况</a:t>
                      </a:r>
                      <a:endParaRPr lang="zh-CN" altLang="en-US"/>
                    </a:p>
                  </a:txBody>
                  <a:tcPr/>
                </a:tc>
                <a:tc>
                  <a:txBody>
                    <a:bodyPr/>
                    <a:p>
                      <a:r>
                        <a:rPr lang="zh-CN" altLang="en-US"/>
                        <a:t>说明</a:t>
                      </a:r>
                      <a:endParaRPr lang="zh-CN" altLang="en-US"/>
                    </a:p>
                  </a:txBody>
                  <a:tcPr/>
                </a:tc>
              </a:tr>
              <a:tr h="365760">
                <a:tc>
                  <a:txBody>
                    <a:bodyPr/>
                    <a:p>
                      <a:r>
                        <a:rPr lang="zh-CN" altLang="en-US"/>
                        <a:t>挖掘实际应用场景</a:t>
                      </a:r>
                      <a:endParaRPr lang="zh-CN" altLang="en-US"/>
                    </a:p>
                  </a:txBody>
                  <a:tcPr/>
                </a:tc>
                <a:tc>
                  <a:txBody>
                    <a:bodyPr/>
                    <a:p>
                      <a:r>
                        <a:rPr lang="zh-CN" altLang="en-US"/>
                        <a:t>完成</a:t>
                      </a:r>
                      <a:endParaRPr lang="zh-CN" altLang="en-US"/>
                    </a:p>
                  </a:txBody>
                  <a:tcPr/>
                </a:tc>
                <a:tc>
                  <a:txBody>
                    <a:bodyPr/>
                    <a:p>
                      <a:r>
                        <a:rPr lang="zh-CN" altLang="en-US"/>
                        <a:t>选取</a:t>
                      </a:r>
                      <a:r>
                        <a:rPr lang="en-US" altLang="zh-CN"/>
                        <a:t>IO</a:t>
                      </a:r>
                      <a:r>
                        <a:rPr lang="zh-CN" altLang="en-US"/>
                        <a:t>密集型场景</a:t>
                      </a:r>
                      <a:r>
                        <a:rPr lang="en-US" altLang="zh-CN"/>
                        <a:t>RocksDB</a:t>
                      </a:r>
                      <a:r>
                        <a:rPr lang="zh-CN" altLang="en-US"/>
                        <a:t>，测试吞吐量与</a:t>
                      </a:r>
                      <a:r>
                        <a:rPr lang="zh-CN" altLang="en-US"/>
                        <a:t>时延</a:t>
                      </a:r>
                      <a:endParaRPr lang="zh-CN" altLang="en-US"/>
                    </a:p>
                  </a:txBody>
                  <a:tcPr/>
                </a:tc>
              </a:tr>
              <a:tr h="829945">
                <a:tc>
                  <a:txBody>
                    <a:bodyPr/>
                    <a:p>
                      <a:r>
                        <a:rPr lang="en-US" altLang="zh-CN"/>
                        <a:t>针对场景</a:t>
                      </a:r>
                      <a:r>
                        <a:rPr lang="zh-CN" altLang="en-US"/>
                        <a:t>将调度</a:t>
                      </a:r>
                      <a:r>
                        <a:rPr lang="en-US" altLang="zh-CN"/>
                        <a:t>注入内核达到优化</a:t>
                      </a:r>
                      <a:endParaRPr lang="en-US" altLang="zh-CN"/>
                    </a:p>
                  </a:txBody>
                  <a:tcPr/>
                </a:tc>
                <a:tc>
                  <a:txBody>
                    <a:bodyPr/>
                    <a:p>
                      <a:pPr marL="0" marR="0" lvl="0" indent="0" algn="l" defTabSz="914400" rtl="0" eaLnBrk="1" fontAlgn="auto" latinLnBrk="0" hangingPunct="1">
                        <a:lnSpc>
                          <a:spcPct val="100000"/>
                        </a:lnSpc>
                        <a:spcBef>
                          <a:spcPts val="0"/>
                        </a:spcBef>
                        <a:spcAft>
                          <a:spcPts val="0"/>
                        </a:spcAft>
                        <a:buClrTx/>
                        <a:buSzTx/>
                        <a:buFontTx/>
                        <a:buNone/>
                        <a:defRPr/>
                      </a:pPr>
                      <a:r>
                        <a:rPr lang="zh-CN" altLang="en-US"/>
                        <a:t>完成</a:t>
                      </a:r>
                      <a:endParaRPr lang="zh-CN" altLang="en-US"/>
                    </a:p>
                    <a:p>
                      <a:endParaRPr lang="zh-CN" altLang="en-US"/>
                    </a:p>
                  </a:txBody>
                  <a:tcPr/>
                </a:tc>
                <a:tc>
                  <a:txBody>
                    <a:bodyPr/>
                    <a:p>
                      <a:r>
                        <a:rPr lang="zh-CN" altLang="en-US"/>
                        <a:t>对</a:t>
                      </a:r>
                      <a:r>
                        <a:rPr lang="en-US" altLang="zh-CN"/>
                        <a:t>COS</a:t>
                      </a:r>
                      <a:r>
                        <a:rPr lang="zh-CN" altLang="en-US"/>
                        <a:t>、</a:t>
                      </a:r>
                      <a:r>
                        <a:rPr lang="en-US" altLang="zh-CN"/>
                        <a:t>CFS</a:t>
                      </a:r>
                      <a:r>
                        <a:rPr lang="zh-CN" altLang="en-US"/>
                        <a:t>、</a:t>
                      </a:r>
                      <a:r>
                        <a:rPr lang="en-US" altLang="zh-CN"/>
                        <a:t>EXT</a:t>
                      </a:r>
                      <a:r>
                        <a:rPr lang="zh-CN" altLang="en-US"/>
                        <a:t>在</a:t>
                      </a:r>
                      <a:r>
                        <a:rPr lang="en-US" altLang="zh-CN" sz="1800">
                          <a:sym typeface="+mn-ea"/>
                        </a:rPr>
                        <a:t>RocksDB</a:t>
                      </a:r>
                      <a:r>
                        <a:rPr lang="zh-CN" altLang="en-US" sz="1800">
                          <a:sym typeface="+mn-ea"/>
                        </a:rPr>
                        <a:t>场景，测试吞吐量与时延关系，达到</a:t>
                      </a:r>
                      <a:r>
                        <a:rPr lang="zh-CN" altLang="en-US" sz="1800">
                          <a:sym typeface="+mn-ea"/>
                        </a:rPr>
                        <a:t>优化</a:t>
                      </a:r>
                      <a:endParaRPr lang="zh-CN" altLang="en-US" sz="1800">
                        <a:sym typeface="+mn-ea"/>
                      </a:endParaRPr>
                    </a:p>
                  </a:txBody>
                  <a:tcPr/>
                </a:tc>
              </a:tr>
            </a:tbl>
          </a:graphicData>
        </a:graphic>
      </p:graphicFrame>
      <p:sp>
        <p:nvSpPr>
          <p:cNvPr id="6" name="文本框 5"/>
          <p:cNvSpPr txBox="1"/>
          <p:nvPr>
            <p:custDataLst>
              <p:tags r:id="rId5"/>
            </p:custDataLst>
          </p:nvPr>
        </p:nvSpPr>
        <p:spPr>
          <a:xfrm>
            <a:off x="3255645" y="1470660"/>
            <a:ext cx="6096000" cy="460375"/>
          </a:xfrm>
          <a:prstGeom prst="rect">
            <a:avLst/>
          </a:prstGeom>
          <a:noFill/>
        </p:spPr>
        <p:txBody>
          <a:bodyPr wrap="square" rtlCol="0" anchor="t">
            <a:spAutoFit/>
          </a:bodyPr>
          <a:p>
            <a:r>
              <a:rPr lang="zh-CN" altLang="en-US" sz="2400" b="1">
                <a:sym typeface="+mn-ea"/>
              </a:rPr>
              <a:t>扩展</a:t>
            </a:r>
            <a:r>
              <a:rPr lang="zh-CN" altLang="en-US" sz="2400" b="1">
                <a:sym typeface="+mn-ea"/>
              </a:rPr>
              <a:t>目标</a:t>
            </a:r>
            <a:endParaRPr lang="zh-CN" altLang="en-US" sz="2400" b="1">
              <a:sym typeface="+mn-ea"/>
            </a:endParaRPr>
          </a:p>
        </p:txBody>
      </p:sp>
      <p:sp>
        <p:nvSpPr>
          <p:cNvPr id="7" name="文本框 6"/>
          <p:cNvSpPr txBox="1"/>
          <p:nvPr>
            <p:custDataLst>
              <p:tags r:id="rId6"/>
            </p:custDataLst>
          </p:nvPr>
        </p:nvSpPr>
        <p:spPr>
          <a:xfrm>
            <a:off x="3255645" y="3811905"/>
            <a:ext cx="6096000" cy="460375"/>
          </a:xfrm>
          <a:prstGeom prst="rect">
            <a:avLst/>
          </a:prstGeom>
          <a:noFill/>
        </p:spPr>
        <p:txBody>
          <a:bodyPr wrap="square" rtlCol="0" anchor="t">
            <a:spAutoFit/>
          </a:bodyPr>
          <a:p>
            <a:r>
              <a:rPr lang="zh-CN" altLang="en-US" sz="2400" b="1">
                <a:sym typeface="+mn-ea"/>
              </a:rPr>
              <a:t>与</a:t>
            </a:r>
            <a:r>
              <a:rPr lang="en-US" altLang="zh-CN" sz="2400" b="1">
                <a:sym typeface="+mn-ea"/>
              </a:rPr>
              <a:t>ghOSt[2]</a:t>
            </a:r>
            <a:r>
              <a:rPr lang="zh-CN" altLang="en-US" sz="2400" b="1">
                <a:sym typeface="+mn-ea"/>
              </a:rPr>
              <a:t>对比</a:t>
            </a:r>
            <a:endParaRPr lang="zh-CN" altLang="en-US" sz="2400" b="1">
              <a:sym typeface="+mn-ea"/>
            </a:endParaRPr>
          </a:p>
        </p:txBody>
      </p:sp>
      <p:graphicFrame>
        <p:nvGraphicFramePr>
          <p:cNvPr id="14" name="表格 3"/>
          <p:cNvGraphicFramePr>
            <a:graphicFrameLocks noGrp="1"/>
          </p:cNvGraphicFramePr>
          <p:nvPr>
            <p:custDataLst>
              <p:tags r:id="rId7"/>
            </p:custDataLst>
          </p:nvPr>
        </p:nvGraphicFramePr>
        <p:xfrm>
          <a:off x="3012411" y="4272541"/>
          <a:ext cx="8839835" cy="2021840"/>
        </p:xfrm>
        <a:graphic>
          <a:graphicData uri="http://schemas.openxmlformats.org/drawingml/2006/table">
            <a:tbl>
              <a:tblPr firstRow="1" bandRow="1">
                <a:tableStyleId>{5C22544A-7EE6-4342-B048-85BDC9FD1C3A}</a:tableStyleId>
              </a:tblPr>
              <a:tblGrid>
                <a:gridCol w="2054225"/>
                <a:gridCol w="1191237"/>
                <a:gridCol w="5594290"/>
              </a:tblGrid>
              <a:tr h="370840">
                <a:tc>
                  <a:txBody>
                    <a:bodyPr/>
                    <a:p>
                      <a:r>
                        <a:rPr lang="zh-CN" altLang="en-US"/>
                        <a:t>比较</a:t>
                      </a:r>
                      <a:r>
                        <a:rPr lang="zh-CN" altLang="en-US"/>
                        <a:t>项</a:t>
                      </a:r>
                      <a:endParaRPr lang="zh-CN" altLang="en-US"/>
                    </a:p>
                  </a:txBody>
                  <a:tcPr/>
                </a:tc>
                <a:tc>
                  <a:txBody>
                    <a:bodyPr/>
                    <a:p>
                      <a:r>
                        <a:rPr lang="zh-CN" altLang="en-US"/>
                        <a:t>完成情况</a:t>
                      </a:r>
                      <a:endParaRPr lang="zh-CN" altLang="en-US"/>
                    </a:p>
                  </a:txBody>
                  <a:tcPr/>
                </a:tc>
                <a:tc>
                  <a:txBody>
                    <a:bodyPr/>
                    <a:p>
                      <a:r>
                        <a:rPr lang="zh-CN" altLang="en-US"/>
                        <a:t>说明</a:t>
                      </a:r>
                      <a:endParaRPr lang="zh-CN" altLang="en-US"/>
                    </a:p>
                  </a:txBody>
                  <a:tcPr/>
                </a:tc>
              </a:tr>
              <a:tr h="640080">
                <a:tc>
                  <a:txBody>
                    <a:bodyPr/>
                    <a:p>
                      <a:r>
                        <a:rPr lang="en-US" altLang="zh-CN"/>
                        <a:t>task delegation</a:t>
                      </a:r>
                      <a:r>
                        <a:rPr lang="zh-CN" altLang="en-US"/>
                        <a:t>时延</a:t>
                      </a:r>
                      <a:endParaRPr lang="en-US" altLang="zh-CN"/>
                    </a:p>
                  </a:txBody>
                  <a:tcPr/>
                </a:tc>
                <a:tc>
                  <a:txBody>
                    <a:bodyPr/>
                    <a:p>
                      <a:r>
                        <a:rPr lang="zh-CN" altLang="en-US"/>
                        <a:t>完成</a:t>
                      </a:r>
                      <a:endParaRPr lang="zh-CN" altLang="en-US"/>
                    </a:p>
                  </a:txBody>
                  <a:tcPr/>
                </a:tc>
                <a:tc>
                  <a:txBody>
                    <a:bodyPr/>
                    <a:p>
                      <a:r>
                        <a:rPr lang="zh-CN" altLang="en-US"/>
                        <a:t>在</a:t>
                      </a:r>
                      <a:r>
                        <a:rPr lang="en-US" altLang="zh-CN"/>
                        <a:t>task delegation</a:t>
                      </a:r>
                      <a:r>
                        <a:rPr lang="zh-CN" altLang="en-US"/>
                        <a:t>性能测试中，</a:t>
                      </a:r>
                      <a:r>
                        <a:rPr lang="en-US" altLang="zh-CN"/>
                        <a:t>COS</a:t>
                      </a:r>
                      <a:r>
                        <a:rPr lang="zh-CN" altLang="en-US"/>
                        <a:t>时延低于</a:t>
                      </a:r>
                      <a:r>
                        <a:rPr lang="en-US" altLang="zh-CN"/>
                        <a:t>ghOS</a:t>
                      </a:r>
                      <a:r>
                        <a:rPr lang="en-US" altLang="zh-CN"/>
                        <a:t>t</a:t>
                      </a:r>
                      <a:endParaRPr lang="en-US" altLang="zh-CN"/>
                    </a:p>
                  </a:txBody>
                  <a:tcPr/>
                </a:tc>
              </a:tr>
              <a:tr h="370840">
                <a:tc>
                  <a:txBody>
                    <a:bodyPr/>
                    <a:p>
                      <a:r>
                        <a:rPr lang="en-US" altLang="zh-CN"/>
                        <a:t>IO</a:t>
                      </a:r>
                      <a:r>
                        <a:rPr lang="zh-CN" altLang="en-US"/>
                        <a:t>密集型</a:t>
                      </a:r>
                      <a:r>
                        <a:rPr lang="zh-CN" altLang="en-US"/>
                        <a:t>场景</a:t>
                      </a:r>
                      <a:endParaRPr lang="zh-CN" altLang="en-US"/>
                    </a:p>
                  </a:txBody>
                  <a:tcPr/>
                </a:tc>
                <a:tc>
                  <a:txBody>
                    <a:bodyPr/>
                    <a:p>
                      <a:pPr marL="0" marR="0" lvl="0" indent="0" algn="l" defTabSz="914400" rtl="0" eaLnBrk="1" fontAlgn="auto" latinLnBrk="0" hangingPunct="1">
                        <a:lnSpc>
                          <a:spcPct val="100000"/>
                        </a:lnSpc>
                        <a:spcBef>
                          <a:spcPts val="0"/>
                        </a:spcBef>
                        <a:spcAft>
                          <a:spcPts val="0"/>
                        </a:spcAft>
                        <a:buClrTx/>
                        <a:buSzTx/>
                        <a:buFontTx/>
                        <a:buNone/>
                        <a:defRPr/>
                      </a:pPr>
                      <a:r>
                        <a:rPr lang="zh-CN" altLang="en-US"/>
                        <a:t>完成</a:t>
                      </a:r>
                      <a:endParaRPr lang="zh-CN" altLang="en-US"/>
                    </a:p>
                    <a:p>
                      <a:endParaRPr lang="zh-CN" altLang="en-US"/>
                    </a:p>
                  </a:txBody>
                  <a:tcPr/>
                </a:tc>
                <a:tc>
                  <a:txBody>
                    <a:bodyPr/>
                    <a:p>
                      <a:r>
                        <a:rPr lang="zh-CN" altLang="en-US"/>
                        <a:t>对</a:t>
                      </a:r>
                      <a:r>
                        <a:rPr lang="en-US" altLang="zh-CN"/>
                        <a:t>ghOSt</a:t>
                      </a:r>
                      <a:r>
                        <a:rPr lang="zh-CN" altLang="en-US"/>
                        <a:t>和</a:t>
                      </a:r>
                      <a:r>
                        <a:rPr lang="en-US" altLang="zh-CN"/>
                        <a:t>COS</a:t>
                      </a:r>
                      <a:r>
                        <a:rPr lang="zh-CN" altLang="en-US"/>
                        <a:t>在</a:t>
                      </a:r>
                      <a:r>
                        <a:rPr lang="en-US" altLang="zh-CN" sz="1800">
                          <a:sym typeface="+mn-ea"/>
                        </a:rPr>
                        <a:t>IO</a:t>
                      </a:r>
                      <a:r>
                        <a:rPr lang="zh-CN" altLang="en-US" sz="1800">
                          <a:sym typeface="+mn-ea"/>
                        </a:rPr>
                        <a:t>密集型场景</a:t>
                      </a:r>
                      <a:r>
                        <a:rPr lang="en-US" altLang="zh-CN" sz="1800">
                          <a:sym typeface="+mn-ea"/>
                        </a:rPr>
                        <a:t>RocksDB</a:t>
                      </a:r>
                      <a:r>
                        <a:rPr lang="zh-CN" altLang="en-US" sz="1800">
                          <a:sym typeface="+mn-ea"/>
                        </a:rPr>
                        <a:t>，测试其吞吐量与时延，</a:t>
                      </a:r>
                      <a:r>
                        <a:rPr lang="en-US" altLang="zh-CN" sz="1800">
                          <a:sym typeface="+mn-ea"/>
                        </a:rPr>
                        <a:t>COS</a:t>
                      </a:r>
                      <a:r>
                        <a:rPr lang="zh-CN" altLang="en-US" sz="1800">
                          <a:sym typeface="+mn-ea"/>
                        </a:rPr>
                        <a:t>优于</a:t>
                      </a:r>
                      <a:r>
                        <a:rPr lang="en-US" altLang="zh-CN" sz="1800">
                          <a:sym typeface="+mn-ea"/>
                        </a:rPr>
                        <a:t>ghOS</a:t>
                      </a:r>
                      <a:r>
                        <a:rPr lang="en-US" altLang="zh-CN" sz="1800">
                          <a:sym typeface="+mn-ea"/>
                        </a:rPr>
                        <a:t>t</a:t>
                      </a:r>
                      <a:endParaRPr lang="en-US" altLang="zh-CN" sz="1800">
                        <a:sym typeface="+mn-ea"/>
                      </a:endParaRPr>
                    </a:p>
                  </a:txBody>
                  <a:tcPr/>
                </a:tc>
              </a:tr>
              <a:tr h="370840">
                <a:tc>
                  <a:txBody>
                    <a:bodyPr/>
                    <a:p>
                      <a:pPr>
                        <a:buNone/>
                      </a:pPr>
                      <a:r>
                        <a:rPr lang="en-US" altLang="zh-CN"/>
                        <a:t>CPU cgroup</a:t>
                      </a:r>
                      <a:endParaRPr lang="zh-CN" altLang="en-US"/>
                    </a:p>
                  </a:txBody>
                  <a:tcPr/>
                </a:tc>
                <a:tc>
                  <a:txBody>
                    <a:bodyPr/>
                    <a:p>
                      <a:pPr>
                        <a:buNone/>
                      </a:pPr>
                      <a:r>
                        <a:rPr lang="zh-CN" altLang="en-US"/>
                        <a:t>完成</a:t>
                      </a:r>
                      <a:endParaRPr lang="zh-CN" altLang="en-US"/>
                    </a:p>
                  </a:txBody>
                  <a:tcPr/>
                </a:tc>
                <a:tc>
                  <a:txBody>
                    <a:bodyPr/>
                    <a:p>
                      <a:pPr>
                        <a:buNone/>
                      </a:pPr>
                      <a:r>
                        <a:rPr lang="en-US" altLang="zh-CN" sz="1800">
                          <a:sym typeface="+mn-ea"/>
                        </a:rPr>
                        <a:t>ghOSt</a:t>
                      </a:r>
                      <a:r>
                        <a:rPr lang="zh-CN" altLang="en-US" sz="1800">
                          <a:sym typeface="+mn-ea"/>
                        </a:rPr>
                        <a:t>不支持</a:t>
                      </a:r>
                      <a:r>
                        <a:rPr lang="en-US" altLang="zh-CN" sz="1800">
                          <a:sym typeface="+mn-ea"/>
                        </a:rPr>
                        <a:t>CPU cgroup</a:t>
                      </a:r>
                      <a:r>
                        <a:rPr lang="zh-CN" altLang="en-US" sz="1800">
                          <a:sym typeface="+mn-ea"/>
                        </a:rPr>
                        <a:t>，而</a:t>
                      </a:r>
                      <a:r>
                        <a:rPr lang="en-US" altLang="zh-CN" sz="1800">
                          <a:sym typeface="+mn-ea"/>
                        </a:rPr>
                        <a:t>COS</a:t>
                      </a:r>
                      <a:r>
                        <a:rPr lang="zh-CN" altLang="en-US" sz="1800">
                          <a:sym typeface="+mn-ea"/>
                        </a:rPr>
                        <a:t>支持</a:t>
                      </a:r>
                      <a:endParaRPr lang="zh-CN" altLang="en-US" sz="1800">
                        <a:sym typeface="+mn-ea"/>
                      </a:endParaRPr>
                    </a:p>
                  </a:txBody>
                  <a:tcPr/>
                </a:tc>
              </a:tr>
            </a:tbl>
          </a:graphicData>
        </a:graphic>
      </p:graphicFrame>
      <p:sp>
        <p:nvSpPr>
          <p:cNvPr id="18" name="文本框 17"/>
          <p:cNvSpPr txBox="1"/>
          <p:nvPr>
            <p:custDataLst>
              <p:tags r:id="rId8"/>
            </p:custDataLst>
          </p:nvPr>
        </p:nvSpPr>
        <p:spPr>
          <a:xfrm>
            <a:off x="2586355" y="6453505"/>
            <a:ext cx="9092565" cy="275590"/>
          </a:xfrm>
          <a:prstGeom prst="rect">
            <a:avLst/>
          </a:prstGeom>
          <a:noFill/>
        </p:spPr>
        <p:txBody>
          <a:bodyPr wrap="square" rtlCol="0">
            <a:spAutoFit/>
          </a:bodyPr>
          <a:p>
            <a:r>
              <a:rPr lang="en-US" altLang="zh-CN" sz="1200">
                <a:solidFill>
                  <a:schemeClr val="tx1"/>
                </a:solidFill>
              </a:rPr>
              <a:t>[2] ghOSt</a:t>
            </a:r>
            <a:r>
              <a:rPr lang="zh-CN" altLang="en-US" sz="1200">
                <a:solidFill>
                  <a:schemeClr val="tx1"/>
                </a:solidFill>
              </a:rPr>
              <a:t>：</a:t>
            </a:r>
            <a:r>
              <a:rPr lang="en-US" altLang="zh-CN" sz="1200">
                <a:solidFill>
                  <a:schemeClr val="tx1"/>
                </a:solidFill>
              </a:rPr>
              <a:t>2021</a:t>
            </a:r>
            <a:r>
              <a:rPr lang="zh-CN" altLang="en-US" sz="1200">
                <a:solidFill>
                  <a:schemeClr val="tx1"/>
                </a:solidFill>
              </a:rPr>
              <a:t>年</a:t>
            </a:r>
            <a:r>
              <a:rPr lang="en-US" altLang="zh-CN" sz="1200">
                <a:solidFill>
                  <a:schemeClr val="tx1"/>
                </a:solidFill>
              </a:rPr>
              <a:t>google</a:t>
            </a:r>
            <a:r>
              <a:rPr lang="zh-CN" altLang="en-US" sz="1200">
                <a:solidFill>
                  <a:schemeClr val="tx1"/>
                </a:solidFill>
              </a:rPr>
              <a:t>发表在</a:t>
            </a:r>
            <a:r>
              <a:rPr lang="en-US" altLang="zh-CN" sz="1200">
                <a:solidFill>
                  <a:schemeClr val="tx1"/>
                </a:solidFill>
              </a:rPr>
              <a:t>SOSP</a:t>
            </a:r>
            <a:r>
              <a:rPr lang="zh-CN" altLang="en-US" sz="1200">
                <a:solidFill>
                  <a:schemeClr val="tx1"/>
                </a:solidFill>
              </a:rPr>
              <a:t>会议上的论文。</a:t>
            </a:r>
            <a:r>
              <a:rPr lang="en-US" altLang="zh-CN" sz="1200">
                <a:solidFill>
                  <a:schemeClr val="tx1"/>
                </a:solidFill>
              </a:rPr>
              <a:t>SOSP</a:t>
            </a:r>
            <a:r>
              <a:rPr lang="zh-CN" altLang="en-US" sz="1200">
                <a:solidFill>
                  <a:schemeClr val="tx1"/>
                </a:solidFill>
              </a:rPr>
              <a:t>是计算机系统两大顶级会议之一，与</a:t>
            </a:r>
            <a:r>
              <a:rPr lang="en-US" altLang="zh-CN" sz="1200">
                <a:solidFill>
                  <a:schemeClr val="tx1"/>
                </a:solidFill>
              </a:rPr>
              <a:t>OSDI</a:t>
            </a:r>
            <a:r>
              <a:rPr lang="zh-CN" altLang="en-US" sz="1200">
                <a:solidFill>
                  <a:schemeClr val="tx1"/>
                </a:solidFill>
              </a:rPr>
              <a:t>并称系统界的奥斯卡。</a:t>
            </a:r>
            <a:endParaRPr lang="zh-CN" altLang="en-US" sz="1200">
              <a:solidFill>
                <a:schemeClr val="tx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2509520" cy="6858000"/>
          </a:xfrm>
          <a:prstGeom prst="rect">
            <a:avLst/>
          </a:prstGeom>
          <a:solidFill>
            <a:srgbClr val="1D50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nvGrpSpPr>
          <p:cNvPr id="20" name="组合 19"/>
          <p:cNvGrpSpPr/>
          <p:nvPr/>
        </p:nvGrpSpPr>
        <p:grpSpPr>
          <a:xfrm>
            <a:off x="0" y="1256291"/>
            <a:ext cx="2737505" cy="762000"/>
            <a:chOff x="0" y="772160"/>
            <a:chExt cx="2737505" cy="762000"/>
          </a:xfrm>
        </p:grpSpPr>
        <p:sp>
          <p:nvSpPr>
            <p:cNvPr id="15" name="矩形 14"/>
            <p:cNvSpPr/>
            <p:nvPr/>
          </p:nvSpPr>
          <p:spPr>
            <a:xfrm>
              <a:off x="0" y="772160"/>
              <a:ext cx="2509520" cy="762000"/>
            </a:xfrm>
            <a:prstGeom prst="rect">
              <a:avLst/>
            </a:prstGeom>
            <a:solidFill>
              <a:srgbClr val="C0000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7" name="等腰三角形 16"/>
            <p:cNvSpPr/>
            <p:nvPr/>
          </p:nvSpPr>
          <p:spPr>
            <a:xfrm rot="5400000">
              <a:off x="2491281" y="1039167"/>
              <a:ext cx="264463" cy="227985"/>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sp>
        <p:nvSpPr>
          <p:cNvPr id="8" name="文本框 7"/>
          <p:cNvSpPr txBox="1"/>
          <p:nvPr/>
        </p:nvSpPr>
        <p:spPr>
          <a:xfrm>
            <a:off x="86360" y="1388371"/>
            <a:ext cx="2336800" cy="460375"/>
          </a:xfrm>
          <a:prstGeom prst="rect">
            <a:avLst/>
          </a:prstGeom>
          <a:noFill/>
        </p:spPr>
        <p:txBody>
          <a:bodyPr wrap="square" rtlCol="0">
            <a:spAutoFit/>
          </a:bodyPr>
          <a:lstStyle/>
          <a:p>
            <a:pPr algn="ctr"/>
            <a:r>
              <a:rPr lang="zh-CN" altLang="en-US" sz="2400" b="1" dirty="0">
                <a:solidFill>
                  <a:schemeClr val="bg1"/>
                </a:solidFill>
                <a:latin typeface="Times New Roman" panose="02020603050405020304" pitchFamily="18" charset="0"/>
                <a:cs typeface="Times New Roman" panose="02020603050405020304" pitchFamily="18" charset="0"/>
              </a:rPr>
              <a:t>研究</a:t>
            </a:r>
            <a:r>
              <a:rPr lang="zh-CN" altLang="en-US" sz="2400" b="1" dirty="0">
                <a:solidFill>
                  <a:schemeClr val="bg1"/>
                </a:solidFill>
                <a:latin typeface="Times New Roman" panose="02020603050405020304" pitchFamily="18" charset="0"/>
                <a:cs typeface="Times New Roman" panose="02020603050405020304" pitchFamily="18" charset="0"/>
              </a:rPr>
              <a:t>背景</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9" name="文本框 8"/>
          <p:cNvSpPr txBox="1"/>
          <p:nvPr/>
        </p:nvSpPr>
        <p:spPr>
          <a:xfrm>
            <a:off x="86360" y="2324952"/>
            <a:ext cx="2336800" cy="460375"/>
          </a:xfrm>
          <a:prstGeom prst="rect">
            <a:avLst/>
          </a:prstGeom>
          <a:noFill/>
        </p:spPr>
        <p:txBody>
          <a:bodyPr wrap="square" rtlCol="0">
            <a:spAutoFit/>
          </a:bodyPr>
          <a:lstStyle/>
          <a:p>
            <a:pPr algn="ctr"/>
            <a:r>
              <a:rPr lang="zh-CN" altLang="en-US" sz="2400" b="1" dirty="0">
                <a:solidFill>
                  <a:schemeClr val="bg1"/>
                </a:solidFill>
                <a:latin typeface="Times New Roman" panose="02020603050405020304" pitchFamily="18" charset="0"/>
                <a:cs typeface="Times New Roman" panose="02020603050405020304" pitchFamily="18" charset="0"/>
              </a:rPr>
              <a:t>设计</a:t>
            </a:r>
            <a:r>
              <a:rPr lang="zh-CN" altLang="en-US" sz="2400" b="1" dirty="0">
                <a:solidFill>
                  <a:schemeClr val="bg1"/>
                </a:solidFill>
                <a:latin typeface="Times New Roman" panose="02020603050405020304" pitchFamily="18" charset="0"/>
                <a:cs typeface="Times New Roman" panose="02020603050405020304" pitchFamily="18" charset="0"/>
              </a:rPr>
              <a:t>实现</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10" name="文本框 9"/>
          <p:cNvSpPr txBox="1"/>
          <p:nvPr/>
        </p:nvSpPr>
        <p:spPr>
          <a:xfrm>
            <a:off x="86360" y="3261533"/>
            <a:ext cx="2336800" cy="460375"/>
          </a:xfrm>
          <a:prstGeom prst="rect">
            <a:avLst/>
          </a:prstGeom>
          <a:noFill/>
        </p:spPr>
        <p:txBody>
          <a:bodyPr wrap="square" rtlCol="0">
            <a:spAutoFit/>
          </a:bodyPr>
          <a:lstStyle/>
          <a:p>
            <a:pPr algn="ctr"/>
            <a:r>
              <a:rPr lang="zh-CN" altLang="en-US" sz="2400" b="1" dirty="0">
                <a:solidFill>
                  <a:schemeClr val="bg1"/>
                </a:solidFill>
                <a:latin typeface="Times New Roman" panose="02020603050405020304" pitchFamily="18" charset="0"/>
                <a:cs typeface="Times New Roman" panose="02020603050405020304" pitchFamily="18" charset="0"/>
              </a:rPr>
              <a:t>高性能</a:t>
            </a:r>
            <a:r>
              <a:rPr lang="zh-CN" altLang="en-US" sz="2400" b="1" dirty="0">
                <a:solidFill>
                  <a:schemeClr val="bg1"/>
                </a:solidFill>
                <a:latin typeface="Times New Roman" panose="02020603050405020304" pitchFamily="18" charset="0"/>
                <a:cs typeface="Times New Roman" panose="02020603050405020304" pitchFamily="18" charset="0"/>
              </a:rPr>
              <a:t>优化</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11" name="文本框 10"/>
          <p:cNvSpPr txBox="1"/>
          <p:nvPr/>
        </p:nvSpPr>
        <p:spPr>
          <a:xfrm>
            <a:off x="86360" y="4198114"/>
            <a:ext cx="2336800" cy="461665"/>
          </a:xfrm>
          <a:prstGeom prst="rect">
            <a:avLst/>
          </a:prstGeom>
          <a:noFill/>
        </p:spPr>
        <p:txBody>
          <a:bodyPr wrap="square" rtlCol="0">
            <a:spAutoFit/>
          </a:bodyPr>
          <a:lstStyle/>
          <a:p>
            <a:pPr algn="ctr"/>
            <a:r>
              <a:rPr lang="zh-CN" altLang="en-US" sz="2400" b="1" dirty="0">
                <a:solidFill>
                  <a:schemeClr val="bg1"/>
                </a:solidFill>
                <a:latin typeface="Times New Roman" panose="02020603050405020304" pitchFamily="18" charset="0"/>
                <a:cs typeface="Times New Roman" panose="02020603050405020304" pitchFamily="18" charset="0"/>
              </a:rPr>
              <a:t>性能评估</a:t>
            </a:r>
            <a:endParaRPr lang="zh-CN" altLang="en-US" sz="2400" dirty="0">
              <a:solidFill>
                <a:schemeClr val="bg1"/>
              </a:solidFill>
              <a:latin typeface="Times New Roman" panose="02020603050405020304" pitchFamily="18" charset="0"/>
              <a:cs typeface="Times New Roman" panose="02020603050405020304" pitchFamily="18" charset="0"/>
            </a:endParaRPr>
          </a:p>
        </p:txBody>
      </p:sp>
      <p:pic>
        <p:nvPicPr>
          <p:cNvPr id="23" name="图形 22" descr="文凭卷筒"/>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97560" y="5943600"/>
            <a:ext cx="914400" cy="914400"/>
          </a:xfrm>
          <a:prstGeom prst="rect">
            <a:avLst/>
          </a:prstGeom>
        </p:spPr>
      </p:pic>
      <p:sp>
        <p:nvSpPr>
          <p:cNvPr id="13" name="标题 1"/>
          <p:cNvSpPr txBox="1"/>
          <p:nvPr/>
        </p:nvSpPr>
        <p:spPr>
          <a:xfrm>
            <a:off x="3255691" y="568119"/>
            <a:ext cx="8596786" cy="6881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b="1">
                <a:latin typeface="Times New Roman" panose="02020603050405020304" pitchFamily="18" charset="0"/>
                <a:cs typeface="Times New Roman" panose="02020603050405020304" pitchFamily="18" charset="0"/>
                <a:sym typeface="+mn-ea"/>
              </a:rPr>
              <a:t>0.6 </a:t>
            </a:r>
            <a:r>
              <a:rPr lang="zh-CN" altLang="en-US" sz="3600" b="1">
                <a:latin typeface="Times New Roman" panose="02020603050405020304" pitchFamily="18" charset="0"/>
                <a:cs typeface="Times New Roman" panose="02020603050405020304" pitchFamily="18" charset="0"/>
                <a:sym typeface="+mn-ea"/>
              </a:rPr>
              <a:t>项目</a:t>
            </a:r>
            <a:r>
              <a:rPr lang="zh-CN" altLang="en-US" sz="3600" b="1">
                <a:latin typeface="Times New Roman" panose="02020603050405020304" pitchFamily="18" charset="0"/>
                <a:cs typeface="Times New Roman" panose="02020603050405020304" pitchFamily="18" charset="0"/>
                <a:sym typeface="+mn-ea"/>
              </a:rPr>
              <a:t>意义</a:t>
            </a:r>
            <a:endParaRPr lang="zh-CN" altLang="en-US" sz="3600" b="1">
              <a:latin typeface="Times New Roman" panose="02020603050405020304" pitchFamily="18" charset="0"/>
              <a:cs typeface="Times New Roman" panose="02020603050405020304" pitchFamily="18" charset="0"/>
              <a:sym typeface="+mn-ea"/>
            </a:endParaRPr>
          </a:p>
        </p:txBody>
      </p:sp>
      <p:pic>
        <p:nvPicPr>
          <p:cNvPr id="16" name="图片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68" y="311328"/>
            <a:ext cx="2256183" cy="414149"/>
          </a:xfrm>
          <a:prstGeom prst="rect">
            <a:avLst/>
          </a:prstGeom>
        </p:spPr>
      </p:pic>
      <p:sp>
        <p:nvSpPr>
          <p:cNvPr id="30" name="文本框 29"/>
          <p:cNvSpPr txBox="1"/>
          <p:nvPr/>
        </p:nvSpPr>
        <p:spPr>
          <a:xfrm>
            <a:off x="46051" y="5134697"/>
            <a:ext cx="2336800" cy="460375"/>
          </a:xfrm>
          <a:prstGeom prst="rect">
            <a:avLst/>
          </a:prstGeom>
          <a:noFill/>
        </p:spPr>
        <p:txBody>
          <a:bodyPr wrap="square" rtlCol="0">
            <a:spAutoFit/>
          </a:bodyPr>
          <a:lstStyle/>
          <a:p>
            <a:pPr algn="ctr"/>
            <a:r>
              <a:rPr lang="zh-CN" altLang="en-US" sz="2400" b="1" dirty="0">
                <a:solidFill>
                  <a:schemeClr val="bg1"/>
                </a:solidFill>
                <a:latin typeface="Times New Roman" panose="02020603050405020304" pitchFamily="18" charset="0"/>
                <a:cs typeface="Times New Roman" panose="02020603050405020304" pitchFamily="18" charset="0"/>
              </a:rPr>
              <a:t>赛题</a:t>
            </a:r>
            <a:r>
              <a:rPr lang="zh-CN" altLang="en-US" sz="2400" b="1" dirty="0">
                <a:solidFill>
                  <a:schemeClr val="bg1"/>
                </a:solidFill>
                <a:latin typeface="Times New Roman" panose="02020603050405020304" pitchFamily="18" charset="0"/>
                <a:cs typeface="Times New Roman" panose="02020603050405020304" pitchFamily="18" charset="0"/>
              </a:rPr>
              <a:t>总结</a:t>
            </a:r>
            <a:endParaRPr lang="zh-CN" altLang="en-US" sz="2400" dirty="0">
              <a:solidFill>
                <a:schemeClr val="bg1"/>
              </a:solidFill>
              <a:latin typeface="Times New Roman" panose="02020603050405020304" pitchFamily="18" charset="0"/>
              <a:cs typeface="Times New Roman" panose="02020603050405020304" pitchFamily="18" charset="0"/>
            </a:endParaRPr>
          </a:p>
        </p:txBody>
      </p:sp>
      <p:sp>
        <p:nvSpPr>
          <p:cNvPr id="4" name="文本框 3"/>
          <p:cNvSpPr txBox="1"/>
          <p:nvPr/>
        </p:nvSpPr>
        <p:spPr>
          <a:xfrm>
            <a:off x="3048000" y="1664335"/>
            <a:ext cx="8391525" cy="953135"/>
          </a:xfrm>
          <a:prstGeom prst="rect">
            <a:avLst/>
          </a:prstGeom>
          <a:noFill/>
        </p:spPr>
        <p:txBody>
          <a:bodyPr wrap="square" rtlCol="0" anchor="t">
            <a:spAutoFit/>
          </a:bodyPr>
          <a:p>
            <a:r>
              <a:rPr lang="zh-CN" altLang="en-US" sz="2800" b="1" dirty="0">
                <a:latin typeface="Times New Roman" panose="02020603050405020304" pitchFamily="18" charset="0"/>
                <a:cs typeface="Times New Roman" panose="02020603050405020304" pitchFamily="18" charset="0"/>
                <a:sym typeface="+mn-ea"/>
              </a:rPr>
              <a:t>社区已经存在</a:t>
            </a:r>
            <a:r>
              <a:rPr lang="en-US" altLang="zh-CN" sz="2800" b="1" dirty="0">
                <a:latin typeface="Times New Roman" panose="02020603050405020304" pitchFamily="18" charset="0"/>
                <a:cs typeface="Times New Roman" panose="02020603050405020304" pitchFamily="18" charset="0"/>
                <a:sym typeface="+mn-ea"/>
              </a:rPr>
              <a:t>Meta</a:t>
            </a:r>
            <a:r>
              <a:rPr lang="zh-CN" altLang="en-US" sz="2800" b="1" dirty="0">
                <a:latin typeface="Times New Roman" panose="02020603050405020304" pitchFamily="18" charset="0"/>
                <a:cs typeface="Times New Roman" panose="02020603050405020304" pitchFamily="18" charset="0"/>
                <a:sym typeface="+mn-ea"/>
              </a:rPr>
              <a:t>的</a:t>
            </a:r>
            <a:r>
              <a:rPr lang="en-US" altLang="zh-CN" sz="2800" b="1" dirty="0">
                <a:latin typeface="Times New Roman" panose="02020603050405020304" pitchFamily="18" charset="0"/>
                <a:cs typeface="Times New Roman" panose="02020603050405020304" pitchFamily="18" charset="0"/>
                <a:sym typeface="+mn-ea"/>
              </a:rPr>
              <a:t>EXT</a:t>
            </a:r>
            <a:r>
              <a:rPr lang="zh-CN" altLang="en-US" sz="2800" b="1" dirty="0">
                <a:latin typeface="Times New Roman" panose="02020603050405020304" pitchFamily="18" charset="0"/>
                <a:cs typeface="Times New Roman" panose="02020603050405020304" pitchFamily="18" charset="0"/>
                <a:sym typeface="+mn-ea"/>
              </a:rPr>
              <a:t>、</a:t>
            </a:r>
            <a:r>
              <a:rPr lang="en-US" altLang="zh-CN" sz="2800" b="1" dirty="0">
                <a:latin typeface="Times New Roman" panose="02020603050405020304" pitchFamily="18" charset="0"/>
                <a:cs typeface="Times New Roman" panose="02020603050405020304" pitchFamily="18" charset="0"/>
                <a:sym typeface="+mn-ea"/>
              </a:rPr>
              <a:t>Google</a:t>
            </a:r>
            <a:r>
              <a:rPr lang="zh-CN" altLang="en-US" sz="2800" b="1" dirty="0">
                <a:latin typeface="Times New Roman" panose="02020603050405020304" pitchFamily="18" charset="0"/>
                <a:cs typeface="Times New Roman" panose="02020603050405020304" pitchFamily="18" charset="0"/>
                <a:sym typeface="+mn-ea"/>
              </a:rPr>
              <a:t>的</a:t>
            </a:r>
            <a:r>
              <a:rPr lang="en-US" altLang="zh-CN" sz="2800" b="1" dirty="0">
                <a:latin typeface="Times New Roman" panose="02020603050405020304" pitchFamily="18" charset="0"/>
                <a:cs typeface="Times New Roman" panose="02020603050405020304" pitchFamily="18" charset="0"/>
                <a:sym typeface="+mn-ea"/>
              </a:rPr>
              <a:t>ghOSt</a:t>
            </a:r>
            <a:r>
              <a:rPr lang="zh-CN" altLang="en-US" sz="2800" b="1" dirty="0">
                <a:latin typeface="Times New Roman" panose="02020603050405020304" pitchFamily="18" charset="0"/>
                <a:cs typeface="Times New Roman" panose="02020603050405020304" pitchFamily="18" charset="0"/>
                <a:sym typeface="+mn-ea"/>
              </a:rPr>
              <a:t>，为什么我们还需要开发</a:t>
            </a:r>
            <a:r>
              <a:rPr lang="en-US" altLang="zh-CN" sz="2800" b="1" dirty="0">
                <a:latin typeface="Times New Roman" panose="02020603050405020304" pitchFamily="18" charset="0"/>
                <a:cs typeface="Times New Roman" panose="02020603050405020304" pitchFamily="18" charset="0"/>
                <a:sym typeface="+mn-ea"/>
              </a:rPr>
              <a:t>COS</a:t>
            </a:r>
            <a:r>
              <a:rPr lang="zh-CN" altLang="en-US" sz="2800" b="1" dirty="0">
                <a:latin typeface="Times New Roman" panose="02020603050405020304" pitchFamily="18" charset="0"/>
                <a:cs typeface="Times New Roman" panose="02020603050405020304" pitchFamily="18" charset="0"/>
                <a:sym typeface="+mn-ea"/>
              </a:rPr>
              <a:t>？</a:t>
            </a:r>
            <a:endParaRPr lang="zh-CN" altLang="en-US" sz="2800" b="1" dirty="0">
              <a:latin typeface="Times New Roman" panose="02020603050405020304" pitchFamily="18" charset="0"/>
              <a:cs typeface="Times New Roman" panose="02020603050405020304" pitchFamily="18" charset="0"/>
              <a:sym typeface="+mn-ea"/>
            </a:endParaRPr>
          </a:p>
        </p:txBody>
      </p:sp>
      <p:sp>
        <p:nvSpPr>
          <p:cNvPr id="6" name="文本框 5"/>
          <p:cNvSpPr txBox="1"/>
          <p:nvPr/>
        </p:nvSpPr>
        <p:spPr>
          <a:xfrm>
            <a:off x="3048000" y="3110230"/>
            <a:ext cx="9046845" cy="2245360"/>
          </a:xfrm>
          <a:prstGeom prst="rect">
            <a:avLst/>
          </a:prstGeom>
          <a:noFill/>
        </p:spPr>
        <p:txBody>
          <a:bodyPr wrap="square" rtlCol="0" anchor="t">
            <a:spAutoFit/>
          </a:bodyPr>
          <a:p>
            <a:pPr marL="342900" indent="-342900">
              <a:buFont typeface="Arial" panose="020B0604020202020204" pitchFamily="34" charset="0"/>
              <a:buChar char="•"/>
            </a:pPr>
            <a:r>
              <a:rPr lang="en-US" altLang="zh-CN" sz="2000" b="1">
                <a:latin typeface="Times New Roman" panose="02020603050405020304" pitchFamily="18" charset="0"/>
                <a:cs typeface="Times New Roman" panose="02020603050405020304" pitchFamily="18" charset="0"/>
                <a:sym typeface="+mn-ea"/>
              </a:rPr>
              <a:t>EXT</a:t>
            </a:r>
            <a:r>
              <a:rPr lang="zh-CN" altLang="en-US" sz="2000" b="1">
                <a:latin typeface="Times New Roman" panose="02020603050405020304" pitchFamily="18" charset="0"/>
                <a:cs typeface="Times New Roman" panose="02020603050405020304" pitchFamily="18" charset="0"/>
                <a:sym typeface="+mn-ea"/>
              </a:rPr>
              <a:t>用户态开发不够完善（初赛我们稍加完善了</a:t>
            </a:r>
            <a:r>
              <a:rPr lang="en-US" altLang="zh-CN" sz="2000" b="1">
                <a:latin typeface="Times New Roman" panose="02020603050405020304" pitchFamily="18" charset="0"/>
                <a:cs typeface="Times New Roman" panose="02020603050405020304" pitchFamily="18" charset="0"/>
                <a:sym typeface="+mn-ea"/>
              </a:rPr>
              <a:t>EXT</a:t>
            </a:r>
            <a:r>
              <a:rPr lang="zh-CN" altLang="en-US" sz="2000" b="1">
                <a:latin typeface="Times New Roman" panose="02020603050405020304" pitchFamily="18" charset="0"/>
                <a:cs typeface="Times New Roman" panose="02020603050405020304" pitchFamily="18" charset="0"/>
                <a:sym typeface="+mn-ea"/>
              </a:rPr>
              <a:t>用户态）</a:t>
            </a:r>
            <a:endParaRPr lang="zh-CN" altLang="en-US" sz="2000" b="1">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endParaRPr lang="zh-CN" altLang="en-US" sz="2000" b="1">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r>
              <a:rPr lang="en-US" altLang="zh-CN" sz="2000" b="1">
                <a:latin typeface="Times New Roman" panose="02020603050405020304" pitchFamily="18" charset="0"/>
                <a:cs typeface="Times New Roman" panose="02020603050405020304" pitchFamily="18" charset="0"/>
                <a:sym typeface="+mn-ea"/>
              </a:rPr>
              <a:t>EXT</a:t>
            </a:r>
            <a:r>
              <a:rPr lang="zh-CN" altLang="en-US" sz="2000" b="1">
                <a:latin typeface="Times New Roman" panose="02020603050405020304" pitchFamily="18" charset="0"/>
                <a:cs typeface="Times New Roman" panose="02020603050405020304" pitchFamily="18" charset="0"/>
                <a:sym typeface="+mn-ea"/>
              </a:rPr>
              <a:t>性能极低，与</a:t>
            </a:r>
            <a:r>
              <a:rPr lang="en-US" altLang="zh-CN" sz="2000" b="1">
                <a:latin typeface="Times New Roman" panose="02020603050405020304" pitchFamily="18" charset="0"/>
                <a:cs typeface="Times New Roman" panose="02020603050405020304" pitchFamily="18" charset="0"/>
                <a:sym typeface="+mn-ea"/>
              </a:rPr>
              <a:t>COS ghOSt</a:t>
            </a:r>
            <a:r>
              <a:rPr lang="zh-CN" altLang="en-US" sz="2000" b="1">
                <a:latin typeface="Times New Roman" panose="02020603050405020304" pitchFamily="18" charset="0"/>
                <a:cs typeface="Times New Roman" panose="02020603050405020304" pitchFamily="18" charset="0"/>
                <a:sym typeface="+mn-ea"/>
              </a:rPr>
              <a:t>性能差距很大（见</a:t>
            </a:r>
            <a:r>
              <a:rPr lang="zh-CN" altLang="en-US" sz="2000" b="1">
                <a:latin typeface="Times New Roman" panose="02020603050405020304" pitchFamily="18" charset="0"/>
                <a:cs typeface="Times New Roman" panose="02020603050405020304" pitchFamily="18" charset="0"/>
                <a:sym typeface="+mn-ea"/>
              </a:rPr>
              <a:t>性能测试）</a:t>
            </a:r>
            <a:endParaRPr lang="zh-CN" altLang="en-US" sz="2000" b="1">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endParaRPr lang="zh-CN" altLang="en-US" sz="2000" b="1">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r>
              <a:rPr lang="en-US" altLang="zh-CN" sz="2000" b="1">
                <a:latin typeface="Times New Roman" panose="02020603050405020304" pitchFamily="18" charset="0"/>
                <a:cs typeface="Times New Roman" panose="02020603050405020304" pitchFamily="18" charset="0"/>
                <a:sym typeface="+mn-ea"/>
              </a:rPr>
              <a:t>ghOSt</a:t>
            </a:r>
            <a:r>
              <a:rPr lang="zh-CN" altLang="en-US" sz="2000" b="1">
                <a:latin typeface="Times New Roman" panose="02020603050405020304" pitchFamily="18" charset="0"/>
                <a:cs typeface="Times New Roman" panose="02020603050405020304" pitchFamily="18" charset="0"/>
                <a:sym typeface="+mn-ea"/>
              </a:rPr>
              <a:t>性能优良，但在有</a:t>
            </a:r>
            <a:r>
              <a:rPr lang="en-US" altLang="zh-CN" sz="2000" b="1">
                <a:latin typeface="Times New Roman" panose="02020603050405020304" pitchFamily="18" charset="0"/>
                <a:cs typeface="Times New Roman" panose="02020603050405020304" pitchFamily="18" charset="0"/>
                <a:sym typeface="+mn-ea"/>
              </a:rPr>
              <a:t>CFS</a:t>
            </a:r>
            <a:r>
              <a:rPr lang="zh-CN" altLang="en-US" sz="2000" b="1">
                <a:latin typeface="Times New Roman" panose="02020603050405020304" pitchFamily="18" charset="0"/>
                <a:cs typeface="Times New Roman" panose="02020603050405020304" pitchFamily="18" charset="0"/>
                <a:sym typeface="+mn-ea"/>
              </a:rPr>
              <a:t>线程的情况下性能</a:t>
            </a:r>
            <a:r>
              <a:rPr lang="zh-CN" altLang="en-US" sz="2000" b="1">
                <a:latin typeface="Times New Roman" panose="02020603050405020304" pitchFamily="18" charset="0"/>
                <a:cs typeface="Times New Roman" panose="02020603050405020304" pitchFamily="18" charset="0"/>
                <a:sym typeface="+mn-ea"/>
              </a:rPr>
              <a:t>不稳定</a:t>
            </a:r>
            <a:endParaRPr lang="zh-CN" altLang="en-US" sz="2000" b="1">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endParaRPr lang="zh-CN" altLang="en-US" sz="2000" b="1">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r>
              <a:rPr lang="en-US" altLang="zh-CN" sz="2000" b="1">
                <a:latin typeface="Times New Roman" panose="02020603050405020304" pitchFamily="18" charset="0"/>
                <a:cs typeface="Times New Roman" panose="02020603050405020304" pitchFamily="18" charset="0"/>
                <a:sym typeface="+mn-ea"/>
              </a:rPr>
              <a:t>ghOSt</a:t>
            </a:r>
            <a:r>
              <a:rPr lang="zh-CN" altLang="en-US" sz="2000" b="1">
                <a:latin typeface="Times New Roman" panose="02020603050405020304" pitchFamily="18" charset="0"/>
                <a:cs typeface="Times New Roman" panose="02020603050405020304" pitchFamily="18" charset="0"/>
                <a:sym typeface="+mn-ea"/>
              </a:rPr>
              <a:t>不兼容</a:t>
            </a:r>
            <a:r>
              <a:rPr lang="en-US" altLang="zh-CN" sz="2000" b="1">
                <a:latin typeface="Times New Roman" panose="02020603050405020304" pitchFamily="18" charset="0"/>
                <a:cs typeface="Times New Roman" panose="02020603050405020304" pitchFamily="18" charset="0"/>
                <a:sym typeface="+mn-ea"/>
              </a:rPr>
              <a:t>cgroup</a:t>
            </a:r>
            <a:endParaRPr lang="zh-CN" altLang="en-US" sz="2000" b="1">
              <a:latin typeface="Times New Roman" panose="02020603050405020304" pitchFamily="18" charset="0"/>
              <a:cs typeface="Times New Roman" panose="02020603050405020304" pitchFamily="18" charset="0"/>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2509520" cy="6858000"/>
          </a:xfrm>
          <a:prstGeom prst="rect">
            <a:avLst/>
          </a:prstGeom>
          <a:solidFill>
            <a:srgbClr val="1D50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nvGrpSpPr>
          <p:cNvPr id="20" name="组合 19"/>
          <p:cNvGrpSpPr/>
          <p:nvPr/>
        </p:nvGrpSpPr>
        <p:grpSpPr>
          <a:xfrm>
            <a:off x="0" y="1256291"/>
            <a:ext cx="2737505" cy="762000"/>
            <a:chOff x="0" y="772160"/>
            <a:chExt cx="2737505" cy="762000"/>
          </a:xfrm>
        </p:grpSpPr>
        <p:sp>
          <p:nvSpPr>
            <p:cNvPr id="15" name="矩形 14"/>
            <p:cNvSpPr/>
            <p:nvPr/>
          </p:nvSpPr>
          <p:spPr>
            <a:xfrm>
              <a:off x="0" y="772160"/>
              <a:ext cx="2509520" cy="762000"/>
            </a:xfrm>
            <a:prstGeom prst="rect">
              <a:avLst/>
            </a:prstGeom>
            <a:solidFill>
              <a:srgbClr val="C0000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7" name="等腰三角形 16"/>
            <p:cNvSpPr/>
            <p:nvPr/>
          </p:nvSpPr>
          <p:spPr>
            <a:xfrm rot="5400000">
              <a:off x="2491281" y="1039167"/>
              <a:ext cx="264463" cy="227985"/>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sp>
        <p:nvSpPr>
          <p:cNvPr id="8" name="文本框 7"/>
          <p:cNvSpPr txBox="1"/>
          <p:nvPr/>
        </p:nvSpPr>
        <p:spPr>
          <a:xfrm>
            <a:off x="86360" y="1388371"/>
            <a:ext cx="2336800" cy="460375"/>
          </a:xfrm>
          <a:prstGeom prst="rect">
            <a:avLst/>
          </a:prstGeom>
          <a:noFill/>
        </p:spPr>
        <p:txBody>
          <a:bodyPr wrap="square" rtlCol="0">
            <a:spAutoFit/>
          </a:bodyPr>
          <a:lstStyle/>
          <a:p>
            <a:pPr algn="ctr"/>
            <a:r>
              <a:rPr lang="zh-CN" altLang="en-US" sz="2400" b="1" dirty="0">
                <a:solidFill>
                  <a:schemeClr val="bg1"/>
                </a:solidFill>
                <a:latin typeface="Times New Roman" panose="02020603050405020304" pitchFamily="18" charset="0"/>
                <a:cs typeface="Times New Roman" panose="02020603050405020304" pitchFamily="18" charset="0"/>
              </a:rPr>
              <a:t>研究</a:t>
            </a:r>
            <a:r>
              <a:rPr lang="zh-CN" altLang="en-US" sz="2400" b="1" dirty="0">
                <a:solidFill>
                  <a:schemeClr val="bg1"/>
                </a:solidFill>
                <a:latin typeface="Times New Roman" panose="02020603050405020304" pitchFamily="18" charset="0"/>
                <a:cs typeface="Times New Roman" panose="02020603050405020304" pitchFamily="18" charset="0"/>
              </a:rPr>
              <a:t>背景</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9" name="文本框 8"/>
          <p:cNvSpPr txBox="1"/>
          <p:nvPr/>
        </p:nvSpPr>
        <p:spPr>
          <a:xfrm>
            <a:off x="86360" y="2324952"/>
            <a:ext cx="2336800" cy="460375"/>
          </a:xfrm>
          <a:prstGeom prst="rect">
            <a:avLst/>
          </a:prstGeom>
          <a:noFill/>
        </p:spPr>
        <p:txBody>
          <a:bodyPr wrap="square" rtlCol="0">
            <a:spAutoFit/>
          </a:bodyPr>
          <a:lstStyle/>
          <a:p>
            <a:pPr algn="ctr"/>
            <a:r>
              <a:rPr lang="zh-CN" altLang="en-US" sz="2400" b="1" dirty="0">
                <a:solidFill>
                  <a:schemeClr val="bg1"/>
                </a:solidFill>
                <a:latin typeface="Times New Roman" panose="02020603050405020304" pitchFamily="18" charset="0"/>
                <a:cs typeface="Times New Roman" panose="02020603050405020304" pitchFamily="18" charset="0"/>
              </a:rPr>
              <a:t>设计</a:t>
            </a:r>
            <a:r>
              <a:rPr lang="zh-CN" altLang="en-US" sz="2400" b="1" dirty="0">
                <a:solidFill>
                  <a:schemeClr val="bg1"/>
                </a:solidFill>
                <a:latin typeface="Times New Roman" panose="02020603050405020304" pitchFamily="18" charset="0"/>
                <a:cs typeface="Times New Roman" panose="02020603050405020304" pitchFamily="18" charset="0"/>
              </a:rPr>
              <a:t>实现</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10" name="文本框 9"/>
          <p:cNvSpPr txBox="1"/>
          <p:nvPr/>
        </p:nvSpPr>
        <p:spPr>
          <a:xfrm>
            <a:off x="86360" y="3261533"/>
            <a:ext cx="2336800" cy="460375"/>
          </a:xfrm>
          <a:prstGeom prst="rect">
            <a:avLst/>
          </a:prstGeom>
          <a:noFill/>
        </p:spPr>
        <p:txBody>
          <a:bodyPr wrap="square" rtlCol="0">
            <a:spAutoFit/>
          </a:bodyPr>
          <a:lstStyle/>
          <a:p>
            <a:pPr algn="ctr"/>
            <a:r>
              <a:rPr lang="zh-CN" altLang="en-US" sz="2400" b="1" dirty="0">
                <a:solidFill>
                  <a:schemeClr val="bg1"/>
                </a:solidFill>
                <a:latin typeface="Times New Roman" panose="02020603050405020304" pitchFamily="18" charset="0"/>
                <a:cs typeface="Times New Roman" panose="02020603050405020304" pitchFamily="18" charset="0"/>
              </a:rPr>
              <a:t>高性能</a:t>
            </a:r>
            <a:r>
              <a:rPr lang="zh-CN" altLang="en-US" sz="2400" b="1" dirty="0">
                <a:solidFill>
                  <a:schemeClr val="bg1"/>
                </a:solidFill>
                <a:latin typeface="Times New Roman" panose="02020603050405020304" pitchFamily="18" charset="0"/>
                <a:cs typeface="Times New Roman" panose="02020603050405020304" pitchFamily="18" charset="0"/>
              </a:rPr>
              <a:t>优化</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11" name="文本框 10"/>
          <p:cNvSpPr txBox="1"/>
          <p:nvPr/>
        </p:nvSpPr>
        <p:spPr>
          <a:xfrm>
            <a:off x="86360" y="4198114"/>
            <a:ext cx="2336800" cy="461665"/>
          </a:xfrm>
          <a:prstGeom prst="rect">
            <a:avLst/>
          </a:prstGeom>
          <a:noFill/>
        </p:spPr>
        <p:txBody>
          <a:bodyPr wrap="square" rtlCol="0">
            <a:spAutoFit/>
          </a:bodyPr>
          <a:lstStyle/>
          <a:p>
            <a:pPr algn="ctr"/>
            <a:r>
              <a:rPr lang="zh-CN" altLang="en-US" sz="2400" b="1" dirty="0">
                <a:solidFill>
                  <a:schemeClr val="bg1"/>
                </a:solidFill>
                <a:latin typeface="Times New Roman" panose="02020603050405020304" pitchFamily="18" charset="0"/>
                <a:cs typeface="Times New Roman" panose="02020603050405020304" pitchFamily="18" charset="0"/>
              </a:rPr>
              <a:t>性能评估</a:t>
            </a:r>
            <a:endParaRPr lang="zh-CN" altLang="en-US" sz="2400" dirty="0">
              <a:solidFill>
                <a:schemeClr val="bg1"/>
              </a:solidFill>
              <a:latin typeface="Times New Roman" panose="02020603050405020304" pitchFamily="18" charset="0"/>
              <a:cs typeface="Times New Roman" panose="02020603050405020304" pitchFamily="18" charset="0"/>
            </a:endParaRPr>
          </a:p>
        </p:txBody>
      </p:sp>
      <p:pic>
        <p:nvPicPr>
          <p:cNvPr id="23" name="图形 22" descr="文凭卷筒"/>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97560" y="5943600"/>
            <a:ext cx="914400" cy="914400"/>
          </a:xfrm>
          <a:prstGeom prst="rect">
            <a:avLst/>
          </a:prstGeom>
        </p:spPr>
      </p:pic>
      <p:sp>
        <p:nvSpPr>
          <p:cNvPr id="13" name="标题 1"/>
          <p:cNvSpPr txBox="1"/>
          <p:nvPr/>
        </p:nvSpPr>
        <p:spPr>
          <a:xfrm>
            <a:off x="3255691" y="568119"/>
            <a:ext cx="8596786" cy="6881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b="1">
                <a:latin typeface="Times New Roman" panose="02020603050405020304" pitchFamily="18" charset="0"/>
                <a:cs typeface="Times New Roman" panose="02020603050405020304" pitchFamily="18" charset="0"/>
                <a:sym typeface="+mn-ea"/>
              </a:rPr>
              <a:t>0.7 </a:t>
            </a:r>
            <a:r>
              <a:rPr lang="zh-CN" altLang="en-US" sz="3600" b="1">
                <a:latin typeface="Times New Roman" panose="02020603050405020304" pitchFamily="18" charset="0"/>
                <a:cs typeface="Times New Roman" panose="02020603050405020304" pitchFamily="18" charset="0"/>
                <a:sym typeface="+mn-ea"/>
              </a:rPr>
              <a:t>开发难点</a:t>
            </a:r>
            <a:endParaRPr lang="zh-CN" altLang="en-US" sz="3600" b="1" dirty="0">
              <a:latin typeface="Times New Roman" panose="02020603050405020304" pitchFamily="18" charset="0"/>
              <a:cs typeface="Times New Roman" panose="02020603050405020304" pitchFamily="18" charset="0"/>
              <a:sym typeface="+mn-ea"/>
            </a:endParaRPr>
          </a:p>
        </p:txBody>
      </p:sp>
      <p:pic>
        <p:nvPicPr>
          <p:cNvPr id="16" name="图片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68" y="311328"/>
            <a:ext cx="2256183" cy="414149"/>
          </a:xfrm>
          <a:prstGeom prst="rect">
            <a:avLst/>
          </a:prstGeom>
        </p:spPr>
      </p:pic>
      <p:sp>
        <p:nvSpPr>
          <p:cNvPr id="30" name="文本框 29"/>
          <p:cNvSpPr txBox="1"/>
          <p:nvPr/>
        </p:nvSpPr>
        <p:spPr>
          <a:xfrm>
            <a:off x="46051" y="5134697"/>
            <a:ext cx="2336800" cy="460375"/>
          </a:xfrm>
          <a:prstGeom prst="rect">
            <a:avLst/>
          </a:prstGeom>
          <a:noFill/>
        </p:spPr>
        <p:txBody>
          <a:bodyPr wrap="square" rtlCol="0">
            <a:spAutoFit/>
          </a:bodyPr>
          <a:lstStyle/>
          <a:p>
            <a:pPr algn="ctr"/>
            <a:r>
              <a:rPr lang="zh-CN" altLang="en-US" sz="2400" b="1" dirty="0">
                <a:solidFill>
                  <a:schemeClr val="bg1"/>
                </a:solidFill>
                <a:latin typeface="Times New Roman" panose="02020603050405020304" pitchFamily="18" charset="0"/>
                <a:cs typeface="Times New Roman" panose="02020603050405020304" pitchFamily="18" charset="0"/>
              </a:rPr>
              <a:t>赛题</a:t>
            </a:r>
            <a:r>
              <a:rPr lang="zh-CN" altLang="en-US" sz="2400" b="1" dirty="0">
                <a:solidFill>
                  <a:schemeClr val="bg1"/>
                </a:solidFill>
                <a:latin typeface="Times New Roman" panose="02020603050405020304" pitchFamily="18" charset="0"/>
                <a:cs typeface="Times New Roman" panose="02020603050405020304" pitchFamily="18" charset="0"/>
              </a:rPr>
              <a:t>总结</a:t>
            </a:r>
            <a:endParaRPr lang="zh-CN" altLang="en-US" sz="2400" dirty="0">
              <a:solidFill>
                <a:schemeClr val="bg1"/>
              </a:solidFill>
              <a:latin typeface="Times New Roman" panose="02020603050405020304" pitchFamily="18" charset="0"/>
              <a:cs typeface="Times New Roman" panose="02020603050405020304" pitchFamily="18" charset="0"/>
            </a:endParaRPr>
          </a:p>
        </p:txBody>
      </p:sp>
      <p:sp>
        <p:nvSpPr>
          <p:cNvPr id="2" name="文本框 1"/>
          <p:cNvSpPr txBox="1"/>
          <p:nvPr>
            <p:custDataLst>
              <p:tags r:id="rId3"/>
            </p:custDataLst>
          </p:nvPr>
        </p:nvSpPr>
        <p:spPr>
          <a:xfrm>
            <a:off x="3103245" y="1922145"/>
            <a:ext cx="8903970" cy="4201160"/>
          </a:xfrm>
          <a:prstGeom prst="rect">
            <a:avLst/>
          </a:prstGeom>
          <a:noFill/>
        </p:spPr>
        <p:txBody>
          <a:bodyPr wrap="square" rtlCol="0" anchor="t">
            <a:noAutofit/>
          </a:bodyPr>
          <a:p>
            <a:r>
              <a:rPr lang="zh-CN" altLang="en-US" sz="2800" b="1">
                <a:latin typeface="Times New Roman" panose="02020603050405020304" pitchFamily="18" charset="0"/>
                <a:cs typeface="Times New Roman" panose="02020603050405020304" pitchFamily="18" charset="0"/>
              </a:rPr>
              <a:t>本题难度很高，主要体现在以下几个方面：</a:t>
            </a:r>
            <a:endParaRPr lang="en-US" altLang="zh-CN" sz="2800" b="1" u="sng">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zh-CN" altLang="en-US" sz="2000" b="1" dirty="0">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endParaRPr lang="zh-CN" altLang="en-US" sz="2000" b="1" dirty="0">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r>
              <a:rPr lang="zh-CN" altLang="en-US" sz="2000" b="1">
                <a:latin typeface="Times New Roman" panose="02020603050405020304" pitchFamily="18" charset="0"/>
                <a:cs typeface="Times New Roman" panose="02020603050405020304" pitchFamily="18" charset="0"/>
                <a:sym typeface="+mn-ea"/>
              </a:rPr>
              <a:t>需要充分地阅读最新版本</a:t>
            </a:r>
            <a:r>
              <a:rPr lang="en-US" altLang="zh-CN" sz="2000" b="1">
                <a:latin typeface="Times New Roman" panose="02020603050405020304" pitchFamily="18" charset="0"/>
                <a:cs typeface="Times New Roman" panose="02020603050405020304" pitchFamily="18" charset="0"/>
                <a:sym typeface="+mn-ea"/>
              </a:rPr>
              <a:t>Linux</a:t>
            </a:r>
            <a:r>
              <a:rPr lang="zh-CN" altLang="en-US" sz="2000" b="1">
                <a:latin typeface="Times New Roman" panose="02020603050405020304" pitchFamily="18" charset="0"/>
                <a:cs typeface="Times New Roman" panose="02020603050405020304" pitchFamily="18" charset="0"/>
                <a:sym typeface="+mn-ea"/>
              </a:rPr>
              <a:t>调度、中断等相关核心代码</a:t>
            </a:r>
            <a:endParaRPr lang="zh-CN" altLang="en-US" sz="2000" b="1">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endParaRPr lang="zh-CN" altLang="en-US" sz="2000" b="1">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r>
              <a:rPr lang="zh-CN" altLang="en-US" sz="2000" b="1">
                <a:latin typeface="Times New Roman" panose="02020603050405020304" pitchFamily="18" charset="0"/>
                <a:cs typeface="Times New Roman" panose="02020603050405020304" pitchFamily="18" charset="0"/>
                <a:sym typeface="+mn-ea"/>
              </a:rPr>
              <a:t>需要修改</a:t>
            </a:r>
            <a:r>
              <a:rPr lang="en-US" altLang="zh-CN" sz="2000" b="1">
                <a:latin typeface="Times New Roman" panose="02020603050405020304" pitchFamily="18" charset="0"/>
                <a:cs typeface="Times New Roman" panose="02020603050405020304" pitchFamily="18" charset="0"/>
                <a:sym typeface="+mn-ea"/>
              </a:rPr>
              <a:t>Linux</a:t>
            </a:r>
            <a:r>
              <a:rPr lang="zh-CN" altLang="en-US" sz="2000" b="1">
                <a:latin typeface="Times New Roman" panose="02020603050405020304" pitchFamily="18" charset="0"/>
                <a:cs typeface="Times New Roman" panose="02020603050405020304" pitchFamily="18" charset="0"/>
                <a:sym typeface="+mn-ea"/>
              </a:rPr>
              <a:t>内核的调度机制，添加用户态</a:t>
            </a:r>
            <a:r>
              <a:rPr lang="zh-CN" altLang="en-US" sz="2000" b="1">
                <a:latin typeface="Times New Roman" panose="02020603050405020304" pitchFamily="18" charset="0"/>
                <a:cs typeface="Times New Roman" panose="02020603050405020304" pitchFamily="18" charset="0"/>
                <a:sym typeface="+mn-ea"/>
              </a:rPr>
              <a:t>调度</a:t>
            </a:r>
            <a:endParaRPr lang="zh-CN" altLang="en-US" sz="2000" b="1">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endParaRPr lang="zh-CN" altLang="en-US" sz="2000" b="1">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r>
              <a:rPr lang="zh-CN" altLang="en-US" sz="2000" b="1">
                <a:latin typeface="Times New Roman" panose="02020603050405020304" pitchFamily="18" charset="0"/>
                <a:cs typeface="Times New Roman" panose="02020603050405020304" pitchFamily="18" charset="0"/>
                <a:sym typeface="+mn-ea"/>
              </a:rPr>
              <a:t>调研该领域的最新研究成果，自主设计全新用户态调度</a:t>
            </a:r>
            <a:r>
              <a:rPr lang="zh-CN" altLang="en-US" sz="2000" b="1">
                <a:latin typeface="Times New Roman" panose="02020603050405020304" pitchFamily="18" charset="0"/>
                <a:cs typeface="Times New Roman" panose="02020603050405020304" pitchFamily="18" charset="0"/>
                <a:sym typeface="+mn-ea"/>
              </a:rPr>
              <a:t>框架</a:t>
            </a:r>
            <a:endParaRPr lang="zh-CN" altLang="en-US" sz="2000" b="1">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endParaRPr lang="zh-CN" altLang="en-US" sz="2000" b="1">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r>
              <a:rPr lang="zh-CN" altLang="en-US" sz="2000" b="1">
                <a:latin typeface="Times New Roman" panose="02020603050405020304" pitchFamily="18" charset="0"/>
                <a:cs typeface="Times New Roman" panose="02020603050405020304" pitchFamily="18" charset="0"/>
                <a:sym typeface="+mn-ea"/>
              </a:rPr>
              <a:t>发掘实际应用场景，如</a:t>
            </a:r>
            <a:r>
              <a:rPr lang="en-US" altLang="zh-CN" sz="2000" b="1">
                <a:latin typeface="Times New Roman" panose="02020603050405020304" pitchFamily="18" charset="0"/>
                <a:cs typeface="Times New Roman" panose="02020603050405020304" pitchFamily="18" charset="0"/>
                <a:sym typeface="+mn-ea"/>
              </a:rPr>
              <a:t>RocksDB</a:t>
            </a:r>
            <a:r>
              <a:rPr lang="zh-CN" altLang="en-US" sz="2000" b="1">
                <a:latin typeface="Times New Roman" panose="02020603050405020304" pitchFamily="18" charset="0"/>
                <a:cs typeface="Times New Roman" panose="02020603050405020304" pitchFamily="18" charset="0"/>
                <a:sym typeface="+mn-ea"/>
              </a:rPr>
              <a:t>，和</a:t>
            </a:r>
            <a:r>
              <a:rPr lang="en-US" altLang="zh-CN" sz="2000" b="1">
                <a:latin typeface="Times New Roman" panose="02020603050405020304" pitchFamily="18" charset="0"/>
                <a:cs typeface="Times New Roman" panose="02020603050405020304" pitchFamily="18" charset="0"/>
                <a:sym typeface="+mn-ea"/>
              </a:rPr>
              <a:t>CFS</a:t>
            </a:r>
            <a:r>
              <a:rPr lang="zh-CN" altLang="en-US" sz="2000" b="1">
                <a:latin typeface="Times New Roman" panose="02020603050405020304" pitchFamily="18" charset="0"/>
                <a:cs typeface="Times New Roman" panose="02020603050405020304" pitchFamily="18" charset="0"/>
                <a:sym typeface="+mn-ea"/>
              </a:rPr>
              <a:t>、</a:t>
            </a:r>
            <a:r>
              <a:rPr lang="en-US" altLang="zh-CN" sz="2000" b="1">
                <a:latin typeface="Times New Roman" panose="02020603050405020304" pitchFamily="18" charset="0"/>
                <a:cs typeface="Times New Roman" panose="02020603050405020304" pitchFamily="18" charset="0"/>
                <a:sym typeface="+mn-ea"/>
              </a:rPr>
              <a:t>ghOSt</a:t>
            </a:r>
            <a:r>
              <a:rPr lang="zh-CN" altLang="en-US" sz="2000" b="1">
                <a:latin typeface="Times New Roman" panose="02020603050405020304" pitchFamily="18" charset="0"/>
                <a:cs typeface="Times New Roman" panose="02020603050405020304" pitchFamily="18" charset="0"/>
                <a:sym typeface="+mn-ea"/>
              </a:rPr>
              <a:t>进行性能对比达到</a:t>
            </a:r>
            <a:r>
              <a:rPr lang="zh-CN" altLang="en-US" sz="2000" b="1">
                <a:latin typeface="Times New Roman" panose="02020603050405020304" pitchFamily="18" charset="0"/>
                <a:cs typeface="Times New Roman" panose="02020603050405020304" pitchFamily="18" charset="0"/>
                <a:sym typeface="+mn-ea"/>
              </a:rPr>
              <a:t>优化</a:t>
            </a:r>
            <a:endParaRPr lang="zh-CN" altLang="en-US" sz="2000" b="1">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endParaRPr lang="zh-CN" altLang="en-US" sz="200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2509520" cy="6858000"/>
          </a:xfrm>
          <a:prstGeom prst="rect">
            <a:avLst/>
          </a:prstGeom>
          <a:solidFill>
            <a:srgbClr val="1D50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nvGrpSpPr>
          <p:cNvPr id="20" name="组合 19"/>
          <p:cNvGrpSpPr/>
          <p:nvPr/>
        </p:nvGrpSpPr>
        <p:grpSpPr>
          <a:xfrm>
            <a:off x="0" y="1256291"/>
            <a:ext cx="2737505" cy="762000"/>
            <a:chOff x="0" y="772160"/>
            <a:chExt cx="2737505" cy="762000"/>
          </a:xfrm>
        </p:grpSpPr>
        <p:sp>
          <p:nvSpPr>
            <p:cNvPr id="15" name="矩形 14"/>
            <p:cNvSpPr/>
            <p:nvPr/>
          </p:nvSpPr>
          <p:spPr>
            <a:xfrm>
              <a:off x="0" y="772160"/>
              <a:ext cx="2509520" cy="762000"/>
            </a:xfrm>
            <a:prstGeom prst="rect">
              <a:avLst/>
            </a:prstGeom>
            <a:solidFill>
              <a:srgbClr val="C0000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7" name="等腰三角形 16"/>
            <p:cNvSpPr/>
            <p:nvPr/>
          </p:nvSpPr>
          <p:spPr>
            <a:xfrm rot="5400000">
              <a:off x="2491281" y="1039167"/>
              <a:ext cx="264463" cy="227985"/>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sp>
        <p:nvSpPr>
          <p:cNvPr id="8" name="文本框 7"/>
          <p:cNvSpPr txBox="1"/>
          <p:nvPr/>
        </p:nvSpPr>
        <p:spPr>
          <a:xfrm>
            <a:off x="86360" y="1388371"/>
            <a:ext cx="2336800" cy="460375"/>
          </a:xfrm>
          <a:prstGeom prst="rect">
            <a:avLst/>
          </a:prstGeom>
          <a:noFill/>
        </p:spPr>
        <p:txBody>
          <a:bodyPr wrap="square" rtlCol="0">
            <a:spAutoFit/>
          </a:bodyPr>
          <a:lstStyle/>
          <a:p>
            <a:pPr algn="ctr"/>
            <a:r>
              <a:rPr lang="zh-CN" altLang="en-US" sz="2400" b="1" dirty="0">
                <a:solidFill>
                  <a:schemeClr val="bg1"/>
                </a:solidFill>
                <a:latin typeface="Times New Roman" panose="02020603050405020304" pitchFamily="18" charset="0"/>
                <a:cs typeface="Times New Roman" panose="02020603050405020304" pitchFamily="18" charset="0"/>
              </a:rPr>
              <a:t>研究</a:t>
            </a:r>
            <a:r>
              <a:rPr lang="zh-CN" altLang="en-US" sz="2400" b="1" dirty="0">
                <a:solidFill>
                  <a:schemeClr val="bg1"/>
                </a:solidFill>
                <a:latin typeface="Times New Roman" panose="02020603050405020304" pitchFamily="18" charset="0"/>
                <a:cs typeface="Times New Roman" panose="02020603050405020304" pitchFamily="18" charset="0"/>
              </a:rPr>
              <a:t>背景</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9" name="文本框 8"/>
          <p:cNvSpPr txBox="1"/>
          <p:nvPr/>
        </p:nvSpPr>
        <p:spPr>
          <a:xfrm>
            <a:off x="86360" y="2324952"/>
            <a:ext cx="2336800" cy="460375"/>
          </a:xfrm>
          <a:prstGeom prst="rect">
            <a:avLst/>
          </a:prstGeom>
          <a:noFill/>
        </p:spPr>
        <p:txBody>
          <a:bodyPr wrap="square" rtlCol="0">
            <a:spAutoFit/>
          </a:bodyPr>
          <a:lstStyle/>
          <a:p>
            <a:pPr algn="ctr"/>
            <a:r>
              <a:rPr lang="zh-CN" altLang="en-US" sz="2400" b="1" dirty="0">
                <a:solidFill>
                  <a:schemeClr val="bg1"/>
                </a:solidFill>
                <a:latin typeface="Times New Roman" panose="02020603050405020304" pitchFamily="18" charset="0"/>
                <a:cs typeface="Times New Roman" panose="02020603050405020304" pitchFamily="18" charset="0"/>
              </a:rPr>
              <a:t>设计</a:t>
            </a:r>
            <a:r>
              <a:rPr lang="zh-CN" altLang="en-US" sz="2400" b="1" dirty="0">
                <a:solidFill>
                  <a:schemeClr val="bg1"/>
                </a:solidFill>
                <a:latin typeface="Times New Roman" panose="02020603050405020304" pitchFamily="18" charset="0"/>
                <a:cs typeface="Times New Roman" panose="02020603050405020304" pitchFamily="18" charset="0"/>
              </a:rPr>
              <a:t>实现</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10" name="文本框 9"/>
          <p:cNvSpPr txBox="1"/>
          <p:nvPr/>
        </p:nvSpPr>
        <p:spPr>
          <a:xfrm>
            <a:off x="86360" y="3261533"/>
            <a:ext cx="2336800" cy="460375"/>
          </a:xfrm>
          <a:prstGeom prst="rect">
            <a:avLst/>
          </a:prstGeom>
          <a:noFill/>
        </p:spPr>
        <p:txBody>
          <a:bodyPr wrap="square" rtlCol="0">
            <a:spAutoFit/>
          </a:bodyPr>
          <a:lstStyle/>
          <a:p>
            <a:pPr algn="ctr"/>
            <a:r>
              <a:rPr lang="zh-CN" altLang="en-US" sz="2400" b="1" dirty="0">
                <a:solidFill>
                  <a:schemeClr val="bg1"/>
                </a:solidFill>
                <a:latin typeface="Times New Roman" panose="02020603050405020304" pitchFamily="18" charset="0"/>
                <a:cs typeface="Times New Roman" panose="02020603050405020304" pitchFamily="18" charset="0"/>
              </a:rPr>
              <a:t>高性能</a:t>
            </a:r>
            <a:r>
              <a:rPr lang="zh-CN" altLang="en-US" sz="2400" b="1" dirty="0">
                <a:solidFill>
                  <a:schemeClr val="bg1"/>
                </a:solidFill>
                <a:latin typeface="Times New Roman" panose="02020603050405020304" pitchFamily="18" charset="0"/>
                <a:cs typeface="Times New Roman" panose="02020603050405020304" pitchFamily="18" charset="0"/>
              </a:rPr>
              <a:t>优化</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11" name="文本框 10"/>
          <p:cNvSpPr txBox="1"/>
          <p:nvPr/>
        </p:nvSpPr>
        <p:spPr>
          <a:xfrm>
            <a:off x="86360" y="4198114"/>
            <a:ext cx="2336800" cy="461665"/>
          </a:xfrm>
          <a:prstGeom prst="rect">
            <a:avLst/>
          </a:prstGeom>
          <a:noFill/>
        </p:spPr>
        <p:txBody>
          <a:bodyPr wrap="square" rtlCol="0">
            <a:spAutoFit/>
          </a:bodyPr>
          <a:lstStyle/>
          <a:p>
            <a:pPr algn="ctr"/>
            <a:r>
              <a:rPr lang="zh-CN" altLang="en-US" sz="2400" b="1" dirty="0">
                <a:solidFill>
                  <a:schemeClr val="bg1"/>
                </a:solidFill>
                <a:latin typeface="Times New Roman" panose="02020603050405020304" pitchFamily="18" charset="0"/>
                <a:cs typeface="Times New Roman" panose="02020603050405020304" pitchFamily="18" charset="0"/>
              </a:rPr>
              <a:t>性能评估</a:t>
            </a:r>
            <a:endParaRPr lang="zh-CN" altLang="en-US" sz="2400" dirty="0">
              <a:solidFill>
                <a:schemeClr val="bg1"/>
              </a:solidFill>
              <a:latin typeface="Times New Roman" panose="02020603050405020304" pitchFamily="18" charset="0"/>
              <a:cs typeface="Times New Roman" panose="02020603050405020304" pitchFamily="18" charset="0"/>
            </a:endParaRPr>
          </a:p>
        </p:txBody>
      </p:sp>
      <p:pic>
        <p:nvPicPr>
          <p:cNvPr id="23" name="图形 22" descr="文凭卷筒"/>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97560" y="5943600"/>
            <a:ext cx="914400" cy="914400"/>
          </a:xfrm>
          <a:prstGeom prst="rect">
            <a:avLst/>
          </a:prstGeom>
        </p:spPr>
      </p:pic>
      <p:pic>
        <p:nvPicPr>
          <p:cNvPr id="16" name="图片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68" y="311328"/>
            <a:ext cx="2256183" cy="414149"/>
          </a:xfrm>
          <a:prstGeom prst="rect">
            <a:avLst/>
          </a:prstGeom>
        </p:spPr>
      </p:pic>
      <p:sp>
        <p:nvSpPr>
          <p:cNvPr id="30" name="文本框 29"/>
          <p:cNvSpPr txBox="1"/>
          <p:nvPr/>
        </p:nvSpPr>
        <p:spPr>
          <a:xfrm>
            <a:off x="46051" y="5134697"/>
            <a:ext cx="2336800" cy="460375"/>
          </a:xfrm>
          <a:prstGeom prst="rect">
            <a:avLst/>
          </a:prstGeom>
          <a:noFill/>
        </p:spPr>
        <p:txBody>
          <a:bodyPr wrap="square" rtlCol="0">
            <a:spAutoFit/>
          </a:bodyPr>
          <a:lstStyle/>
          <a:p>
            <a:pPr algn="ctr"/>
            <a:r>
              <a:rPr lang="zh-CN" altLang="en-US" sz="2400" b="1" dirty="0">
                <a:solidFill>
                  <a:schemeClr val="bg1"/>
                </a:solidFill>
                <a:latin typeface="Times New Roman" panose="02020603050405020304" pitchFamily="18" charset="0"/>
                <a:cs typeface="Times New Roman" panose="02020603050405020304" pitchFamily="18" charset="0"/>
              </a:rPr>
              <a:t>赛题</a:t>
            </a:r>
            <a:r>
              <a:rPr lang="zh-CN" altLang="en-US" sz="2400" b="1" dirty="0">
                <a:solidFill>
                  <a:schemeClr val="bg1"/>
                </a:solidFill>
                <a:latin typeface="Times New Roman" panose="02020603050405020304" pitchFamily="18" charset="0"/>
                <a:cs typeface="Times New Roman" panose="02020603050405020304" pitchFamily="18" charset="0"/>
              </a:rPr>
              <a:t>总结</a:t>
            </a:r>
            <a:endParaRPr lang="zh-CN" altLang="en-US" sz="2400" dirty="0">
              <a:solidFill>
                <a:schemeClr val="bg1"/>
              </a:solidFill>
              <a:latin typeface="Times New Roman" panose="02020603050405020304" pitchFamily="18" charset="0"/>
              <a:cs typeface="Times New Roman" panose="02020603050405020304" pitchFamily="18" charset="0"/>
            </a:endParaRPr>
          </a:p>
        </p:txBody>
      </p:sp>
      <p:sp>
        <p:nvSpPr>
          <p:cNvPr id="32" name="文本框 31"/>
          <p:cNvSpPr txBox="1"/>
          <p:nvPr/>
        </p:nvSpPr>
        <p:spPr>
          <a:xfrm flipH="1">
            <a:off x="10337165" y="1618615"/>
            <a:ext cx="76200" cy="394335"/>
          </a:xfrm>
          <a:prstGeom prst="rect">
            <a:avLst/>
          </a:prstGeom>
          <a:noFill/>
        </p:spPr>
        <p:txBody>
          <a:bodyPr wrap="square" rtlCol="0">
            <a:noAutofit/>
          </a:bodyPr>
          <a:lstStyle/>
          <a:p>
            <a:pPr indent="0">
              <a:buFont typeface="Arial" panose="020B0604020202020204" pitchFamily="34" charset="0"/>
              <a:buNone/>
            </a:pPr>
            <a:endParaRPr lang="en-US" altLang="zh-CN" sz="2000" b="1" dirty="0">
              <a:latin typeface="Times New Roman" panose="02020603050405020304" pitchFamily="18" charset="0"/>
              <a:cs typeface="Times New Roman" panose="02020603050405020304" pitchFamily="18" charset="0"/>
            </a:endParaRPr>
          </a:p>
        </p:txBody>
      </p:sp>
      <p:sp>
        <p:nvSpPr>
          <p:cNvPr id="3" name="文本框 2"/>
          <p:cNvSpPr txBox="1"/>
          <p:nvPr/>
        </p:nvSpPr>
        <p:spPr>
          <a:xfrm>
            <a:off x="3278505" y="3428365"/>
            <a:ext cx="5865495" cy="513080"/>
          </a:xfrm>
          <a:prstGeom prst="rect">
            <a:avLst/>
          </a:prstGeom>
          <a:noFill/>
        </p:spPr>
        <p:txBody>
          <a:bodyPr wrap="square" rtlCol="0" anchor="t">
            <a:noAutofit/>
          </a:bodyPr>
          <a:p>
            <a:endParaRPr lang="en-US" altLang="zh-CN" sz="2800" b="1" dirty="0">
              <a:latin typeface="Times New Roman" panose="02020603050405020304" pitchFamily="18" charset="0"/>
              <a:cs typeface="Times New Roman" panose="02020603050405020304" pitchFamily="18" charset="0"/>
              <a:sym typeface="+mn-ea"/>
            </a:endParaRPr>
          </a:p>
        </p:txBody>
      </p:sp>
      <p:sp>
        <p:nvSpPr>
          <p:cNvPr id="13" name="标题 1"/>
          <p:cNvSpPr txBox="1"/>
          <p:nvPr/>
        </p:nvSpPr>
        <p:spPr>
          <a:xfrm>
            <a:off x="3255691" y="568119"/>
            <a:ext cx="8596786" cy="6881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b="1" dirty="0">
                <a:latin typeface="Times New Roman" panose="02020603050405020304" pitchFamily="18" charset="0"/>
                <a:cs typeface="Times New Roman" panose="02020603050405020304" pitchFamily="18" charset="0"/>
              </a:rPr>
              <a:t>0.8 </a:t>
            </a:r>
            <a:r>
              <a:rPr lang="zh-CN" altLang="en-US" sz="3600" b="1" dirty="0">
                <a:latin typeface="Times New Roman" panose="02020603050405020304" pitchFamily="18" charset="0"/>
                <a:cs typeface="Times New Roman" panose="02020603050405020304" pitchFamily="18" charset="0"/>
              </a:rPr>
              <a:t>开发</a:t>
            </a:r>
            <a:r>
              <a:rPr lang="zh-CN" altLang="en-US" sz="3600" b="1" dirty="0">
                <a:latin typeface="Times New Roman" panose="02020603050405020304" pitchFamily="18" charset="0"/>
                <a:cs typeface="Times New Roman" panose="02020603050405020304" pitchFamily="18" charset="0"/>
              </a:rPr>
              <a:t>记录</a:t>
            </a:r>
            <a:endParaRPr lang="zh-CN" altLang="en-US" sz="3600" b="1" dirty="0">
              <a:latin typeface="Times New Roman" panose="02020603050405020304" pitchFamily="18" charset="0"/>
              <a:cs typeface="Times New Roman" panose="02020603050405020304" pitchFamily="18" charset="0"/>
            </a:endParaRPr>
          </a:p>
        </p:txBody>
      </p:sp>
      <p:pic>
        <p:nvPicPr>
          <p:cNvPr id="2" name="图片 1"/>
          <p:cNvPicPr>
            <a:picLocks noChangeAspect="1"/>
          </p:cNvPicPr>
          <p:nvPr/>
        </p:nvPicPr>
        <p:blipFill>
          <a:blip r:embed="rId3"/>
          <a:srcRect t="1323" b="2667"/>
          <a:stretch>
            <a:fillRect/>
          </a:stretch>
        </p:blipFill>
        <p:spPr>
          <a:xfrm>
            <a:off x="2656840" y="1121410"/>
            <a:ext cx="9417050" cy="566547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86360" y="1388371"/>
            <a:ext cx="2336800" cy="460375"/>
          </a:xfrm>
          <a:prstGeom prst="rect">
            <a:avLst/>
          </a:prstGeom>
          <a:noFill/>
        </p:spPr>
        <p:txBody>
          <a:bodyPr wrap="square" rtlCol="0">
            <a:spAutoFit/>
          </a:bodyPr>
          <a:lstStyle/>
          <a:p>
            <a:pPr algn="ctr"/>
            <a:r>
              <a:rPr lang="zh-CN" altLang="en-US" sz="2400" b="1">
                <a:solidFill>
                  <a:schemeClr val="bg1"/>
                </a:solidFill>
                <a:latin typeface="Times New Roman" panose="02020603050405020304" pitchFamily="18" charset="0"/>
                <a:cs typeface="Times New Roman" panose="02020603050405020304" pitchFamily="18" charset="0"/>
              </a:rPr>
              <a:t>研究背景</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9" name="文本框 8"/>
          <p:cNvSpPr txBox="1"/>
          <p:nvPr/>
        </p:nvSpPr>
        <p:spPr>
          <a:xfrm>
            <a:off x="86360" y="2324952"/>
            <a:ext cx="2336800" cy="460375"/>
          </a:xfrm>
          <a:prstGeom prst="rect">
            <a:avLst/>
          </a:prstGeom>
          <a:noFill/>
        </p:spPr>
        <p:txBody>
          <a:bodyPr wrap="square" rtlCol="0">
            <a:spAutoFit/>
          </a:bodyPr>
          <a:lstStyle/>
          <a:p>
            <a:pPr algn="ctr"/>
            <a:r>
              <a:rPr lang="zh-CN" altLang="en-US" sz="2400" b="1">
                <a:solidFill>
                  <a:schemeClr val="bg1"/>
                </a:solidFill>
                <a:latin typeface="Times New Roman" panose="02020603050405020304" pitchFamily="18" charset="0"/>
                <a:cs typeface="Times New Roman" panose="02020603050405020304" pitchFamily="18" charset="0"/>
              </a:rPr>
              <a:t>设计实现</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10" name="文本框 9"/>
          <p:cNvSpPr txBox="1"/>
          <p:nvPr/>
        </p:nvSpPr>
        <p:spPr>
          <a:xfrm>
            <a:off x="86360" y="3261533"/>
            <a:ext cx="2336800" cy="460375"/>
          </a:xfrm>
          <a:prstGeom prst="rect">
            <a:avLst/>
          </a:prstGeom>
          <a:noFill/>
        </p:spPr>
        <p:txBody>
          <a:bodyPr wrap="square" rtlCol="0">
            <a:spAutoFit/>
          </a:bodyPr>
          <a:lstStyle/>
          <a:p>
            <a:pPr algn="ctr"/>
            <a:r>
              <a:rPr lang="zh-CN" altLang="en-US" sz="2400" b="1" dirty="0">
                <a:solidFill>
                  <a:schemeClr val="bg1"/>
                </a:solidFill>
                <a:latin typeface="Times New Roman" panose="02020603050405020304" pitchFamily="18" charset="0"/>
                <a:cs typeface="Times New Roman" panose="02020603050405020304" pitchFamily="18" charset="0"/>
              </a:rPr>
              <a:t>高性能</a:t>
            </a:r>
            <a:r>
              <a:rPr lang="zh-CN" altLang="en-US" sz="2400" b="1" dirty="0">
                <a:solidFill>
                  <a:schemeClr val="bg1"/>
                </a:solidFill>
                <a:latin typeface="Times New Roman" panose="02020603050405020304" pitchFamily="18" charset="0"/>
                <a:cs typeface="Times New Roman" panose="02020603050405020304" pitchFamily="18" charset="0"/>
              </a:rPr>
              <a:t>优化</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11" name="文本框 10"/>
          <p:cNvSpPr txBox="1"/>
          <p:nvPr/>
        </p:nvSpPr>
        <p:spPr>
          <a:xfrm>
            <a:off x="86360" y="4198114"/>
            <a:ext cx="2336800" cy="460375"/>
          </a:xfrm>
          <a:prstGeom prst="rect">
            <a:avLst/>
          </a:prstGeom>
          <a:noFill/>
        </p:spPr>
        <p:txBody>
          <a:bodyPr wrap="square" rtlCol="0">
            <a:spAutoFit/>
          </a:bodyPr>
          <a:lstStyle/>
          <a:p>
            <a:pPr algn="ctr"/>
            <a:r>
              <a:rPr lang="zh-CN" altLang="en-US" sz="2400" b="1" dirty="0">
                <a:solidFill>
                  <a:schemeClr val="bg1"/>
                </a:solidFill>
                <a:latin typeface="Times New Roman" panose="02020603050405020304" pitchFamily="18" charset="0"/>
                <a:cs typeface="Times New Roman" panose="02020603050405020304" pitchFamily="18" charset="0"/>
              </a:rPr>
              <a:t>性能</a:t>
            </a:r>
            <a:r>
              <a:rPr lang="zh-CN" altLang="en-US" sz="2400" b="1" dirty="0">
                <a:solidFill>
                  <a:schemeClr val="bg1"/>
                </a:solidFill>
                <a:latin typeface="Times New Roman" panose="02020603050405020304" pitchFamily="18" charset="0"/>
                <a:cs typeface="Times New Roman" panose="02020603050405020304" pitchFamily="18" charset="0"/>
              </a:rPr>
              <a:t>评估</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pic>
        <p:nvPicPr>
          <p:cNvPr id="23" name="图形 22" descr="文凭卷筒"/>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97560" y="5943600"/>
            <a:ext cx="914400" cy="914400"/>
          </a:xfrm>
          <a:prstGeom prst="rect">
            <a:avLst/>
          </a:prstGeom>
        </p:spPr>
      </p:pic>
      <p:sp>
        <p:nvSpPr>
          <p:cNvPr id="13" name="标题 1"/>
          <p:cNvSpPr txBox="1"/>
          <p:nvPr/>
        </p:nvSpPr>
        <p:spPr>
          <a:xfrm>
            <a:off x="360091" y="350949"/>
            <a:ext cx="8596786" cy="6881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b="1">
                <a:latin typeface="Times New Roman" panose="02020603050405020304" pitchFamily="18" charset="0"/>
                <a:cs typeface="Times New Roman" panose="02020603050405020304" pitchFamily="18" charset="0"/>
              </a:rPr>
              <a:t>1.1 COS</a:t>
            </a:r>
            <a:r>
              <a:rPr lang="zh-CN" altLang="en-US" sz="3600" b="1">
                <a:latin typeface="Times New Roman" panose="02020603050405020304" pitchFamily="18" charset="0"/>
                <a:cs typeface="Times New Roman" panose="02020603050405020304" pitchFamily="18" charset="0"/>
              </a:rPr>
              <a:t>设计</a:t>
            </a:r>
            <a:endParaRPr lang="zh-CN" altLang="en-US" sz="3600" b="1">
              <a:latin typeface="Times New Roman" panose="02020603050405020304" pitchFamily="18" charset="0"/>
              <a:cs typeface="Times New Roman" panose="02020603050405020304" pitchFamily="18" charset="0"/>
            </a:endParaRPr>
          </a:p>
        </p:txBody>
      </p:sp>
      <p:sp>
        <p:nvSpPr>
          <p:cNvPr id="30" name="文本框 29"/>
          <p:cNvSpPr txBox="1"/>
          <p:nvPr/>
        </p:nvSpPr>
        <p:spPr>
          <a:xfrm>
            <a:off x="46051" y="5134697"/>
            <a:ext cx="2336800" cy="460375"/>
          </a:xfrm>
          <a:prstGeom prst="rect">
            <a:avLst/>
          </a:prstGeom>
          <a:noFill/>
        </p:spPr>
        <p:txBody>
          <a:bodyPr wrap="square" rtlCol="0">
            <a:spAutoFit/>
          </a:bodyPr>
          <a:lstStyle/>
          <a:p>
            <a:pPr algn="ctr"/>
            <a:r>
              <a:rPr lang="zh-CN" altLang="en-US" sz="2400" b="1" dirty="0">
                <a:solidFill>
                  <a:schemeClr val="bg1"/>
                </a:solidFill>
                <a:latin typeface="Times New Roman" panose="02020603050405020304" pitchFamily="18" charset="0"/>
                <a:cs typeface="Times New Roman" panose="02020603050405020304" pitchFamily="18" charset="0"/>
              </a:rPr>
              <a:t>赛题</a:t>
            </a:r>
            <a:r>
              <a:rPr lang="zh-CN" altLang="en-US" sz="2400" b="1" dirty="0">
                <a:solidFill>
                  <a:schemeClr val="bg1"/>
                </a:solidFill>
                <a:latin typeface="Times New Roman" panose="02020603050405020304" pitchFamily="18" charset="0"/>
                <a:cs typeface="Times New Roman" panose="02020603050405020304" pitchFamily="18" charset="0"/>
              </a:rPr>
              <a:t>总结</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4" name="文本框 3"/>
          <p:cNvSpPr txBox="1"/>
          <p:nvPr/>
        </p:nvSpPr>
        <p:spPr>
          <a:xfrm>
            <a:off x="208915" y="1164590"/>
            <a:ext cx="3636010" cy="937895"/>
          </a:xfrm>
          <a:prstGeom prst="rect">
            <a:avLst/>
          </a:prstGeom>
          <a:noFill/>
        </p:spPr>
        <p:txBody>
          <a:bodyPr wrap="square" rtlCol="0">
            <a:noAutofit/>
          </a:bodyPr>
          <a:p>
            <a:r>
              <a:rPr lang="en-US" altLang="zh-CN" sz="2400" b="1"/>
              <a:t>COS</a:t>
            </a:r>
            <a:r>
              <a:rPr lang="zh-CN" altLang="en-US" sz="2400" b="1"/>
              <a:t>在设计中分为以下五个部分：</a:t>
            </a:r>
            <a:endParaRPr lang="zh-CN" altLang="en-US" sz="2400" b="1"/>
          </a:p>
        </p:txBody>
      </p:sp>
      <p:sp>
        <p:nvSpPr>
          <p:cNvPr id="5" name="文本框 4"/>
          <p:cNvSpPr txBox="1"/>
          <p:nvPr/>
        </p:nvSpPr>
        <p:spPr>
          <a:xfrm>
            <a:off x="268605" y="2578735"/>
            <a:ext cx="3684270" cy="3828415"/>
          </a:xfrm>
          <a:prstGeom prst="rect">
            <a:avLst/>
          </a:prstGeom>
          <a:noFill/>
        </p:spPr>
        <p:txBody>
          <a:bodyPr wrap="square" rtlCol="0">
            <a:noAutofit/>
          </a:bodyPr>
          <a:p>
            <a:pPr marL="342900" indent="-342900">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sym typeface="+mn-ea"/>
              </a:rPr>
              <a:t>内核态：</a:t>
            </a:r>
            <a:r>
              <a:rPr lang="en-US" altLang="zh-CN" sz="2000" dirty="0">
                <a:latin typeface="Times New Roman" panose="02020603050405020304" pitchFamily="18" charset="0"/>
                <a:cs typeface="Times New Roman" panose="02020603050405020304" pitchFamily="18" charset="0"/>
                <a:sym typeface="+mn-ea"/>
              </a:rPr>
              <a:t>COS</a:t>
            </a:r>
            <a:r>
              <a:rPr lang="zh-CN" altLang="en-US" sz="2000" dirty="0">
                <a:latin typeface="Times New Roman" panose="02020603050405020304" pitchFamily="18" charset="0"/>
                <a:cs typeface="Times New Roman" panose="02020603050405020304" pitchFamily="18" charset="0"/>
                <a:sym typeface="+mn-ea"/>
              </a:rPr>
              <a:t>调度类</a:t>
            </a:r>
            <a:endParaRPr lang="zh-CN" altLang="en-US" sz="2000" dirty="0">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endParaRPr lang="zh-CN" altLang="en-US" sz="2000" dirty="0">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sym typeface="+mn-ea"/>
              </a:rPr>
              <a:t>用户态：</a:t>
            </a:r>
            <a:r>
              <a:rPr lang="en-US" altLang="zh-CN" sz="2000" dirty="0">
                <a:latin typeface="Times New Roman" panose="02020603050405020304" pitchFamily="18" charset="0"/>
                <a:cs typeface="Times New Roman" panose="02020603050405020304" pitchFamily="18" charset="0"/>
                <a:sym typeface="+mn-ea"/>
              </a:rPr>
              <a:t>Lord</a:t>
            </a:r>
            <a:r>
              <a:rPr lang="zh-CN" altLang="en-US" sz="2000" dirty="0">
                <a:latin typeface="Times New Roman" panose="02020603050405020304" pitchFamily="18" charset="0"/>
                <a:cs typeface="Times New Roman" panose="02020603050405020304" pitchFamily="18" charset="0"/>
                <a:sym typeface="+mn-ea"/>
              </a:rPr>
              <a:t>线程</a:t>
            </a:r>
            <a:endParaRPr lang="zh-CN" altLang="en-US" sz="2000" dirty="0">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endParaRPr lang="en-US" altLang="zh-CN" sz="2000" dirty="0">
              <a:solidFill>
                <a:srgbClr val="C0000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sym typeface="+mn-ea"/>
              </a:rPr>
              <a:t>用户态至内核态通信：</a:t>
            </a:r>
            <a:r>
              <a:rPr lang="en-US" altLang="zh-CN" sz="2000" dirty="0">
                <a:latin typeface="Times New Roman" panose="02020603050405020304" pitchFamily="18" charset="0"/>
                <a:cs typeface="Times New Roman" panose="02020603050405020304" pitchFamily="18" charset="0"/>
                <a:sym typeface="+mn-ea"/>
              </a:rPr>
              <a:t>shoot</a:t>
            </a:r>
            <a:r>
              <a:rPr lang="zh-CN" altLang="en-US" sz="2000" dirty="0">
                <a:latin typeface="Times New Roman" panose="02020603050405020304" pitchFamily="18" charset="0"/>
                <a:cs typeface="Times New Roman" panose="02020603050405020304" pitchFamily="18" charset="0"/>
                <a:sym typeface="+mn-ea"/>
              </a:rPr>
              <a:t>系统</a:t>
            </a:r>
            <a:endParaRPr lang="zh-CN" altLang="en-US" sz="2000" dirty="0">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endParaRPr lang="zh-CN" altLang="en-US" sz="2000" dirty="0">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sym typeface="+mn-ea"/>
              </a:rPr>
              <a:t>内核态至用户态通信：消息队列</a:t>
            </a:r>
            <a:endParaRPr lang="zh-CN" altLang="en-US" sz="2000" dirty="0">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endParaRPr lang="zh-CN" altLang="en-US" sz="2000" dirty="0">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sym typeface="+mn-ea"/>
              </a:rPr>
              <a:t>CPU cgroup</a:t>
            </a:r>
            <a:r>
              <a:rPr lang="zh-CN" altLang="en-US" sz="2000" dirty="0">
                <a:latin typeface="Times New Roman" panose="02020603050405020304" pitchFamily="18" charset="0"/>
                <a:cs typeface="Times New Roman" panose="02020603050405020304" pitchFamily="18" charset="0"/>
                <a:sym typeface="+mn-ea"/>
              </a:rPr>
              <a:t>兼容</a:t>
            </a:r>
            <a:endParaRPr lang="zh-CN" altLang="en-US" sz="2000" dirty="0">
              <a:latin typeface="Times New Roman" panose="02020603050405020304" pitchFamily="18" charset="0"/>
              <a:cs typeface="Times New Roman" panose="02020603050405020304" pitchFamily="18" charset="0"/>
              <a:sym typeface="+mn-ea"/>
            </a:endParaRPr>
          </a:p>
        </p:txBody>
      </p:sp>
      <p:pic>
        <p:nvPicPr>
          <p:cNvPr id="14" name="图片 11" descr="未命名文件 (15)"/>
          <p:cNvPicPr>
            <a:picLocks noChangeAspect="1"/>
          </p:cNvPicPr>
          <p:nvPr>
            <p:custDataLst>
              <p:tags r:id="rId2"/>
            </p:custDataLst>
          </p:nvPr>
        </p:nvPicPr>
        <p:blipFill>
          <a:blip r:embed="rId3"/>
          <a:stretch>
            <a:fillRect/>
          </a:stretch>
        </p:blipFill>
        <p:spPr>
          <a:xfrm>
            <a:off x="3922395" y="863600"/>
            <a:ext cx="8269605" cy="548576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2509520" cy="6858000"/>
          </a:xfrm>
          <a:prstGeom prst="rect">
            <a:avLst/>
          </a:prstGeom>
          <a:solidFill>
            <a:srgbClr val="1D50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nvGrpSpPr>
          <p:cNvPr id="20" name="组合 19"/>
          <p:cNvGrpSpPr/>
          <p:nvPr/>
        </p:nvGrpSpPr>
        <p:grpSpPr>
          <a:xfrm>
            <a:off x="0" y="2187146"/>
            <a:ext cx="2737505" cy="762000"/>
            <a:chOff x="0" y="772160"/>
            <a:chExt cx="2737505" cy="762000"/>
          </a:xfrm>
        </p:grpSpPr>
        <p:sp>
          <p:nvSpPr>
            <p:cNvPr id="15" name="矩形 14"/>
            <p:cNvSpPr/>
            <p:nvPr/>
          </p:nvSpPr>
          <p:spPr>
            <a:xfrm>
              <a:off x="0" y="772160"/>
              <a:ext cx="2509520" cy="762000"/>
            </a:xfrm>
            <a:prstGeom prst="rect">
              <a:avLst/>
            </a:prstGeom>
            <a:solidFill>
              <a:srgbClr val="C0000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7" name="等腰三角形 16"/>
            <p:cNvSpPr/>
            <p:nvPr/>
          </p:nvSpPr>
          <p:spPr>
            <a:xfrm rot="5400000">
              <a:off x="2491281" y="1039167"/>
              <a:ext cx="264463" cy="227985"/>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sp>
        <p:nvSpPr>
          <p:cNvPr id="8" name="文本框 7"/>
          <p:cNvSpPr txBox="1"/>
          <p:nvPr/>
        </p:nvSpPr>
        <p:spPr>
          <a:xfrm>
            <a:off x="86360" y="1388371"/>
            <a:ext cx="2336800" cy="460375"/>
          </a:xfrm>
          <a:prstGeom prst="rect">
            <a:avLst/>
          </a:prstGeom>
          <a:noFill/>
        </p:spPr>
        <p:txBody>
          <a:bodyPr wrap="square" rtlCol="0">
            <a:spAutoFit/>
          </a:bodyPr>
          <a:lstStyle/>
          <a:p>
            <a:pPr algn="ctr"/>
            <a:r>
              <a:rPr lang="zh-CN" altLang="en-US" sz="2400" b="1">
                <a:solidFill>
                  <a:schemeClr val="bg1"/>
                </a:solidFill>
                <a:latin typeface="Times New Roman" panose="02020603050405020304" pitchFamily="18" charset="0"/>
                <a:cs typeface="Times New Roman" panose="02020603050405020304" pitchFamily="18" charset="0"/>
              </a:rPr>
              <a:t>研究背景</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9" name="文本框 8"/>
          <p:cNvSpPr txBox="1"/>
          <p:nvPr/>
        </p:nvSpPr>
        <p:spPr>
          <a:xfrm>
            <a:off x="86360" y="2324952"/>
            <a:ext cx="2336800" cy="460375"/>
          </a:xfrm>
          <a:prstGeom prst="rect">
            <a:avLst/>
          </a:prstGeom>
          <a:noFill/>
        </p:spPr>
        <p:txBody>
          <a:bodyPr wrap="square" rtlCol="0">
            <a:spAutoFit/>
          </a:bodyPr>
          <a:lstStyle/>
          <a:p>
            <a:pPr algn="ctr"/>
            <a:r>
              <a:rPr lang="zh-CN" altLang="en-US" sz="2400" b="1">
                <a:solidFill>
                  <a:schemeClr val="bg1"/>
                </a:solidFill>
                <a:latin typeface="Times New Roman" panose="02020603050405020304" pitchFamily="18" charset="0"/>
                <a:cs typeface="Times New Roman" panose="02020603050405020304" pitchFamily="18" charset="0"/>
              </a:rPr>
              <a:t>设计实现</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10" name="文本框 9"/>
          <p:cNvSpPr txBox="1"/>
          <p:nvPr/>
        </p:nvSpPr>
        <p:spPr>
          <a:xfrm>
            <a:off x="86360" y="3261533"/>
            <a:ext cx="2336800" cy="460375"/>
          </a:xfrm>
          <a:prstGeom prst="rect">
            <a:avLst/>
          </a:prstGeom>
          <a:noFill/>
        </p:spPr>
        <p:txBody>
          <a:bodyPr wrap="square" rtlCol="0">
            <a:spAutoFit/>
          </a:bodyPr>
          <a:lstStyle/>
          <a:p>
            <a:pPr algn="ctr"/>
            <a:r>
              <a:rPr lang="zh-CN" altLang="en-US" sz="2400" b="1" dirty="0">
                <a:solidFill>
                  <a:schemeClr val="bg1"/>
                </a:solidFill>
                <a:latin typeface="Times New Roman" panose="02020603050405020304" pitchFamily="18" charset="0"/>
                <a:cs typeface="Times New Roman" panose="02020603050405020304" pitchFamily="18" charset="0"/>
              </a:rPr>
              <a:t>高性能</a:t>
            </a:r>
            <a:r>
              <a:rPr lang="zh-CN" altLang="en-US" sz="2400" b="1" dirty="0">
                <a:solidFill>
                  <a:schemeClr val="bg1"/>
                </a:solidFill>
                <a:latin typeface="Times New Roman" panose="02020603050405020304" pitchFamily="18" charset="0"/>
                <a:cs typeface="Times New Roman" panose="02020603050405020304" pitchFamily="18" charset="0"/>
              </a:rPr>
              <a:t>优化</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11" name="文本框 10"/>
          <p:cNvSpPr txBox="1"/>
          <p:nvPr/>
        </p:nvSpPr>
        <p:spPr>
          <a:xfrm>
            <a:off x="86360" y="4198114"/>
            <a:ext cx="2336800" cy="460375"/>
          </a:xfrm>
          <a:prstGeom prst="rect">
            <a:avLst/>
          </a:prstGeom>
          <a:noFill/>
        </p:spPr>
        <p:txBody>
          <a:bodyPr wrap="square" rtlCol="0">
            <a:spAutoFit/>
          </a:bodyPr>
          <a:lstStyle/>
          <a:p>
            <a:pPr algn="ctr"/>
            <a:r>
              <a:rPr lang="zh-CN" altLang="en-US" sz="2400" b="1" dirty="0">
                <a:solidFill>
                  <a:schemeClr val="bg1"/>
                </a:solidFill>
                <a:latin typeface="Times New Roman" panose="02020603050405020304" pitchFamily="18" charset="0"/>
                <a:cs typeface="Times New Roman" panose="02020603050405020304" pitchFamily="18" charset="0"/>
              </a:rPr>
              <a:t>性能</a:t>
            </a:r>
            <a:r>
              <a:rPr lang="zh-CN" altLang="en-US" sz="2400" b="1" dirty="0">
                <a:solidFill>
                  <a:schemeClr val="bg1"/>
                </a:solidFill>
                <a:latin typeface="Times New Roman" panose="02020603050405020304" pitchFamily="18" charset="0"/>
                <a:cs typeface="Times New Roman" panose="02020603050405020304" pitchFamily="18" charset="0"/>
              </a:rPr>
              <a:t>评估</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pic>
        <p:nvPicPr>
          <p:cNvPr id="23" name="图形 22" descr="文凭卷筒"/>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97560" y="5943600"/>
            <a:ext cx="914400" cy="914400"/>
          </a:xfrm>
          <a:prstGeom prst="rect">
            <a:avLst/>
          </a:prstGeom>
        </p:spPr>
      </p:pic>
      <p:sp>
        <p:nvSpPr>
          <p:cNvPr id="13" name="标题 1"/>
          <p:cNvSpPr txBox="1"/>
          <p:nvPr/>
        </p:nvSpPr>
        <p:spPr>
          <a:xfrm>
            <a:off x="3255691" y="568119"/>
            <a:ext cx="8596786" cy="6881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b="1">
                <a:latin typeface="Times New Roman" panose="02020603050405020304" pitchFamily="18" charset="0"/>
                <a:cs typeface="Times New Roman" panose="02020603050405020304" pitchFamily="18" charset="0"/>
              </a:rPr>
              <a:t>1.1 COS</a:t>
            </a:r>
            <a:r>
              <a:rPr lang="zh-CN" altLang="en-US" sz="3600" b="1">
                <a:latin typeface="Times New Roman" panose="02020603050405020304" pitchFamily="18" charset="0"/>
                <a:cs typeface="Times New Roman" panose="02020603050405020304" pitchFamily="18" charset="0"/>
              </a:rPr>
              <a:t>设计</a:t>
            </a:r>
            <a:endParaRPr lang="zh-CN" altLang="en-US" sz="3600" b="1">
              <a:latin typeface="Times New Roman" panose="02020603050405020304" pitchFamily="18" charset="0"/>
              <a:cs typeface="Times New Roman" panose="02020603050405020304" pitchFamily="18" charset="0"/>
            </a:endParaRPr>
          </a:p>
        </p:txBody>
      </p:sp>
      <p:pic>
        <p:nvPicPr>
          <p:cNvPr id="16" name="图片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68" y="311328"/>
            <a:ext cx="2256183" cy="414149"/>
          </a:xfrm>
          <a:prstGeom prst="rect">
            <a:avLst/>
          </a:prstGeom>
        </p:spPr>
      </p:pic>
      <p:sp>
        <p:nvSpPr>
          <p:cNvPr id="19" name="文本框 18"/>
          <p:cNvSpPr txBox="1"/>
          <p:nvPr/>
        </p:nvSpPr>
        <p:spPr>
          <a:xfrm>
            <a:off x="2922104" y="1565011"/>
            <a:ext cx="8574138" cy="1383665"/>
          </a:xfrm>
          <a:prstGeom prst="rect">
            <a:avLst/>
          </a:prstGeom>
          <a:noFill/>
        </p:spPr>
        <p:txBody>
          <a:bodyPr wrap="square" rtlCol="0">
            <a:spAutoFit/>
          </a:bodyPr>
          <a:lstStyle/>
          <a:p>
            <a:r>
              <a:rPr lang="zh-CN" altLang="en-US" sz="2800" b="1">
                <a:latin typeface="Times New Roman" panose="02020603050405020304" pitchFamily="18" charset="0"/>
                <a:cs typeface="Times New Roman" panose="02020603050405020304" pitchFamily="18" charset="0"/>
              </a:rPr>
              <a:t>内核态：</a:t>
            </a:r>
            <a:r>
              <a:rPr lang="en-US" altLang="zh-CN" sz="2800" b="1">
                <a:latin typeface="Times New Roman" panose="02020603050405020304" pitchFamily="18" charset="0"/>
                <a:cs typeface="Times New Roman" panose="02020603050405020304" pitchFamily="18" charset="0"/>
              </a:rPr>
              <a:t>COS</a:t>
            </a:r>
            <a:r>
              <a:rPr lang="zh-CN" altLang="en-US" sz="2800" b="1">
                <a:latin typeface="Times New Roman" panose="02020603050405020304" pitchFamily="18" charset="0"/>
                <a:cs typeface="Times New Roman" panose="02020603050405020304" pitchFamily="18" charset="0"/>
              </a:rPr>
              <a:t>调度类</a:t>
            </a:r>
            <a:endParaRPr lang="en-US" altLang="zh-CN" sz="2800" b="1" u="sng">
              <a:latin typeface="Times New Roman" panose="02020603050405020304" pitchFamily="18" charset="0"/>
              <a:cs typeface="Times New Roman" panose="02020603050405020304" pitchFamily="18" charset="0"/>
            </a:endParaRPr>
          </a:p>
          <a:p>
            <a:endParaRPr lang="en-US" altLang="zh-CN" sz="2800" b="1" u="sng">
              <a:latin typeface="Times New Roman" panose="02020603050405020304" pitchFamily="18" charset="0"/>
              <a:cs typeface="Times New Roman" panose="02020603050405020304" pitchFamily="18" charset="0"/>
            </a:endParaRPr>
          </a:p>
          <a:p>
            <a:endParaRPr lang="zh-CN" altLang="en-US" sz="2800" b="1" dirty="0">
              <a:latin typeface="Times New Roman" panose="02020603050405020304" pitchFamily="18" charset="0"/>
              <a:cs typeface="Times New Roman" panose="02020603050405020304" pitchFamily="18" charset="0"/>
            </a:endParaRPr>
          </a:p>
        </p:txBody>
      </p:sp>
      <p:sp>
        <p:nvSpPr>
          <p:cNvPr id="30" name="文本框 29"/>
          <p:cNvSpPr txBox="1"/>
          <p:nvPr/>
        </p:nvSpPr>
        <p:spPr>
          <a:xfrm>
            <a:off x="46051" y="5134697"/>
            <a:ext cx="2336800" cy="460375"/>
          </a:xfrm>
          <a:prstGeom prst="rect">
            <a:avLst/>
          </a:prstGeom>
          <a:noFill/>
        </p:spPr>
        <p:txBody>
          <a:bodyPr wrap="square" rtlCol="0">
            <a:spAutoFit/>
          </a:bodyPr>
          <a:lstStyle/>
          <a:p>
            <a:pPr algn="ctr"/>
            <a:r>
              <a:rPr lang="zh-CN" altLang="en-US" sz="2400" b="1" dirty="0">
                <a:solidFill>
                  <a:schemeClr val="bg1"/>
                </a:solidFill>
                <a:latin typeface="Times New Roman" panose="02020603050405020304" pitchFamily="18" charset="0"/>
                <a:cs typeface="Times New Roman" panose="02020603050405020304" pitchFamily="18" charset="0"/>
              </a:rPr>
              <a:t>赛题</a:t>
            </a:r>
            <a:r>
              <a:rPr lang="zh-CN" altLang="en-US" sz="2400" b="1" dirty="0">
                <a:solidFill>
                  <a:schemeClr val="bg1"/>
                </a:solidFill>
                <a:latin typeface="Times New Roman" panose="02020603050405020304" pitchFamily="18" charset="0"/>
                <a:cs typeface="Times New Roman" panose="02020603050405020304" pitchFamily="18" charset="0"/>
              </a:rPr>
              <a:t>总结</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3" name="文本框 2"/>
          <p:cNvSpPr txBox="1"/>
          <p:nvPr/>
        </p:nvSpPr>
        <p:spPr>
          <a:xfrm>
            <a:off x="3048000" y="2578100"/>
            <a:ext cx="9065895" cy="922020"/>
          </a:xfrm>
          <a:prstGeom prst="rect">
            <a:avLst/>
          </a:prstGeom>
          <a:noFill/>
        </p:spPr>
        <p:txBody>
          <a:bodyPr wrap="square" rtlCol="0" anchor="t">
            <a:spAutoFit/>
          </a:bodyPr>
          <a:p>
            <a:pPr marL="342900" indent="-342900">
              <a:buFont typeface="Arial" panose="020B0604020202020204" pitchFamily="34" charset="0"/>
              <a:buChar char="•"/>
            </a:pPr>
            <a:r>
              <a:rPr lang="zh-CN" altLang="en-US" b="1" dirty="0">
                <a:solidFill>
                  <a:srgbClr val="FF0000"/>
                </a:solidFill>
                <a:latin typeface="Times New Roman" panose="02020603050405020304" pitchFamily="18" charset="0"/>
                <a:cs typeface="Times New Roman" panose="02020603050405020304" pitchFamily="18" charset="0"/>
                <a:sym typeface="+mn-ea"/>
              </a:rPr>
              <a:t>提供系统调用</a:t>
            </a:r>
            <a:r>
              <a:rPr lang="en-US" altLang="zh-CN" b="1" dirty="0">
                <a:solidFill>
                  <a:srgbClr val="FF0000"/>
                </a:solidFill>
                <a:latin typeface="Times New Roman" panose="02020603050405020304" pitchFamily="18" charset="0"/>
                <a:cs typeface="Times New Roman" panose="02020603050405020304" pitchFamily="18" charset="0"/>
                <a:sym typeface="+mn-ea"/>
              </a:rPr>
              <a:t>shoot_task</a:t>
            </a:r>
            <a:r>
              <a:rPr lang="zh-CN" altLang="en-US" b="1" dirty="0">
                <a:solidFill>
                  <a:srgbClr val="FF0000"/>
                </a:solidFill>
                <a:latin typeface="Times New Roman" panose="02020603050405020304" pitchFamily="18" charset="0"/>
                <a:cs typeface="Times New Roman" panose="02020603050405020304" pitchFamily="18" charset="0"/>
                <a:sym typeface="+mn-ea"/>
              </a:rPr>
              <a:t>将线程调度权限暴露给用户态</a:t>
            </a:r>
            <a:endParaRPr lang="zh-CN" altLang="en-US" b="1" dirty="0">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endParaRPr lang="zh-CN" altLang="en-US" b="1" dirty="0">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r>
              <a:rPr lang="zh-CN" altLang="en-US" b="1" dirty="0">
                <a:latin typeface="Times New Roman" panose="02020603050405020304" pitchFamily="18" charset="0"/>
                <a:cs typeface="Times New Roman" panose="02020603050405020304" pitchFamily="18" charset="0"/>
                <a:sym typeface="+mn-ea"/>
              </a:rPr>
              <a:t>负责执行用户态传入的调度策略</a:t>
            </a:r>
            <a:endParaRPr lang="zh-CN" altLang="en-US" b="1" dirty="0">
              <a:latin typeface="Times New Roman" panose="02020603050405020304" pitchFamily="18" charset="0"/>
              <a:cs typeface="Times New Roman" panose="02020603050405020304" pitchFamily="18" charset="0"/>
              <a:sym typeface="+mn-ea"/>
            </a:endParaRPr>
          </a:p>
        </p:txBody>
      </p:sp>
      <p:pic>
        <p:nvPicPr>
          <p:cNvPr id="7" name="图片 6"/>
          <p:cNvPicPr>
            <a:picLocks noChangeAspect="1"/>
          </p:cNvPicPr>
          <p:nvPr>
            <p:custDataLst>
              <p:tags r:id="rId3"/>
            </p:custDataLst>
          </p:nvPr>
        </p:nvPicPr>
        <p:blipFill>
          <a:blip r:embed="rId4"/>
          <a:stretch>
            <a:fillRect/>
          </a:stretch>
        </p:blipFill>
        <p:spPr>
          <a:xfrm>
            <a:off x="5364480" y="4197985"/>
            <a:ext cx="3933825" cy="201612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2509520" cy="6858000"/>
          </a:xfrm>
          <a:prstGeom prst="rect">
            <a:avLst/>
          </a:prstGeom>
          <a:solidFill>
            <a:srgbClr val="1D50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nvGrpSpPr>
          <p:cNvPr id="20" name="组合 19"/>
          <p:cNvGrpSpPr/>
          <p:nvPr/>
        </p:nvGrpSpPr>
        <p:grpSpPr>
          <a:xfrm>
            <a:off x="0" y="2187146"/>
            <a:ext cx="2737505" cy="762000"/>
            <a:chOff x="0" y="772160"/>
            <a:chExt cx="2737505" cy="762000"/>
          </a:xfrm>
        </p:grpSpPr>
        <p:sp>
          <p:nvSpPr>
            <p:cNvPr id="15" name="矩形 14"/>
            <p:cNvSpPr/>
            <p:nvPr/>
          </p:nvSpPr>
          <p:spPr>
            <a:xfrm>
              <a:off x="0" y="772160"/>
              <a:ext cx="2509520" cy="762000"/>
            </a:xfrm>
            <a:prstGeom prst="rect">
              <a:avLst/>
            </a:prstGeom>
            <a:solidFill>
              <a:srgbClr val="C0000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7" name="等腰三角形 16"/>
            <p:cNvSpPr/>
            <p:nvPr/>
          </p:nvSpPr>
          <p:spPr>
            <a:xfrm rot="5400000">
              <a:off x="2491281" y="1039167"/>
              <a:ext cx="264463" cy="227985"/>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sp>
        <p:nvSpPr>
          <p:cNvPr id="8" name="文本框 7"/>
          <p:cNvSpPr txBox="1"/>
          <p:nvPr/>
        </p:nvSpPr>
        <p:spPr>
          <a:xfrm>
            <a:off x="86360" y="1388371"/>
            <a:ext cx="2336800" cy="460375"/>
          </a:xfrm>
          <a:prstGeom prst="rect">
            <a:avLst/>
          </a:prstGeom>
          <a:noFill/>
        </p:spPr>
        <p:txBody>
          <a:bodyPr wrap="square" rtlCol="0">
            <a:spAutoFit/>
          </a:bodyPr>
          <a:lstStyle/>
          <a:p>
            <a:pPr algn="ctr"/>
            <a:r>
              <a:rPr lang="zh-CN" altLang="en-US" sz="2400" b="1">
                <a:solidFill>
                  <a:schemeClr val="bg1"/>
                </a:solidFill>
                <a:latin typeface="Times New Roman" panose="02020603050405020304" pitchFamily="18" charset="0"/>
                <a:cs typeface="Times New Roman" panose="02020603050405020304" pitchFamily="18" charset="0"/>
              </a:rPr>
              <a:t>研究背景</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9" name="文本框 8"/>
          <p:cNvSpPr txBox="1"/>
          <p:nvPr/>
        </p:nvSpPr>
        <p:spPr>
          <a:xfrm>
            <a:off x="86360" y="2324952"/>
            <a:ext cx="2336800" cy="460375"/>
          </a:xfrm>
          <a:prstGeom prst="rect">
            <a:avLst/>
          </a:prstGeom>
          <a:noFill/>
        </p:spPr>
        <p:txBody>
          <a:bodyPr wrap="square" rtlCol="0">
            <a:spAutoFit/>
          </a:bodyPr>
          <a:lstStyle/>
          <a:p>
            <a:pPr algn="ctr"/>
            <a:r>
              <a:rPr lang="zh-CN" altLang="en-US" sz="2400" b="1">
                <a:solidFill>
                  <a:schemeClr val="bg1"/>
                </a:solidFill>
                <a:latin typeface="Times New Roman" panose="02020603050405020304" pitchFamily="18" charset="0"/>
                <a:cs typeface="Times New Roman" panose="02020603050405020304" pitchFamily="18" charset="0"/>
              </a:rPr>
              <a:t>设计实现</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10" name="文本框 9"/>
          <p:cNvSpPr txBox="1"/>
          <p:nvPr/>
        </p:nvSpPr>
        <p:spPr>
          <a:xfrm>
            <a:off x="86360" y="3261533"/>
            <a:ext cx="2336800" cy="460375"/>
          </a:xfrm>
          <a:prstGeom prst="rect">
            <a:avLst/>
          </a:prstGeom>
          <a:noFill/>
        </p:spPr>
        <p:txBody>
          <a:bodyPr wrap="square" rtlCol="0">
            <a:spAutoFit/>
          </a:bodyPr>
          <a:lstStyle/>
          <a:p>
            <a:pPr algn="ctr"/>
            <a:r>
              <a:rPr lang="zh-CN" altLang="en-US" sz="2400" b="1" dirty="0">
                <a:solidFill>
                  <a:schemeClr val="bg1"/>
                </a:solidFill>
                <a:latin typeface="Times New Roman" panose="02020603050405020304" pitchFamily="18" charset="0"/>
                <a:cs typeface="Times New Roman" panose="02020603050405020304" pitchFamily="18" charset="0"/>
              </a:rPr>
              <a:t>高性能</a:t>
            </a:r>
            <a:r>
              <a:rPr lang="zh-CN" altLang="en-US" sz="2400" b="1" dirty="0">
                <a:solidFill>
                  <a:schemeClr val="bg1"/>
                </a:solidFill>
                <a:latin typeface="Times New Roman" panose="02020603050405020304" pitchFamily="18" charset="0"/>
                <a:cs typeface="Times New Roman" panose="02020603050405020304" pitchFamily="18" charset="0"/>
              </a:rPr>
              <a:t>优化</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11" name="文本框 10"/>
          <p:cNvSpPr txBox="1"/>
          <p:nvPr/>
        </p:nvSpPr>
        <p:spPr>
          <a:xfrm>
            <a:off x="86360" y="4198114"/>
            <a:ext cx="2336800" cy="460375"/>
          </a:xfrm>
          <a:prstGeom prst="rect">
            <a:avLst/>
          </a:prstGeom>
          <a:noFill/>
        </p:spPr>
        <p:txBody>
          <a:bodyPr wrap="square" rtlCol="0">
            <a:spAutoFit/>
          </a:bodyPr>
          <a:lstStyle/>
          <a:p>
            <a:pPr algn="ctr"/>
            <a:r>
              <a:rPr lang="zh-CN" altLang="en-US" sz="2400" b="1" dirty="0">
                <a:solidFill>
                  <a:schemeClr val="bg1"/>
                </a:solidFill>
                <a:latin typeface="Times New Roman" panose="02020603050405020304" pitchFamily="18" charset="0"/>
                <a:cs typeface="Times New Roman" panose="02020603050405020304" pitchFamily="18" charset="0"/>
              </a:rPr>
              <a:t>性能</a:t>
            </a:r>
            <a:r>
              <a:rPr lang="zh-CN" altLang="en-US" sz="2400" b="1" dirty="0">
                <a:solidFill>
                  <a:schemeClr val="bg1"/>
                </a:solidFill>
                <a:latin typeface="Times New Roman" panose="02020603050405020304" pitchFamily="18" charset="0"/>
                <a:cs typeface="Times New Roman" panose="02020603050405020304" pitchFamily="18" charset="0"/>
              </a:rPr>
              <a:t>评估</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pic>
        <p:nvPicPr>
          <p:cNvPr id="23" name="图形 22" descr="文凭卷筒"/>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97560" y="5943600"/>
            <a:ext cx="914400" cy="914400"/>
          </a:xfrm>
          <a:prstGeom prst="rect">
            <a:avLst/>
          </a:prstGeom>
        </p:spPr>
      </p:pic>
      <p:sp>
        <p:nvSpPr>
          <p:cNvPr id="13" name="标题 1"/>
          <p:cNvSpPr txBox="1"/>
          <p:nvPr/>
        </p:nvSpPr>
        <p:spPr>
          <a:xfrm>
            <a:off x="3255691" y="568119"/>
            <a:ext cx="8596786" cy="6881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b="1">
                <a:latin typeface="Times New Roman" panose="02020603050405020304" pitchFamily="18" charset="0"/>
                <a:cs typeface="Times New Roman" panose="02020603050405020304" pitchFamily="18" charset="0"/>
              </a:rPr>
              <a:t>1.1 COS</a:t>
            </a:r>
            <a:r>
              <a:rPr lang="zh-CN" altLang="en-US" sz="3600" b="1">
                <a:latin typeface="Times New Roman" panose="02020603050405020304" pitchFamily="18" charset="0"/>
                <a:cs typeface="Times New Roman" panose="02020603050405020304" pitchFamily="18" charset="0"/>
              </a:rPr>
              <a:t>设计</a:t>
            </a:r>
            <a:endParaRPr lang="zh-CN" altLang="en-US" sz="3600" b="1">
              <a:latin typeface="Times New Roman" panose="02020603050405020304" pitchFamily="18" charset="0"/>
              <a:cs typeface="Times New Roman" panose="02020603050405020304" pitchFamily="18" charset="0"/>
            </a:endParaRPr>
          </a:p>
        </p:txBody>
      </p:sp>
      <p:pic>
        <p:nvPicPr>
          <p:cNvPr id="16" name="图片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68" y="311328"/>
            <a:ext cx="2256183" cy="414149"/>
          </a:xfrm>
          <a:prstGeom prst="rect">
            <a:avLst/>
          </a:prstGeom>
        </p:spPr>
      </p:pic>
      <p:sp>
        <p:nvSpPr>
          <p:cNvPr id="19" name="文本框 18"/>
          <p:cNvSpPr txBox="1"/>
          <p:nvPr/>
        </p:nvSpPr>
        <p:spPr>
          <a:xfrm>
            <a:off x="2931795" y="1257300"/>
            <a:ext cx="8119110" cy="4057015"/>
          </a:xfrm>
          <a:prstGeom prst="rect">
            <a:avLst/>
          </a:prstGeom>
          <a:noFill/>
        </p:spPr>
        <p:txBody>
          <a:bodyPr wrap="square" rtlCol="0">
            <a:noAutofit/>
          </a:bodyPr>
          <a:lstStyle/>
          <a:p>
            <a:endParaRPr lang="zh-CN" altLang="en-US" b="1">
              <a:latin typeface="Times New Roman" panose="02020603050405020304" pitchFamily="18" charset="0"/>
              <a:cs typeface="Times New Roman" panose="02020603050405020304" pitchFamily="18" charset="0"/>
            </a:endParaRPr>
          </a:p>
          <a:p>
            <a:r>
              <a:rPr lang="zh-CN" altLang="en-US" sz="2800" b="1">
                <a:latin typeface="Times New Roman" panose="02020603050405020304" pitchFamily="18" charset="0"/>
                <a:cs typeface="Times New Roman" panose="02020603050405020304" pitchFamily="18" charset="0"/>
              </a:rPr>
              <a:t>用户态：</a:t>
            </a:r>
            <a:r>
              <a:rPr lang="en-US" altLang="zh-CN" sz="2800" b="1">
                <a:latin typeface="Times New Roman" panose="02020603050405020304" pitchFamily="18" charset="0"/>
                <a:cs typeface="Times New Roman" panose="02020603050405020304" pitchFamily="18" charset="0"/>
              </a:rPr>
              <a:t>Lord</a:t>
            </a:r>
            <a:r>
              <a:rPr lang="zh-CN" altLang="en-US" sz="2800" b="1">
                <a:latin typeface="Times New Roman" panose="02020603050405020304" pitchFamily="18" charset="0"/>
                <a:cs typeface="Times New Roman" panose="02020603050405020304" pitchFamily="18" charset="0"/>
              </a:rPr>
              <a:t>线程</a:t>
            </a:r>
            <a:endParaRPr lang="en-US" altLang="zh-CN" sz="2800" b="1" u="sng">
              <a:latin typeface="Times New Roman" panose="02020603050405020304" pitchFamily="18" charset="0"/>
              <a:cs typeface="Times New Roman" panose="02020603050405020304" pitchFamily="18" charset="0"/>
            </a:endParaRPr>
          </a:p>
          <a:p>
            <a:endParaRPr lang="zh-CN" altLang="en-US" b="1" dirty="0">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endParaRPr lang="zh-CN" altLang="en-US" b="1" dirty="0">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r>
              <a:rPr lang="zh-CN" altLang="en-US" b="1" dirty="0">
                <a:solidFill>
                  <a:schemeClr val="tx1"/>
                </a:solidFill>
                <a:latin typeface="Times New Roman" panose="02020603050405020304" pitchFamily="18" charset="0"/>
                <a:cs typeface="Times New Roman" panose="02020603050405020304" pitchFamily="18" charset="0"/>
                <a:sym typeface="+mn-ea"/>
              </a:rPr>
              <a:t>决定线程调度策略（如先来先服务）</a:t>
            </a:r>
            <a:endParaRPr lang="zh-CN" altLang="en-US" b="1" dirty="0">
              <a:solidFill>
                <a:srgbClr val="FF0000"/>
              </a:solidFill>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endParaRPr lang="zh-CN" altLang="en-US" b="1" dirty="0">
              <a:solidFill>
                <a:srgbClr val="FF0000"/>
              </a:solidFill>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r>
              <a:rPr lang="zh-CN" altLang="en-US" b="1" dirty="0">
                <a:solidFill>
                  <a:srgbClr val="FF0000"/>
                </a:solidFill>
                <a:latin typeface="Times New Roman" panose="02020603050405020304" pitchFamily="18" charset="0"/>
                <a:cs typeface="Times New Roman" panose="02020603050405020304" pitchFamily="18" charset="0"/>
                <a:sym typeface="+mn-ea"/>
              </a:rPr>
              <a:t>通过系统调用</a:t>
            </a:r>
            <a:r>
              <a:rPr lang="en-US" altLang="zh-CN" b="1" dirty="0">
                <a:solidFill>
                  <a:srgbClr val="FF0000"/>
                </a:solidFill>
                <a:latin typeface="Times New Roman" panose="02020603050405020304" pitchFamily="18" charset="0"/>
                <a:cs typeface="Times New Roman" panose="02020603050405020304" pitchFamily="18" charset="0"/>
                <a:sym typeface="+mn-ea"/>
              </a:rPr>
              <a:t>shoot_task</a:t>
            </a:r>
            <a:r>
              <a:rPr lang="zh-CN" altLang="en-US" b="1" dirty="0">
                <a:solidFill>
                  <a:srgbClr val="FF0000"/>
                </a:solidFill>
                <a:latin typeface="Times New Roman" panose="02020603050405020304" pitchFamily="18" charset="0"/>
                <a:cs typeface="Times New Roman" panose="02020603050405020304" pitchFamily="18" charset="0"/>
                <a:sym typeface="+mn-ea"/>
              </a:rPr>
              <a:t>将线程调度策略传入内核</a:t>
            </a:r>
            <a:endParaRPr lang="zh-CN" altLang="en-US" b="1" dirty="0">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endParaRPr lang="zh-CN" altLang="en-US" b="1" dirty="0">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r>
              <a:rPr lang="zh-CN" altLang="en-US" b="1" dirty="0">
                <a:latin typeface="Times New Roman" panose="02020603050405020304" pitchFamily="18" charset="0"/>
                <a:cs typeface="Times New Roman" panose="02020603050405020304" pitchFamily="18" charset="0"/>
                <a:sym typeface="+mn-ea"/>
              </a:rPr>
              <a:t>线程通过</a:t>
            </a:r>
            <a:r>
              <a:rPr lang="en-US" altLang="zh-CN" b="1" dirty="0">
                <a:latin typeface="Times New Roman" panose="02020603050405020304" pitchFamily="18" charset="0"/>
                <a:cs typeface="Times New Roman" panose="02020603050405020304" pitchFamily="18" charset="0"/>
                <a:sym typeface="+mn-ea"/>
              </a:rPr>
              <a:t>set_lord</a:t>
            </a:r>
            <a:r>
              <a:rPr lang="zh-CN" altLang="en-US" b="1" dirty="0">
                <a:latin typeface="Times New Roman" panose="02020603050405020304" pitchFamily="18" charset="0"/>
                <a:cs typeface="Times New Roman" panose="02020603050405020304" pitchFamily="18" charset="0"/>
                <a:sym typeface="+mn-ea"/>
              </a:rPr>
              <a:t>系统调用将自己设置为</a:t>
            </a:r>
            <a:r>
              <a:rPr lang="en-US" altLang="zh-CN" b="1" dirty="0">
                <a:latin typeface="Times New Roman" panose="02020603050405020304" pitchFamily="18" charset="0"/>
                <a:cs typeface="Times New Roman" panose="02020603050405020304" pitchFamily="18" charset="0"/>
                <a:sym typeface="+mn-ea"/>
              </a:rPr>
              <a:t>Lord</a:t>
            </a:r>
            <a:r>
              <a:rPr lang="zh-CN" altLang="en-US" b="1" dirty="0">
                <a:latin typeface="Times New Roman" panose="02020603050405020304" pitchFamily="18" charset="0"/>
                <a:cs typeface="Times New Roman" panose="02020603050405020304" pitchFamily="18" charset="0"/>
                <a:sym typeface="+mn-ea"/>
              </a:rPr>
              <a:t>线程</a:t>
            </a:r>
            <a:endParaRPr lang="zh-CN" altLang="en-US" b="1" dirty="0">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endParaRPr lang="en-US" altLang="zh-CN" b="1" dirty="0">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r>
              <a:rPr lang="zh-CN" altLang="en-US" b="1" dirty="0">
                <a:latin typeface="Times New Roman" panose="02020603050405020304" pitchFamily="18" charset="0"/>
                <a:cs typeface="Times New Roman" panose="02020603050405020304" pitchFamily="18" charset="0"/>
                <a:sym typeface="+mn-ea"/>
              </a:rPr>
              <a:t>持续在一个核心上运行，不被</a:t>
            </a:r>
            <a:r>
              <a:rPr lang="zh-CN" altLang="en-US" b="1" dirty="0">
                <a:latin typeface="Times New Roman" panose="02020603050405020304" pitchFamily="18" charset="0"/>
                <a:cs typeface="Times New Roman" panose="02020603050405020304" pitchFamily="18" charset="0"/>
                <a:sym typeface="+mn-ea"/>
              </a:rPr>
              <a:t>抢占</a:t>
            </a:r>
            <a:endParaRPr lang="zh-CN" altLang="en-US" b="1" dirty="0">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endParaRPr lang="zh-CN" altLang="en-US" b="1" dirty="0">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r>
              <a:rPr lang="zh-CN" altLang="en-US" b="1" dirty="0">
                <a:latin typeface="Times New Roman" panose="02020603050405020304" pitchFamily="18" charset="0"/>
                <a:cs typeface="Times New Roman" panose="02020603050405020304" pitchFamily="18" charset="0"/>
                <a:sym typeface="+mn-ea"/>
              </a:rPr>
              <a:t>只有</a:t>
            </a:r>
            <a:r>
              <a:rPr lang="en-US" altLang="zh-CN" b="1" dirty="0">
                <a:latin typeface="Times New Roman" panose="02020603050405020304" pitchFamily="18" charset="0"/>
                <a:cs typeface="Times New Roman" panose="02020603050405020304" pitchFamily="18" charset="0"/>
                <a:sym typeface="+mn-ea"/>
              </a:rPr>
              <a:t>Lord</a:t>
            </a:r>
            <a:r>
              <a:rPr lang="zh-CN" altLang="en-US" b="1" dirty="0">
                <a:latin typeface="Times New Roman" panose="02020603050405020304" pitchFamily="18" charset="0"/>
                <a:cs typeface="Times New Roman" panose="02020603050405020304" pitchFamily="18" charset="0"/>
                <a:sym typeface="+mn-ea"/>
              </a:rPr>
              <a:t>线程才有调用</a:t>
            </a:r>
            <a:r>
              <a:rPr lang="en-US" altLang="zh-CN" b="1" dirty="0">
                <a:solidFill>
                  <a:srgbClr val="FF0000"/>
                </a:solidFill>
                <a:latin typeface="Times New Roman" panose="02020603050405020304" pitchFamily="18" charset="0"/>
                <a:cs typeface="Times New Roman" panose="02020603050405020304" pitchFamily="18" charset="0"/>
                <a:sym typeface="+mn-ea"/>
              </a:rPr>
              <a:t>shoot_task</a:t>
            </a:r>
            <a:r>
              <a:rPr lang="zh-CN" altLang="en-US" b="1" dirty="0">
                <a:solidFill>
                  <a:srgbClr val="FF0000"/>
                </a:solidFill>
                <a:latin typeface="Times New Roman" panose="02020603050405020304" pitchFamily="18" charset="0"/>
                <a:cs typeface="Times New Roman" panose="02020603050405020304" pitchFamily="18" charset="0"/>
                <a:sym typeface="+mn-ea"/>
              </a:rPr>
              <a:t>系统调用</a:t>
            </a:r>
            <a:r>
              <a:rPr lang="zh-CN" altLang="en-US" b="1" dirty="0">
                <a:solidFill>
                  <a:schemeClr val="tx1"/>
                </a:solidFill>
                <a:latin typeface="Times New Roman" panose="02020603050405020304" pitchFamily="18" charset="0"/>
                <a:cs typeface="Times New Roman" panose="02020603050405020304" pitchFamily="18" charset="0"/>
                <a:sym typeface="+mn-ea"/>
              </a:rPr>
              <a:t>权限</a:t>
            </a:r>
            <a:endParaRPr lang="zh-CN" altLang="en-US" b="1" dirty="0">
              <a:latin typeface="Times New Roman" panose="02020603050405020304" pitchFamily="18" charset="0"/>
              <a:cs typeface="Times New Roman" panose="02020603050405020304" pitchFamily="18" charset="0"/>
              <a:sym typeface="+mn-ea"/>
            </a:endParaRPr>
          </a:p>
          <a:p>
            <a:endParaRPr lang="en-US" altLang="zh-CN" sz="2800" b="1" u="sng">
              <a:latin typeface="Times New Roman" panose="02020603050405020304" pitchFamily="18" charset="0"/>
              <a:cs typeface="Times New Roman" panose="02020603050405020304" pitchFamily="18" charset="0"/>
            </a:endParaRPr>
          </a:p>
          <a:p>
            <a:endParaRPr lang="zh-CN" altLang="en-US" sz="2800" b="1" dirty="0">
              <a:latin typeface="Times New Roman" panose="02020603050405020304" pitchFamily="18" charset="0"/>
              <a:cs typeface="Times New Roman" panose="02020603050405020304" pitchFamily="18" charset="0"/>
            </a:endParaRPr>
          </a:p>
        </p:txBody>
      </p:sp>
      <p:sp>
        <p:nvSpPr>
          <p:cNvPr id="30" name="文本框 29"/>
          <p:cNvSpPr txBox="1"/>
          <p:nvPr/>
        </p:nvSpPr>
        <p:spPr>
          <a:xfrm>
            <a:off x="46051" y="5134697"/>
            <a:ext cx="2336800" cy="460375"/>
          </a:xfrm>
          <a:prstGeom prst="rect">
            <a:avLst/>
          </a:prstGeom>
          <a:noFill/>
        </p:spPr>
        <p:txBody>
          <a:bodyPr wrap="square" rtlCol="0">
            <a:spAutoFit/>
          </a:bodyPr>
          <a:lstStyle/>
          <a:p>
            <a:pPr algn="ctr"/>
            <a:r>
              <a:rPr lang="zh-CN" altLang="en-US" sz="2400" b="1" dirty="0">
                <a:solidFill>
                  <a:schemeClr val="bg1"/>
                </a:solidFill>
                <a:latin typeface="Times New Roman" panose="02020603050405020304" pitchFamily="18" charset="0"/>
                <a:cs typeface="Times New Roman" panose="02020603050405020304" pitchFamily="18" charset="0"/>
              </a:rPr>
              <a:t>赛题</a:t>
            </a:r>
            <a:r>
              <a:rPr lang="zh-CN" altLang="en-US" sz="2400" b="1" dirty="0">
                <a:solidFill>
                  <a:schemeClr val="bg1"/>
                </a:solidFill>
                <a:latin typeface="Times New Roman" panose="02020603050405020304" pitchFamily="18" charset="0"/>
                <a:cs typeface="Times New Roman" panose="02020603050405020304" pitchFamily="18" charset="0"/>
              </a:rPr>
              <a:t>总结</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2509520" cy="6858000"/>
          </a:xfrm>
          <a:prstGeom prst="rect">
            <a:avLst/>
          </a:prstGeom>
          <a:solidFill>
            <a:srgbClr val="1D50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nvGrpSpPr>
          <p:cNvPr id="20" name="组合 19"/>
          <p:cNvGrpSpPr/>
          <p:nvPr/>
        </p:nvGrpSpPr>
        <p:grpSpPr>
          <a:xfrm>
            <a:off x="0" y="2187146"/>
            <a:ext cx="2737505" cy="762000"/>
            <a:chOff x="0" y="772160"/>
            <a:chExt cx="2737505" cy="762000"/>
          </a:xfrm>
        </p:grpSpPr>
        <p:sp>
          <p:nvSpPr>
            <p:cNvPr id="15" name="矩形 14"/>
            <p:cNvSpPr/>
            <p:nvPr/>
          </p:nvSpPr>
          <p:spPr>
            <a:xfrm>
              <a:off x="0" y="772160"/>
              <a:ext cx="2509520" cy="762000"/>
            </a:xfrm>
            <a:prstGeom prst="rect">
              <a:avLst/>
            </a:prstGeom>
            <a:solidFill>
              <a:srgbClr val="C0000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7" name="等腰三角形 16"/>
            <p:cNvSpPr/>
            <p:nvPr/>
          </p:nvSpPr>
          <p:spPr>
            <a:xfrm rot="5400000">
              <a:off x="2491281" y="1039167"/>
              <a:ext cx="264463" cy="227985"/>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sp>
        <p:nvSpPr>
          <p:cNvPr id="8" name="文本框 7"/>
          <p:cNvSpPr txBox="1"/>
          <p:nvPr/>
        </p:nvSpPr>
        <p:spPr>
          <a:xfrm>
            <a:off x="86360" y="1388371"/>
            <a:ext cx="2336800" cy="460375"/>
          </a:xfrm>
          <a:prstGeom prst="rect">
            <a:avLst/>
          </a:prstGeom>
          <a:noFill/>
        </p:spPr>
        <p:txBody>
          <a:bodyPr wrap="square" rtlCol="0">
            <a:spAutoFit/>
          </a:bodyPr>
          <a:lstStyle/>
          <a:p>
            <a:pPr algn="ctr"/>
            <a:r>
              <a:rPr lang="zh-CN" altLang="en-US" sz="2400" b="1">
                <a:solidFill>
                  <a:schemeClr val="bg1"/>
                </a:solidFill>
                <a:latin typeface="Times New Roman" panose="02020603050405020304" pitchFamily="18" charset="0"/>
                <a:cs typeface="Times New Roman" panose="02020603050405020304" pitchFamily="18" charset="0"/>
              </a:rPr>
              <a:t>研究背景</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9" name="文本框 8"/>
          <p:cNvSpPr txBox="1"/>
          <p:nvPr/>
        </p:nvSpPr>
        <p:spPr>
          <a:xfrm>
            <a:off x="86360" y="2324952"/>
            <a:ext cx="2336800" cy="460375"/>
          </a:xfrm>
          <a:prstGeom prst="rect">
            <a:avLst/>
          </a:prstGeom>
          <a:noFill/>
        </p:spPr>
        <p:txBody>
          <a:bodyPr wrap="square" rtlCol="0">
            <a:spAutoFit/>
          </a:bodyPr>
          <a:lstStyle/>
          <a:p>
            <a:pPr algn="ctr"/>
            <a:r>
              <a:rPr lang="zh-CN" altLang="en-US" sz="2400" b="1">
                <a:solidFill>
                  <a:schemeClr val="bg1"/>
                </a:solidFill>
                <a:latin typeface="Times New Roman" panose="02020603050405020304" pitchFamily="18" charset="0"/>
                <a:cs typeface="Times New Roman" panose="02020603050405020304" pitchFamily="18" charset="0"/>
              </a:rPr>
              <a:t>设计实现</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10" name="文本框 9"/>
          <p:cNvSpPr txBox="1"/>
          <p:nvPr/>
        </p:nvSpPr>
        <p:spPr>
          <a:xfrm>
            <a:off x="86360" y="3261533"/>
            <a:ext cx="2336800" cy="460375"/>
          </a:xfrm>
          <a:prstGeom prst="rect">
            <a:avLst/>
          </a:prstGeom>
          <a:noFill/>
        </p:spPr>
        <p:txBody>
          <a:bodyPr wrap="square" rtlCol="0">
            <a:spAutoFit/>
          </a:bodyPr>
          <a:lstStyle/>
          <a:p>
            <a:pPr algn="ctr"/>
            <a:r>
              <a:rPr lang="zh-CN" altLang="en-US" sz="2400" b="1" dirty="0">
                <a:solidFill>
                  <a:schemeClr val="bg1"/>
                </a:solidFill>
                <a:latin typeface="Times New Roman" panose="02020603050405020304" pitchFamily="18" charset="0"/>
                <a:cs typeface="Times New Roman" panose="02020603050405020304" pitchFamily="18" charset="0"/>
              </a:rPr>
              <a:t>高性能</a:t>
            </a:r>
            <a:r>
              <a:rPr lang="zh-CN" altLang="en-US" sz="2400" b="1" dirty="0">
                <a:solidFill>
                  <a:schemeClr val="bg1"/>
                </a:solidFill>
                <a:latin typeface="Times New Roman" panose="02020603050405020304" pitchFamily="18" charset="0"/>
                <a:cs typeface="Times New Roman" panose="02020603050405020304" pitchFamily="18" charset="0"/>
              </a:rPr>
              <a:t>优化</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11" name="文本框 10"/>
          <p:cNvSpPr txBox="1"/>
          <p:nvPr/>
        </p:nvSpPr>
        <p:spPr>
          <a:xfrm>
            <a:off x="86360" y="4198114"/>
            <a:ext cx="2336800" cy="460375"/>
          </a:xfrm>
          <a:prstGeom prst="rect">
            <a:avLst/>
          </a:prstGeom>
          <a:noFill/>
        </p:spPr>
        <p:txBody>
          <a:bodyPr wrap="square" rtlCol="0">
            <a:spAutoFit/>
          </a:bodyPr>
          <a:lstStyle/>
          <a:p>
            <a:pPr algn="ctr"/>
            <a:r>
              <a:rPr lang="zh-CN" altLang="en-US" sz="2400" b="1" dirty="0">
                <a:solidFill>
                  <a:schemeClr val="bg1"/>
                </a:solidFill>
                <a:latin typeface="Times New Roman" panose="02020603050405020304" pitchFamily="18" charset="0"/>
                <a:cs typeface="Times New Roman" panose="02020603050405020304" pitchFamily="18" charset="0"/>
              </a:rPr>
              <a:t>性能</a:t>
            </a:r>
            <a:r>
              <a:rPr lang="zh-CN" altLang="en-US" sz="2400" b="1" dirty="0">
                <a:solidFill>
                  <a:schemeClr val="bg1"/>
                </a:solidFill>
                <a:latin typeface="Times New Roman" panose="02020603050405020304" pitchFamily="18" charset="0"/>
                <a:cs typeface="Times New Roman" panose="02020603050405020304" pitchFamily="18" charset="0"/>
              </a:rPr>
              <a:t>评估</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pic>
        <p:nvPicPr>
          <p:cNvPr id="23" name="图形 22" descr="文凭卷筒"/>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97560" y="5943600"/>
            <a:ext cx="914400" cy="914400"/>
          </a:xfrm>
          <a:prstGeom prst="rect">
            <a:avLst/>
          </a:prstGeom>
        </p:spPr>
      </p:pic>
      <p:sp>
        <p:nvSpPr>
          <p:cNvPr id="13" name="标题 1"/>
          <p:cNvSpPr txBox="1"/>
          <p:nvPr/>
        </p:nvSpPr>
        <p:spPr>
          <a:xfrm>
            <a:off x="3255691" y="568119"/>
            <a:ext cx="8596786" cy="6881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b="1">
                <a:latin typeface="Times New Roman" panose="02020603050405020304" pitchFamily="18" charset="0"/>
                <a:cs typeface="Times New Roman" panose="02020603050405020304" pitchFamily="18" charset="0"/>
              </a:rPr>
              <a:t>1.1 COS</a:t>
            </a:r>
            <a:r>
              <a:rPr lang="zh-CN" altLang="en-US" sz="3600" b="1">
                <a:latin typeface="Times New Roman" panose="02020603050405020304" pitchFamily="18" charset="0"/>
                <a:cs typeface="Times New Roman" panose="02020603050405020304" pitchFamily="18" charset="0"/>
              </a:rPr>
              <a:t>设计</a:t>
            </a:r>
            <a:endParaRPr lang="zh-CN" altLang="en-US" sz="3600" b="1">
              <a:latin typeface="Times New Roman" panose="02020603050405020304" pitchFamily="18" charset="0"/>
              <a:cs typeface="Times New Roman" panose="02020603050405020304" pitchFamily="18" charset="0"/>
            </a:endParaRPr>
          </a:p>
        </p:txBody>
      </p:sp>
      <p:pic>
        <p:nvPicPr>
          <p:cNvPr id="16" name="图片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68" y="311328"/>
            <a:ext cx="2256183" cy="414149"/>
          </a:xfrm>
          <a:prstGeom prst="rect">
            <a:avLst/>
          </a:prstGeom>
        </p:spPr>
      </p:pic>
      <p:sp>
        <p:nvSpPr>
          <p:cNvPr id="19" name="文本框 18"/>
          <p:cNvSpPr txBox="1"/>
          <p:nvPr/>
        </p:nvSpPr>
        <p:spPr>
          <a:xfrm>
            <a:off x="3278339" y="1491351"/>
            <a:ext cx="8574138" cy="521970"/>
          </a:xfrm>
          <a:prstGeom prst="rect">
            <a:avLst/>
          </a:prstGeom>
          <a:noFill/>
        </p:spPr>
        <p:txBody>
          <a:bodyPr wrap="square" rtlCol="0">
            <a:spAutoFit/>
          </a:bodyPr>
          <a:lstStyle/>
          <a:p>
            <a:r>
              <a:rPr lang="zh-CN" altLang="en-US" sz="2800" b="1">
                <a:latin typeface="Times New Roman" panose="02020603050405020304" pitchFamily="18" charset="0"/>
                <a:cs typeface="Times New Roman" panose="02020603050405020304" pitchFamily="18" charset="0"/>
              </a:rPr>
              <a:t>用户态至内核态通信：</a:t>
            </a:r>
            <a:r>
              <a:rPr lang="en-US" altLang="zh-CN" sz="2800" b="1">
                <a:latin typeface="Times New Roman" panose="02020603050405020304" pitchFamily="18" charset="0"/>
                <a:cs typeface="Times New Roman" panose="02020603050405020304" pitchFamily="18" charset="0"/>
              </a:rPr>
              <a:t>shoot</a:t>
            </a:r>
            <a:r>
              <a:rPr lang="zh-CN" altLang="en-US" sz="2800" b="1">
                <a:latin typeface="Times New Roman" panose="02020603050405020304" pitchFamily="18" charset="0"/>
                <a:cs typeface="Times New Roman" panose="02020603050405020304" pitchFamily="18" charset="0"/>
              </a:rPr>
              <a:t>系统</a:t>
            </a:r>
            <a:endParaRPr lang="zh-CN" altLang="en-US" sz="2800" b="1" dirty="0">
              <a:latin typeface="Times New Roman" panose="02020603050405020304" pitchFamily="18" charset="0"/>
              <a:cs typeface="Times New Roman" panose="02020603050405020304" pitchFamily="18" charset="0"/>
            </a:endParaRPr>
          </a:p>
        </p:txBody>
      </p:sp>
      <p:sp>
        <p:nvSpPr>
          <p:cNvPr id="30" name="文本框 29"/>
          <p:cNvSpPr txBox="1"/>
          <p:nvPr/>
        </p:nvSpPr>
        <p:spPr>
          <a:xfrm>
            <a:off x="46051" y="5134697"/>
            <a:ext cx="2336800" cy="460375"/>
          </a:xfrm>
          <a:prstGeom prst="rect">
            <a:avLst/>
          </a:prstGeom>
          <a:noFill/>
        </p:spPr>
        <p:txBody>
          <a:bodyPr wrap="square" rtlCol="0">
            <a:spAutoFit/>
          </a:bodyPr>
          <a:lstStyle/>
          <a:p>
            <a:pPr algn="ctr"/>
            <a:r>
              <a:rPr lang="zh-CN" altLang="en-US" sz="2400" b="1" dirty="0">
                <a:solidFill>
                  <a:schemeClr val="bg1"/>
                </a:solidFill>
                <a:latin typeface="Times New Roman" panose="02020603050405020304" pitchFamily="18" charset="0"/>
                <a:cs typeface="Times New Roman" panose="02020603050405020304" pitchFamily="18" charset="0"/>
              </a:rPr>
              <a:t>赛题</a:t>
            </a:r>
            <a:r>
              <a:rPr lang="zh-CN" altLang="en-US" sz="2400" b="1" dirty="0">
                <a:solidFill>
                  <a:schemeClr val="bg1"/>
                </a:solidFill>
                <a:latin typeface="Times New Roman" panose="02020603050405020304" pitchFamily="18" charset="0"/>
                <a:cs typeface="Times New Roman" panose="02020603050405020304" pitchFamily="18" charset="0"/>
              </a:rPr>
              <a:t>总结</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2" name="文本框 1"/>
          <p:cNvSpPr txBox="1"/>
          <p:nvPr/>
        </p:nvSpPr>
        <p:spPr>
          <a:xfrm>
            <a:off x="3255645" y="2435860"/>
            <a:ext cx="8221980" cy="3415030"/>
          </a:xfrm>
          <a:prstGeom prst="rect">
            <a:avLst/>
          </a:prstGeom>
          <a:noFill/>
        </p:spPr>
        <p:txBody>
          <a:bodyPr wrap="square" rtlCol="0">
            <a:spAutoFit/>
          </a:bodyPr>
          <a:p>
            <a:pPr marL="342900" indent="-342900">
              <a:buFont typeface="Arial" panose="020B0604020202020204" pitchFamily="34" charset="0"/>
              <a:buChar char="•"/>
            </a:pPr>
            <a:r>
              <a:rPr lang="en-US" altLang="zh-CN" b="1" dirty="0">
                <a:solidFill>
                  <a:srgbClr val="FF0000"/>
                </a:solidFill>
                <a:latin typeface="Times New Roman" panose="02020603050405020304" pitchFamily="18" charset="0"/>
                <a:cs typeface="Times New Roman" panose="02020603050405020304" pitchFamily="18" charset="0"/>
                <a:sym typeface="+mn-ea"/>
              </a:rPr>
              <a:t>shoot_task</a:t>
            </a:r>
            <a:r>
              <a:rPr lang="zh-CN" altLang="en-US" b="1" dirty="0">
                <a:solidFill>
                  <a:srgbClr val="FF0000"/>
                </a:solidFill>
                <a:latin typeface="Times New Roman" panose="02020603050405020304" pitchFamily="18" charset="0"/>
                <a:cs typeface="Times New Roman" panose="02020603050405020304" pitchFamily="18" charset="0"/>
                <a:sym typeface="+mn-ea"/>
              </a:rPr>
              <a:t>系统调用赋予了用户态调度线程的权力</a:t>
            </a:r>
            <a:r>
              <a:rPr lang="zh-CN" altLang="en-US" b="1" dirty="0">
                <a:latin typeface="Times New Roman" panose="02020603050405020304" pitchFamily="18" charset="0"/>
                <a:cs typeface="Times New Roman" panose="02020603050405020304" pitchFamily="18" charset="0"/>
                <a:sym typeface="+mn-ea"/>
              </a:rPr>
              <a:t>，是用户态调度</a:t>
            </a:r>
            <a:r>
              <a:rPr lang="zh-CN" altLang="en-US" b="1" dirty="0">
                <a:latin typeface="Times New Roman" panose="02020603050405020304" pitchFamily="18" charset="0"/>
                <a:cs typeface="Times New Roman" panose="02020603050405020304" pitchFamily="18" charset="0"/>
                <a:sym typeface="+mn-ea"/>
              </a:rPr>
              <a:t>框架的核心</a:t>
            </a:r>
            <a:endParaRPr lang="zh-CN" altLang="en-US" b="1" dirty="0">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endParaRPr lang="zh-CN" altLang="en-US" b="1" dirty="0">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r>
              <a:rPr lang="zh-CN" altLang="en-US" b="1" dirty="0">
                <a:latin typeface="Times New Roman" panose="02020603050405020304" pitchFamily="18" charset="0"/>
                <a:cs typeface="Times New Roman" panose="02020603050405020304" pitchFamily="18" charset="0"/>
                <a:sym typeface="+mn-ea"/>
              </a:rPr>
              <a:t>用户态</a:t>
            </a:r>
            <a:r>
              <a:rPr lang="en-US" altLang="zh-CN" b="1" dirty="0">
                <a:latin typeface="Times New Roman" panose="02020603050405020304" pitchFamily="18" charset="0"/>
                <a:cs typeface="Times New Roman" panose="02020603050405020304" pitchFamily="18" charset="0"/>
                <a:sym typeface="+mn-ea"/>
              </a:rPr>
              <a:t>Lord</a:t>
            </a:r>
            <a:r>
              <a:rPr lang="zh-CN" altLang="en-US" b="1" dirty="0">
                <a:latin typeface="Times New Roman" panose="02020603050405020304" pitchFamily="18" charset="0"/>
                <a:cs typeface="Times New Roman" panose="02020603050405020304" pitchFamily="18" charset="0"/>
                <a:sym typeface="+mn-ea"/>
              </a:rPr>
              <a:t>将调度策略传入内核</a:t>
            </a:r>
            <a:r>
              <a:rPr lang="zh-CN" altLang="en-US" b="1" dirty="0">
                <a:latin typeface="Times New Roman" panose="02020603050405020304" pitchFamily="18" charset="0"/>
                <a:cs typeface="Times New Roman" panose="02020603050405020304" pitchFamily="18" charset="0"/>
                <a:sym typeface="+mn-ea"/>
              </a:rPr>
              <a:t>流程</a:t>
            </a:r>
            <a:endParaRPr lang="zh-CN" altLang="en-US" b="1" dirty="0">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endParaRPr lang="zh-CN" altLang="en-US" b="1" dirty="0">
              <a:latin typeface="Times New Roman" panose="02020603050405020304" pitchFamily="18" charset="0"/>
              <a:cs typeface="Times New Roman" panose="02020603050405020304" pitchFamily="18" charset="0"/>
              <a:sym typeface="+mn-ea"/>
            </a:endParaRPr>
          </a:p>
          <a:p>
            <a:pPr lvl="1" indent="0">
              <a:buFont typeface="Arial" panose="020B0604020202020204" pitchFamily="34" charset="0"/>
              <a:buNone/>
            </a:pPr>
            <a:r>
              <a:rPr lang="en-US" altLang="zh-CN" b="1" dirty="0">
                <a:latin typeface="Times New Roman" panose="02020603050405020304" pitchFamily="18" charset="0"/>
                <a:cs typeface="Times New Roman" panose="02020603050405020304" pitchFamily="18" charset="0"/>
                <a:sym typeface="+mn-ea"/>
              </a:rPr>
              <a:t>1. Lord</a:t>
            </a:r>
            <a:r>
              <a:rPr lang="zh-CN" altLang="en-US" b="1" dirty="0">
                <a:latin typeface="Times New Roman" panose="02020603050405020304" pitchFamily="18" charset="0"/>
                <a:cs typeface="Times New Roman" panose="02020603050405020304" pitchFamily="18" charset="0"/>
                <a:sym typeface="+mn-ea"/>
              </a:rPr>
              <a:t>线程通过</a:t>
            </a:r>
            <a:r>
              <a:rPr lang="en-US" altLang="zh-CN" b="1" dirty="0">
                <a:latin typeface="Times New Roman" panose="02020603050405020304" pitchFamily="18" charset="0"/>
                <a:cs typeface="Times New Roman" panose="02020603050405020304" pitchFamily="18" charset="0"/>
                <a:sym typeface="+mn-ea"/>
              </a:rPr>
              <a:t>init_shoot</a:t>
            </a:r>
            <a:r>
              <a:rPr lang="zh-CN" altLang="en-US" b="1" dirty="0">
                <a:latin typeface="Times New Roman" panose="02020603050405020304" pitchFamily="18" charset="0"/>
                <a:cs typeface="Times New Roman" panose="02020603050405020304" pitchFamily="18" charset="0"/>
                <a:sym typeface="+mn-ea"/>
              </a:rPr>
              <a:t>创建</a:t>
            </a:r>
            <a:r>
              <a:rPr lang="en-US" altLang="zh-CN" b="1" dirty="0">
                <a:latin typeface="Times New Roman" panose="02020603050405020304" pitchFamily="18" charset="0"/>
                <a:cs typeface="Times New Roman" panose="02020603050405020304" pitchFamily="18" charset="0"/>
                <a:sym typeface="+mn-ea"/>
              </a:rPr>
              <a:t>shoot area</a:t>
            </a:r>
            <a:endParaRPr lang="en-US" altLang="zh-CN" b="1" dirty="0">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endParaRPr lang="en-US" altLang="zh-CN" b="1" dirty="0">
              <a:latin typeface="Times New Roman" panose="02020603050405020304" pitchFamily="18" charset="0"/>
              <a:cs typeface="Times New Roman" panose="02020603050405020304" pitchFamily="18" charset="0"/>
              <a:sym typeface="+mn-ea"/>
            </a:endParaRPr>
          </a:p>
          <a:p>
            <a:pPr lvl="1" indent="0">
              <a:buFont typeface="Arial" panose="020B0604020202020204" pitchFamily="34" charset="0"/>
              <a:buNone/>
            </a:pPr>
            <a:r>
              <a:rPr lang="en-US" altLang="zh-CN" b="1" dirty="0">
                <a:latin typeface="Times New Roman" panose="02020603050405020304" pitchFamily="18" charset="0"/>
                <a:cs typeface="Times New Roman" panose="02020603050405020304" pitchFamily="18" charset="0"/>
                <a:sym typeface="+mn-ea"/>
              </a:rPr>
              <a:t>2. Lord</a:t>
            </a:r>
            <a:r>
              <a:rPr lang="zh-CN" altLang="en-US" b="1" dirty="0">
                <a:latin typeface="Times New Roman" panose="02020603050405020304" pitchFamily="18" charset="0"/>
                <a:cs typeface="Times New Roman" panose="02020603050405020304" pitchFamily="18" charset="0"/>
                <a:sym typeface="+mn-ea"/>
              </a:rPr>
              <a:t>在每次使用</a:t>
            </a:r>
            <a:r>
              <a:rPr lang="en-US" altLang="zh-CN" b="1" dirty="0">
                <a:latin typeface="Times New Roman" panose="02020603050405020304" pitchFamily="18" charset="0"/>
                <a:cs typeface="Times New Roman" panose="02020603050405020304" pitchFamily="18" charset="0"/>
                <a:sym typeface="+mn-ea"/>
              </a:rPr>
              <a:t>shoot_task</a:t>
            </a:r>
            <a:r>
              <a:rPr lang="zh-CN" altLang="en-US" b="1" dirty="0">
                <a:latin typeface="Times New Roman" panose="02020603050405020304" pitchFamily="18" charset="0"/>
                <a:cs typeface="Times New Roman" panose="02020603050405020304" pitchFamily="18" charset="0"/>
                <a:sym typeface="+mn-ea"/>
              </a:rPr>
              <a:t>前将参数写入</a:t>
            </a:r>
            <a:r>
              <a:rPr lang="en-US" altLang="zh-CN" b="1" dirty="0">
                <a:latin typeface="Times New Roman" panose="02020603050405020304" pitchFamily="18" charset="0"/>
                <a:cs typeface="Times New Roman" panose="02020603050405020304" pitchFamily="18" charset="0"/>
                <a:sym typeface="+mn-ea"/>
              </a:rPr>
              <a:t>shoot area</a:t>
            </a:r>
            <a:endParaRPr lang="zh-CN" altLang="en-US" b="1" dirty="0">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endParaRPr lang="zh-CN" altLang="en-US" b="1" dirty="0">
              <a:latin typeface="Times New Roman" panose="02020603050405020304" pitchFamily="18" charset="0"/>
              <a:cs typeface="Times New Roman" panose="02020603050405020304" pitchFamily="18" charset="0"/>
              <a:sym typeface="+mn-ea"/>
            </a:endParaRPr>
          </a:p>
          <a:p>
            <a:pPr lvl="1" indent="0">
              <a:buFont typeface="Arial" panose="020B0604020202020204" pitchFamily="34" charset="0"/>
              <a:buNone/>
            </a:pPr>
            <a:r>
              <a:rPr lang="en-US" altLang="zh-CN" b="1" dirty="0">
                <a:latin typeface="Times New Roman" panose="02020603050405020304" pitchFamily="18" charset="0"/>
                <a:cs typeface="Times New Roman" panose="02020603050405020304" pitchFamily="18" charset="0"/>
                <a:sym typeface="+mn-ea"/>
              </a:rPr>
              <a:t>3. Lord</a:t>
            </a:r>
            <a:r>
              <a:rPr lang="zh-CN" altLang="en-US" b="1" dirty="0">
                <a:latin typeface="Times New Roman" panose="02020603050405020304" pitchFamily="18" charset="0"/>
                <a:cs typeface="Times New Roman" panose="02020603050405020304" pitchFamily="18" charset="0"/>
                <a:sym typeface="+mn-ea"/>
              </a:rPr>
              <a:t>线程通过</a:t>
            </a:r>
            <a:r>
              <a:rPr lang="en-US" altLang="zh-CN" b="1" dirty="0">
                <a:latin typeface="Times New Roman" panose="02020603050405020304" pitchFamily="18" charset="0"/>
                <a:cs typeface="Times New Roman" panose="02020603050405020304" pitchFamily="18" charset="0"/>
                <a:sym typeface="+mn-ea"/>
              </a:rPr>
              <a:t>shoot_task</a:t>
            </a:r>
            <a:r>
              <a:rPr lang="zh-CN" altLang="en-US" b="1" dirty="0">
                <a:latin typeface="Times New Roman" panose="02020603050405020304" pitchFamily="18" charset="0"/>
                <a:cs typeface="Times New Roman" panose="02020603050405020304" pitchFamily="18" charset="0"/>
                <a:sym typeface="+mn-ea"/>
              </a:rPr>
              <a:t>系统调用将指定线程立刻调度到指定</a:t>
            </a:r>
            <a:r>
              <a:rPr lang="en-US" altLang="zh-CN" b="1" dirty="0">
                <a:latin typeface="Times New Roman" panose="02020603050405020304" pitchFamily="18" charset="0"/>
                <a:cs typeface="Times New Roman" panose="02020603050405020304" pitchFamily="18" charset="0"/>
                <a:sym typeface="+mn-ea"/>
              </a:rPr>
              <a:t>CPU</a:t>
            </a:r>
            <a:endParaRPr lang="zh-CN" altLang="en-US" b="1" dirty="0">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endParaRPr lang="zh-CN" altLang="en-US" b="1" dirty="0">
              <a:latin typeface="Times New Roman" panose="02020603050405020304" pitchFamily="18" charset="0"/>
              <a:cs typeface="Times New Roman" panose="02020603050405020304" pitchFamily="18" charset="0"/>
              <a:sym typeface="+mn-ea"/>
            </a:endParaRPr>
          </a:p>
          <a:p>
            <a:pPr lvl="1" indent="0">
              <a:buFont typeface="Arial" panose="020B0604020202020204" pitchFamily="34" charset="0"/>
              <a:buNone/>
            </a:pPr>
            <a:r>
              <a:rPr lang="en-US" altLang="zh-CN" b="1" dirty="0">
                <a:latin typeface="Times New Roman" panose="02020603050405020304" pitchFamily="18" charset="0"/>
                <a:cs typeface="Times New Roman" panose="02020603050405020304" pitchFamily="18" charset="0"/>
                <a:sym typeface="+mn-ea"/>
              </a:rPr>
              <a:t>4. Lord</a:t>
            </a:r>
            <a:r>
              <a:rPr lang="zh-CN" altLang="en-US" b="1" dirty="0">
                <a:latin typeface="Times New Roman" panose="02020603050405020304" pitchFamily="18" charset="0"/>
                <a:cs typeface="Times New Roman" panose="02020603050405020304" pitchFamily="18" charset="0"/>
                <a:sym typeface="+mn-ea"/>
              </a:rPr>
              <a:t>所在核心通知其他目标</a:t>
            </a:r>
            <a:r>
              <a:rPr lang="en-US" altLang="zh-CN" b="1" dirty="0">
                <a:latin typeface="Times New Roman" panose="02020603050405020304" pitchFamily="18" charset="0"/>
                <a:cs typeface="Times New Roman" panose="02020603050405020304" pitchFamily="18" charset="0"/>
                <a:sym typeface="+mn-ea"/>
              </a:rPr>
              <a:t>CPU</a:t>
            </a:r>
            <a:r>
              <a:rPr lang="zh-CN" altLang="en-US" b="1" dirty="0">
                <a:latin typeface="Times New Roman" panose="02020603050405020304" pitchFamily="18" charset="0"/>
                <a:cs typeface="Times New Roman" panose="02020603050405020304" pitchFamily="18" charset="0"/>
                <a:sym typeface="+mn-ea"/>
              </a:rPr>
              <a:t>执行本次调度</a:t>
            </a:r>
            <a:endParaRPr lang="zh-CN" altLang="en-US" b="1" dirty="0">
              <a:latin typeface="Times New Roman" panose="02020603050405020304" pitchFamily="18" charset="0"/>
              <a:cs typeface="Times New Roman" panose="02020603050405020304" pitchFamily="18" charset="0"/>
              <a:sym typeface="+mn-ea"/>
            </a:endParaRPr>
          </a:p>
          <a:p>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2509520" cy="6858000"/>
          </a:xfrm>
          <a:prstGeom prst="rect">
            <a:avLst/>
          </a:prstGeom>
          <a:solidFill>
            <a:srgbClr val="1D50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nvGrpSpPr>
          <p:cNvPr id="20" name="组合 19"/>
          <p:cNvGrpSpPr/>
          <p:nvPr/>
        </p:nvGrpSpPr>
        <p:grpSpPr>
          <a:xfrm>
            <a:off x="0" y="2187146"/>
            <a:ext cx="2737505" cy="762000"/>
            <a:chOff x="0" y="772160"/>
            <a:chExt cx="2737505" cy="762000"/>
          </a:xfrm>
        </p:grpSpPr>
        <p:sp>
          <p:nvSpPr>
            <p:cNvPr id="15" name="矩形 14"/>
            <p:cNvSpPr/>
            <p:nvPr/>
          </p:nvSpPr>
          <p:spPr>
            <a:xfrm>
              <a:off x="0" y="772160"/>
              <a:ext cx="2509520" cy="762000"/>
            </a:xfrm>
            <a:prstGeom prst="rect">
              <a:avLst/>
            </a:prstGeom>
            <a:solidFill>
              <a:srgbClr val="C0000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7" name="等腰三角形 16"/>
            <p:cNvSpPr/>
            <p:nvPr/>
          </p:nvSpPr>
          <p:spPr>
            <a:xfrm rot="5400000">
              <a:off x="2491281" y="1039167"/>
              <a:ext cx="264463" cy="227985"/>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sp>
        <p:nvSpPr>
          <p:cNvPr id="8" name="文本框 7"/>
          <p:cNvSpPr txBox="1"/>
          <p:nvPr/>
        </p:nvSpPr>
        <p:spPr>
          <a:xfrm>
            <a:off x="86360" y="1388371"/>
            <a:ext cx="2336800" cy="460375"/>
          </a:xfrm>
          <a:prstGeom prst="rect">
            <a:avLst/>
          </a:prstGeom>
          <a:noFill/>
        </p:spPr>
        <p:txBody>
          <a:bodyPr wrap="square" rtlCol="0">
            <a:spAutoFit/>
          </a:bodyPr>
          <a:lstStyle/>
          <a:p>
            <a:pPr algn="ctr"/>
            <a:r>
              <a:rPr lang="zh-CN" altLang="en-US" sz="2400" b="1">
                <a:solidFill>
                  <a:schemeClr val="bg1"/>
                </a:solidFill>
                <a:latin typeface="Times New Roman" panose="02020603050405020304" pitchFamily="18" charset="0"/>
                <a:cs typeface="Times New Roman" panose="02020603050405020304" pitchFamily="18" charset="0"/>
              </a:rPr>
              <a:t>研究背景</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9" name="文本框 8"/>
          <p:cNvSpPr txBox="1"/>
          <p:nvPr/>
        </p:nvSpPr>
        <p:spPr>
          <a:xfrm>
            <a:off x="86360" y="2324952"/>
            <a:ext cx="2336800" cy="460375"/>
          </a:xfrm>
          <a:prstGeom prst="rect">
            <a:avLst/>
          </a:prstGeom>
          <a:noFill/>
        </p:spPr>
        <p:txBody>
          <a:bodyPr wrap="square" rtlCol="0">
            <a:spAutoFit/>
          </a:bodyPr>
          <a:lstStyle/>
          <a:p>
            <a:pPr algn="ctr"/>
            <a:r>
              <a:rPr lang="zh-CN" altLang="en-US" sz="2400" b="1">
                <a:solidFill>
                  <a:schemeClr val="bg1"/>
                </a:solidFill>
                <a:latin typeface="Times New Roman" panose="02020603050405020304" pitchFamily="18" charset="0"/>
                <a:cs typeface="Times New Roman" panose="02020603050405020304" pitchFamily="18" charset="0"/>
              </a:rPr>
              <a:t>设计实现</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10" name="文本框 9"/>
          <p:cNvSpPr txBox="1"/>
          <p:nvPr/>
        </p:nvSpPr>
        <p:spPr>
          <a:xfrm>
            <a:off x="86360" y="3261533"/>
            <a:ext cx="2336800" cy="460375"/>
          </a:xfrm>
          <a:prstGeom prst="rect">
            <a:avLst/>
          </a:prstGeom>
          <a:noFill/>
        </p:spPr>
        <p:txBody>
          <a:bodyPr wrap="square" rtlCol="0">
            <a:spAutoFit/>
          </a:bodyPr>
          <a:lstStyle/>
          <a:p>
            <a:pPr algn="ctr"/>
            <a:r>
              <a:rPr lang="zh-CN" altLang="en-US" sz="2400" b="1" dirty="0">
                <a:solidFill>
                  <a:schemeClr val="bg1"/>
                </a:solidFill>
                <a:latin typeface="Times New Roman" panose="02020603050405020304" pitchFamily="18" charset="0"/>
                <a:cs typeface="Times New Roman" panose="02020603050405020304" pitchFamily="18" charset="0"/>
              </a:rPr>
              <a:t>高性能</a:t>
            </a:r>
            <a:r>
              <a:rPr lang="zh-CN" altLang="en-US" sz="2400" b="1" dirty="0">
                <a:solidFill>
                  <a:schemeClr val="bg1"/>
                </a:solidFill>
                <a:latin typeface="Times New Roman" panose="02020603050405020304" pitchFamily="18" charset="0"/>
                <a:cs typeface="Times New Roman" panose="02020603050405020304" pitchFamily="18" charset="0"/>
              </a:rPr>
              <a:t>优化</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11" name="文本框 10"/>
          <p:cNvSpPr txBox="1"/>
          <p:nvPr/>
        </p:nvSpPr>
        <p:spPr>
          <a:xfrm>
            <a:off x="86360" y="4198114"/>
            <a:ext cx="2336800" cy="460375"/>
          </a:xfrm>
          <a:prstGeom prst="rect">
            <a:avLst/>
          </a:prstGeom>
          <a:noFill/>
        </p:spPr>
        <p:txBody>
          <a:bodyPr wrap="square" rtlCol="0">
            <a:spAutoFit/>
          </a:bodyPr>
          <a:lstStyle/>
          <a:p>
            <a:pPr algn="ctr"/>
            <a:r>
              <a:rPr lang="zh-CN" altLang="en-US" sz="2400" b="1" dirty="0">
                <a:solidFill>
                  <a:schemeClr val="bg1"/>
                </a:solidFill>
                <a:latin typeface="Times New Roman" panose="02020603050405020304" pitchFamily="18" charset="0"/>
                <a:cs typeface="Times New Roman" panose="02020603050405020304" pitchFamily="18" charset="0"/>
              </a:rPr>
              <a:t>性能</a:t>
            </a:r>
            <a:r>
              <a:rPr lang="zh-CN" altLang="en-US" sz="2400" b="1" dirty="0">
                <a:solidFill>
                  <a:schemeClr val="bg1"/>
                </a:solidFill>
                <a:latin typeface="Times New Roman" panose="02020603050405020304" pitchFamily="18" charset="0"/>
                <a:cs typeface="Times New Roman" panose="02020603050405020304" pitchFamily="18" charset="0"/>
              </a:rPr>
              <a:t>评估</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pic>
        <p:nvPicPr>
          <p:cNvPr id="23" name="图形 22" descr="文凭卷筒"/>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97560" y="5943600"/>
            <a:ext cx="914400" cy="914400"/>
          </a:xfrm>
          <a:prstGeom prst="rect">
            <a:avLst/>
          </a:prstGeom>
        </p:spPr>
      </p:pic>
      <p:sp>
        <p:nvSpPr>
          <p:cNvPr id="13" name="标题 1"/>
          <p:cNvSpPr txBox="1"/>
          <p:nvPr/>
        </p:nvSpPr>
        <p:spPr>
          <a:xfrm>
            <a:off x="3255691" y="568119"/>
            <a:ext cx="8596786" cy="6881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b="1">
                <a:latin typeface="Times New Roman" panose="02020603050405020304" pitchFamily="18" charset="0"/>
                <a:cs typeface="Times New Roman" panose="02020603050405020304" pitchFamily="18" charset="0"/>
              </a:rPr>
              <a:t>1.1 COS</a:t>
            </a:r>
            <a:r>
              <a:rPr lang="zh-CN" altLang="en-US" sz="3600" b="1">
                <a:latin typeface="Times New Roman" panose="02020603050405020304" pitchFamily="18" charset="0"/>
                <a:cs typeface="Times New Roman" panose="02020603050405020304" pitchFamily="18" charset="0"/>
              </a:rPr>
              <a:t>设计</a:t>
            </a:r>
            <a:endParaRPr lang="zh-CN" altLang="en-US" sz="3600" b="1">
              <a:latin typeface="Times New Roman" panose="02020603050405020304" pitchFamily="18" charset="0"/>
              <a:cs typeface="Times New Roman" panose="02020603050405020304" pitchFamily="18" charset="0"/>
            </a:endParaRPr>
          </a:p>
        </p:txBody>
      </p:sp>
      <p:pic>
        <p:nvPicPr>
          <p:cNvPr id="16" name="图片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68" y="311328"/>
            <a:ext cx="2256183" cy="414149"/>
          </a:xfrm>
          <a:prstGeom prst="rect">
            <a:avLst/>
          </a:prstGeom>
        </p:spPr>
      </p:pic>
      <p:sp>
        <p:nvSpPr>
          <p:cNvPr id="19" name="文本框 18"/>
          <p:cNvSpPr txBox="1"/>
          <p:nvPr/>
        </p:nvSpPr>
        <p:spPr>
          <a:xfrm>
            <a:off x="3278339" y="1491351"/>
            <a:ext cx="8574138" cy="521970"/>
          </a:xfrm>
          <a:prstGeom prst="rect">
            <a:avLst/>
          </a:prstGeom>
          <a:noFill/>
        </p:spPr>
        <p:txBody>
          <a:bodyPr wrap="square" rtlCol="0">
            <a:spAutoFit/>
          </a:bodyPr>
          <a:lstStyle/>
          <a:p>
            <a:r>
              <a:rPr lang="zh-CN" altLang="en-US" sz="2800" b="1">
                <a:latin typeface="Times New Roman" panose="02020603050405020304" pitchFamily="18" charset="0"/>
                <a:cs typeface="Times New Roman" panose="02020603050405020304" pitchFamily="18" charset="0"/>
              </a:rPr>
              <a:t>用户态至内核态通信：</a:t>
            </a:r>
            <a:r>
              <a:rPr lang="en-US" altLang="zh-CN" sz="2800" b="1">
                <a:latin typeface="Times New Roman" panose="02020603050405020304" pitchFamily="18" charset="0"/>
                <a:cs typeface="Times New Roman" panose="02020603050405020304" pitchFamily="18" charset="0"/>
              </a:rPr>
              <a:t>shoot</a:t>
            </a:r>
            <a:r>
              <a:rPr lang="zh-CN" altLang="en-US" sz="2800" b="1">
                <a:latin typeface="Times New Roman" panose="02020603050405020304" pitchFamily="18" charset="0"/>
                <a:cs typeface="Times New Roman" panose="02020603050405020304" pitchFamily="18" charset="0"/>
              </a:rPr>
              <a:t>系统</a:t>
            </a:r>
            <a:endParaRPr lang="zh-CN" altLang="en-US" sz="2800" b="1" dirty="0">
              <a:latin typeface="Times New Roman" panose="02020603050405020304" pitchFamily="18" charset="0"/>
              <a:cs typeface="Times New Roman" panose="02020603050405020304" pitchFamily="18" charset="0"/>
            </a:endParaRPr>
          </a:p>
        </p:txBody>
      </p:sp>
      <p:sp>
        <p:nvSpPr>
          <p:cNvPr id="30" name="文本框 29"/>
          <p:cNvSpPr txBox="1"/>
          <p:nvPr/>
        </p:nvSpPr>
        <p:spPr>
          <a:xfrm>
            <a:off x="46051" y="5134697"/>
            <a:ext cx="2336800" cy="460375"/>
          </a:xfrm>
          <a:prstGeom prst="rect">
            <a:avLst/>
          </a:prstGeom>
          <a:noFill/>
        </p:spPr>
        <p:txBody>
          <a:bodyPr wrap="square" rtlCol="0">
            <a:spAutoFit/>
          </a:bodyPr>
          <a:lstStyle/>
          <a:p>
            <a:pPr algn="ctr"/>
            <a:r>
              <a:rPr lang="zh-CN" altLang="en-US" sz="2400" b="1" dirty="0">
                <a:solidFill>
                  <a:schemeClr val="bg1"/>
                </a:solidFill>
                <a:latin typeface="Times New Roman" panose="02020603050405020304" pitchFamily="18" charset="0"/>
                <a:cs typeface="Times New Roman" panose="02020603050405020304" pitchFamily="18" charset="0"/>
              </a:rPr>
              <a:t>赛题</a:t>
            </a:r>
            <a:r>
              <a:rPr lang="zh-CN" altLang="en-US" sz="2400" b="1" dirty="0">
                <a:solidFill>
                  <a:schemeClr val="bg1"/>
                </a:solidFill>
                <a:latin typeface="Times New Roman" panose="02020603050405020304" pitchFamily="18" charset="0"/>
                <a:cs typeface="Times New Roman" panose="02020603050405020304" pitchFamily="18" charset="0"/>
              </a:rPr>
              <a:t>总结</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6" name="文本框 5"/>
          <p:cNvSpPr txBox="1"/>
          <p:nvPr/>
        </p:nvSpPr>
        <p:spPr>
          <a:xfrm>
            <a:off x="4116705" y="3397885"/>
            <a:ext cx="4064000" cy="368300"/>
          </a:xfrm>
          <a:prstGeom prst="rect">
            <a:avLst/>
          </a:prstGeom>
          <a:noFill/>
        </p:spPr>
        <p:txBody>
          <a:bodyPr wrap="square" rtlCol="0">
            <a:spAutoFit/>
          </a:bodyPr>
          <a:p>
            <a:endParaRPr lang="zh-CN" altLang="en-US"/>
          </a:p>
        </p:txBody>
      </p:sp>
      <p:pic>
        <p:nvPicPr>
          <p:cNvPr id="14" name="图片 19" descr="未命名文件 (16)"/>
          <p:cNvPicPr>
            <a:picLocks noChangeAspect="1"/>
          </p:cNvPicPr>
          <p:nvPr>
            <p:custDataLst>
              <p:tags r:id="rId3"/>
            </p:custDataLst>
          </p:nvPr>
        </p:nvPicPr>
        <p:blipFill>
          <a:blip r:embed="rId4"/>
          <a:stretch>
            <a:fillRect/>
          </a:stretch>
        </p:blipFill>
        <p:spPr>
          <a:xfrm>
            <a:off x="2995930" y="2059940"/>
            <a:ext cx="9196070" cy="459422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2509520" cy="6858000"/>
          </a:xfrm>
          <a:prstGeom prst="rect">
            <a:avLst/>
          </a:prstGeom>
          <a:solidFill>
            <a:srgbClr val="1D50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nvGrpSpPr>
          <p:cNvPr id="20" name="组合 19"/>
          <p:cNvGrpSpPr/>
          <p:nvPr/>
        </p:nvGrpSpPr>
        <p:grpSpPr>
          <a:xfrm>
            <a:off x="0" y="2187146"/>
            <a:ext cx="2737505" cy="762000"/>
            <a:chOff x="0" y="772160"/>
            <a:chExt cx="2737505" cy="762000"/>
          </a:xfrm>
        </p:grpSpPr>
        <p:sp>
          <p:nvSpPr>
            <p:cNvPr id="15" name="矩形 14"/>
            <p:cNvSpPr/>
            <p:nvPr/>
          </p:nvSpPr>
          <p:spPr>
            <a:xfrm>
              <a:off x="0" y="772160"/>
              <a:ext cx="2509520" cy="762000"/>
            </a:xfrm>
            <a:prstGeom prst="rect">
              <a:avLst/>
            </a:prstGeom>
            <a:solidFill>
              <a:srgbClr val="C0000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7" name="等腰三角形 16"/>
            <p:cNvSpPr/>
            <p:nvPr/>
          </p:nvSpPr>
          <p:spPr>
            <a:xfrm rot="5400000">
              <a:off x="2491281" y="1039167"/>
              <a:ext cx="264463" cy="227985"/>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sp>
        <p:nvSpPr>
          <p:cNvPr id="8" name="文本框 7"/>
          <p:cNvSpPr txBox="1"/>
          <p:nvPr/>
        </p:nvSpPr>
        <p:spPr>
          <a:xfrm>
            <a:off x="86360" y="1388371"/>
            <a:ext cx="2336800" cy="460375"/>
          </a:xfrm>
          <a:prstGeom prst="rect">
            <a:avLst/>
          </a:prstGeom>
          <a:noFill/>
        </p:spPr>
        <p:txBody>
          <a:bodyPr wrap="square" rtlCol="0">
            <a:spAutoFit/>
          </a:bodyPr>
          <a:lstStyle/>
          <a:p>
            <a:pPr algn="ctr"/>
            <a:r>
              <a:rPr lang="zh-CN" altLang="en-US" sz="2400" b="1">
                <a:solidFill>
                  <a:schemeClr val="bg1"/>
                </a:solidFill>
                <a:latin typeface="Times New Roman" panose="02020603050405020304" pitchFamily="18" charset="0"/>
                <a:cs typeface="Times New Roman" panose="02020603050405020304" pitchFamily="18" charset="0"/>
              </a:rPr>
              <a:t>研究背景</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9" name="文本框 8"/>
          <p:cNvSpPr txBox="1"/>
          <p:nvPr/>
        </p:nvSpPr>
        <p:spPr>
          <a:xfrm>
            <a:off x="86360" y="2324952"/>
            <a:ext cx="2336800" cy="460375"/>
          </a:xfrm>
          <a:prstGeom prst="rect">
            <a:avLst/>
          </a:prstGeom>
          <a:noFill/>
        </p:spPr>
        <p:txBody>
          <a:bodyPr wrap="square" rtlCol="0">
            <a:spAutoFit/>
          </a:bodyPr>
          <a:lstStyle/>
          <a:p>
            <a:pPr algn="ctr"/>
            <a:r>
              <a:rPr lang="zh-CN" altLang="en-US" sz="2400" b="1">
                <a:solidFill>
                  <a:schemeClr val="bg1"/>
                </a:solidFill>
                <a:latin typeface="Times New Roman" panose="02020603050405020304" pitchFamily="18" charset="0"/>
                <a:cs typeface="Times New Roman" panose="02020603050405020304" pitchFamily="18" charset="0"/>
              </a:rPr>
              <a:t>设计实现</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10" name="文本框 9"/>
          <p:cNvSpPr txBox="1"/>
          <p:nvPr/>
        </p:nvSpPr>
        <p:spPr>
          <a:xfrm>
            <a:off x="86360" y="3261533"/>
            <a:ext cx="2336800" cy="460375"/>
          </a:xfrm>
          <a:prstGeom prst="rect">
            <a:avLst/>
          </a:prstGeom>
          <a:noFill/>
        </p:spPr>
        <p:txBody>
          <a:bodyPr wrap="square" rtlCol="0">
            <a:spAutoFit/>
          </a:bodyPr>
          <a:lstStyle/>
          <a:p>
            <a:pPr algn="ctr"/>
            <a:r>
              <a:rPr lang="zh-CN" altLang="en-US" sz="2400" b="1" dirty="0">
                <a:solidFill>
                  <a:schemeClr val="bg1"/>
                </a:solidFill>
                <a:latin typeface="Times New Roman" panose="02020603050405020304" pitchFamily="18" charset="0"/>
                <a:cs typeface="Times New Roman" panose="02020603050405020304" pitchFamily="18" charset="0"/>
              </a:rPr>
              <a:t>高性能</a:t>
            </a:r>
            <a:r>
              <a:rPr lang="zh-CN" altLang="en-US" sz="2400" b="1" dirty="0">
                <a:solidFill>
                  <a:schemeClr val="bg1"/>
                </a:solidFill>
                <a:latin typeface="Times New Roman" panose="02020603050405020304" pitchFamily="18" charset="0"/>
                <a:cs typeface="Times New Roman" panose="02020603050405020304" pitchFamily="18" charset="0"/>
              </a:rPr>
              <a:t>优化</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11" name="文本框 10"/>
          <p:cNvSpPr txBox="1"/>
          <p:nvPr/>
        </p:nvSpPr>
        <p:spPr>
          <a:xfrm>
            <a:off x="86360" y="4198114"/>
            <a:ext cx="2336800" cy="460375"/>
          </a:xfrm>
          <a:prstGeom prst="rect">
            <a:avLst/>
          </a:prstGeom>
          <a:noFill/>
        </p:spPr>
        <p:txBody>
          <a:bodyPr wrap="square" rtlCol="0">
            <a:spAutoFit/>
          </a:bodyPr>
          <a:lstStyle/>
          <a:p>
            <a:pPr algn="ctr"/>
            <a:r>
              <a:rPr lang="zh-CN" altLang="en-US" sz="2400" b="1" dirty="0">
                <a:solidFill>
                  <a:schemeClr val="bg1"/>
                </a:solidFill>
                <a:latin typeface="Times New Roman" panose="02020603050405020304" pitchFamily="18" charset="0"/>
                <a:cs typeface="Times New Roman" panose="02020603050405020304" pitchFamily="18" charset="0"/>
              </a:rPr>
              <a:t>性能</a:t>
            </a:r>
            <a:r>
              <a:rPr lang="zh-CN" altLang="en-US" sz="2400" b="1" dirty="0">
                <a:solidFill>
                  <a:schemeClr val="bg1"/>
                </a:solidFill>
                <a:latin typeface="Times New Roman" panose="02020603050405020304" pitchFamily="18" charset="0"/>
                <a:cs typeface="Times New Roman" panose="02020603050405020304" pitchFamily="18" charset="0"/>
              </a:rPr>
              <a:t>评估</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pic>
        <p:nvPicPr>
          <p:cNvPr id="23" name="图形 22" descr="文凭卷筒"/>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97560" y="5943600"/>
            <a:ext cx="914400" cy="914400"/>
          </a:xfrm>
          <a:prstGeom prst="rect">
            <a:avLst/>
          </a:prstGeom>
        </p:spPr>
      </p:pic>
      <p:sp>
        <p:nvSpPr>
          <p:cNvPr id="13" name="标题 1"/>
          <p:cNvSpPr txBox="1"/>
          <p:nvPr/>
        </p:nvSpPr>
        <p:spPr>
          <a:xfrm>
            <a:off x="3255691" y="568119"/>
            <a:ext cx="8596786" cy="6881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b="1">
                <a:latin typeface="Times New Roman" panose="02020603050405020304" pitchFamily="18" charset="0"/>
                <a:cs typeface="Times New Roman" panose="02020603050405020304" pitchFamily="18" charset="0"/>
              </a:rPr>
              <a:t>1.1 COS</a:t>
            </a:r>
            <a:r>
              <a:rPr lang="zh-CN" altLang="en-US" sz="3600" b="1">
                <a:latin typeface="Times New Roman" panose="02020603050405020304" pitchFamily="18" charset="0"/>
                <a:cs typeface="Times New Roman" panose="02020603050405020304" pitchFamily="18" charset="0"/>
              </a:rPr>
              <a:t>设计</a:t>
            </a:r>
            <a:endParaRPr lang="zh-CN" altLang="en-US" sz="3600" b="1">
              <a:latin typeface="Times New Roman" panose="02020603050405020304" pitchFamily="18" charset="0"/>
              <a:cs typeface="Times New Roman" panose="02020603050405020304" pitchFamily="18" charset="0"/>
            </a:endParaRPr>
          </a:p>
        </p:txBody>
      </p:sp>
      <p:pic>
        <p:nvPicPr>
          <p:cNvPr id="16" name="图片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68" y="311328"/>
            <a:ext cx="2256183" cy="414149"/>
          </a:xfrm>
          <a:prstGeom prst="rect">
            <a:avLst/>
          </a:prstGeom>
        </p:spPr>
      </p:pic>
      <p:sp>
        <p:nvSpPr>
          <p:cNvPr id="19" name="文本框 18"/>
          <p:cNvSpPr txBox="1"/>
          <p:nvPr/>
        </p:nvSpPr>
        <p:spPr>
          <a:xfrm>
            <a:off x="3278339" y="1491351"/>
            <a:ext cx="8574138" cy="521970"/>
          </a:xfrm>
          <a:prstGeom prst="rect">
            <a:avLst/>
          </a:prstGeom>
          <a:noFill/>
        </p:spPr>
        <p:txBody>
          <a:bodyPr wrap="square" rtlCol="0">
            <a:spAutoFit/>
          </a:bodyPr>
          <a:lstStyle/>
          <a:p>
            <a:r>
              <a:rPr lang="zh-CN" altLang="en-US" sz="2800" b="1">
                <a:latin typeface="Times New Roman" panose="02020603050405020304" pitchFamily="18" charset="0"/>
                <a:cs typeface="Times New Roman" panose="02020603050405020304" pitchFamily="18" charset="0"/>
              </a:rPr>
              <a:t>用户态至内核态通信：</a:t>
            </a:r>
            <a:r>
              <a:rPr lang="en-US" altLang="zh-CN" sz="2800" b="1">
                <a:latin typeface="Times New Roman" panose="02020603050405020304" pitchFamily="18" charset="0"/>
                <a:cs typeface="Times New Roman" panose="02020603050405020304" pitchFamily="18" charset="0"/>
              </a:rPr>
              <a:t>shoot</a:t>
            </a:r>
            <a:r>
              <a:rPr lang="zh-CN" altLang="en-US" sz="2800" b="1">
                <a:latin typeface="Times New Roman" panose="02020603050405020304" pitchFamily="18" charset="0"/>
                <a:cs typeface="Times New Roman" panose="02020603050405020304" pitchFamily="18" charset="0"/>
              </a:rPr>
              <a:t>系统</a:t>
            </a:r>
            <a:endParaRPr lang="zh-CN" altLang="en-US" sz="2800" b="1" dirty="0">
              <a:latin typeface="Times New Roman" panose="02020603050405020304" pitchFamily="18" charset="0"/>
              <a:cs typeface="Times New Roman" panose="02020603050405020304" pitchFamily="18" charset="0"/>
            </a:endParaRPr>
          </a:p>
        </p:txBody>
      </p:sp>
      <p:sp>
        <p:nvSpPr>
          <p:cNvPr id="30" name="文本框 29"/>
          <p:cNvSpPr txBox="1"/>
          <p:nvPr/>
        </p:nvSpPr>
        <p:spPr>
          <a:xfrm>
            <a:off x="46051" y="5134697"/>
            <a:ext cx="2336800" cy="460375"/>
          </a:xfrm>
          <a:prstGeom prst="rect">
            <a:avLst/>
          </a:prstGeom>
          <a:noFill/>
        </p:spPr>
        <p:txBody>
          <a:bodyPr wrap="square" rtlCol="0">
            <a:spAutoFit/>
          </a:bodyPr>
          <a:lstStyle/>
          <a:p>
            <a:pPr algn="ctr"/>
            <a:r>
              <a:rPr lang="zh-CN" altLang="en-US" sz="2400" b="1" dirty="0">
                <a:solidFill>
                  <a:schemeClr val="bg1"/>
                </a:solidFill>
                <a:latin typeface="Times New Roman" panose="02020603050405020304" pitchFamily="18" charset="0"/>
                <a:cs typeface="Times New Roman" panose="02020603050405020304" pitchFamily="18" charset="0"/>
              </a:rPr>
              <a:t>赛题</a:t>
            </a:r>
            <a:r>
              <a:rPr lang="zh-CN" altLang="en-US" sz="2400" b="1" dirty="0">
                <a:solidFill>
                  <a:schemeClr val="bg1"/>
                </a:solidFill>
                <a:latin typeface="Times New Roman" panose="02020603050405020304" pitchFamily="18" charset="0"/>
                <a:cs typeface="Times New Roman" panose="02020603050405020304" pitchFamily="18" charset="0"/>
              </a:rPr>
              <a:t>总结</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6" name="文本框 5"/>
          <p:cNvSpPr txBox="1"/>
          <p:nvPr/>
        </p:nvSpPr>
        <p:spPr>
          <a:xfrm>
            <a:off x="4116705" y="3397885"/>
            <a:ext cx="4064000" cy="368300"/>
          </a:xfrm>
          <a:prstGeom prst="rect">
            <a:avLst/>
          </a:prstGeom>
          <a:noFill/>
        </p:spPr>
        <p:txBody>
          <a:bodyPr wrap="square" rtlCol="0">
            <a:spAutoFit/>
          </a:bodyPr>
          <a:p>
            <a:endParaRPr lang="zh-CN" altLang="en-US"/>
          </a:p>
        </p:txBody>
      </p:sp>
      <p:pic>
        <p:nvPicPr>
          <p:cNvPr id="3" name="图片 30" descr="未命名文件 (18)"/>
          <p:cNvPicPr>
            <a:picLocks noChangeAspect="1"/>
          </p:cNvPicPr>
          <p:nvPr>
            <p:custDataLst>
              <p:tags r:id="rId3"/>
            </p:custDataLst>
          </p:nvPr>
        </p:nvPicPr>
        <p:blipFill>
          <a:blip r:embed="rId4"/>
          <a:stretch>
            <a:fillRect/>
          </a:stretch>
        </p:blipFill>
        <p:spPr>
          <a:xfrm>
            <a:off x="3126105" y="2073275"/>
            <a:ext cx="8879205" cy="434403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u="sng" dirty="0">
                <a:latin typeface="Times New Roman" panose="02020603050405020304" pitchFamily="18" charset="0"/>
                <a:cs typeface="Times New Roman" panose="02020603050405020304" pitchFamily="18" charset="0"/>
              </a:rPr>
              <a:t>答辩</a:t>
            </a:r>
            <a:r>
              <a:rPr lang="zh-CN" altLang="en-US" b="1" u="sng" dirty="0">
                <a:latin typeface="Times New Roman" panose="02020603050405020304" pitchFamily="18" charset="0"/>
                <a:cs typeface="Times New Roman" panose="02020603050405020304" pitchFamily="18" charset="0"/>
              </a:rPr>
              <a:t>大纲</a:t>
            </a:r>
            <a:endParaRPr lang="zh-CN" altLang="en-US" b="1" u="sng"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lnSpcReduction="10000"/>
          </a:bodyPr>
          <a:lstStyle/>
          <a:p>
            <a:pPr marL="0" indent="0">
              <a:buNone/>
            </a:pPr>
            <a:r>
              <a:rPr lang="en-US" altLang="zh-CN" b="1" dirty="0">
                <a:latin typeface="Times New Roman" panose="02020603050405020304" pitchFamily="18" charset="0"/>
                <a:cs typeface="Times New Roman" panose="02020603050405020304" pitchFamily="18" charset="0"/>
              </a:rPr>
              <a:t>0</a:t>
            </a:r>
            <a:r>
              <a:rPr lang="zh-CN" altLang="en-US" b="1" dirty="0">
                <a:latin typeface="Times New Roman" panose="02020603050405020304" pitchFamily="18" charset="0"/>
                <a:cs typeface="Times New Roman" panose="02020603050405020304" pitchFamily="18" charset="0"/>
              </a:rPr>
              <a:t>、研究背景</a:t>
            </a:r>
            <a:endParaRPr lang="zh-CN" altLang="en-US" b="1" dirty="0">
              <a:latin typeface="Times New Roman" panose="02020603050405020304" pitchFamily="18" charset="0"/>
              <a:cs typeface="Times New Roman" panose="02020603050405020304" pitchFamily="18" charset="0"/>
            </a:endParaRPr>
          </a:p>
          <a:p>
            <a:pPr marL="0" indent="0">
              <a:buNone/>
            </a:pPr>
            <a:endParaRPr lang="en-US" altLang="zh-CN" b="1" dirty="0">
              <a:latin typeface="Times New Roman" panose="02020603050405020304" pitchFamily="18" charset="0"/>
              <a:cs typeface="Times New Roman" panose="02020603050405020304" pitchFamily="18" charset="0"/>
            </a:endParaRPr>
          </a:p>
          <a:p>
            <a:pPr marL="0" indent="0">
              <a:buNone/>
            </a:pPr>
            <a:r>
              <a:rPr lang="en-US" altLang="zh-CN" b="1" dirty="0">
                <a:latin typeface="Times New Roman" panose="02020603050405020304" pitchFamily="18" charset="0"/>
                <a:cs typeface="Times New Roman" panose="02020603050405020304" pitchFamily="18" charset="0"/>
              </a:rPr>
              <a:t>1</a:t>
            </a:r>
            <a:r>
              <a:rPr lang="zh-CN" altLang="en-US" b="1" dirty="0">
                <a:latin typeface="Times New Roman" panose="02020603050405020304" pitchFamily="18" charset="0"/>
                <a:cs typeface="Times New Roman" panose="02020603050405020304" pitchFamily="18" charset="0"/>
              </a:rPr>
              <a:t>、设计实现</a:t>
            </a:r>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pPr marL="0" indent="0">
              <a:buNone/>
            </a:pPr>
            <a:r>
              <a:rPr lang="en-US" altLang="zh-CN" b="1" dirty="0">
                <a:latin typeface="Times New Roman" panose="02020603050405020304" pitchFamily="18" charset="0"/>
                <a:cs typeface="Times New Roman" panose="02020603050405020304" pitchFamily="18" charset="0"/>
              </a:rPr>
              <a:t>2</a:t>
            </a:r>
            <a:r>
              <a:rPr lang="zh-CN" altLang="en-US" b="1" dirty="0">
                <a:latin typeface="Times New Roman" panose="02020603050405020304" pitchFamily="18" charset="0"/>
                <a:cs typeface="Times New Roman" panose="02020603050405020304" pitchFamily="18" charset="0"/>
              </a:rPr>
              <a:t>、高性能优化</a:t>
            </a:r>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pPr marL="0" indent="0">
              <a:buNone/>
            </a:pPr>
            <a:r>
              <a:rPr lang="en-US" altLang="zh-CN" b="1" dirty="0">
                <a:latin typeface="Times New Roman" panose="02020603050405020304" pitchFamily="18" charset="0"/>
                <a:cs typeface="Times New Roman" panose="02020603050405020304" pitchFamily="18" charset="0"/>
              </a:rPr>
              <a:t>3</a:t>
            </a:r>
            <a:r>
              <a:rPr lang="zh-CN" altLang="en-US" b="1" dirty="0">
                <a:latin typeface="Times New Roman" panose="02020603050405020304" pitchFamily="18" charset="0"/>
                <a:cs typeface="Times New Roman" panose="02020603050405020304" pitchFamily="18" charset="0"/>
              </a:rPr>
              <a:t>、性能评估</a:t>
            </a:r>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pPr marL="0" indent="0">
              <a:buNone/>
            </a:pPr>
            <a:r>
              <a:rPr lang="en-US" altLang="zh-CN" b="1" dirty="0">
                <a:latin typeface="Times New Roman" panose="02020603050405020304" pitchFamily="18" charset="0"/>
                <a:cs typeface="Times New Roman" panose="02020603050405020304" pitchFamily="18" charset="0"/>
              </a:rPr>
              <a:t>4</a:t>
            </a:r>
            <a:r>
              <a:rPr lang="zh-CN" altLang="en-US" b="1" dirty="0">
                <a:latin typeface="Times New Roman" panose="02020603050405020304" pitchFamily="18" charset="0"/>
                <a:cs typeface="Times New Roman" panose="02020603050405020304" pitchFamily="18" charset="0"/>
              </a:rPr>
              <a:t>、赛题总结</a:t>
            </a:r>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2509520" cy="6858000"/>
          </a:xfrm>
          <a:prstGeom prst="rect">
            <a:avLst/>
          </a:prstGeom>
          <a:solidFill>
            <a:srgbClr val="1D50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nvGrpSpPr>
          <p:cNvPr id="20" name="组合 19"/>
          <p:cNvGrpSpPr/>
          <p:nvPr/>
        </p:nvGrpSpPr>
        <p:grpSpPr>
          <a:xfrm>
            <a:off x="0" y="2187146"/>
            <a:ext cx="2737505" cy="762000"/>
            <a:chOff x="0" y="772160"/>
            <a:chExt cx="2737505" cy="762000"/>
          </a:xfrm>
        </p:grpSpPr>
        <p:sp>
          <p:nvSpPr>
            <p:cNvPr id="15" name="矩形 14"/>
            <p:cNvSpPr/>
            <p:nvPr/>
          </p:nvSpPr>
          <p:spPr>
            <a:xfrm>
              <a:off x="0" y="772160"/>
              <a:ext cx="2509520" cy="762000"/>
            </a:xfrm>
            <a:prstGeom prst="rect">
              <a:avLst/>
            </a:prstGeom>
            <a:solidFill>
              <a:srgbClr val="C0000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7" name="等腰三角形 16"/>
            <p:cNvSpPr/>
            <p:nvPr/>
          </p:nvSpPr>
          <p:spPr>
            <a:xfrm rot="5400000">
              <a:off x="2491281" y="1039167"/>
              <a:ext cx="264463" cy="227985"/>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sp>
        <p:nvSpPr>
          <p:cNvPr id="8" name="文本框 7"/>
          <p:cNvSpPr txBox="1"/>
          <p:nvPr/>
        </p:nvSpPr>
        <p:spPr>
          <a:xfrm>
            <a:off x="86360" y="1388371"/>
            <a:ext cx="2336800" cy="460375"/>
          </a:xfrm>
          <a:prstGeom prst="rect">
            <a:avLst/>
          </a:prstGeom>
          <a:noFill/>
        </p:spPr>
        <p:txBody>
          <a:bodyPr wrap="square" rtlCol="0">
            <a:spAutoFit/>
          </a:bodyPr>
          <a:lstStyle/>
          <a:p>
            <a:pPr algn="ctr"/>
            <a:r>
              <a:rPr lang="zh-CN" altLang="en-US" sz="2400" b="1">
                <a:solidFill>
                  <a:schemeClr val="bg1"/>
                </a:solidFill>
                <a:latin typeface="Times New Roman" panose="02020603050405020304" pitchFamily="18" charset="0"/>
                <a:cs typeface="Times New Roman" panose="02020603050405020304" pitchFamily="18" charset="0"/>
              </a:rPr>
              <a:t>研究背景</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9" name="文本框 8"/>
          <p:cNvSpPr txBox="1"/>
          <p:nvPr/>
        </p:nvSpPr>
        <p:spPr>
          <a:xfrm>
            <a:off x="86360" y="2324952"/>
            <a:ext cx="2336800" cy="460375"/>
          </a:xfrm>
          <a:prstGeom prst="rect">
            <a:avLst/>
          </a:prstGeom>
          <a:noFill/>
        </p:spPr>
        <p:txBody>
          <a:bodyPr wrap="square" rtlCol="0">
            <a:spAutoFit/>
          </a:bodyPr>
          <a:lstStyle/>
          <a:p>
            <a:pPr algn="ctr"/>
            <a:r>
              <a:rPr lang="zh-CN" altLang="en-US" sz="2400" b="1">
                <a:solidFill>
                  <a:schemeClr val="bg1"/>
                </a:solidFill>
                <a:latin typeface="Times New Roman" panose="02020603050405020304" pitchFamily="18" charset="0"/>
                <a:cs typeface="Times New Roman" panose="02020603050405020304" pitchFamily="18" charset="0"/>
              </a:rPr>
              <a:t>设计实现</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10" name="文本框 9"/>
          <p:cNvSpPr txBox="1"/>
          <p:nvPr/>
        </p:nvSpPr>
        <p:spPr>
          <a:xfrm>
            <a:off x="86360" y="3261533"/>
            <a:ext cx="2336800" cy="460375"/>
          </a:xfrm>
          <a:prstGeom prst="rect">
            <a:avLst/>
          </a:prstGeom>
          <a:noFill/>
        </p:spPr>
        <p:txBody>
          <a:bodyPr wrap="square" rtlCol="0">
            <a:spAutoFit/>
          </a:bodyPr>
          <a:lstStyle/>
          <a:p>
            <a:pPr algn="ctr"/>
            <a:r>
              <a:rPr lang="zh-CN" altLang="en-US" sz="2400" b="1" dirty="0">
                <a:solidFill>
                  <a:schemeClr val="bg1"/>
                </a:solidFill>
                <a:latin typeface="Times New Roman" panose="02020603050405020304" pitchFamily="18" charset="0"/>
                <a:cs typeface="Times New Roman" panose="02020603050405020304" pitchFamily="18" charset="0"/>
              </a:rPr>
              <a:t>高性能</a:t>
            </a:r>
            <a:r>
              <a:rPr lang="zh-CN" altLang="en-US" sz="2400" b="1" dirty="0">
                <a:solidFill>
                  <a:schemeClr val="bg1"/>
                </a:solidFill>
                <a:latin typeface="Times New Roman" panose="02020603050405020304" pitchFamily="18" charset="0"/>
                <a:cs typeface="Times New Roman" panose="02020603050405020304" pitchFamily="18" charset="0"/>
              </a:rPr>
              <a:t>优化</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11" name="文本框 10"/>
          <p:cNvSpPr txBox="1"/>
          <p:nvPr/>
        </p:nvSpPr>
        <p:spPr>
          <a:xfrm>
            <a:off x="86360" y="4198114"/>
            <a:ext cx="2336800" cy="460375"/>
          </a:xfrm>
          <a:prstGeom prst="rect">
            <a:avLst/>
          </a:prstGeom>
          <a:noFill/>
        </p:spPr>
        <p:txBody>
          <a:bodyPr wrap="square" rtlCol="0">
            <a:spAutoFit/>
          </a:bodyPr>
          <a:lstStyle/>
          <a:p>
            <a:pPr algn="ctr"/>
            <a:r>
              <a:rPr lang="zh-CN" altLang="en-US" sz="2400" b="1" dirty="0">
                <a:solidFill>
                  <a:schemeClr val="bg1"/>
                </a:solidFill>
                <a:latin typeface="Times New Roman" panose="02020603050405020304" pitchFamily="18" charset="0"/>
                <a:cs typeface="Times New Roman" panose="02020603050405020304" pitchFamily="18" charset="0"/>
              </a:rPr>
              <a:t>性能</a:t>
            </a:r>
            <a:r>
              <a:rPr lang="zh-CN" altLang="en-US" sz="2400" b="1" dirty="0">
                <a:solidFill>
                  <a:schemeClr val="bg1"/>
                </a:solidFill>
                <a:latin typeface="Times New Roman" panose="02020603050405020304" pitchFamily="18" charset="0"/>
                <a:cs typeface="Times New Roman" panose="02020603050405020304" pitchFamily="18" charset="0"/>
              </a:rPr>
              <a:t>评估</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pic>
        <p:nvPicPr>
          <p:cNvPr id="23" name="图形 22" descr="文凭卷筒"/>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97560" y="5943600"/>
            <a:ext cx="914400" cy="914400"/>
          </a:xfrm>
          <a:prstGeom prst="rect">
            <a:avLst/>
          </a:prstGeom>
        </p:spPr>
      </p:pic>
      <p:sp>
        <p:nvSpPr>
          <p:cNvPr id="13" name="标题 1"/>
          <p:cNvSpPr txBox="1"/>
          <p:nvPr/>
        </p:nvSpPr>
        <p:spPr>
          <a:xfrm>
            <a:off x="3255691" y="568119"/>
            <a:ext cx="8596786" cy="6881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b="1">
                <a:latin typeface="Times New Roman" panose="02020603050405020304" pitchFamily="18" charset="0"/>
                <a:cs typeface="Times New Roman" panose="02020603050405020304" pitchFamily="18" charset="0"/>
              </a:rPr>
              <a:t>1.1 COS</a:t>
            </a:r>
            <a:r>
              <a:rPr lang="zh-CN" altLang="en-US" sz="3600" b="1">
                <a:latin typeface="Times New Roman" panose="02020603050405020304" pitchFamily="18" charset="0"/>
                <a:cs typeface="Times New Roman" panose="02020603050405020304" pitchFamily="18" charset="0"/>
              </a:rPr>
              <a:t>设计</a:t>
            </a:r>
            <a:endParaRPr lang="zh-CN" altLang="en-US" sz="3600" b="1">
              <a:latin typeface="Times New Roman" panose="02020603050405020304" pitchFamily="18" charset="0"/>
              <a:cs typeface="Times New Roman" panose="02020603050405020304" pitchFamily="18" charset="0"/>
            </a:endParaRPr>
          </a:p>
        </p:txBody>
      </p:sp>
      <p:pic>
        <p:nvPicPr>
          <p:cNvPr id="16" name="图片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68" y="311328"/>
            <a:ext cx="2256183" cy="414149"/>
          </a:xfrm>
          <a:prstGeom prst="rect">
            <a:avLst/>
          </a:prstGeom>
        </p:spPr>
      </p:pic>
      <p:sp>
        <p:nvSpPr>
          <p:cNvPr id="19" name="文本框 18"/>
          <p:cNvSpPr txBox="1"/>
          <p:nvPr/>
        </p:nvSpPr>
        <p:spPr>
          <a:xfrm>
            <a:off x="3278505" y="1491615"/>
            <a:ext cx="8574405" cy="5099685"/>
          </a:xfrm>
          <a:prstGeom prst="rect">
            <a:avLst/>
          </a:prstGeom>
          <a:noFill/>
        </p:spPr>
        <p:txBody>
          <a:bodyPr wrap="square" rtlCol="0">
            <a:noAutofit/>
          </a:bodyPr>
          <a:lstStyle/>
          <a:p>
            <a:r>
              <a:rPr lang="zh-CN" altLang="en-US" sz="2800" b="1">
                <a:latin typeface="Times New Roman" panose="02020603050405020304" pitchFamily="18" charset="0"/>
                <a:cs typeface="Times New Roman" panose="02020603050405020304" pitchFamily="18" charset="0"/>
              </a:rPr>
              <a:t>内核态至用户态通信：消息队列</a:t>
            </a:r>
            <a:endParaRPr lang="en-US" altLang="zh-CN" sz="2800" b="1" u="sng">
              <a:latin typeface="Times New Roman" panose="02020603050405020304" pitchFamily="18" charset="0"/>
              <a:cs typeface="Times New Roman" panose="02020603050405020304" pitchFamily="18" charset="0"/>
            </a:endParaRPr>
          </a:p>
          <a:p>
            <a:endParaRPr lang="en-US" altLang="zh-CN" sz="20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zh-CN" altLang="en-US" b="1" dirty="0">
                <a:latin typeface="Times New Roman" panose="02020603050405020304" pitchFamily="18" charset="0"/>
                <a:cs typeface="Times New Roman" panose="02020603050405020304" pitchFamily="18" charset="0"/>
                <a:sym typeface="+mn-ea"/>
              </a:rPr>
              <a:t>线程状态发生变动，内核怎么将此消息</a:t>
            </a:r>
            <a:r>
              <a:rPr lang="zh-CN" altLang="en-US" b="1" dirty="0">
                <a:latin typeface="Times New Roman" panose="02020603050405020304" pitchFamily="18" charset="0"/>
                <a:cs typeface="Times New Roman" panose="02020603050405020304" pitchFamily="18" charset="0"/>
                <a:sym typeface="+mn-ea"/>
              </a:rPr>
              <a:t>告知用户态</a:t>
            </a:r>
            <a:r>
              <a:rPr lang="en-US" altLang="zh-CN" b="1" dirty="0">
                <a:latin typeface="Times New Roman" panose="02020603050405020304" pitchFamily="18" charset="0"/>
                <a:cs typeface="Times New Roman" panose="02020603050405020304" pitchFamily="18" charset="0"/>
                <a:sym typeface="+mn-ea"/>
              </a:rPr>
              <a:t>Lord</a:t>
            </a:r>
            <a:r>
              <a:rPr lang="zh-CN" altLang="en-US" b="1" dirty="0">
                <a:latin typeface="Times New Roman" panose="02020603050405020304" pitchFamily="18" charset="0"/>
                <a:cs typeface="Times New Roman" panose="02020603050405020304" pitchFamily="18" charset="0"/>
                <a:sym typeface="+mn-ea"/>
              </a:rPr>
              <a:t>线程？</a:t>
            </a:r>
            <a:endParaRPr lang="zh-CN" altLang="en-US" b="1" dirty="0">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endParaRPr lang="zh-CN" altLang="en-US" b="1" dirty="0">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endParaRPr lang="zh-CN" altLang="en-US" b="1" dirty="0">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r>
              <a:rPr lang="en-US" altLang="zh-CN" b="1" dirty="0">
                <a:latin typeface="Times New Roman" panose="02020603050405020304" pitchFamily="18" charset="0"/>
                <a:cs typeface="Times New Roman" panose="02020603050405020304" pitchFamily="18" charset="0"/>
                <a:sym typeface="+mn-ea"/>
              </a:rPr>
              <a:t>OS</a:t>
            </a:r>
            <a:r>
              <a:rPr lang="zh-CN" altLang="en-US" b="1" dirty="0">
                <a:latin typeface="Times New Roman" panose="02020603050405020304" pitchFamily="18" charset="0"/>
                <a:cs typeface="Times New Roman" panose="02020603050405020304" pitchFamily="18" charset="0"/>
                <a:sym typeface="+mn-ea"/>
              </a:rPr>
              <a:t>课程提到，内核与用户态通信：系统调用、信号、文件</a:t>
            </a:r>
            <a:r>
              <a:rPr lang="zh-CN" altLang="en-US" b="1" dirty="0">
                <a:latin typeface="Times New Roman" panose="02020603050405020304" pitchFamily="18" charset="0"/>
                <a:cs typeface="Times New Roman" panose="02020603050405020304" pitchFamily="18" charset="0"/>
                <a:sym typeface="+mn-ea"/>
              </a:rPr>
              <a:t>等</a:t>
            </a:r>
            <a:endParaRPr lang="zh-CN" altLang="en-US" b="1" dirty="0">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endParaRPr lang="zh-CN" altLang="en-US" b="1" dirty="0">
              <a:latin typeface="Times New Roman" panose="02020603050405020304" pitchFamily="18" charset="0"/>
              <a:cs typeface="Times New Roman" panose="02020603050405020304" pitchFamily="18" charset="0"/>
              <a:sym typeface="+mn-ea"/>
            </a:endParaRPr>
          </a:p>
          <a:p>
            <a:pPr marL="800100" lvl="1" indent="-342900">
              <a:buFont typeface="Arial" panose="020B0604020202020204" pitchFamily="34" charset="0"/>
              <a:buChar char="•"/>
            </a:pPr>
            <a:r>
              <a:rPr lang="zh-CN" altLang="en-US" b="1" dirty="0">
                <a:latin typeface="Times New Roman" panose="02020603050405020304" pitchFamily="18" charset="0"/>
                <a:cs typeface="Times New Roman" panose="02020603050405020304" pitchFamily="18" charset="0"/>
                <a:sym typeface="+mn-ea"/>
              </a:rPr>
              <a:t>系统调用是用户主动调用，此时是用户态被动接收</a:t>
            </a:r>
            <a:r>
              <a:rPr lang="zh-CN" altLang="en-US" b="1" dirty="0">
                <a:latin typeface="Times New Roman" panose="02020603050405020304" pitchFamily="18" charset="0"/>
                <a:cs typeface="Times New Roman" panose="02020603050405020304" pitchFamily="18" charset="0"/>
                <a:sym typeface="+mn-ea"/>
              </a:rPr>
              <a:t>信息</a:t>
            </a:r>
            <a:endParaRPr lang="zh-CN" altLang="en-US" b="1" dirty="0">
              <a:latin typeface="Times New Roman" panose="02020603050405020304" pitchFamily="18" charset="0"/>
              <a:cs typeface="Times New Roman" panose="02020603050405020304" pitchFamily="18" charset="0"/>
              <a:sym typeface="+mn-ea"/>
            </a:endParaRPr>
          </a:p>
          <a:p>
            <a:pPr marL="800100" lvl="1" indent="-342900">
              <a:buFont typeface="Arial" panose="020B0604020202020204" pitchFamily="34" charset="0"/>
              <a:buChar char="•"/>
            </a:pPr>
            <a:endParaRPr lang="zh-CN" altLang="en-US" b="1" dirty="0">
              <a:latin typeface="Times New Roman" panose="02020603050405020304" pitchFamily="18" charset="0"/>
              <a:cs typeface="Times New Roman" panose="02020603050405020304" pitchFamily="18" charset="0"/>
              <a:sym typeface="+mn-ea"/>
            </a:endParaRPr>
          </a:p>
          <a:p>
            <a:pPr marL="800100" lvl="1" indent="-342900">
              <a:buFont typeface="Arial" panose="020B0604020202020204" pitchFamily="34" charset="0"/>
              <a:buChar char="•"/>
            </a:pPr>
            <a:r>
              <a:rPr lang="zh-CN" altLang="en-US" b="1" dirty="0">
                <a:latin typeface="Times New Roman" panose="02020603050405020304" pitchFamily="18" charset="0"/>
                <a:cs typeface="Times New Roman" panose="02020603050405020304" pitchFamily="18" charset="0"/>
                <a:sym typeface="+mn-ea"/>
              </a:rPr>
              <a:t>信号发送会有延迟，需要进程阻塞内核才会接收，性能</a:t>
            </a:r>
            <a:r>
              <a:rPr lang="zh-CN" altLang="en-US" b="1" dirty="0">
                <a:latin typeface="Times New Roman" panose="02020603050405020304" pitchFamily="18" charset="0"/>
                <a:cs typeface="Times New Roman" panose="02020603050405020304" pitchFamily="18" charset="0"/>
                <a:sym typeface="+mn-ea"/>
              </a:rPr>
              <a:t>过低</a:t>
            </a:r>
            <a:endParaRPr lang="zh-CN" altLang="en-US" b="1" dirty="0">
              <a:latin typeface="Times New Roman" panose="02020603050405020304" pitchFamily="18" charset="0"/>
              <a:cs typeface="Times New Roman" panose="02020603050405020304" pitchFamily="18" charset="0"/>
              <a:sym typeface="+mn-ea"/>
            </a:endParaRPr>
          </a:p>
          <a:p>
            <a:pPr marL="800100" lvl="1" indent="-342900">
              <a:buFont typeface="Arial" panose="020B0604020202020204" pitchFamily="34" charset="0"/>
              <a:buChar char="•"/>
            </a:pPr>
            <a:endParaRPr lang="zh-CN" altLang="en-US" b="1" dirty="0">
              <a:latin typeface="Times New Roman" panose="02020603050405020304" pitchFamily="18" charset="0"/>
              <a:cs typeface="Times New Roman" panose="02020603050405020304" pitchFamily="18" charset="0"/>
              <a:sym typeface="+mn-ea"/>
            </a:endParaRPr>
          </a:p>
          <a:p>
            <a:pPr marL="800100" lvl="1" indent="-342900">
              <a:buFont typeface="Arial" panose="020B0604020202020204" pitchFamily="34" charset="0"/>
              <a:buChar char="•"/>
            </a:pPr>
            <a:r>
              <a:rPr lang="zh-CN" altLang="en-US" b="1" dirty="0">
                <a:latin typeface="Times New Roman" panose="02020603050405020304" pitchFamily="18" charset="0"/>
                <a:cs typeface="Times New Roman" panose="02020603050405020304" pitchFamily="18" charset="0"/>
                <a:sym typeface="+mn-ea"/>
              </a:rPr>
              <a:t>文件读写陷入内核，性能过低</a:t>
            </a:r>
            <a:endParaRPr lang="zh-CN" altLang="en-US" b="1" dirty="0">
              <a:latin typeface="Times New Roman" panose="02020603050405020304" pitchFamily="18" charset="0"/>
              <a:cs typeface="Times New Roman" panose="02020603050405020304" pitchFamily="18" charset="0"/>
              <a:sym typeface="+mn-ea"/>
            </a:endParaRPr>
          </a:p>
          <a:p>
            <a:pPr marL="800100" lvl="1" indent="-342900">
              <a:buFont typeface="Arial" panose="020B0604020202020204" pitchFamily="34" charset="0"/>
              <a:buChar char="•"/>
            </a:pPr>
            <a:endParaRPr lang="zh-CN" altLang="en-US" b="1" dirty="0">
              <a:latin typeface="Times New Roman" panose="02020603050405020304" pitchFamily="18" charset="0"/>
              <a:cs typeface="Times New Roman" panose="02020603050405020304" pitchFamily="18" charset="0"/>
              <a:sym typeface="+mn-ea"/>
            </a:endParaRPr>
          </a:p>
          <a:p>
            <a:pPr lvl="1" indent="0">
              <a:buFont typeface="Arial" panose="020B0604020202020204" pitchFamily="34" charset="0"/>
              <a:buNone/>
            </a:pPr>
            <a:endParaRPr lang="zh-CN" altLang="en-US" b="1" dirty="0">
              <a:latin typeface="Times New Roman" panose="02020603050405020304" pitchFamily="18" charset="0"/>
              <a:cs typeface="Times New Roman" panose="02020603050405020304" pitchFamily="18" charset="0"/>
              <a:sym typeface="+mn-ea"/>
            </a:endParaRPr>
          </a:p>
          <a:p>
            <a:pPr marL="800100" lvl="1" indent="-342900">
              <a:buFont typeface="Arial" panose="020B0604020202020204" pitchFamily="34" charset="0"/>
              <a:buChar char="•"/>
            </a:pPr>
            <a:endParaRPr lang="zh-CN" altLang="en-US" b="1" dirty="0">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r>
              <a:rPr lang="zh-CN" altLang="en-US" b="1" dirty="0">
                <a:latin typeface="Times New Roman" panose="02020603050405020304" pitchFamily="18" charset="0"/>
                <a:cs typeface="Times New Roman" panose="02020603050405020304" pitchFamily="18" charset="0"/>
                <a:sym typeface="+mn-ea"/>
              </a:rPr>
              <a:t>分布式系统通过消息队列通信，我们能否借鉴？</a:t>
            </a:r>
            <a:endParaRPr lang="zh-CN" altLang="en-US" b="1" dirty="0">
              <a:latin typeface="Times New Roman" panose="02020603050405020304" pitchFamily="18" charset="0"/>
              <a:cs typeface="Times New Roman" panose="02020603050405020304" pitchFamily="18" charset="0"/>
              <a:sym typeface="+mn-ea"/>
            </a:endParaRPr>
          </a:p>
        </p:txBody>
      </p:sp>
      <p:sp>
        <p:nvSpPr>
          <p:cNvPr id="30" name="文本框 29"/>
          <p:cNvSpPr txBox="1"/>
          <p:nvPr/>
        </p:nvSpPr>
        <p:spPr>
          <a:xfrm>
            <a:off x="46051" y="5134697"/>
            <a:ext cx="2336800" cy="460375"/>
          </a:xfrm>
          <a:prstGeom prst="rect">
            <a:avLst/>
          </a:prstGeom>
          <a:noFill/>
        </p:spPr>
        <p:txBody>
          <a:bodyPr wrap="square" rtlCol="0">
            <a:spAutoFit/>
          </a:bodyPr>
          <a:lstStyle/>
          <a:p>
            <a:pPr algn="ctr"/>
            <a:r>
              <a:rPr lang="zh-CN" altLang="en-US" sz="2400" b="1" dirty="0">
                <a:solidFill>
                  <a:schemeClr val="bg1"/>
                </a:solidFill>
                <a:latin typeface="Times New Roman" panose="02020603050405020304" pitchFamily="18" charset="0"/>
                <a:cs typeface="Times New Roman" panose="02020603050405020304" pitchFamily="18" charset="0"/>
              </a:rPr>
              <a:t>赛题</a:t>
            </a:r>
            <a:r>
              <a:rPr lang="zh-CN" altLang="en-US" sz="2400" b="1" dirty="0">
                <a:solidFill>
                  <a:schemeClr val="bg1"/>
                </a:solidFill>
                <a:latin typeface="Times New Roman" panose="02020603050405020304" pitchFamily="18" charset="0"/>
                <a:cs typeface="Times New Roman" panose="02020603050405020304" pitchFamily="18" charset="0"/>
              </a:rPr>
              <a:t>总结</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2509520" cy="6858000"/>
          </a:xfrm>
          <a:prstGeom prst="rect">
            <a:avLst/>
          </a:prstGeom>
          <a:solidFill>
            <a:srgbClr val="1D50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nvGrpSpPr>
          <p:cNvPr id="20" name="组合 19"/>
          <p:cNvGrpSpPr/>
          <p:nvPr/>
        </p:nvGrpSpPr>
        <p:grpSpPr>
          <a:xfrm>
            <a:off x="0" y="2187146"/>
            <a:ext cx="2737505" cy="762000"/>
            <a:chOff x="0" y="772160"/>
            <a:chExt cx="2737505" cy="762000"/>
          </a:xfrm>
        </p:grpSpPr>
        <p:sp>
          <p:nvSpPr>
            <p:cNvPr id="15" name="矩形 14"/>
            <p:cNvSpPr/>
            <p:nvPr/>
          </p:nvSpPr>
          <p:spPr>
            <a:xfrm>
              <a:off x="0" y="772160"/>
              <a:ext cx="2509520" cy="762000"/>
            </a:xfrm>
            <a:prstGeom prst="rect">
              <a:avLst/>
            </a:prstGeom>
            <a:solidFill>
              <a:srgbClr val="C0000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7" name="等腰三角形 16"/>
            <p:cNvSpPr/>
            <p:nvPr/>
          </p:nvSpPr>
          <p:spPr>
            <a:xfrm rot="5400000">
              <a:off x="2491281" y="1039167"/>
              <a:ext cx="264463" cy="227985"/>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sp>
        <p:nvSpPr>
          <p:cNvPr id="8" name="文本框 7"/>
          <p:cNvSpPr txBox="1"/>
          <p:nvPr/>
        </p:nvSpPr>
        <p:spPr>
          <a:xfrm>
            <a:off x="86360" y="1388371"/>
            <a:ext cx="2336800" cy="460375"/>
          </a:xfrm>
          <a:prstGeom prst="rect">
            <a:avLst/>
          </a:prstGeom>
          <a:noFill/>
        </p:spPr>
        <p:txBody>
          <a:bodyPr wrap="square" rtlCol="0">
            <a:spAutoFit/>
          </a:bodyPr>
          <a:lstStyle/>
          <a:p>
            <a:pPr algn="ctr"/>
            <a:r>
              <a:rPr lang="zh-CN" altLang="en-US" sz="2400" b="1">
                <a:solidFill>
                  <a:schemeClr val="bg1"/>
                </a:solidFill>
                <a:latin typeface="Times New Roman" panose="02020603050405020304" pitchFamily="18" charset="0"/>
                <a:cs typeface="Times New Roman" panose="02020603050405020304" pitchFamily="18" charset="0"/>
              </a:rPr>
              <a:t>研究背景</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9" name="文本框 8"/>
          <p:cNvSpPr txBox="1"/>
          <p:nvPr/>
        </p:nvSpPr>
        <p:spPr>
          <a:xfrm>
            <a:off x="86360" y="2324952"/>
            <a:ext cx="2336800" cy="460375"/>
          </a:xfrm>
          <a:prstGeom prst="rect">
            <a:avLst/>
          </a:prstGeom>
          <a:noFill/>
        </p:spPr>
        <p:txBody>
          <a:bodyPr wrap="square" rtlCol="0">
            <a:spAutoFit/>
          </a:bodyPr>
          <a:lstStyle/>
          <a:p>
            <a:pPr algn="ctr"/>
            <a:r>
              <a:rPr lang="zh-CN" altLang="en-US" sz="2400" b="1">
                <a:solidFill>
                  <a:schemeClr val="bg1"/>
                </a:solidFill>
                <a:latin typeface="Times New Roman" panose="02020603050405020304" pitchFamily="18" charset="0"/>
                <a:cs typeface="Times New Roman" panose="02020603050405020304" pitchFamily="18" charset="0"/>
              </a:rPr>
              <a:t>设计实现</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10" name="文本框 9"/>
          <p:cNvSpPr txBox="1"/>
          <p:nvPr/>
        </p:nvSpPr>
        <p:spPr>
          <a:xfrm>
            <a:off x="86360" y="3261533"/>
            <a:ext cx="2336800" cy="460375"/>
          </a:xfrm>
          <a:prstGeom prst="rect">
            <a:avLst/>
          </a:prstGeom>
          <a:noFill/>
        </p:spPr>
        <p:txBody>
          <a:bodyPr wrap="square" rtlCol="0">
            <a:spAutoFit/>
          </a:bodyPr>
          <a:lstStyle/>
          <a:p>
            <a:pPr algn="ctr"/>
            <a:r>
              <a:rPr lang="zh-CN" altLang="en-US" sz="2400" b="1" dirty="0">
                <a:solidFill>
                  <a:schemeClr val="bg1"/>
                </a:solidFill>
                <a:latin typeface="Times New Roman" panose="02020603050405020304" pitchFamily="18" charset="0"/>
                <a:cs typeface="Times New Roman" panose="02020603050405020304" pitchFamily="18" charset="0"/>
              </a:rPr>
              <a:t>高性能</a:t>
            </a:r>
            <a:r>
              <a:rPr lang="zh-CN" altLang="en-US" sz="2400" b="1" dirty="0">
                <a:solidFill>
                  <a:schemeClr val="bg1"/>
                </a:solidFill>
                <a:latin typeface="Times New Roman" panose="02020603050405020304" pitchFamily="18" charset="0"/>
                <a:cs typeface="Times New Roman" panose="02020603050405020304" pitchFamily="18" charset="0"/>
              </a:rPr>
              <a:t>优化</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11" name="文本框 10"/>
          <p:cNvSpPr txBox="1"/>
          <p:nvPr/>
        </p:nvSpPr>
        <p:spPr>
          <a:xfrm>
            <a:off x="86360" y="4198114"/>
            <a:ext cx="2336800" cy="460375"/>
          </a:xfrm>
          <a:prstGeom prst="rect">
            <a:avLst/>
          </a:prstGeom>
          <a:noFill/>
        </p:spPr>
        <p:txBody>
          <a:bodyPr wrap="square" rtlCol="0">
            <a:spAutoFit/>
          </a:bodyPr>
          <a:lstStyle/>
          <a:p>
            <a:pPr algn="ctr"/>
            <a:r>
              <a:rPr lang="zh-CN" altLang="en-US" sz="2400" b="1" dirty="0">
                <a:solidFill>
                  <a:schemeClr val="bg1"/>
                </a:solidFill>
                <a:latin typeface="Times New Roman" panose="02020603050405020304" pitchFamily="18" charset="0"/>
                <a:cs typeface="Times New Roman" panose="02020603050405020304" pitchFamily="18" charset="0"/>
              </a:rPr>
              <a:t>性能</a:t>
            </a:r>
            <a:r>
              <a:rPr lang="zh-CN" altLang="en-US" sz="2400" b="1" dirty="0">
                <a:solidFill>
                  <a:schemeClr val="bg1"/>
                </a:solidFill>
                <a:latin typeface="Times New Roman" panose="02020603050405020304" pitchFamily="18" charset="0"/>
                <a:cs typeface="Times New Roman" panose="02020603050405020304" pitchFamily="18" charset="0"/>
              </a:rPr>
              <a:t>评估</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pic>
        <p:nvPicPr>
          <p:cNvPr id="23" name="图形 22" descr="文凭卷筒"/>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97560" y="5943600"/>
            <a:ext cx="914400" cy="914400"/>
          </a:xfrm>
          <a:prstGeom prst="rect">
            <a:avLst/>
          </a:prstGeom>
        </p:spPr>
      </p:pic>
      <p:sp>
        <p:nvSpPr>
          <p:cNvPr id="13" name="标题 1"/>
          <p:cNvSpPr txBox="1"/>
          <p:nvPr/>
        </p:nvSpPr>
        <p:spPr>
          <a:xfrm>
            <a:off x="3255691" y="568119"/>
            <a:ext cx="8596786" cy="6881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b="1">
                <a:latin typeface="Times New Roman" panose="02020603050405020304" pitchFamily="18" charset="0"/>
                <a:cs typeface="Times New Roman" panose="02020603050405020304" pitchFamily="18" charset="0"/>
              </a:rPr>
              <a:t>1.1 COS</a:t>
            </a:r>
            <a:r>
              <a:rPr lang="zh-CN" altLang="en-US" sz="3600" b="1">
                <a:latin typeface="Times New Roman" panose="02020603050405020304" pitchFamily="18" charset="0"/>
                <a:cs typeface="Times New Roman" panose="02020603050405020304" pitchFamily="18" charset="0"/>
              </a:rPr>
              <a:t>设计</a:t>
            </a:r>
            <a:endParaRPr lang="zh-CN" altLang="en-US" sz="3600" b="1">
              <a:latin typeface="Times New Roman" panose="02020603050405020304" pitchFamily="18" charset="0"/>
              <a:cs typeface="Times New Roman" panose="02020603050405020304" pitchFamily="18" charset="0"/>
            </a:endParaRPr>
          </a:p>
        </p:txBody>
      </p:sp>
      <p:pic>
        <p:nvPicPr>
          <p:cNvPr id="16" name="图片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68" y="311328"/>
            <a:ext cx="2256183" cy="414149"/>
          </a:xfrm>
          <a:prstGeom prst="rect">
            <a:avLst/>
          </a:prstGeom>
        </p:spPr>
      </p:pic>
      <p:sp>
        <p:nvSpPr>
          <p:cNvPr id="19" name="文本框 18"/>
          <p:cNvSpPr txBox="1"/>
          <p:nvPr/>
        </p:nvSpPr>
        <p:spPr>
          <a:xfrm>
            <a:off x="3278339" y="1491351"/>
            <a:ext cx="8574138" cy="4954270"/>
          </a:xfrm>
          <a:prstGeom prst="rect">
            <a:avLst/>
          </a:prstGeom>
          <a:noFill/>
        </p:spPr>
        <p:txBody>
          <a:bodyPr wrap="square" rtlCol="0">
            <a:spAutoFit/>
          </a:bodyPr>
          <a:lstStyle/>
          <a:p>
            <a:r>
              <a:rPr lang="zh-CN" altLang="en-US" sz="2800" b="1">
                <a:latin typeface="Times New Roman" panose="02020603050405020304" pitchFamily="18" charset="0"/>
                <a:cs typeface="Times New Roman" panose="02020603050405020304" pitchFamily="18" charset="0"/>
              </a:rPr>
              <a:t>内核态至用户态通信：消息队列</a:t>
            </a:r>
            <a:endParaRPr lang="zh-CN" altLang="en-US" b="1" dirty="0">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endParaRPr lang="zh-CN" altLang="en-US" b="1" dirty="0">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r>
              <a:rPr lang="zh-CN" altLang="en-US" b="1" dirty="0">
                <a:latin typeface="Times New Roman" panose="02020603050405020304" pitchFamily="18" charset="0"/>
                <a:cs typeface="Times New Roman" panose="02020603050405020304" pitchFamily="18" charset="0"/>
                <a:sym typeface="+mn-ea"/>
              </a:rPr>
              <a:t>传统消息队列：用于上层应用</a:t>
            </a:r>
            <a:r>
              <a:rPr lang="zh-CN" altLang="en-US" b="1" dirty="0">
                <a:latin typeface="Times New Roman" panose="02020603050405020304" pitchFamily="18" charset="0"/>
                <a:cs typeface="Times New Roman" panose="02020603050405020304" pitchFamily="18" charset="0"/>
                <a:sym typeface="+mn-ea"/>
              </a:rPr>
              <a:t>开发，性能低</a:t>
            </a:r>
            <a:endParaRPr lang="en-US" altLang="zh-CN" b="1" dirty="0">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endParaRPr lang="en-US" altLang="zh-CN" b="1" dirty="0">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r>
              <a:rPr lang="en-US" altLang="zh-CN" b="1" dirty="0">
                <a:latin typeface="Times New Roman" panose="02020603050405020304" pitchFamily="18" charset="0"/>
                <a:cs typeface="Times New Roman" panose="02020603050405020304" pitchFamily="18" charset="0"/>
                <a:sym typeface="+mn-ea"/>
              </a:rPr>
              <a:t>OS</a:t>
            </a:r>
            <a:r>
              <a:rPr lang="zh-CN" altLang="en-US" b="1" dirty="0">
                <a:latin typeface="Times New Roman" panose="02020603050405020304" pitchFamily="18" charset="0"/>
                <a:cs typeface="Times New Roman" panose="02020603050405020304" pitchFamily="18" charset="0"/>
                <a:sym typeface="+mn-ea"/>
              </a:rPr>
              <a:t>课程中提到：</a:t>
            </a:r>
            <a:endParaRPr lang="zh-CN" altLang="en-US" b="1" dirty="0">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endParaRPr lang="zh-CN" altLang="en-US" b="1" dirty="0">
              <a:latin typeface="Times New Roman" panose="02020603050405020304" pitchFamily="18" charset="0"/>
              <a:cs typeface="Times New Roman" panose="02020603050405020304" pitchFamily="18" charset="0"/>
              <a:sym typeface="+mn-ea"/>
            </a:endParaRPr>
          </a:p>
          <a:p>
            <a:pPr marL="800100" lvl="1" indent="-342900">
              <a:buFont typeface="Arial" panose="020B0604020202020204" pitchFamily="34" charset="0"/>
              <a:buChar char="•"/>
            </a:pPr>
            <a:r>
              <a:rPr lang="zh-CN" altLang="en-US" b="1" dirty="0">
                <a:latin typeface="Times New Roman" panose="02020603050405020304" pitchFamily="18" charset="0"/>
                <a:cs typeface="Times New Roman" panose="02020603050405020304" pitchFamily="18" charset="0"/>
                <a:sym typeface="+mn-ea"/>
              </a:rPr>
              <a:t>共享内存是进程与进程间通信手段；</a:t>
            </a:r>
            <a:endParaRPr lang="zh-CN" altLang="en-US" b="1" dirty="0">
              <a:latin typeface="Times New Roman" panose="02020603050405020304" pitchFamily="18" charset="0"/>
              <a:cs typeface="Times New Roman" panose="02020603050405020304" pitchFamily="18" charset="0"/>
              <a:sym typeface="+mn-ea"/>
            </a:endParaRPr>
          </a:p>
          <a:p>
            <a:pPr marL="800100" lvl="1" indent="-342900">
              <a:buFont typeface="Arial" panose="020B0604020202020204" pitchFamily="34" charset="0"/>
              <a:buChar char="•"/>
            </a:pPr>
            <a:endParaRPr lang="zh-CN" altLang="en-US" b="1" dirty="0">
              <a:latin typeface="Times New Roman" panose="02020603050405020304" pitchFamily="18" charset="0"/>
              <a:cs typeface="Times New Roman" panose="02020603050405020304" pitchFamily="18" charset="0"/>
              <a:sym typeface="+mn-ea"/>
            </a:endParaRPr>
          </a:p>
          <a:p>
            <a:pPr marL="800100" lvl="1" indent="-342900">
              <a:buFont typeface="Arial" panose="020B0604020202020204" pitchFamily="34" charset="0"/>
              <a:buChar char="•"/>
            </a:pPr>
            <a:r>
              <a:rPr lang="zh-CN" altLang="en-US" b="1" dirty="0">
                <a:latin typeface="Times New Roman" panose="02020603050405020304" pitchFamily="18" charset="0"/>
                <a:cs typeface="Times New Roman" panose="02020603050405020304" pitchFamily="18" charset="0"/>
                <a:sym typeface="+mn-ea"/>
              </a:rPr>
              <a:t>内核空间用户态无法访问</a:t>
            </a:r>
            <a:r>
              <a:rPr lang="en-US" altLang="zh-CN" b="1" dirty="0">
                <a:latin typeface="Times New Roman" panose="02020603050405020304" pitchFamily="18" charset="0"/>
                <a:cs typeface="Times New Roman" panose="02020603050405020304" pitchFamily="18" charset="0"/>
                <a:sym typeface="+mn-ea"/>
              </a:rPr>
              <a:t>;</a:t>
            </a:r>
            <a:endParaRPr lang="zh-CN" altLang="en-US" b="1" dirty="0">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endParaRPr lang="zh-CN" altLang="en-US" b="1" dirty="0">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r>
              <a:rPr lang="zh-CN" altLang="en-US" b="1" dirty="0">
                <a:latin typeface="Times New Roman" panose="02020603050405020304" pitchFamily="18" charset="0"/>
                <a:cs typeface="Times New Roman" panose="02020603050405020304" pitchFamily="18" charset="0"/>
                <a:sym typeface="+mn-ea"/>
              </a:rPr>
              <a:t>开辟出一块内存，让内核与用户态都能访问</a:t>
            </a:r>
            <a:r>
              <a:rPr lang="en-US" altLang="zh-CN" b="1" dirty="0">
                <a:latin typeface="Times New Roman" panose="02020603050405020304" pitchFamily="18" charset="0"/>
                <a:cs typeface="Times New Roman" panose="02020603050405020304" pitchFamily="18" charset="0"/>
                <a:sym typeface="+mn-ea"/>
              </a:rPr>
              <a:t>———</a:t>
            </a:r>
            <a:r>
              <a:rPr lang="zh-CN" altLang="en-US" b="1" dirty="0">
                <a:latin typeface="Times New Roman" panose="02020603050405020304" pitchFamily="18" charset="0"/>
                <a:cs typeface="Times New Roman" panose="02020603050405020304" pitchFamily="18" charset="0"/>
                <a:sym typeface="+mn-ea"/>
              </a:rPr>
              <a:t>内核态与用户态共享内存</a:t>
            </a:r>
            <a:endParaRPr lang="zh-CN" altLang="en-US" b="1" dirty="0">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endParaRPr lang="zh-CN" altLang="en-US" b="1" dirty="0">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endParaRPr lang="zh-CN" altLang="en-US" b="1" dirty="0">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r>
              <a:rPr lang="zh-CN" altLang="en-US" b="1" dirty="0">
                <a:solidFill>
                  <a:srgbClr val="FF0000"/>
                </a:solidFill>
                <a:latin typeface="Times New Roman" panose="02020603050405020304" pitchFamily="18" charset="0"/>
                <a:cs typeface="Times New Roman" panose="02020603050405020304" pitchFamily="18" charset="0"/>
                <a:sym typeface="+mn-ea"/>
              </a:rPr>
              <a:t>全新基于内核态与用户态共享内存实现的消息队列</a:t>
            </a:r>
            <a:r>
              <a:rPr lang="zh-CN" altLang="en-US" b="1" dirty="0">
                <a:solidFill>
                  <a:schemeClr val="tx1"/>
                </a:solidFill>
                <a:latin typeface="Times New Roman" panose="02020603050405020304" pitchFamily="18" charset="0"/>
                <a:cs typeface="Times New Roman" panose="02020603050405020304" pitchFamily="18" charset="0"/>
                <a:sym typeface="+mn-ea"/>
              </a:rPr>
              <a:t>：高性能、异步、实时</a:t>
            </a:r>
            <a:endParaRPr lang="zh-CN" altLang="en-US" b="1" dirty="0">
              <a:solidFill>
                <a:srgbClr val="FF0000"/>
              </a:solidFill>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endParaRPr lang="zh-CN" altLang="en-US" b="1" dirty="0">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endParaRPr lang="zh-CN" altLang="en-US" b="1" dirty="0">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endParaRPr lang="zh-CN" altLang="en-US" b="1" dirty="0">
              <a:latin typeface="Times New Roman" panose="02020603050405020304" pitchFamily="18" charset="0"/>
              <a:cs typeface="Times New Roman" panose="02020603050405020304" pitchFamily="18" charset="0"/>
            </a:endParaRPr>
          </a:p>
        </p:txBody>
      </p:sp>
      <p:sp>
        <p:nvSpPr>
          <p:cNvPr id="30" name="文本框 29"/>
          <p:cNvSpPr txBox="1"/>
          <p:nvPr/>
        </p:nvSpPr>
        <p:spPr>
          <a:xfrm>
            <a:off x="46051" y="5134697"/>
            <a:ext cx="2336800" cy="460375"/>
          </a:xfrm>
          <a:prstGeom prst="rect">
            <a:avLst/>
          </a:prstGeom>
          <a:noFill/>
        </p:spPr>
        <p:txBody>
          <a:bodyPr wrap="square" rtlCol="0">
            <a:spAutoFit/>
          </a:bodyPr>
          <a:lstStyle/>
          <a:p>
            <a:pPr algn="ctr"/>
            <a:r>
              <a:rPr lang="zh-CN" altLang="en-US" sz="2400" b="1" dirty="0">
                <a:solidFill>
                  <a:schemeClr val="bg1"/>
                </a:solidFill>
                <a:latin typeface="Times New Roman" panose="02020603050405020304" pitchFamily="18" charset="0"/>
                <a:cs typeface="Times New Roman" panose="02020603050405020304" pitchFamily="18" charset="0"/>
              </a:rPr>
              <a:t>赛题</a:t>
            </a:r>
            <a:r>
              <a:rPr lang="zh-CN" altLang="en-US" sz="2400" b="1" dirty="0">
                <a:solidFill>
                  <a:schemeClr val="bg1"/>
                </a:solidFill>
                <a:latin typeface="Times New Roman" panose="02020603050405020304" pitchFamily="18" charset="0"/>
                <a:cs typeface="Times New Roman" panose="02020603050405020304" pitchFamily="18" charset="0"/>
              </a:rPr>
              <a:t>总结</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2509520" cy="6858000"/>
          </a:xfrm>
          <a:prstGeom prst="rect">
            <a:avLst/>
          </a:prstGeom>
          <a:solidFill>
            <a:srgbClr val="1D50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nvGrpSpPr>
          <p:cNvPr id="20" name="组合 19"/>
          <p:cNvGrpSpPr/>
          <p:nvPr/>
        </p:nvGrpSpPr>
        <p:grpSpPr>
          <a:xfrm>
            <a:off x="0" y="2187146"/>
            <a:ext cx="2737505" cy="762000"/>
            <a:chOff x="0" y="772160"/>
            <a:chExt cx="2737505" cy="762000"/>
          </a:xfrm>
        </p:grpSpPr>
        <p:sp>
          <p:nvSpPr>
            <p:cNvPr id="15" name="矩形 14"/>
            <p:cNvSpPr/>
            <p:nvPr/>
          </p:nvSpPr>
          <p:spPr>
            <a:xfrm>
              <a:off x="0" y="772160"/>
              <a:ext cx="2509520" cy="762000"/>
            </a:xfrm>
            <a:prstGeom prst="rect">
              <a:avLst/>
            </a:prstGeom>
            <a:solidFill>
              <a:srgbClr val="C0000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7" name="等腰三角形 16"/>
            <p:cNvSpPr/>
            <p:nvPr/>
          </p:nvSpPr>
          <p:spPr>
            <a:xfrm rot="5400000">
              <a:off x="2491281" y="1039167"/>
              <a:ext cx="264463" cy="227985"/>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sp>
        <p:nvSpPr>
          <p:cNvPr id="8" name="文本框 7"/>
          <p:cNvSpPr txBox="1"/>
          <p:nvPr/>
        </p:nvSpPr>
        <p:spPr>
          <a:xfrm>
            <a:off x="86360" y="1388371"/>
            <a:ext cx="2336800" cy="460375"/>
          </a:xfrm>
          <a:prstGeom prst="rect">
            <a:avLst/>
          </a:prstGeom>
          <a:noFill/>
        </p:spPr>
        <p:txBody>
          <a:bodyPr wrap="square" rtlCol="0">
            <a:spAutoFit/>
          </a:bodyPr>
          <a:lstStyle/>
          <a:p>
            <a:pPr algn="ctr"/>
            <a:r>
              <a:rPr lang="zh-CN" altLang="en-US" sz="2400" b="1">
                <a:solidFill>
                  <a:schemeClr val="bg1"/>
                </a:solidFill>
                <a:latin typeface="Times New Roman" panose="02020603050405020304" pitchFamily="18" charset="0"/>
                <a:cs typeface="Times New Roman" panose="02020603050405020304" pitchFamily="18" charset="0"/>
              </a:rPr>
              <a:t>研究背景</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9" name="文本框 8"/>
          <p:cNvSpPr txBox="1"/>
          <p:nvPr/>
        </p:nvSpPr>
        <p:spPr>
          <a:xfrm>
            <a:off x="86360" y="2324952"/>
            <a:ext cx="2336800" cy="460375"/>
          </a:xfrm>
          <a:prstGeom prst="rect">
            <a:avLst/>
          </a:prstGeom>
          <a:noFill/>
        </p:spPr>
        <p:txBody>
          <a:bodyPr wrap="square" rtlCol="0">
            <a:spAutoFit/>
          </a:bodyPr>
          <a:lstStyle/>
          <a:p>
            <a:pPr algn="ctr"/>
            <a:r>
              <a:rPr lang="zh-CN" altLang="en-US" sz="2400" b="1">
                <a:solidFill>
                  <a:schemeClr val="bg1"/>
                </a:solidFill>
                <a:latin typeface="Times New Roman" panose="02020603050405020304" pitchFamily="18" charset="0"/>
                <a:cs typeface="Times New Roman" panose="02020603050405020304" pitchFamily="18" charset="0"/>
              </a:rPr>
              <a:t>设计实现</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10" name="文本框 9"/>
          <p:cNvSpPr txBox="1"/>
          <p:nvPr/>
        </p:nvSpPr>
        <p:spPr>
          <a:xfrm>
            <a:off x="86360" y="3261533"/>
            <a:ext cx="2336800" cy="460375"/>
          </a:xfrm>
          <a:prstGeom prst="rect">
            <a:avLst/>
          </a:prstGeom>
          <a:noFill/>
        </p:spPr>
        <p:txBody>
          <a:bodyPr wrap="square" rtlCol="0">
            <a:spAutoFit/>
          </a:bodyPr>
          <a:lstStyle/>
          <a:p>
            <a:pPr algn="ctr"/>
            <a:r>
              <a:rPr lang="zh-CN" altLang="en-US" sz="2400" b="1" dirty="0">
                <a:solidFill>
                  <a:schemeClr val="bg1"/>
                </a:solidFill>
                <a:latin typeface="Times New Roman" panose="02020603050405020304" pitchFamily="18" charset="0"/>
                <a:cs typeface="Times New Roman" panose="02020603050405020304" pitchFamily="18" charset="0"/>
              </a:rPr>
              <a:t>高性能</a:t>
            </a:r>
            <a:r>
              <a:rPr lang="zh-CN" altLang="en-US" sz="2400" b="1" dirty="0">
                <a:solidFill>
                  <a:schemeClr val="bg1"/>
                </a:solidFill>
                <a:latin typeface="Times New Roman" panose="02020603050405020304" pitchFamily="18" charset="0"/>
                <a:cs typeface="Times New Roman" panose="02020603050405020304" pitchFamily="18" charset="0"/>
              </a:rPr>
              <a:t>优化</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11" name="文本框 10"/>
          <p:cNvSpPr txBox="1"/>
          <p:nvPr/>
        </p:nvSpPr>
        <p:spPr>
          <a:xfrm>
            <a:off x="86360" y="4198114"/>
            <a:ext cx="2336800" cy="460375"/>
          </a:xfrm>
          <a:prstGeom prst="rect">
            <a:avLst/>
          </a:prstGeom>
          <a:noFill/>
        </p:spPr>
        <p:txBody>
          <a:bodyPr wrap="square" rtlCol="0">
            <a:spAutoFit/>
          </a:bodyPr>
          <a:lstStyle/>
          <a:p>
            <a:pPr algn="ctr"/>
            <a:r>
              <a:rPr lang="zh-CN" altLang="en-US" sz="2400" b="1" dirty="0">
                <a:solidFill>
                  <a:schemeClr val="bg1"/>
                </a:solidFill>
                <a:latin typeface="Times New Roman" panose="02020603050405020304" pitchFamily="18" charset="0"/>
                <a:cs typeface="Times New Roman" panose="02020603050405020304" pitchFamily="18" charset="0"/>
              </a:rPr>
              <a:t>性能</a:t>
            </a:r>
            <a:r>
              <a:rPr lang="zh-CN" altLang="en-US" sz="2400" b="1" dirty="0">
                <a:solidFill>
                  <a:schemeClr val="bg1"/>
                </a:solidFill>
                <a:latin typeface="Times New Roman" panose="02020603050405020304" pitchFamily="18" charset="0"/>
                <a:cs typeface="Times New Roman" panose="02020603050405020304" pitchFamily="18" charset="0"/>
              </a:rPr>
              <a:t>评估</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pic>
        <p:nvPicPr>
          <p:cNvPr id="23" name="图形 22" descr="文凭卷筒"/>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97560" y="5943600"/>
            <a:ext cx="914400" cy="914400"/>
          </a:xfrm>
          <a:prstGeom prst="rect">
            <a:avLst/>
          </a:prstGeom>
        </p:spPr>
      </p:pic>
      <p:sp>
        <p:nvSpPr>
          <p:cNvPr id="13" name="标题 1"/>
          <p:cNvSpPr txBox="1"/>
          <p:nvPr/>
        </p:nvSpPr>
        <p:spPr>
          <a:xfrm>
            <a:off x="3255691" y="568119"/>
            <a:ext cx="8596786" cy="6881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b="1">
                <a:latin typeface="Times New Roman" panose="02020603050405020304" pitchFamily="18" charset="0"/>
                <a:cs typeface="Times New Roman" panose="02020603050405020304" pitchFamily="18" charset="0"/>
              </a:rPr>
              <a:t>1.1 COS</a:t>
            </a:r>
            <a:r>
              <a:rPr lang="zh-CN" altLang="en-US" sz="3600" b="1">
                <a:latin typeface="Times New Roman" panose="02020603050405020304" pitchFamily="18" charset="0"/>
                <a:cs typeface="Times New Roman" panose="02020603050405020304" pitchFamily="18" charset="0"/>
              </a:rPr>
              <a:t>设计</a:t>
            </a:r>
            <a:endParaRPr lang="zh-CN" altLang="en-US" sz="3600" b="1">
              <a:latin typeface="Times New Roman" panose="02020603050405020304" pitchFamily="18" charset="0"/>
              <a:cs typeface="Times New Roman" panose="02020603050405020304" pitchFamily="18" charset="0"/>
            </a:endParaRPr>
          </a:p>
        </p:txBody>
      </p:sp>
      <p:pic>
        <p:nvPicPr>
          <p:cNvPr id="16" name="图片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68" y="311328"/>
            <a:ext cx="2256183" cy="414149"/>
          </a:xfrm>
          <a:prstGeom prst="rect">
            <a:avLst/>
          </a:prstGeom>
        </p:spPr>
      </p:pic>
      <p:sp>
        <p:nvSpPr>
          <p:cNvPr id="19" name="文本框 18"/>
          <p:cNvSpPr txBox="1"/>
          <p:nvPr/>
        </p:nvSpPr>
        <p:spPr>
          <a:xfrm>
            <a:off x="3278505" y="1491615"/>
            <a:ext cx="8574405" cy="2828290"/>
          </a:xfrm>
          <a:prstGeom prst="rect">
            <a:avLst/>
          </a:prstGeom>
          <a:noFill/>
        </p:spPr>
        <p:txBody>
          <a:bodyPr wrap="square" rtlCol="0">
            <a:noAutofit/>
          </a:bodyPr>
          <a:lstStyle/>
          <a:p>
            <a:r>
              <a:rPr lang="zh-CN" altLang="en-US" sz="2800" b="1">
                <a:latin typeface="Times New Roman" panose="02020603050405020304" pitchFamily="18" charset="0"/>
                <a:cs typeface="Times New Roman" panose="02020603050405020304" pitchFamily="18" charset="0"/>
              </a:rPr>
              <a:t>内核态至用户态通信：消息队列</a:t>
            </a:r>
            <a:endParaRPr lang="zh-CN" altLang="en-US" b="1" dirty="0">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endParaRPr lang="zh-CN" altLang="en-US" b="1" dirty="0">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endParaRPr lang="zh-CN" altLang="en-US"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zh-CN" altLang="en-US" b="1" dirty="0">
                <a:latin typeface="Times New Roman" panose="02020603050405020304" pitchFamily="18" charset="0"/>
                <a:cs typeface="Times New Roman" panose="02020603050405020304" pitchFamily="18" charset="0"/>
              </a:rPr>
              <a:t>Lord线程通过create_mq系统调用创建共享内存</a:t>
            </a:r>
            <a:endParaRPr lang="zh-CN" altLang="en-US"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zh-CN" altLang="en-US"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zh-CN" altLang="en-US" b="1" dirty="0">
                <a:latin typeface="Times New Roman" panose="02020603050405020304" pitchFamily="18" charset="0"/>
                <a:cs typeface="Times New Roman" panose="02020603050405020304" pitchFamily="18" charset="0"/>
              </a:rPr>
              <a:t>内核在线程状态变化的时候通过消息队列发送消息</a:t>
            </a:r>
            <a:endParaRPr lang="zh-CN" altLang="en-US"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zh-CN" altLang="en-US"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zh-CN" altLang="en-US" b="1" dirty="0">
                <a:latin typeface="Times New Roman" panose="02020603050405020304" pitchFamily="18" charset="0"/>
                <a:cs typeface="Times New Roman" panose="02020603050405020304" pitchFamily="18" charset="0"/>
              </a:rPr>
              <a:t>Lord在每一次注入调度算法时候，需要保证消息消费实时性</a:t>
            </a:r>
            <a:endParaRPr lang="zh-CN" altLang="en-US" b="1" dirty="0">
              <a:latin typeface="Times New Roman" panose="02020603050405020304" pitchFamily="18" charset="0"/>
              <a:cs typeface="Times New Roman" panose="02020603050405020304" pitchFamily="18" charset="0"/>
            </a:endParaRPr>
          </a:p>
        </p:txBody>
      </p:sp>
      <p:sp>
        <p:nvSpPr>
          <p:cNvPr id="30" name="文本框 29"/>
          <p:cNvSpPr txBox="1"/>
          <p:nvPr/>
        </p:nvSpPr>
        <p:spPr>
          <a:xfrm>
            <a:off x="46051" y="5134697"/>
            <a:ext cx="2336800" cy="460375"/>
          </a:xfrm>
          <a:prstGeom prst="rect">
            <a:avLst/>
          </a:prstGeom>
          <a:noFill/>
        </p:spPr>
        <p:txBody>
          <a:bodyPr wrap="square" rtlCol="0">
            <a:spAutoFit/>
          </a:bodyPr>
          <a:lstStyle/>
          <a:p>
            <a:pPr algn="ctr"/>
            <a:r>
              <a:rPr lang="zh-CN" altLang="en-US" sz="2400" b="1" dirty="0">
                <a:solidFill>
                  <a:schemeClr val="bg1"/>
                </a:solidFill>
                <a:latin typeface="Times New Roman" panose="02020603050405020304" pitchFamily="18" charset="0"/>
                <a:cs typeface="Times New Roman" panose="02020603050405020304" pitchFamily="18" charset="0"/>
              </a:rPr>
              <a:t>赛题</a:t>
            </a:r>
            <a:r>
              <a:rPr lang="zh-CN" altLang="en-US" sz="2400" b="1" dirty="0">
                <a:solidFill>
                  <a:schemeClr val="bg1"/>
                </a:solidFill>
                <a:latin typeface="Times New Roman" panose="02020603050405020304" pitchFamily="18" charset="0"/>
                <a:cs typeface="Times New Roman" panose="02020603050405020304" pitchFamily="18" charset="0"/>
              </a:rPr>
              <a:t>总结</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3" name="文本框 2"/>
          <p:cNvSpPr txBox="1"/>
          <p:nvPr/>
        </p:nvSpPr>
        <p:spPr>
          <a:xfrm>
            <a:off x="3267015" y="3557681"/>
            <a:ext cx="8574138" cy="829945"/>
          </a:xfrm>
          <a:prstGeom prst="rect">
            <a:avLst/>
          </a:prstGeom>
          <a:noFill/>
        </p:spPr>
        <p:txBody>
          <a:bodyPr wrap="square" rtlCol="0">
            <a:spAutoFit/>
          </a:bodyPr>
          <a:lstStyle/>
          <a:p>
            <a:endParaRPr lang="en-US" altLang="zh-CN" sz="2000">
              <a:latin typeface="Times New Roman" panose="02020603050405020304" pitchFamily="18" charset="0"/>
              <a:cs typeface="Times New Roman" panose="02020603050405020304" pitchFamily="18" charset="0"/>
            </a:endParaRPr>
          </a:p>
          <a:p>
            <a:endParaRPr lang="zh-CN" altLang="en-US" sz="2800" b="1" dirty="0">
              <a:latin typeface="Times New Roman" panose="02020603050405020304" pitchFamily="18" charset="0"/>
              <a:cs typeface="Times New Roman" panose="02020603050405020304" pitchFamily="18" charset="0"/>
            </a:endParaRPr>
          </a:p>
        </p:txBody>
      </p:sp>
      <p:pic>
        <p:nvPicPr>
          <p:cNvPr id="2" name="图片 1"/>
          <p:cNvPicPr>
            <a:picLocks noChangeAspect="1"/>
          </p:cNvPicPr>
          <p:nvPr/>
        </p:nvPicPr>
        <p:blipFill>
          <a:blip r:embed="rId3"/>
          <a:stretch>
            <a:fillRect/>
          </a:stretch>
        </p:blipFill>
        <p:spPr>
          <a:xfrm>
            <a:off x="3167380" y="4320540"/>
            <a:ext cx="4925695" cy="2501265"/>
          </a:xfrm>
          <a:prstGeom prst="rect">
            <a:avLst/>
          </a:prstGeom>
        </p:spPr>
      </p:pic>
      <p:pic>
        <p:nvPicPr>
          <p:cNvPr id="33" name="图片 33" descr="20230805-201904"/>
          <p:cNvPicPr>
            <a:picLocks noChangeAspect="1"/>
          </p:cNvPicPr>
          <p:nvPr>
            <p:custDataLst>
              <p:tags r:id="rId4"/>
            </p:custDataLst>
          </p:nvPr>
        </p:nvPicPr>
        <p:blipFill>
          <a:blip r:embed="rId5"/>
          <a:stretch>
            <a:fillRect/>
          </a:stretch>
        </p:blipFill>
        <p:spPr>
          <a:xfrm>
            <a:off x="9231630" y="4378008"/>
            <a:ext cx="2410460" cy="247967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2509520" cy="6858000"/>
          </a:xfrm>
          <a:prstGeom prst="rect">
            <a:avLst/>
          </a:prstGeom>
          <a:solidFill>
            <a:srgbClr val="1D50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nvGrpSpPr>
          <p:cNvPr id="20" name="组合 19"/>
          <p:cNvGrpSpPr/>
          <p:nvPr/>
        </p:nvGrpSpPr>
        <p:grpSpPr>
          <a:xfrm>
            <a:off x="0" y="2187146"/>
            <a:ext cx="2737505" cy="762000"/>
            <a:chOff x="0" y="772160"/>
            <a:chExt cx="2737505" cy="762000"/>
          </a:xfrm>
        </p:grpSpPr>
        <p:sp>
          <p:nvSpPr>
            <p:cNvPr id="15" name="矩形 14"/>
            <p:cNvSpPr/>
            <p:nvPr/>
          </p:nvSpPr>
          <p:spPr>
            <a:xfrm>
              <a:off x="0" y="772160"/>
              <a:ext cx="2509520" cy="762000"/>
            </a:xfrm>
            <a:prstGeom prst="rect">
              <a:avLst/>
            </a:prstGeom>
            <a:solidFill>
              <a:srgbClr val="C0000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7" name="等腰三角形 16"/>
            <p:cNvSpPr/>
            <p:nvPr/>
          </p:nvSpPr>
          <p:spPr>
            <a:xfrm rot="5400000">
              <a:off x="2491281" y="1039167"/>
              <a:ext cx="264463" cy="227985"/>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sp>
        <p:nvSpPr>
          <p:cNvPr id="8" name="文本框 7"/>
          <p:cNvSpPr txBox="1"/>
          <p:nvPr/>
        </p:nvSpPr>
        <p:spPr>
          <a:xfrm>
            <a:off x="86360" y="1388371"/>
            <a:ext cx="2336800" cy="460375"/>
          </a:xfrm>
          <a:prstGeom prst="rect">
            <a:avLst/>
          </a:prstGeom>
          <a:noFill/>
        </p:spPr>
        <p:txBody>
          <a:bodyPr wrap="square" rtlCol="0">
            <a:spAutoFit/>
          </a:bodyPr>
          <a:lstStyle/>
          <a:p>
            <a:pPr algn="ctr"/>
            <a:r>
              <a:rPr lang="zh-CN" altLang="en-US" sz="2400" b="1">
                <a:solidFill>
                  <a:schemeClr val="bg1"/>
                </a:solidFill>
                <a:latin typeface="Times New Roman" panose="02020603050405020304" pitchFamily="18" charset="0"/>
                <a:cs typeface="Times New Roman" panose="02020603050405020304" pitchFamily="18" charset="0"/>
              </a:rPr>
              <a:t>研究背景</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9" name="文本框 8"/>
          <p:cNvSpPr txBox="1"/>
          <p:nvPr/>
        </p:nvSpPr>
        <p:spPr>
          <a:xfrm>
            <a:off x="86360" y="2324952"/>
            <a:ext cx="2336800" cy="460375"/>
          </a:xfrm>
          <a:prstGeom prst="rect">
            <a:avLst/>
          </a:prstGeom>
          <a:noFill/>
        </p:spPr>
        <p:txBody>
          <a:bodyPr wrap="square" rtlCol="0">
            <a:spAutoFit/>
          </a:bodyPr>
          <a:lstStyle/>
          <a:p>
            <a:pPr algn="ctr"/>
            <a:r>
              <a:rPr lang="zh-CN" altLang="en-US" sz="2400" b="1">
                <a:solidFill>
                  <a:schemeClr val="bg1"/>
                </a:solidFill>
                <a:latin typeface="Times New Roman" panose="02020603050405020304" pitchFamily="18" charset="0"/>
                <a:cs typeface="Times New Roman" panose="02020603050405020304" pitchFamily="18" charset="0"/>
              </a:rPr>
              <a:t>设计实现</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10" name="文本框 9"/>
          <p:cNvSpPr txBox="1"/>
          <p:nvPr/>
        </p:nvSpPr>
        <p:spPr>
          <a:xfrm>
            <a:off x="86360" y="3261533"/>
            <a:ext cx="2336800" cy="460375"/>
          </a:xfrm>
          <a:prstGeom prst="rect">
            <a:avLst/>
          </a:prstGeom>
          <a:noFill/>
        </p:spPr>
        <p:txBody>
          <a:bodyPr wrap="square" rtlCol="0">
            <a:spAutoFit/>
          </a:bodyPr>
          <a:lstStyle/>
          <a:p>
            <a:pPr algn="ctr"/>
            <a:r>
              <a:rPr lang="zh-CN" altLang="en-US" sz="2400" b="1" dirty="0">
                <a:solidFill>
                  <a:schemeClr val="bg1"/>
                </a:solidFill>
                <a:latin typeface="Times New Roman" panose="02020603050405020304" pitchFamily="18" charset="0"/>
                <a:cs typeface="Times New Roman" panose="02020603050405020304" pitchFamily="18" charset="0"/>
              </a:rPr>
              <a:t>高性能</a:t>
            </a:r>
            <a:r>
              <a:rPr lang="zh-CN" altLang="en-US" sz="2400" b="1" dirty="0">
                <a:solidFill>
                  <a:schemeClr val="bg1"/>
                </a:solidFill>
                <a:latin typeface="Times New Roman" panose="02020603050405020304" pitchFamily="18" charset="0"/>
                <a:cs typeface="Times New Roman" panose="02020603050405020304" pitchFamily="18" charset="0"/>
              </a:rPr>
              <a:t>优化</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11" name="文本框 10"/>
          <p:cNvSpPr txBox="1"/>
          <p:nvPr/>
        </p:nvSpPr>
        <p:spPr>
          <a:xfrm>
            <a:off x="86360" y="4198114"/>
            <a:ext cx="2336800" cy="460375"/>
          </a:xfrm>
          <a:prstGeom prst="rect">
            <a:avLst/>
          </a:prstGeom>
          <a:noFill/>
        </p:spPr>
        <p:txBody>
          <a:bodyPr wrap="square" rtlCol="0">
            <a:spAutoFit/>
          </a:bodyPr>
          <a:lstStyle/>
          <a:p>
            <a:pPr algn="ctr"/>
            <a:r>
              <a:rPr lang="zh-CN" altLang="en-US" sz="2400" b="1" dirty="0">
                <a:solidFill>
                  <a:schemeClr val="bg1"/>
                </a:solidFill>
                <a:latin typeface="Times New Roman" panose="02020603050405020304" pitchFamily="18" charset="0"/>
                <a:cs typeface="Times New Roman" panose="02020603050405020304" pitchFamily="18" charset="0"/>
              </a:rPr>
              <a:t>性能</a:t>
            </a:r>
            <a:r>
              <a:rPr lang="zh-CN" altLang="en-US" sz="2400" b="1" dirty="0">
                <a:solidFill>
                  <a:schemeClr val="bg1"/>
                </a:solidFill>
                <a:latin typeface="Times New Roman" panose="02020603050405020304" pitchFamily="18" charset="0"/>
                <a:cs typeface="Times New Roman" panose="02020603050405020304" pitchFamily="18" charset="0"/>
              </a:rPr>
              <a:t>评估</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pic>
        <p:nvPicPr>
          <p:cNvPr id="23" name="图形 22" descr="文凭卷筒"/>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97560" y="5943600"/>
            <a:ext cx="914400" cy="914400"/>
          </a:xfrm>
          <a:prstGeom prst="rect">
            <a:avLst/>
          </a:prstGeom>
        </p:spPr>
      </p:pic>
      <p:sp>
        <p:nvSpPr>
          <p:cNvPr id="13" name="标题 1"/>
          <p:cNvSpPr txBox="1"/>
          <p:nvPr/>
        </p:nvSpPr>
        <p:spPr>
          <a:xfrm>
            <a:off x="3255691" y="568119"/>
            <a:ext cx="8596786" cy="6881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b="1">
                <a:latin typeface="Times New Roman" panose="02020603050405020304" pitchFamily="18" charset="0"/>
                <a:cs typeface="Times New Roman" panose="02020603050405020304" pitchFamily="18" charset="0"/>
              </a:rPr>
              <a:t>1.1 COS</a:t>
            </a:r>
            <a:r>
              <a:rPr lang="zh-CN" altLang="en-US" sz="3600" b="1">
                <a:latin typeface="Times New Roman" panose="02020603050405020304" pitchFamily="18" charset="0"/>
                <a:cs typeface="Times New Roman" panose="02020603050405020304" pitchFamily="18" charset="0"/>
              </a:rPr>
              <a:t>设计</a:t>
            </a:r>
            <a:endParaRPr lang="zh-CN" altLang="en-US" sz="3600" b="1">
              <a:latin typeface="Times New Roman" panose="02020603050405020304" pitchFamily="18" charset="0"/>
              <a:cs typeface="Times New Roman" panose="02020603050405020304" pitchFamily="18" charset="0"/>
            </a:endParaRPr>
          </a:p>
        </p:txBody>
      </p:sp>
      <p:pic>
        <p:nvPicPr>
          <p:cNvPr id="16" name="图片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68" y="311328"/>
            <a:ext cx="2256183" cy="414149"/>
          </a:xfrm>
          <a:prstGeom prst="rect">
            <a:avLst/>
          </a:prstGeom>
        </p:spPr>
      </p:pic>
      <p:sp>
        <p:nvSpPr>
          <p:cNvPr id="19" name="文本框 18"/>
          <p:cNvSpPr txBox="1"/>
          <p:nvPr/>
        </p:nvSpPr>
        <p:spPr>
          <a:xfrm>
            <a:off x="3278339" y="1491351"/>
            <a:ext cx="8574138" cy="521970"/>
          </a:xfrm>
          <a:prstGeom prst="rect">
            <a:avLst/>
          </a:prstGeom>
          <a:noFill/>
        </p:spPr>
        <p:txBody>
          <a:bodyPr wrap="square" rtlCol="0">
            <a:spAutoFit/>
          </a:bodyPr>
          <a:lstStyle/>
          <a:p>
            <a:r>
              <a:rPr lang="en-US" altLang="zh-CN" sz="2800" b="1">
                <a:latin typeface="Times New Roman" panose="02020603050405020304" pitchFamily="18" charset="0"/>
                <a:cs typeface="Times New Roman" panose="02020603050405020304" pitchFamily="18" charset="0"/>
              </a:rPr>
              <a:t>CPU cgroup</a:t>
            </a:r>
            <a:r>
              <a:rPr lang="zh-CN" altLang="en-US" sz="2800" b="1">
                <a:latin typeface="Times New Roman" panose="02020603050405020304" pitchFamily="18" charset="0"/>
                <a:cs typeface="Times New Roman" panose="02020603050405020304" pitchFamily="18" charset="0"/>
              </a:rPr>
              <a:t>兼容</a:t>
            </a:r>
            <a:endParaRPr lang="zh-CN" altLang="en-US" sz="2800" b="1" dirty="0">
              <a:latin typeface="Times New Roman" panose="02020603050405020304" pitchFamily="18" charset="0"/>
              <a:cs typeface="Times New Roman" panose="02020603050405020304" pitchFamily="18" charset="0"/>
            </a:endParaRPr>
          </a:p>
        </p:txBody>
      </p:sp>
      <p:sp>
        <p:nvSpPr>
          <p:cNvPr id="30" name="文本框 29"/>
          <p:cNvSpPr txBox="1"/>
          <p:nvPr/>
        </p:nvSpPr>
        <p:spPr>
          <a:xfrm>
            <a:off x="46051" y="5134697"/>
            <a:ext cx="2336800" cy="460375"/>
          </a:xfrm>
          <a:prstGeom prst="rect">
            <a:avLst/>
          </a:prstGeom>
          <a:noFill/>
        </p:spPr>
        <p:txBody>
          <a:bodyPr wrap="square" rtlCol="0">
            <a:spAutoFit/>
          </a:bodyPr>
          <a:lstStyle/>
          <a:p>
            <a:pPr algn="ctr"/>
            <a:r>
              <a:rPr lang="zh-CN" altLang="en-US" sz="2400" b="1" dirty="0">
                <a:solidFill>
                  <a:schemeClr val="bg1"/>
                </a:solidFill>
                <a:latin typeface="Times New Roman" panose="02020603050405020304" pitchFamily="18" charset="0"/>
                <a:cs typeface="Times New Roman" panose="02020603050405020304" pitchFamily="18" charset="0"/>
              </a:rPr>
              <a:t>赛题</a:t>
            </a:r>
            <a:r>
              <a:rPr lang="zh-CN" altLang="en-US" sz="2400" b="1" dirty="0">
                <a:solidFill>
                  <a:schemeClr val="bg1"/>
                </a:solidFill>
                <a:latin typeface="Times New Roman" panose="02020603050405020304" pitchFamily="18" charset="0"/>
                <a:cs typeface="Times New Roman" panose="02020603050405020304" pitchFamily="18" charset="0"/>
              </a:rPr>
              <a:t>总结</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2" name="文本框 1"/>
          <p:cNvSpPr txBox="1"/>
          <p:nvPr/>
        </p:nvSpPr>
        <p:spPr>
          <a:xfrm>
            <a:off x="3305175" y="2343150"/>
            <a:ext cx="8546465" cy="2709545"/>
          </a:xfrm>
          <a:prstGeom prst="rect">
            <a:avLst/>
          </a:prstGeom>
          <a:noFill/>
        </p:spPr>
        <p:txBody>
          <a:bodyPr wrap="square" rtlCol="0">
            <a:noAutofit/>
          </a:bodyPr>
          <a:p>
            <a:pPr marL="342900" indent="-342900">
              <a:buFont typeface="Arial" panose="020B0604020202020204" pitchFamily="34" charset="0"/>
              <a:buChar char="•"/>
            </a:pPr>
            <a:r>
              <a:rPr lang="en-US" altLang="zh-CN" b="1" dirty="0">
                <a:solidFill>
                  <a:srgbClr val="FF0000"/>
                </a:solidFill>
                <a:latin typeface="Times New Roman" panose="02020603050405020304" pitchFamily="18" charset="0"/>
                <a:cs typeface="Times New Roman" panose="02020603050405020304" pitchFamily="18" charset="0"/>
                <a:sym typeface="+mn-ea"/>
              </a:rPr>
              <a:t>CPU cgroup</a:t>
            </a:r>
            <a:r>
              <a:rPr lang="zh-CN" altLang="en-US" b="1" dirty="0">
                <a:solidFill>
                  <a:srgbClr val="FF0000"/>
                </a:solidFill>
                <a:latin typeface="Times New Roman" panose="02020603050405020304" pitchFamily="18" charset="0"/>
                <a:cs typeface="Times New Roman" panose="02020603050405020304" pitchFamily="18" charset="0"/>
                <a:sym typeface="+mn-ea"/>
              </a:rPr>
              <a:t>就是对线程</a:t>
            </a:r>
            <a:r>
              <a:rPr lang="en-US" altLang="zh-CN" b="1" dirty="0">
                <a:solidFill>
                  <a:srgbClr val="FF0000"/>
                </a:solidFill>
                <a:latin typeface="Times New Roman" panose="02020603050405020304" pitchFamily="18" charset="0"/>
                <a:cs typeface="Times New Roman" panose="02020603050405020304" pitchFamily="18" charset="0"/>
                <a:sym typeface="+mn-ea"/>
              </a:rPr>
              <a:t>CPU</a:t>
            </a:r>
            <a:r>
              <a:rPr lang="zh-CN" altLang="en-US" b="1" dirty="0">
                <a:solidFill>
                  <a:srgbClr val="FF0000"/>
                </a:solidFill>
                <a:latin typeface="Times New Roman" panose="02020603050405020304" pitchFamily="18" charset="0"/>
                <a:cs typeface="Times New Roman" panose="02020603050405020304" pitchFamily="18" charset="0"/>
                <a:sym typeface="+mn-ea"/>
              </a:rPr>
              <a:t>使用率限制</a:t>
            </a:r>
            <a:endParaRPr lang="zh-CN" altLang="en-US" b="1" dirty="0">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endParaRPr lang="zh-CN" altLang="en-US" b="1" dirty="0">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sym typeface="+mn-ea"/>
              </a:rPr>
              <a:t>COS</a:t>
            </a:r>
            <a:r>
              <a:rPr lang="zh-CN" altLang="en-US" dirty="0">
                <a:latin typeface="Times New Roman" panose="02020603050405020304" pitchFamily="18" charset="0"/>
                <a:cs typeface="Times New Roman" panose="02020603050405020304" pitchFamily="18" charset="0"/>
                <a:sym typeface="+mn-ea"/>
              </a:rPr>
              <a:t>提供系统调用帮助用户修改</a:t>
            </a:r>
            <a:r>
              <a:rPr lang="en-US" altLang="zh-CN" dirty="0">
                <a:latin typeface="Times New Roman" panose="02020603050405020304" pitchFamily="18" charset="0"/>
                <a:cs typeface="Times New Roman" panose="02020603050405020304" pitchFamily="18" charset="0"/>
                <a:sym typeface="+mn-ea"/>
              </a:rPr>
              <a:t>cgroup </a:t>
            </a:r>
            <a:r>
              <a:rPr lang="en-US" altLang="zh-CN" b="1" dirty="0">
                <a:latin typeface="Times New Roman" panose="02020603050405020304" pitchFamily="18" charset="0"/>
                <a:cs typeface="Times New Roman" panose="02020603050405020304" pitchFamily="18" charset="0"/>
                <a:sym typeface="+mn-ea"/>
              </a:rPr>
              <a:t>CPU</a:t>
            </a:r>
            <a:r>
              <a:rPr lang="zh-CN" altLang="en-US" b="1" dirty="0">
                <a:latin typeface="Times New Roman" panose="02020603050405020304" pitchFamily="18" charset="0"/>
                <a:cs typeface="Times New Roman" panose="02020603050405020304" pitchFamily="18" charset="0"/>
                <a:sym typeface="+mn-ea"/>
              </a:rPr>
              <a:t>使用率</a:t>
            </a:r>
            <a:r>
              <a:rPr lang="en-US" altLang="zh-CN" b="1" dirty="0">
                <a:latin typeface="Times New Roman" panose="02020603050405020304" pitchFamily="18" charset="0"/>
                <a:cs typeface="Times New Roman" panose="02020603050405020304" pitchFamily="18" charset="0"/>
                <a:sym typeface="+mn-ea"/>
              </a:rPr>
              <a:t>rate</a:t>
            </a:r>
            <a:r>
              <a:rPr lang="zh-CN" altLang="en-US" dirty="0">
                <a:latin typeface="Times New Roman" panose="02020603050405020304" pitchFamily="18" charset="0"/>
                <a:cs typeface="Times New Roman" panose="02020603050405020304" pitchFamily="18" charset="0"/>
                <a:sym typeface="+mn-ea"/>
              </a:rPr>
              <a:t>和增删线程等</a:t>
            </a:r>
            <a:r>
              <a:rPr lang="zh-CN" altLang="en-US" dirty="0">
                <a:latin typeface="Times New Roman" panose="02020603050405020304" pitchFamily="18" charset="0"/>
                <a:cs typeface="Times New Roman" panose="02020603050405020304" pitchFamily="18" charset="0"/>
                <a:sym typeface="+mn-ea"/>
              </a:rPr>
              <a:t>操作</a:t>
            </a:r>
            <a:endParaRPr lang="zh-CN" altLang="en-US" dirty="0">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endParaRPr lang="zh-CN" altLang="en-US" b="1" dirty="0">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r>
              <a:rPr lang="zh-CN" altLang="en-US" dirty="0">
                <a:latin typeface="Times New Roman" panose="02020603050405020304" pitchFamily="18" charset="0"/>
                <a:cs typeface="Times New Roman" panose="02020603050405020304" pitchFamily="18" charset="0"/>
                <a:sym typeface="+mn-ea"/>
              </a:rPr>
              <a:t>定时器每周期根据</a:t>
            </a:r>
            <a:r>
              <a:rPr lang="en-US" altLang="zh-CN" dirty="0">
                <a:latin typeface="Times New Roman" panose="02020603050405020304" pitchFamily="18" charset="0"/>
                <a:cs typeface="Times New Roman" panose="02020603050405020304" pitchFamily="18" charset="0"/>
                <a:sym typeface="+mn-ea"/>
              </a:rPr>
              <a:t>rate</a:t>
            </a:r>
            <a:r>
              <a:rPr lang="zh-CN" altLang="en-US" b="1" dirty="0">
                <a:latin typeface="Times New Roman" panose="02020603050405020304" pitchFamily="18" charset="0"/>
                <a:cs typeface="Times New Roman" panose="02020603050405020304" pitchFamily="18" charset="0"/>
                <a:sym typeface="+mn-ea"/>
              </a:rPr>
              <a:t>重置剩余时间</a:t>
            </a:r>
            <a:endParaRPr lang="zh-CN" altLang="en-US" b="1" dirty="0">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endParaRPr lang="zh-CN" altLang="en-US" b="1" dirty="0">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sym typeface="+mn-ea"/>
              </a:rPr>
              <a:t>cgroup</a:t>
            </a:r>
            <a:r>
              <a:rPr lang="zh-CN" altLang="en-US" dirty="0">
                <a:latin typeface="Times New Roman" panose="02020603050405020304" pitchFamily="18" charset="0"/>
                <a:cs typeface="Times New Roman" panose="02020603050405020304" pitchFamily="18" charset="0"/>
                <a:sym typeface="+mn-ea"/>
              </a:rPr>
              <a:t>中的线程结束运行时，将其所属的</a:t>
            </a:r>
            <a:r>
              <a:rPr lang="en-US" altLang="zh-CN" dirty="0">
                <a:latin typeface="Times New Roman" panose="02020603050405020304" pitchFamily="18" charset="0"/>
                <a:cs typeface="Times New Roman" panose="02020603050405020304" pitchFamily="18" charset="0"/>
                <a:sym typeface="+mn-ea"/>
              </a:rPr>
              <a:t>cgroup</a:t>
            </a:r>
            <a:r>
              <a:rPr lang="zh-CN" altLang="en-US" dirty="0">
                <a:latin typeface="Times New Roman" panose="02020603050405020304" pitchFamily="18" charset="0"/>
                <a:cs typeface="Times New Roman" panose="02020603050405020304" pitchFamily="18" charset="0"/>
                <a:sym typeface="+mn-ea"/>
              </a:rPr>
              <a:t>的</a:t>
            </a:r>
            <a:r>
              <a:rPr lang="en-US" altLang="zh-CN" dirty="0">
                <a:latin typeface="Times New Roman" panose="02020603050405020304" pitchFamily="18" charset="0"/>
                <a:cs typeface="Times New Roman" panose="02020603050405020304" pitchFamily="18" charset="0"/>
                <a:sym typeface="+mn-ea"/>
              </a:rPr>
              <a:t>salary</a:t>
            </a:r>
            <a:r>
              <a:rPr lang="zh-CN" altLang="en-US" b="1" dirty="0">
                <a:latin typeface="Times New Roman" panose="02020603050405020304" pitchFamily="18" charset="0"/>
                <a:cs typeface="Times New Roman" panose="02020603050405020304" pitchFamily="18" charset="0"/>
                <a:sym typeface="+mn-ea"/>
              </a:rPr>
              <a:t>减去本次运行时间</a:t>
            </a:r>
            <a:endParaRPr lang="zh-CN" altLang="en-US" b="1" dirty="0">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endParaRPr lang="zh-CN" altLang="en-US"/>
          </a:p>
          <a:p>
            <a:pPr marL="342900" indent="-34290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cgroup中salary</a:t>
            </a:r>
            <a:r>
              <a:rPr lang="en-US" altLang="zh-CN" b="1" dirty="0">
                <a:latin typeface="Times New Roman" panose="02020603050405020304" pitchFamily="18" charset="0"/>
                <a:cs typeface="Times New Roman" panose="02020603050405020304" pitchFamily="18" charset="0"/>
              </a:rPr>
              <a:t>小于0则不能运行</a:t>
            </a:r>
            <a:r>
              <a:rPr lang="en-US" altLang="zh-CN" dirty="0">
                <a:latin typeface="Times New Roman" panose="02020603050405020304" pitchFamily="18" charset="0"/>
                <a:cs typeface="Times New Roman" panose="02020603050405020304" pitchFamily="18" charset="0"/>
              </a:rPr>
              <a:t>，需要等待下一周期定时器补充</a:t>
            </a:r>
            <a:endParaRPr lang="en-US" altLang="zh-CN" dirty="0">
              <a:latin typeface="Times New Roman" panose="02020603050405020304" pitchFamily="18" charset="0"/>
              <a:cs typeface="Times New Roman" panose="02020603050405020304" pitchFamily="18" charset="0"/>
            </a:endParaRPr>
          </a:p>
        </p:txBody>
      </p:sp>
      <p:pic>
        <p:nvPicPr>
          <p:cNvPr id="58" name="图片 58" descr="img_v2_825b777b-680c-49ca-9ef1-f0414345040g"/>
          <p:cNvPicPr>
            <a:picLocks noChangeAspect="1"/>
          </p:cNvPicPr>
          <p:nvPr>
            <p:custDataLst>
              <p:tags r:id="rId3"/>
            </p:custDataLst>
          </p:nvPr>
        </p:nvPicPr>
        <p:blipFill>
          <a:blip r:embed="rId4"/>
          <a:stretch>
            <a:fillRect/>
          </a:stretch>
        </p:blipFill>
        <p:spPr>
          <a:xfrm>
            <a:off x="4119245" y="5053330"/>
            <a:ext cx="6193790" cy="1503680"/>
          </a:xfrm>
          <a:prstGeom prst="rect">
            <a:avLst/>
          </a:prstGeom>
        </p:spPr>
      </p:pic>
      <p:pic>
        <p:nvPicPr>
          <p:cNvPr id="3" name="图片 2"/>
          <p:cNvPicPr>
            <a:picLocks noChangeAspect="1"/>
          </p:cNvPicPr>
          <p:nvPr>
            <p:custDataLst>
              <p:tags r:id="rId5"/>
            </p:custDataLst>
          </p:nvPr>
        </p:nvPicPr>
        <p:blipFill>
          <a:blip r:embed="rId6"/>
          <a:stretch>
            <a:fillRect/>
          </a:stretch>
        </p:blipFill>
        <p:spPr>
          <a:xfrm>
            <a:off x="7348220" y="3307080"/>
            <a:ext cx="4431030" cy="61912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2509520" cy="6858000"/>
          </a:xfrm>
          <a:prstGeom prst="rect">
            <a:avLst/>
          </a:prstGeom>
          <a:solidFill>
            <a:srgbClr val="1D50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nvGrpSpPr>
          <p:cNvPr id="20" name="组合 19"/>
          <p:cNvGrpSpPr/>
          <p:nvPr/>
        </p:nvGrpSpPr>
        <p:grpSpPr>
          <a:xfrm>
            <a:off x="0" y="3133855"/>
            <a:ext cx="2737505" cy="762000"/>
            <a:chOff x="0" y="772160"/>
            <a:chExt cx="2737505" cy="762000"/>
          </a:xfrm>
        </p:grpSpPr>
        <p:sp>
          <p:nvSpPr>
            <p:cNvPr id="15" name="矩形 14"/>
            <p:cNvSpPr/>
            <p:nvPr/>
          </p:nvSpPr>
          <p:spPr>
            <a:xfrm>
              <a:off x="0" y="772160"/>
              <a:ext cx="2509520" cy="762000"/>
            </a:xfrm>
            <a:prstGeom prst="rect">
              <a:avLst/>
            </a:prstGeom>
            <a:solidFill>
              <a:srgbClr val="C0000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7" name="等腰三角形 16"/>
            <p:cNvSpPr/>
            <p:nvPr/>
          </p:nvSpPr>
          <p:spPr>
            <a:xfrm rot="5400000">
              <a:off x="2491281" y="1039167"/>
              <a:ext cx="264463" cy="227985"/>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sp>
        <p:nvSpPr>
          <p:cNvPr id="8" name="文本框 7"/>
          <p:cNvSpPr txBox="1"/>
          <p:nvPr/>
        </p:nvSpPr>
        <p:spPr>
          <a:xfrm>
            <a:off x="86360" y="1388371"/>
            <a:ext cx="2336800" cy="460375"/>
          </a:xfrm>
          <a:prstGeom prst="rect">
            <a:avLst/>
          </a:prstGeom>
          <a:noFill/>
        </p:spPr>
        <p:txBody>
          <a:bodyPr wrap="square" rtlCol="0">
            <a:spAutoFit/>
          </a:bodyPr>
          <a:lstStyle/>
          <a:p>
            <a:pPr algn="ctr"/>
            <a:r>
              <a:rPr lang="zh-CN" altLang="en-US" sz="2400" b="1">
                <a:solidFill>
                  <a:schemeClr val="bg1"/>
                </a:solidFill>
                <a:latin typeface="Times New Roman" panose="02020603050405020304" pitchFamily="18" charset="0"/>
                <a:cs typeface="Times New Roman" panose="02020603050405020304" pitchFamily="18" charset="0"/>
              </a:rPr>
              <a:t>研究背景</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9" name="文本框 8"/>
          <p:cNvSpPr txBox="1"/>
          <p:nvPr/>
        </p:nvSpPr>
        <p:spPr>
          <a:xfrm>
            <a:off x="86360" y="2324952"/>
            <a:ext cx="2336800" cy="460375"/>
          </a:xfrm>
          <a:prstGeom prst="rect">
            <a:avLst/>
          </a:prstGeom>
          <a:noFill/>
        </p:spPr>
        <p:txBody>
          <a:bodyPr wrap="square" rtlCol="0">
            <a:spAutoFit/>
          </a:bodyPr>
          <a:lstStyle/>
          <a:p>
            <a:pPr algn="ctr"/>
            <a:r>
              <a:rPr lang="zh-CN" altLang="en-US" sz="2400" b="1">
                <a:solidFill>
                  <a:schemeClr val="bg1"/>
                </a:solidFill>
                <a:latin typeface="Times New Roman" panose="02020603050405020304" pitchFamily="18" charset="0"/>
                <a:cs typeface="Times New Roman" panose="02020603050405020304" pitchFamily="18" charset="0"/>
              </a:rPr>
              <a:t>设计实现</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10" name="文本框 9"/>
          <p:cNvSpPr txBox="1"/>
          <p:nvPr/>
        </p:nvSpPr>
        <p:spPr>
          <a:xfrm>
            <a:off x="86360" y="3261533"/>
            <a:ext cx="2336800" cy="460375"/>
          </a:xfrm>
          <a:prstGeom prst="rect">
            <a:avLst/>
          </a:prstGeom>
          <a:noFill/>
        </p:spPr>
        <p:txBody>
          <a:bodyPr wrap="square" rtlCol="0">
            <a:spAutoFit/>
          </a:bodyPr>
          <a:lstStyle/>
          <a:p>
            <a:pPr algn="ctr"/>
            <a:r>
              <a:rPr lang="zh-CN" altLang="en-US" sz="2400" b="1" dirty="0">
                <a:solidFill>
                  <a:schemeClr val="bg1"/>
                </a:solidFill>
                <a:latin typeface="Times New Roman" panose="02020603050405020304" pitchFamily="18" charset="0"/>
                <a:cs typeface="Times New Roman" panose="02020603050405020304" pitchFamily="18" charset="0"/>
              </a:rPr>
              <a:t>高性能</a:t>
            </a:r>
            <a:r>
              <a:rPr lang="zh-CN" altLang="en-US" sz="2400" b="1" dirty="0">
                <a:solidFill>
                  <a:schemeClr val="bg1"/>
                </a:solidFill>
                <a:latin typeface="Times New Roman" panose="02020603050405020304" pitchFamily="18" charset="0"/>
                <a:cs typeface="Times New Roman" panose="02020603050405020304" pitchFamily="18" charset="0"/>
              </a:rPr>
              <a:t>优化</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11" name="文本框 10"/>
          <p:cNvSpPr txBox="1"/>
          <p:nvPr/>
        </p:nvSpPr>
        <p:spPr>
          <a:xfrm>
            <a:off x="86360" y="4198114"/>
            <a:ext cx="2336800" cy="460375"/>
          </a:xfrm>
          <a:prstGeom prst="rect">
            <a:avLst/>
          </a:prstGeom>
          <a:noFill/>
        </p:spPr>
        <p:txBody>
          <a:bodyPr wrap="square" rtlCol="0">
            <a:spAutoFit/>
          </a:bodyPr>
          <a:lstStyle/>
          <a:p>
            <a:pPr algn="ctr"/>
            <a:r>
              <a:rPr lang="zh-CN" altLang="en-US" sz="2400" b="1">
                <a:solidFill>
                  <a:schemeClr val="bg1"/>
                </a:solidFill>
                <a:latin typeface="Times New Roman" panose="02020603050405020304" pitchFamily="18" charset="0"/>
                <a:cs typeface="Times New Roman" panose="02020603050405020304" pitchFamily="18" charset="0"/>
              </a:rPr>
              <a:t>性能</a:t>
            </a:r>
            <a:r>
              <a:rPr lang="zh-CN" altLang="en-US" sz="2400" b="1">
                <a:solidFill>
                  <a:schemeClr val="bg1"/>
                </a:solidFill>
                <a:latin typeface="Times New Roman" panose="02020603050405020304" pitchFamily="18" charset="0"/>
                <a:cs typeface="Times New Roman" panose="02020603050405020304" pitchFamily="18" charset="0"/>
              </a:rPr>
              <a:t>评估</a:t>
            </a:r>
            <a:endParaRPr lang="zh-CN" altLang="en-US" sz="2400" b="1">
              <a:solidFill>
                <a:schemeClr val="bg1"/>
              </a:solidFill>
              <a:latin typeface="Times New Roman" panose="02020603050405020304" pitchFamily="18" charset="0"/>
              <a:cs typeface="Times New Roman" panose="02020603050405020304" pitchFamily="18" charset="0"/>
            </a:endParaRPr>
          </a:p>
        </p:txBody>
      </p:sp>
      <p:pic>
        <p:nvPicPr>
          <p:cNvPr id="23" name="图形 22" descr="文凭卷筒"/>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97560" y="5943600"/>
            <a:ext cx="914400" cy="914400"/>
          </a:xfrm>
          <a:prstGeom prst="rect">
            <a:avLst/>
          </a:prstGeom>
        </p:spPr>
      </p:pic>
      <p:sp>
        <p:nvSpPr>
          <p:cNvPr id="13" name="标题 1"/>
          <p:cNvSpPr txBox="1"/>
          <p:nvPr/>
        </p:nvSpPr>
        <p:spPr>
          <a:xfrm>
            <a:off x="3255691" y="568119"/>
            <a:ext cx="8596786" cy="6881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b="1">
                <a:latin typeface="Times New Roman" panose="02020603050405020304" pitchFamily="18" charset="0"/>
                <a:cs typeface="Times New Roman" panose="02020603050405020304" pitchFamily="18" charset="0"/>
              </a:rPr>
              <a:t>2.1 COS</a:t>
            </a:r>
            <a:r>
              <a:rPr lang="zh-CN" altLang="en-US" sz="3600" b="1">
                <a:latin typeface="Times New Roman" panose="02020603050405020304" pitchFamily="18" charset="0"/>
                <a:cs typeface="Times New Roman" panose="02020603050405020304" pitchFamily="18" charset="0"/>
              </a:rPr>
              <a:t>高性能</a:t>
            </a:r>
            <a:r>
              <a:rPr lang="zh-CN" altLang="en-US" sz="3600" b="1">
                <a:latin typeface="Times New Roman" panose="02020603050405020304" pitchFamily="18" charset="0"/>
                <a:cs typeface="Times New Roman" panose="02020603050405020304" pitchFamily="18" charset="0"/>
              </a:rPr>
              <a:t>概述</a:t>
            </a:r>
            <a:endParaRPr lang="zh-CN" altLang="en-US" sz="3600" b="1">
              <a:latin typeface="Times New Roman" panose="02020603050405020304" pitchFamily="18" charset="0"/>
              <a:cs typeface="Times New Roman" panose="02020603050405020304" pitchFamily="18" charset="0"/>
            </a:endParaRPr>
          </a:p>
        </p:txBody>
      </p:sp>
      <p:pic>
        <p:nvPicPr>
          <p:cNvPr id="16" name="图片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68" y="311328"/>
            <a:ext cx="2256183" cy="414149"/>
          </a:xfrm>
          <a:prstGeom prst="rect">
            <a:avLst/>
          </a:prstGeom>
        </p:spPr>
      </p:pic>
      <p:sp>
        <p:nvSpPr>
          <p:cNvPr id="30" name="文本框 29"/>
          <p:cNvSpPr txBox="1"/>
          <p:nvPr/>
        </p:nvSpPr>
        <p:spPr>
          <a:xfrm>
            <a:off x="46051" y="5134697"/>
            <a:ext cx="2336800" cy="460375"/>
          </a:xfrm>
          <a:prstGeom prst="rect">
            <a:avLst/>
          </a:prstGeom>
          <a:noFill/>
        </p:spPr>
        <p:txBody>
          <a:bodyPr wrap="square" rtlCol="0">
            <a:spAutoFit/>
          </a:bodyPr>
          <a:lstStyle/>
          <a:p>
            <a:pPr algn="ctr"/>
            <a:r>
              <a:rPr lang="zh-CN" altLang="en-US" sz="2400" b="1">
                <a:solidFill>
                  <a:schemeClr val="bg1"/>
                </a:solidFill>
                <a:latin typeface="Times New Roman" panose="02020603050405020304" pitchFamily="18" charset="0"/>
                <a:cs typeface="Times New Roman" panose="02020603050405020304" pitchFamily="18" charset="0"/>
              </a:rPr>
              <a:t>赛题总结</a:t>
            </a:r>
            <a:endParaRPr lang="zh-CN" altLang="en-US" sz="2400" dirty="0">
              <a:solidFill>
                <a:schemeClr val="bg1"/>
              </a:solidFill>
              <a:latin typeface="Times New Roman" panose="02020603050405020304" pitchFamily="18" charset="0"/>
              <a:cs typeface="Times New Roman" panose="02020603050405020304" pitchFamily="18" charset="0"/>
            </a:endParaRPr>
          </a:p>
        </p:txBody>
      </p:sp>
      <p:sp>
        <p:nvSpPr>
          <p:cNvPr id="3" name="文本框 2"/>
          <p:cNvSpPr txBox="1"/>
          <p:nvPr/>
        </p:nvSpPr>
        <p:spPr>
          <a:xfrm>
            <a:off x="3751580" y="2913380"/>
            <a:ext cx="6741160" cy="3408045"/>
          </a:xfrm>
          <a:prstGeom prst="rect">
            <a:avLst/>
          </a:prstGeom>
          <a:noFill/>
        </p:spPr>
        <p:txBody>
          <a:bodyPr wrap="square" rtlCol="0">
            <a:noAutofit/>
          </a:bodyPr>
          <a:p>
            <a:pPr marL="342900" indent="-342900">
              <a:buFont typeface="Arial" panose="020B0604020202020204" pitchFamily="34" charset="0"/>
              <a:buChar char="•"/>
            </a:pPr>
            <a:r>
              <a:rPr lang="zh-CN" altLang="en-US" sz="2800" b="1" dirty="0">
                <a:latin typeface="Times New Roman" panose="02020603050405020304" pitchFamily="18" charset="0"/>
                <a:cs typeface="Times New Roman" panose="02020603050405020304" pitchFamily="18" charset="0"/>
                <a:sym typeface="+mn-ea"/>
              </a:rPr>
              <a:t>消息队列高性能通信</a:t>
            </a:r>
            <a:endParaRPr lang="zh-CN" altLang="en-US" sz="2800" b="1" dirty="0">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endParaRPr lang="zh-CN" altLang="en-US" sz="2800" b="1" dirty="0">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r>
              <a:rPr lang="en-US" altLang="zh-CN" sz="2800" b="1" dirty="0">
                <a:latin typeface="Times New Roman" panose="02020603050405020304" pitchFamily="18" charset="0"/>
                <a:cs typeface="Times New Roman" panose="02020603050405020304" pitchFamily="18" charset="0"/>
                <a:sym typeface="+mn-ea"/>
              </a:rPr>
              <a:t>shoot area</a:t>
            </a:r>
            <a:r>
              <a:rPr lang="zh-CN" altLang="en-US" sz="2800" b="1" dirty="0">
                <a:latin typeface="Times New Roman" panose="02020603050405020304" pitchFamily="18" charset="0"/>
                <a:cs typeface="Times New Roman" panose="02020603050405020304" pitchFamily="18" charset="0"/>
                <a:sym typeface="+mn-ea"/>
              </a:rPr>
              <a:t>高性能</a:t>
            </a:r>
            <a:endParaRPr lang="zh-CN" altLang="en-US" sz="2800" b="1" dirty="0">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endParaRPr lang="zh-CN" altLang="en-US" sz="2800" b="1" dirty="0">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r>
              <a:rPr lang="zh-CN" altLang="en-US" sz="2800" b="1" dirty="0">
                <a:latin typeface="Times New Roman" panose="02020603050405020304" pitchFamily="18" charset="0"/>
                <a:cs typeface="Times New Roman" panose="02020603050405020304" pitchFamily="18" charset="0"/>
                <a:sym typeface="+mn-ea"/>
              </a:rPr>
              <a:t>使用</a:t>
            </a:r>
            <a:r>
              <a:rPr lang="zh-CN" altLang="en-US" sz="2800" b="1" dirty="0">
                <a:solidFill>
                  <a:srgbClr val="FF0000"/>
                </a:solidFill>
                <a:latin typeface="Times New Roman" panose="02020603050405020304" pitchFamily="18" charset="0"/>
                <a:cs typeface="Times New Roman" panose="02020603050405020304" pitchFamily="18" charset="0"/>
                <a:sym typeface="+mn-ea"/>
              </a:rPr>
              <a:t>中断</a:t>
            </a:r>
            <a:r>
              <a:rPr lang="zh-CN" altLang="en-US" sz="2800" b="1" dirty="0">
                <a:latin typeface="Times New Roman" panose="02020603050405020304" pitchFamily="18" charset="0"/>
                <a:cs typeface="Times New Roman" panose="02020603050405020304" pitchFamily="18" charset="0"/>
                <a:sym typeface="+mn-ea"/>
              </a:rPr>
              <a:t>加速调度策略执行</a:t>
            </a:r>
            <a:endParaRPr lang="zh-CN" altLang="en-US" sz="2800" b="1" dirty="0">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endParaRPr lang="zh-CN" altLang="en-US" sz="2800" b="1" dirty="0">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r>
              <a:rPr lang="zh-CN" altLang="en-US" sz="2800" b="1" dirty="0">
                <a:latin typeface="Times New Roman" panose="02020603050405020304" pitchFamily="18" charset="0"/>
                <a:cs typeface="Times New Roman" panose="02020603050405020304" pitchFamily="18" charset="0"/>
                <a:sym typeface="+mn-ea"/>
              </a:rPr>
              <a:t>自适应调度优先级调整</a:t>
            </a:r>
            <a:endParaRPr lang="zh-CN" altLang="en-US" b="1" dirty="0">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endParaRPr lang="zh-CN" altLang="en-US" b="1" dirty="0">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endParaRPr lang="zh-CN" altLang="en-US" b="1" dirty="0">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endParaRPr lang="zh-CN" altLang="en-US" b="1" dirty="0">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endParaRPr lang="zh-CN" altLang="en-US" b="1" dirty="0">
              <a:latin typeface="Times New Roman" panose="02020603050405020304" pitchFamily="18" charset="0"/>
              <a:cs typeface="Times New Roman" panose="02020603050405020304" pitchFamily="18" charset="0"/>
              <a:sym typeface="+mn-ea"/>
            </a:endParaRPr>
          </a:p>
          <a:p>
            <a:endParaRPr lang="zh-CN" altLang="en-US"/>
          </a:p>
        </p:txBody>
      </p:sp>
      <p:sp>
        <p:nvSpPr>
          <p:cNvPr id="5" name="文本框 4"/>
          <p:cNvSpPr txBox="1"/>
          <p:nvPr/>
        </p:nvSpPr>
        <p:spPr>
          <a:xfrm>
            <a:off x="3985260" y="1714500"/>
            <a:ext cx="6739890" cy="1199515"/>
          </a:xfrm>
          <a:prstGeom prst="rect">
            <a:avLst/>
          </a:prstGeom>
          <a:noFill/>
        </p:spPr>
        <p:txBody>
          <a:bodyPr wrap="square" rtlCol="0">
            <a:noAutofit/>
          </a:bodyPr>
          <a:p>
            <a:r>
              <a:rPr lang="en-US" altLang="zh-CN" sz="3600" b="1"/>
              <a:t>COS</a:t>
            </a:r>
            <a:r>
              <a:rPr lang="zh-CN" altLang="en-US" sz="3600" b="1"/>
              <a:t>特点：快速、灵活、抗干扰</a:t>
            </a:r>
            <a:endParaRPr lang="zh-CN" altLang="en-US" sz="3600" b="1"/>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2509520" cy="6858000"/>
          </a:xfrm>
          <a:prstGeom prst="rect">
            <a:avLst/>
          </a:prstGeom>
          <a:solidFill>
            <a:srgbClr val="1D50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nvGrpSpPr>
          <p:cNvPr id="20" name="组合 19"/>
          <p:cNvGrpSpPr/>
          <p:nvPr/>
        </p:nvGrpSpPr>
        <p:grpSpPr>
          <a:xfrm>
            <a:off x="0" y="3133855"/>
            <a:ext cx="2737505" cy="762000"/>
            <a:chOff x="0" y="772160"/>
            <a:chExt cx="2737505" cy="762000"/>
          </a:xfrm>
        </p:grpSpPr>
        <p:sp>
          <p:nvSpPr>
            <p:cNvPr id="15" name="矩形 14"/>
            <p:cNvSpPr/>
            <p:nvPr/>
          </p:nvSpPr>
          <p:spPr>
            <a:xfrm>
              <a:off x="0" y="772160"/>
              <a:ext cx="2509520" cy="762000"/>
            </a:xfrm>
            <a:prstGeom prst="rect">
              <a:avLst/>
            </a:prstGeom>
            <a:solidFill>
              <a:srgbClr val="C0000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7" name="等腰三角形 16"/>
            <p:cNvSpPr/>
            <p:nvPr/>
          </p:nvSpPr>
          <p:spPr>
            <a:xfrm rot="5400000">
              <a:off x="2491281" y="1039167"/>
              <a:ext cx="264463" cy="227985"/>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sp>
        <p:nvSpPr>
          <p:cNvPr id="8" name="文本框 7"/>
          <p:cNvSpPr txBox="1"/>
          <p:nvPr/>
        </p:nvSpPr>
        <p:spPr>
          <a:xfrm>
            <a:off x="86360" y="1388371"/>
            <a:ext cx="2336800" cy="460375"/>
          </a:xfrm>
          <a:prstGeom prst="rect">
            <a:avLst/>
          </a:prstGeom>
          <a:noFill/>
        </p:spPr>
        <p:txBody>
          <a:bodyPr wrap="square" rtlCol="0">
            <a:spAutoFit/>
          </a:bodyPr>
          <a:lstStyle/>
          <a:p>
            <a:pPr algn="ctr"/>
            <a:r>
              <a:rPr lang="zh-CN" altLang="en-US" sz="2400" b="1">
                <a:solidFill>
                  <a:schemeClr val="bg1"/>
                </a:solidFill>
                <a:latin typeface="Times New Roman" panose="02020603050405020304" pitchFamily="18" charset="0"/>
                <a:cs typeface="Times New Roman" panose="02020603050405020304" pitchFamily="18" charset="0"/>
              </a:rPr>
              <a:t>研究背景</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9" name="文本框 8"/>
          <p:cNvSpPr txBox="1"/>
          <p:nvPr/>
        </p:nvSpPr>
        <p:spPr>
          <a:xfrm>
            <a:off x="86360" y="2324952"/>
            <a:ext cx="2336800" cy="460375"/>
          </a:xfrm>
          <a:prstGeom prst="rect">
            <a:avLst/>
          </a:prstGeom>
          <a:noFill/>
        </p:spPr>
        <p:txBody>
          <a:bodyPr wrap="square" rtlCol="0">
            <a:spAutoFit/>
          </a:bodyPr>
          <a:lstStyle/>
          <a:p>
            <a:pPr algn="ctr"/>
            <a:r>
              <a:rPr lang="zh-CN" altLang="en-US" sz="2400" b="1">
                <a:solidFill>
                  <a:schemeClr val="bg1"/>
                </a:solidFill>
                <a:latin typeface="Times New Roman" panose="02020603050405020304" pitchFamily="18" charset="0"/>
                <a:cs typeface="Times New Roman" panose="02020603050405020304" pitchFamily="18" charset="0"/>
              </a:rPr>
              <a:t>设计实现</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10" name="文本框 9"/>
          <p:cNvSpPr txBox="1"/>
          <p:nvPr/>
        </p:nvSpPr>
        <p:spPr>
          <a:xfrm>
            <a:off x="86360" y="3261533"/>
            <a:ext cx="2336800" cy="460375"/>
          </a:xfrm>
          <a:prstGeom prst="rect">
            <a:avLst/>
          </a:prstGeom>
          <a:noFill/>
        </p:spPr>
        <p:txBody>
          <a:bodyPr wrap="square" rtlCol="0">
            <a:spAutoFit/>
          </a:bodyPr>
          <a:lstStyle/>
          <a:p>
            <a:pPr algn="ctr"/>
            <a:r>
              <a:rPr lang="zh-CN" altLang="en-US" sz="2400" b="1" dirty="0">
                <a:solidFill>
                  <a:schemeClr val="bg1"/>
                </a:solidFill>
                <a:latin typeface="Times New Roman" panose="02020603050405020304" pitchFamily="18" charset="0"/>
                <a:cs typeface="Times New Roman" panose="02020603050405020304" pitchFamily="18" charset="0"/>
              </a:rPr>
              <a:t>高性能</a:t>
            </a:r>
            <a:r>
              <a:rPr lang="zh-CN" altLang="en-US" sz="2400" b="1" dirty="0">
                <a:solidFill>
                  <a:schemeClr val="bg1"/>
                </a:solidFill>
                <a:latin typeface="Times New Roman" panose="02020603050405020304" pitchFamily="18" charset="0"/>
                <a:cs typeface="Times New Roman" panose="02020603050405020304" pitchFamily="18" charset="0"/>
              </a:rPr>
              <a:t>优化</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11" name="文本框 10"/>
          <p:cNvSpPr txBox="1"/>
          <p:nvPr/>
        </p:nvSpPr>
        <p:spPr>
          <a:xfrm>
            <a:off x="86360" y="4198114"/>
            <a:ext cx="2336800" cy="460375"/>
          </a:xfrm>
          <a:prstGeom prst="rect">
            <a:avLst/>
          </a:prstGeom>
          <a:noFill/>
        </p:spPr>
        <p:txBody>
          <a:bodyPr wrap="square" rtlCol="0">
            <a:spAutoFit/>
          </a:bodyPr>
          <a:lstStyle/>
          <a:p>
            <a:pPr algn="ctr"/>
            <a:r>
              <a:rPr lang="zh-CN" altLang="en-US" sz="2400" b="1">
                <a:solidFill>
                  <a:schemeClr val="bg1"/>
                </a:solidFill>
                <a:latin typeface="Times New Roman" panose="02020603050405020304" pitchFamily="18" charset="0"/>
                <a:cs typeface="Times New Roman" panose="02020603050405020304" pitchFamily="18" charset="0"/>
              </a:rPr>
              <a:t>性能</a:t>
            </a:r>
            <a:r>
              <a:rPr lang="zh-CN" altLang="en-US" sz="2400" b="1">
                <a:solidFill>
                  <a:schemeClr val="bg1"/>
                </a:solidFill>
                <a:latin typeface="Times New Roman" panose="02020603050405020304" pitchFamily="18" charset="0"/>
                <a:cs typeface="Times New Roman" panose="02020603050405020304" pitchFamily="18" charset="0"/>
              </a:rPr>
              <a:t>评估</a:t>
            </a:r>
            <a:endParaRPr lang="zh-CN" altLang="en-US" sz="2400" b="1">
              <a:solidFill>
                <a:schemeClr val="bg1"/>
              </a:solidFill>
              <a:latin typeface="Times New Roman" panose="02020603050405020304" pitchFamily="18" charset="0"/>
              <a:cs typeface="Times New Roman" panose="02020603050405020304" pitchFamily="18" charset="0"/>
            </a:endParaRPr>
          </a:p>
        </p:txBody>
      </p:sp>
      <p:pic>
        <p:nvPicPr>
          <p:cNvPr id="23" name="图形 22" descr="文凭卷筒"/>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97560" y="5943600"/>
            <a:ext cx="914400" cy="914400"/>
          </a:xfrm>
          <a:prstGeom prst="rect">
            <a:avLst/>
          </a:prstGeom>
        </p:spPr>
      </p:pic>
      <p:sp>
        <p:nvSpPr>
          <p:cNvPr id="13" name="标题 1"/>
          <p:cNvSpPr txBox="1"/>
          <p:nvPr/>
        </p:nvSpPr>
        <p:spPr>
          <a:xfrm>
            <a:off x="3255691" y="568119"/>
            <a:ext cx="8596786" cy="6881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b="1">
                <a:latin typeface="Times New Roman" panose="02020603050405020304" pitchFamily="18" charset="0"/>
                <a:cs typeface="Times New Roman" panose="02020603050405020304" pitchFamily="18" charset="0"/>
              </a:rPr>
              <a:t>2.2 </a:t>
            </a:r>
            <a:r>
              <a:rPr lang="zh-CN" altLang="en-US" sz="3600" b="1" dirty="0">
                <a:latin typeface="Times New Roman" panose="02020603050405020304" pitchFamily="18" charset="0"/>
                <a:cs typeface="Times New Roman" panose="02020603050405020304" pitchFamily="18" charset="0"/>
                <a:sym typeface="+mn-ea"/>
              </a:rPr>
              <a:t>消息队列高性能通信</a:t>
            </a:r>
            <a:endParaRPr lang="zh-CN" altLang="en-US" sz="3600" b="1">
              <a:latin typeface="Times New Roman" panose="02020603050405020304" pitchFamily="18" charset="0"/>
              <a:cs typeface="Times New Roman" panose="02020603050405020304" pitchFamily="18" charset="0"/>
            </a:endParaRPr>
          </a:p>
        </p:txBody>
      </p:sp>
      <p:pic>
        <p:nvPicPr>
          <p:cNvPr id="16" name="图片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68" y="311328"/>
            <a:ext cx="2256183" cy="414149"/>
          </a:xfrm>
          <a:prstGeom prst="rect">
            <a:avLst/>
          </a:prstGeom>
        </p:spPr>
      </p:pic>
      <p:sp>
        <p:nvSpPr>
          <p:cNvPr id="30" name="文本框 29"/>
          <p:cNvSpPr txBox="1"/>
          <p:nvPr/>
        </p:nvSpPr>
        <p:spPr>
          <a:xfrm>
            <a:off x="46051" y="5134697"/>
            <a:ext cx="2336800" cy="460375"/>
          </a:xfrm>
          <a:prstGeom prst="rect">
            <a:avLst/>
          </a:prstGeom>
          <a:noFill/>
        </p:spPr>
        <p:txBody>
          <a:bodyPr wrap="square" rtlCol="0">
            <a:spAutoFit/>
          </a:bodyPr>
          <a:lstStyle/>
          <a:p>
            <a:pPr algn="ctr"/>
            <a:r>
              <a:rPr lang="zh-CN" altLang="en-US" sz="2400" b="1">
                <a:solidFill>
                  <a:schemeClr val="bg1"/>
                </a:solidFill>
                <a:latin typeface="Times New Roman" panose="02020603050405020304" pitchFamily="18" charset="0"/>
                <a:cs typeface="Times New Roman" panose="02020603050405020304" pitchFamily="18" charset="0"/>
              </a:rPr>
              <a:t>赛题总结</a:t>
            </a:r>
            <a:endParaRPr lang="zh-CN" altLang="en-US" sz="2400" dirty="0">
              <a:solidFill>
                <a:schemeClr val="bg1"/>
              </a:solidFill>
              <a:latin typeface="Times New Roman" panose="02020603050405020304" pitchFamily="18" charset="0"/>
              <a:cs typeface="Times New Roman" panose="02020603050405020304" pitchFamily="18" charset="0"/>
            </a:endParaRPr>
          </a:p>
        </p:txBody>
      </p:sp>
      <p:pic>
        <p:nvPicPr>
          <p:cNvPr id="33" name="图片 33" descr="20230805-201904"/>
          <p:cNvPicPr>
            <a:picLocks noChangeAspect="1"/>
          </p:cNvPicPr>
          <p:nvPr>
            <p:custDataLst>
              <p:tags r:id="rId3"/>
            </p:custDataLst>
          </p:nvPr>
        </p:nvPicPr>
        <p:blipFill>
          <a:blip r:embed="rId4"/>
          <a:stretch>
            <a:fillRect/>
          </a:stretch>
        </p:blipFill>
        <p:spPr>
          <a:xfrm>
            <a:off x="8067675" y="1898650"/>
            <a:ext cx="3858895" cy="3970020"/>
          </a:xfrm>
          <a:prstGeom prst="rect">
            <a:avLst/>
          </a:prstGeom>
        </p:spPr>
      </p:pic>
      <p:sp>
        <p:nvSpPr>
          <p:cNvPr id="2" name="文本框 1"/>
          <p:cNvSpPr txBox="1"/>
          <p:nvPr/>
        </p:nvSpPr>
        <p:spPr>
          <a:xfrm>
            <a:off x="2749550" y="1388110"/>
            <a:ext cx="5078730" cy="5469255"/>
          </a:xfrm>
          <a:prstGeom prst="rect">
            <a:avLst/>
          </a:prstGeom>
          <a:noFill/>
        </p:spPr>
        <p:txBody>
          <a:bodyPr wrap="square" rtlCol="0">
            <a:noAutofit/>
          </a:bodyPr>
          <a:p>
            <a:pPr indent="0">
              <a:buFont typeface="Arial" panose="020B0604020202020204" pitchFamily="34" charset="0"/>
              <a:buNone/>
            </a:pPr>
            <a:r>
              <a:rPr lang="zh-CN" altLang="en-US" sz="2400" b="1" dirty="0">
                <a:latin typeface="Times New Roman" panose="02020603050405020304" pitchFamily="18" charset="0"/>
                <a:cs typeface="Times New Roman" panose="02020603050405020304" pitchFamily="18" charset="0"/>
                <a:sym typeface="+mn-ea"/>
              </a:rPr>
              <a:t>其他</a:t>
            </a:r>
            <a:r>
              <a:rPr lang="zh-CN" altLang="en-US" sz="2400" b="1" dirty="0">
                <a:latin typeface="Times New Roman" panose="02020603050405020304" pitchFamily="18" charset="0"/>
                <a:cs typeface="Times New Roman" panose="02020603050405020304" pitchFamily="18" charset="0"/>
                <a:sym typeface="+mn-ea"/>
              </a:rPr>
              <a:t>方式缺点</a:t>
            </a:r>
            <a:endParaRPr lang="zh-CN" altLang="en-US" sz="2400" b="1" dirty="0">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endParaRPr lang="zh-CN" altLang="en-US" sz="2000" b="1" dirty="0">
              <a:latin typeface="Times New Roman" panose="02020603050405020304" pitchFamily="18" charset="0"/>
              <a:cs typeface="Times New Roman" panose="02020603050405020304" pitchFamily="18" charset="0"/>
              <a:sym typeface="+mn-ea"/>
            </a:endParaRPr>
          </a:p>
          <a:p>
            <a:pPr marL="800100" lvl="1" indent="-342900">
              <a:buFont typeface="Arial" panose="020B0604020202020204" pitchFamily="34" charset="0"/>
              <a:buChar char="•"/>
            </a:pPr>
            <a:r>
              <a:rPr lang="zh-CN" altLang="en-US" sz="2000" b="1" dirty="0">
                <a:latin typeface="Times New Roman" panose="02020603050405020304" pitchFamily="18" charset="0"/>
                <a:cs typeface="Times New Roman" panose="02020603050405020304" pitchFamily="18" charset="0"/>
                <a:sym typeface="+mn-ea"/>
              </a:rPr>
              <a:t>系统调用：不能被动，上下文切换</a:t>
            </a:r>
            <a:endParaRPr lang="zh-CN" altLang="en-US" sz="2000" b="1" dirty="0">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endParaRPr lang="zh-CN" altLang="en-US" sz="2000" b="1" dirty="0">
              <a:latin typeface="Times New Roman" panose="02020603050405020304" pitchFamily="18" charset="0"/>
              <a:cs typeface="Times New Roman" panose="02020603050405020304" pitchFamily="18" charset="0"/>
              <a:sym typeface="+mn-ea"/>
            </a:endParaRPr>
          </a:p>
          <a:p>
            <a:pPr marL="800100" lvl="1" indent="-342900">
              <a:buFont typeface="Arial" panose="020B0604020202020204" pitchFamily="34" charset="0"/>
              <a:buChar char="•"/>
            </a:pPr>
            <a:r>
              <a:rPr lang="zh-CN" altLang="en-US" sz="2000" b="1" dirty="0">
                <a:latin typeface="Times New Roman" panose="02020603050405020304" pitchFamily="18" charset="0"/>
                <a:cs typeface="Times New Roman" panose="02020603050405020304" pitchFamily="18" charset="0"/>
                <a:sym typeface="+mn-ea"/>
              </a:rPr>
              <a:t>信号：接收频率不高，上下文切换</a:t>
            </a:r>
            <a:endParaRPr lang="zh-CN" altLang="en-US" sz="2000" b="1" dirty="0">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endParaRPr lang="zh-CN" altLang="en-US" sz="2000" b="1" dirty="0">
              <a:latin typeface="Times New Roman" panose="02020603050405020304" pitchFamily="18" charset="0"/>
              <a:cs typeface="Times New Roman" panose="02020603050405020304" pitchFamily="18" charset="0"/>
              <a:sym typeface="+mn-ea"/>
            </a:endParaRPr>
          </a:p>
          <a:p>
            <a:pPr marL="800100" lvl="1" indent="-342900">
              <a:buFont typeface="Arial" panose="020B0604020202020204" pitchFamily="34" charset="0"/>
              <a:buChar char="•"/>
            </a:pPr>
            <a:r>
              <a:rPr lang="zh-CN" altLang="en-US" sz="2000" b="1" dirty="0">
                <a:latin typeface="Times New Roman" panose="02020603050405020304" pitchFamily="18" charset="0"/>
                <a:cs typeface="Times New Roman" panose="02020603050405020304" pitchFamily="18" charset="0"/>
                <a:sym typeface="+mn-ea"/>
              </a:rPr>
              <a:t>文件：上下文切换，读写文件慢</a:t>
            </a:r>
            <a:endParaRPr lang="zh-CN" altLang="en-US" sz="2000" b="1" dirty="0">
              <a:latin typeface="Times New Roman" panose="02020603050405020304" pitchFamily="18" charset="0"/>
              <a:cs typeface="Times New Roman" panose="02020603050405020304" pitchFamily="18" charset="0"/>
              <a:sym typeface="+mn-ea"/>
            </a:endParaRPr>
          </a:p>
          <a:p>
            <a:pPr marL="800100" lvl="1" indent="-342900">
              <a:buFont typeface="Arial" panose="020B0604020202020204" pitchFamily="34" charset="0"/>
              <a:buChar char="•"/>
            </a:pPr>
            <a:endParaRPr lang="zh-CN" altLang="en-US" sz="2000" b="1" dirty="0">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endParaRPr lang="zh-CN" altLang="en-US" sz="2000" b="1" dirty="0">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r>
              <a:rPr lang="zh-CN" altLang="en-US" sz="2000" b="1" dirty="0">
                <a:latin typeface="Times New Roman" panose="02020603050405020304" pitchFamily="18" charset="0"/>
                <a:cs typeface="Times New Roman" panose="02020603050405020304" pitchFamily="18" charset="0"/>
                <a:sym typeface="+mn-ea"/>
              </a:rPr>
              <a:t>基于内核用户态共享内存</a:t>
            </a:r>
            <a:endParaRPr lang="zh-CN" altLang="en-US" sz="2000" b="1" dirty="0">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endParaRPr lang="zh-CN" altLang="en-US" sz="2000" b="1" dirty="0">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r>
              <a:rPr lang="zh-CN" altLang="en-US" sz="2000" b="1" dirty="0">
                <a:latin typeface="Times New Roman" panose="02020603050405020304" pitchFamily="18" charset="0"/>
                <a:cs typeface="Times New Roman" panose="02020603050405020304" pitchFamily="18" charset="0"/>
                <a:sym typeface="+mn-ea"/>
              </a:rPr>
              <a:t>发送和接收消息均为异步，无需阻塞</a:t>
            </a:r>
            <a:endParaRPr lang="zh-CN" altLang="en-US" sz="2000" b="1" dirty="0">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endParaRPr lang="zh-CN" altLang="en-US" sz="2000" b="1" dirty="0">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r>
              <a:rPr lang="zh-CN" altLang="en-US" sz="2000" b="1" dirty="0">
                <a:latin typeface="Times New Roman" panose="02020603050405020304" pitchFamily="18" charset="0"/>
                <a:cs typeface="Times New Roman" panose="02020603050405020304" pitchFamily="18" charset="0"/>
                <a:sym typeface="+mn-ea"/>
              </a:rPr>
              <a:t>通过消息序列号保障消费实时性</a:t>
            </a:r>
            <a:endParaRPr lang="zh-CN" altLang="en-US" sz="2000" b="1" dirty="0">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endParaRPr lang="zh-CN" altLang="en-US" sz="2000" b="1" dirty="0">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r>
              <a:rPr lang="zh-CN" altLang="en-US" sz="2000" b="1" dirty="0">
                <a:latin typeface="Times New Roman" panose="02020603050405020304" pitchFamily="18" charset="0"/>
                <a:cs typeface="Times New Roman" panose="02020603050405020304" pitchFamily="18" charset="0"/>
                <a:sym typeface="+mn-ea"/>
              </a:rPr>
              <a:t>微秒级部署基石</a:t>
            </a:r>
            <a:endParaRPr lang="zh-CN" altLang="en-US" sz="2000" b="1" dirty="0">
              <a:latin typeface="Times New Roman" panose="02020603050405020304" pitchFamily="18" charset="0"/>
              <a:cs typeface="Times New Roman" panose="02020603050405020304" pitchFamily="18" charset="0"/>
              <a:sym typeface="+mn-ea"/>
            </a:endParaRPr>
          </a:p>
          <a:p>
            <a:pPr lvl="1" indent="0">
              <a:buFont typeface="Arial" panose="020B0604020202020204" pitchFamily="34" charset="0"/>
              <a:buNone/>
            </a:pPr>
            <a:endParaRPr lang="zh-CN" altLang="en-US" sz="2000" b="1" dirty="0">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endParaRPr lang="zh-CN" altLang="en-US" sz="2000" b="1" dirty="0">
              <a:latin typeface="Times New Roman" panose="02020603050405020304" pitchFamily="18" charset="0"/>
              <a:cs typeface="Times New Roman" panose="02020603050405020304" pitchFamily="18" charset="0"/>
              <a:sym typeface="+mn-ea"/>
            </a:endParaRPr>
          </a:p>
          <a:p>
            <a:pPr indent="0">
              <a:buFont typeface="Arial" panose="020B0604020202020204" pitchFamily="34" charset="0"/>
              <a:buNone/>
            </a:pPr>
            <a:endParaRPr lang="zh-CN" altLang="en-US" sz="2000" b="1" dirty="0">
              <a:latin typeface="Times New Roman" panose="02020603050405020304" pitchFamily="18" charset="0"/>
              <a:cs typeface="Times New Roman" panose="02020603050405020304" pitchFamily="18" charset="0"/>
              <a:sym typeface="+mn-ea"/>
            </a:endParaRPr>
          </a:p>
          <a:p>
            <a:endParaRPr lang="zh-CN" altLang="en-US" sz="2000" b="1" dirty="0">
              <a:latin typeface="Times New Roman" panose="02020603050405020304" pitchFamily="18" charset="0"/>
              <a:cs typeface="Times New Roman" panose="02020603050405020304" pitchFamily="18" charset="0"/>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2509520" cy="6858000"/>
          </a:xfrm>
          <a:prstGeom prst="rect">
            <a:avLst/>
          </a:prstGeom>
          <a:solidFill>
            <a:srgbClr val="1D50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nvGrpSpPr>
          <p:cNvPr id="20" name="组合 19"/>
          <p:cNvGrpSpPr/>
          <p:nvPr/>
        </p:nvGrpSpPr>
        <p:grpSpPr>
          <a:xfrm>
            <a:off x="0" y="3133855"/>
            <a:ext cx="2737505" cy="762000"/>
            <a:chOff x="0" y="772160"/>
            <a:chExt cx="2737505" cy="762000"/>
          </a:xfrm>
        </p:grpSpPr>
        <p:sp>
          <p:nvSpPr>
            <p:cNvPr id="15" name="矩形 14"/>
            <p:cNvSpPr/>
            <p:nvPr/>
          </p:nvSpPr>
          <p:spPr>
            <a:xfrm>
              <a:off x="0" y="772160"/>
              <a:ext cx="2509520" cy="762000"/>
            </a:xfrm>
            <a:prstGeom prst="rect">
              <a:avLst/>
            </a:prstGeom>
            <a:solidFill>
              <a:srgbClr val="C0000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7" name="等腰三角形 16"/>
            <p:cNvSpPr/>
            <p:nvPr/>
          </p:nvSpPr>
          <p:spPr>
            <a:xfrm rot="5400000">
              <a:off x="2491281" y="1039167"/>
              <a:ext cx="264463" cy="227985"/>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sp>
        <p:nvSpPr>
          <p:cNvPr id="8" name="文本框 7"/>
          <p:cNvSpPr txBox="1"/>
          <p:nvPr/>
        </p:nvSpPr>
        <p:spPr>
          <a:xfrm>
            <a:off x="86360" y="1388371"/>
            <a:ext cx="2336800" cy="460375"/>
          </a:xfrm>
          <a:prstGeom prst="rect">
            <a:avLst/>
          </a:prstGeom>
          <a:noFill/>
        </p:spPr>
        <p:txBody>
          <a:bodyPr wrap="square" rtlCol="0">
            <a:spAutoFit/>
          </a:bodyPr>
          <a:lstStyle/>
          <a:p>
            <a:pPr algn="ctr"/>
            <a:r>
              <a:rPr lang="zh-CN" altLang="en-US" sz="2400" b="1">
                <a:solidFill>
                  <a:schemeClr val="bg1"/>
                </a:solidFill>
                <a:latin typeface="Times New Roman" panose="02020603050405020304" pitchFamily="18" charset="0"/>
                <a:cs typeface="Times New Roman" panose="02020603050405020304" pitchFamily="18" charset="0"/>
              </a:rPr>
              <a:t>研究背景</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9" name="文本框 8"/>
          <p:cNvSpPr txBox="1"/>
          <p:nvPr/>
        </p:nvSpPr>
        <p:spPr>
          <a:xfrm>
            <a:off x="86360" y="2324952"/>
            <a:ext cx="2336800" cy="460375"/>
          </a:xfrm>
          <a:prstGeom prst="rect">
            <a:avLst/>
          </a:prstGeom>
          <a:noFill/>
        </p:spPr>
        <p:txBody>
          <a:bodyPr wrap="square" rtlCol="0">
            <a:spAutoFit/>
          </a:bodyPr>
          <a:lstStyle/>
          <a:p>
            <a:pPr algn="ctr"/>
            <a:r>
              <a:rPr lang="zh-CN" altLang="en-US" sz="2400" b="1">
                <a:solidFill>
                  <a:schemeClr val="bg1"/>
                </a:solidFill>
                <a:latin typeface="Times New Roman" panose="02020603050405020304" pitchFamily="18" charset="0"/>
                <a:cs typeface="Times New Roman" panose="02020603050405020304" pitchFamily="18" charset="0"/>
              </a:rPr>
              <a:t>设计实现</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10" name="文本框 9"/>
          <p:cNvSpPr txBox="1"/>
          <p:nvPr/>
        </p:nvSpPr>
        <p:spPr>
          <a:xfrm>
            <a:off x="86360" y="3261533"/>
            <a:ext cx="2336800" cy="460375"/>
          </a:xfrm>
          <a:prstGeom prst="rect">
            <a:avLst/>
          </a:prstGeom>
          <a:noFill/>
        </p:spPr>
        <p:txBody>
          <a:bodyPr wrap="square" rtlCol="0">
            <a:spAutoFit/>
          </a:bodyPr>
          <a:lstStyle/>
          <a:p>
            <a:pPr algn="ctr"/>
            <a:r>
              <a:rPr lang="zh-CN" altLang="en-US" sz="2400" b="1" dirty="0">
                <a:solidFill>
                  <a:schemeClr val="bg1"/>
                </a:solidFill>
                <a:latin typeface="Times New Roman" panose="02020603050405020304" pitchFamily="18" charset="0"/>
                <a:cs typeface="Times New Roman" panose="02020603050405020304" pitchFamily="18" charset="0"/>
              </a:rPr>
              <a:t>高性能</a:t>
            </a:r>
            <a:r>
              <a:rPr lang="zh-CN" altLang="en-US" sz="2400" b="1" dirty="0">
                <a:solidFill>
                  <a:schemeClr val="bg1"/>
                </a:solidFill>
                <a:latin typeface="Times New Roman" panose="02020603050405020304" pitchFamily="18" charset="0"/>
                <a:cs typeface="Times New Roman" panose="02020603050405020304" pitchFamily="18" charset="0"/>
              </a:rPr>
              <a:t>优化</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11" name="文本框 10"/>
          <p:cNvSpPr txBox="1"/>
          <p:nvPr/>
        </p:nvSpPr>
        <p:spPr>
          <a:xfrm>
            <a:off x="86360" y="4198114"/>
            <a:ext cx="2336800" cy="460375"/>
          </a:xfrm>
          <a:prstGeom prst="rect">
            <a:avLst/>
          </a:prstGeom>
          <a:noFill/>
        </p:spPr>
        <p:txBody>
          <a:bodyPr wrap="square" rtlCol="0">
            <a:spAutoFit/>
          </a:bodyPr>
          <a:lstStyle/>
          <a:p>
            <a:pPr algn="ctr"/>
            <a:r>
              <a:rPr lang="zh-CN" altLang="en-US" sz="2400" b="1">
                <a:solidFill>
                  <a:schemeClr val="bg1"/>
                </a:solidFill>
                <a:latin typeface="Times New Roman" panose="02020603050405020304" pitchFamily="18" charset="0"/>
                <a:cs typeface="Times New Roman" panose="02020603050405020304" pitchFamily="18" charset="0"/>
              </a:rPr>
              <a:t>性能</a:t>
            </a:r>
            <a:r>
              <a:rPr lang="zh-CN" altLang="en-US" sz="2400" b="1">
                <a:solidFill>
                  <a:schemeClr val="bg1"/>
                </a:solidFill>
                <a:latin typeface="Times New Roman" panose="02020603050405020304" pitchFamily="18" charset="0"/>
                <a:cs typeface="Times New Roman" panose="02020603050405020304" pitchFamily="18" charset="0"/>
              </a:rPr>
              <a:t>评估</a:t>
            </a:r>
            <a:endParaRPr lang="zh-CN" altLang="en-US" sz="2400" b="1">
              <a:solidFill>
                <a:schemeClr val="bg1"/>
              </a:solidFill>
              <a:latin typeface="Times New Roman" panose="02020603050405020304" pitchFamily="18" charset="0"/>
              <a:cs typeface="Times New Roman" panose="02020603050405020304" pitchFamily="18" charset="0"/>
            </a:endParaRPr>
          </a:p>
        </p:txBody>
      </p:sp>
      <p:pic>
        <p:nvPicPr>
          <p:cNvPr id="23" name="图形 22" descr="文凭卷筒"/>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97560" y="5943600"/>
            <a:ext cx="914400" cy="914400"/>
          </a:xfrm>
          <a:prstGeom prst="rect">
            <a:avLst/>
          </a:prstGeom>
        </p:spPr>
      </p:pic>
      <p:sp>
        <p:nvSpPr>
          <p:cNvPr id="13" name="标题 1"/>
          <p:cNvSpPr txBox="1"/>
          <p:nvPr/>
        </p:nvSpPr>
        <p:spPr>
          <a:xfrm>
            <a:off x="3255691" y="568119"/>
            <a:ext cx="8596786" cy="6881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b="1">
                <a:latin typeface="Times New Roman" panose="02020603050405020304" pitchFamily="18" charset="0"/>
                <a:cs typeface="Times New Roman" panose="02020603050405020304" pitchFamily="18" charset="0"/>
              </a:rPr>
              <a:t>2.3 </a:t>
            </a:r>
            <a:r>
              <a:rPr lang="en-US" altLang="zh-CN" sz="3600" b="1" dirty="0">
                <a:latin typeface="Times New Roman" panose="02020603050405020304" pitchFamily="18" charset="0"/>
                <a:cs typeface="Times New Roman" panose="02020603050405020304" pitchFamily="18" charset="0"/>
                <a:sym typeface="+mn-ea"/>
              </a:rPr>
              <a:t>shoot area</a:t>
            </a:r>
            <a:r>
              <a:rPr lang="zh-CN" altLang="en-US" sz="3600" b="1" dirty="0">
                <a:latin typeface="Times New Roman" panose="02020603050405020304" pitchFamily="18" charset="0"/>
                <a:cs typeface="Times New Roman" panose="02020603050405020304" pitchFamily="18" charset="0"/>
                <a:sym typeface="+mn-ea"/>
              </a:rPr>
              <a:t>高性能</a:t>
            </a:r>
            <a:endParaRPr lang="zh-CN" altLang="en-US" sz="3600" b="1">
              <a:latin typeface="Times New Roman" panose="02020603050405020304" pitchFamily="18" charset="0"/>
              <a:cs typeface="Times New Roman" panose="02020603050405020304" pitchFamily="18" charset="0"/>
            </a:endParaRPr>
          </a:p>
        </p:txBody>
      </p:sp>
      <p:pic>
        <p:nvPicPr>
          <p:cNvPr id="16" name="图片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68" y="311328"/>
            <a:ext cx="2256183" cy="414149"/>
          </a:xfrm>
          <a:prstGeom prst="rect">
            <a:avLst/>
          </a:prstGeom>
        </p:spPr>
      </p:pic>
      <p:sp>
        <p:nvSpPr>
          <p:cNvPr id="30" name="文本框 29"/>
          <p:cNvSpPr txBox="1"/>
          <p:nvPr/>
        </p:nvSpPr>
        <p:spPr>
          <a:xfrm>
            <a:off x="46051" y="5134697"/>
            <a:ext cx="2336800" cy="460375"/>
          </a:xfrm>
          <a:prstGeom prst="rect">
            <a:avLst/>
          </a:prstGeom>
          <a:noFill/>
        </p:spPr>
        <p:txBody>
          <a:bodyPr wrap="square" rtlCol="0">
            <a:spAutoFit/>
          </a:bodyPr>
          <a:lstStyle/>
          <a:p>
            <a:pPr algn="ctr"/>
            <a:r>
              <a:rPr lang="zh-CN" altLang="en-US" sz="2400" b="1">
                <a:solidFill>
                  <a:schemeClr val="bg1"/>
                </a:solidFill>
                <a:latin typeface="Times New Roman" panose="02020603050405020304" pitchFamily="18" charset="0"/>
                <a:cs typeface="Times New Roman" panose="02020603050405020304" pitchFamily="18" charset="0"/>
              </a:rPr>
              <a:t>赛题总结</a:t>
            </a:r>
            <a:endParaRPr lang="zh-CN" altLang="en-US" sz="2400" dirty="0">
              <a:solidFill>
                <a:schemeClr val="bg1"/>
              </a:solidFill>
              <a:latin typeface="Times New Roman" panose="02020603050405020304" pitchFamily="18" charset="0"/>
              <a:cs typeface="Times New Roman" panose="02020603050405020304" pitchFamily="18" charset="0"/>
            </a:endParaRPr>
          </a:p>
        </p:txBody>
      </p:sp>
      <p:sp>
        <p:nvSpPr>
          <p:cNvPr id="6" name="文本框 5"/>
          <p:cNvSpPr txBox="1"/>
          <p:nvPr/>
        </p:nvSpPr>
        <p:spPr>
          <a:xfrm>
            <a:off x="3255691" y="3492365"/>
            <a:ext cx="4940631" cy="521970"/>
          </a:xfrm>
          <a:prstGeom prst="rect">
            <a:avLst/>
          </a:prstGeom>
          <a:noFill/>
        </p:spPr>
        <p:txBody>
          <a:bodyPr wrap="square" rtlCol="0">
            <a:spAutoFit/>
          </a:bodyPr>
          <a:lstStyle/>
          <a:p>
            <a:endParaRPr lang="en-US" altLang="zh-CN" sz="2800" b="1" u="sng">
              <a:latin typeface="Times New Roman" panose="02020603050405020304" pitchFamily="18" charset="0"/>
              <a:cs typeface="Times New Roman" panose="02020603050405020304" pitchFamily="18" charset="0"/>
            </a:endParaRPr>
          </a:p>
        </p:txBody>
      </p:sp>
      <p:sp>
        <p:nvSpPr>
          <p:cNvPr id="2" name="文本框 1"/>
          <p:cNvSpPr txBox="1"/>
          <p:nvPr/>
        </p:nvSpPr>
        <p:spPr>
          <a:xfrm>
            <a:off x="2823210" y="1536065"/>
            <a:ext cx="8785860" cy="2799715"/>
          </a:xfrm>
          <a:prstGeom prst="rect">
            <a:avLst/>
          </a:prstGeom>
          <a:noFill/>
        </p:spPr>
        <p:txBody>
          <a:bodyPr wrap="square" rtlCol="0">
            <a:spAutoFit/>
          </a:bodyPr>
          <a:p>
            <a:pPr marL="342900" indent="-342900">
              <a:buFont typeface="Arial" panose="020B0604020202020204" pitchFamily="34" charset="0"/>
              <a:buChar char="•"/>
            </a:pPr>
            <a:r>
              <a:rPr lang="zh-CN" altLang="en-US" sz="2200" b="1" dirty="0">
                <a:latin typeface="Times New Roman" panose="02020603050405020304" pitchFamily="18" charset="0"/>
                <a:cs typeface="Times New Roman" panose="02020603050405020304" pitchFamily="18" charset="0"/>
                <a:sym typeface="+mn-ea"/>
              </a:rPr>
              <a:t>使用系统调用传递参数：定义复杂，内存拷贝开销大</a:t>
            </a:r>
            <a:endParaRPr lang="en-US" altLang="zh-CN" sz="2200" b="1" dirty="0">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endParaRPr lang="en-US" altLang="zh-CN" sz="2200" b="1" dirty="0">
              <a:latin typeface="Times New Roman" panose="02020603050405020304" pitchFamily="18" charset="0"/>
              <a:cs typeface="Times New Roman" panose="02020603050405020304" pitchFamily="18" charset="0"/>
              <a:sym typeface="+mn-ea"/>
            </a:endParaRPr>
          </a:p>
          <a:p>
            <a:pPr marL="800100" lvl="1" indent="-342900">
              <a:buFont typeface="Arial" panose="020B0604020202020204" pitchFamily="34" charset="0"/>
              <a:buChar char="•"/>
            </a:pPr>
            <a:r>
              <a:rPr lang="en-US" altLang="zh-CN" sz="2200" b="1" dirty="0">
                <a:latin typeface="Times New Roman" panose="02020603050405020304" pitchFamily="18" charset="0"/>
                <a:cs typeface="Times New Roman" panose="02020603050405020304" pitchFamily="18" charset="0"/>
                <a:sym typeface="+mn-ea"/>
              </a:rPr>
              <a:t>shoot_task</a:t>
            </a:r>
            <a:r>
              <a:rPr lang="zh-CN" altLang="en-US" sz="2200" b="1" dirty="0">
                <a:latin typeface="Times New Roman" panose="02020603050405020304" pitchFamily="18" charset="0"/>
                <a:cs typeface="Times New Roman" panose="02020603050405020304" pitchFamily="18" charset="0"/>
                <a:sym typeface="+mn-ea"/>
              </a:rPr>
              <a:t>参数杂，每一个核的参数都不尽相同</a:t>
            </a:r>
            <a:endParaRPr lang="zh-CN" altLang="en-US" sz="2200" b="1" dirty="0">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endParaRPr lang="zh-CN" altLang="en-US" sz="2200" b="1" dirty="0">
              <a:latin typeface="Times New Roman" panose="02020603050405020304" pitchFamily="18" charset="0"/>
              <a:cs typeface="Times New Roman" panose="02020603050405020304" pitchFamily="18" charset="0"/>
              <a:sym typeface="+mn-ea"/>
            </a:endParaRPr>
          </a:p>
          <a:p>
            <a:pPr marL="800100" lvl="1" indent="-342900">
              <a:buFont typeface="Arial" panose="020B0604020202020204" pitchFamily="34" charset="0"/>
              <a:buChar char="•"/>
            </a:pPr>
            <a:r>
              <a:rPr lang="en-US" altLang="zh-CN" sz="2200" b="1" dirty="0">
                <a:latin typeface="Times New Roman" panose="02020603050405020304" pitchFamily="18" charset="0"/>
                <a:cs typeface="Times New Roman" panose="02020603050405020304" pitchFamily="18" charset="0"/>
                <a:sym typeface="+mn-ea"/>
              </a:rPr>
              <a:t>shoot_task</a:t>
            </a:r>
            <a:r>
              <a:rPr lang="zh-CN" altLang="en-US" sz="2200" b="1" dirty="0">
                <a:latin typeface="Times New Roman" panose="02020603050405020304" pitchFamily="18" charset="0"/>
                <a:cs typeface="Times New Roman" panose="02020603050405020304" pitchFamily="18" charset="0"/>
                <a:sym typeface="+mn-ea"/>
              </a:rPr>
              <a:t>参数多，直接通过系统调用传递参数会造成大量用户态到内核态的内存拷贝，增加</a:t>
            </a:r>
            <a:r>
              <a:rPr lang="en-US" altLang="zh-CN" sz="2200" b="1" dirty="0">
                <a:latin typeface="Times New Roman" panose="02020603050405020304" pitchFamily="18" charset="0"/>
                <a:cs typeface="Times New Roman" panose="02020603050405020304" pitchFamily="18" charset="0"/>
                <a:sym typeface="+mn-ea"/>
              </a:rPr>
              <a:t>shoot_task</a:t>
            </a:r>
            <a:r>
              <a:rPr lang="zh-CN" altLang="en-US" sz="2200" b="1" dirty="0">
                <a:latin typeface="Times New Roman" panose="02020603050405020304" pitchFamily="18" charset="0"/>
                <a:cs typeface="Times New Roman" panose="02020603050405020304" pitchFamily="18" charset="0"/>
                <a:sym typeface="+mn-ea"/>
              </a:rPr>
              <a:t>系统调用的部署时延</a:t>
            </a:r>
            <a:endParaRPr lang="zh-CN" altLang="en-US" sz="2200" b="1" dirty="0">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endParaRPr lang="zh-CN" altLang="en-US" sz="2200" b="1" dirty="0">
              <a:latin typeface="Times New Roman" panose="02020603050405020304" pitchFamily="18" charset="0"/>
              <a:cs typeface="Times New Roman" panose="02020603050405020304" pitchFamily="18" charset="0"/>
              <a:sym typeface="+mn-ea"/>
            </a:endParaRPr>
          </a:p>
          <a:p>
            <a:pPr marL="800100" lvl="1" indent="-342900">
              <a:buFont typeface="Arial" panose="020B0604020202020204" pitchFamily="34" charset="0"/>
              <a:buChar char="•"/>
            </a:pPr>
            <a:r>
              <a:rPr lang="en-US" altLang="zh-CN" sz="2200" b="1" dirty="0">
                <a:latin typeface="Times New Roman" panose="02020603050405020304" pitchFamily="18" charset="0"/>
                <a:cs typeface="Times New Roman" panose="02020603050405020304" pitchFamily="18" charset="0"/>
                <a:sym typeface="+mn-ea"/>
              </a:rPr>
              <a:t>shoot_task</a:t>
            </a:r>
            <a:r>
              <a:rPr lang="zh-CN" altLang="en-US" sz="2200" b="1" dirty="0">
                <a:latin typeface="Times New Roman" panose="02020603050405020304" pitchFamily="18" charset="0"/>
                <a:cs typeface="Times New Roman" panose="02020603050405020304" pitchFamily="18" charset="0"/>
                <a:sym typeface="+mn-ea"/>
              </a:rPr>
              <a:t>返回值复杂，可能部分</a:t>
            </a:r>
            <a:r>
              <a:rPr lang="en-US" altLang="zh-CN" sz="2200" b="1" dirty="0">
                <a:latin typeface="Times New Roman" panose="02020603050405020304" pitchFamily="18" charset="0"/>
                <a:cs typeface="Times New Roman" panose="02020603050405020304" pitchFamily="18" charset="0"/>
                <a:sym typeface="+mn-ea"/>
              </a:rPr>
              <a:t>CPU</a:t>
            </a:r>
            <a:r>
              <a:rPr lang="zh-CN" altLang="en-US" sz="2200" b="1" dirty="0">
                <a:latin typeface="Times New Roman" panose="02020603050405020304" pitchFamily="18" charset="0"/>
                <a:cs typeface="Times New Roman" panose="02020603050405020304" pitchFamily="18" charset="0"/>
                <a:sym typeface="+mn-ea"/>
              </a:rPr>
              <a:t>成功，部分</a:t>
            </a:r>
            <a:r>
              <a:rPr lang="en-US" altLang="zh-CN" sz="2200" b="1" dirty="0">
                <a:latin typeface="Times New Roman" panose="02020603050405020304" pitchFamily="18" charset="0"/>
                <a:cs typeface="Times New Roman" panose="02020603050405020304" pitchFamily="18" charset="0"/>
                <a:sym typeface="+mn-ea"/>
              </a:rPr>
              <a:t>CPU</a:t>
            </a:r>
            <a:r>
              <a:rPr lang="zh-CN" altLang="en-US" sz="2200" b="1" dirty="0">
                <a:latin typeface="Times New Roman" panose="02020603050405020304" pitchFamily="18" charset="0"/>
                <a:cs typeface="Times New Roman" panose="02020603050405020304" pitchFamily="18" charset="0"/>
                <a:sym typeface="+mn-ea"/>
              </a:rPr>
              <a:t>失败</a:t>
            </a:r>
            <a:endParaRPr lang="zh-CN" altLang="en-US" sz="2200" b="1" dirty="0">
              <a:latin typeface="Times New Roman" panose="02020603050405020304" pitchFamily="18" charset="0"/>
              <a:cs typeface="Times New Roman" panose="02020603050405020304" pitchFamily="18" charset="0"/>
              <a:sym typeface="+mn-ea"/>
            </a:endParaRPr>
          </a:p>
        </p:txBody>
      </p:sp>
      <p:sp>
        <p:nvSpPr>
          <p:cNvPr id="3" name="文本框 2"/>
          <p:cNvSpPr txBox="1"/>
          <p:nvPr/>
        </p:nvSpPr>
        <p:spPr>
          <a:xfrm>
            <a:off x="2984500" y="5134610"/>
            <a:ext cx="9596120" cy="654685"/>
          </a:xfrm>
          <a:prstGeom prst="rect">
            <a:avLst/>
          </a:prstGeom>
          <a:noFill/>
        </p:spPr>
        <p:txBody>
          <a:bodyPr wrap="square" rtlCol="0">
            <a:noAutofit/>
          </a:bodyPr>
          <a:p>
            <a:r>
              <a:rPr lang="zh-CN" altLang="en-US" sz="2800" b="1"/>
              <a:t>为每一个</a:t>
            </a:r>
            <a:r>
              <a:rPr lang="en-US" altLang="zh-CN" sz="2800" b="1"/>
              <a:t>CPU</a:t>
            </a:r>
            <a:r>
              <a:rPr lang="zh-CN" altLang="en-US" sz="2800" b="1"/>
              <a:t>准备一块</a:t>
            </a:r>
            <a:r>
              <a:rPr lang="zh-CN" altLang="en-US" sz="2800" b="1">
                <a:solidFill>
                  <a:srgbClr val="FF0000"/>
                </a:solidFill>
              </a:rPr>
              <a:t>内核用户态共享内存</a:t>
            </a:r>
            <a:r>
              <a:rPr lang="en-US" altLang="zh-CN" sz="2800" b="1">
                <a:solidFill>
                  <a:srgbClr val="FF0000"/>
                </a:solidFill>
              </a:rPr>
              <a:t>shoot area</a:t>
            </a:r>
            <a:endParaRPr lang="en-US" altLang="zh-CN" sz="2800" b="1">
              <a:solidFill>
                <a:srgbClr val="FF0000"/>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2509520" cy="6858000"/>
          </a:xfrm>
          <a:prstGeom prst="rect">
            <a:avLst/>
          </a:prstGeom>
          <a:solidFill>
            <a:srgbClr val="1D50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nvGrpSpPr>
          <p:cNvPr id="20" name="组合 19"/>
          <p:cNvGrpSpPr/>
          <p:nvPr/>
        </p:nvGrpSpPr>
        <p:grpSpPr>
          <a:xfrm>
            <a:off x="0" y="3133855"/>
            <a:ext cx="2737505" cy="762000"/>
            <a:chOff x="0" y="772160"/>
            <a:chExt cx="2737505" cy="762000"/>
          </a:xfrm>
        </p:grpSpPr>
        <p:sp>
          <p:nvSpPr>
            <p:cNvPr id="15" name="矩形 14"/>
            <p:cNvSpPr/>
            <p:nvPr/>
          </p:nvSpPr>
          <p:spPr>
            <a:xfrm>
              <a:off x="0" y="772160"/>
              <a:ext cx="2509520" cy="762000"/>
            </a:xfrm>
            <a:prstGeom prst="rect">
              <a:avLst/>
            </a:prstGeom>
            <a:solidFill>
              <a:srgbClr val="C0000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7" name="等腰三角形 16"/>
            <p:cNvSpPr/>
            <p:nvPr/>
          </p:nvSpPr>
          <p:spPr>
            <a:xfrm rot="5400000">
              <a:off x="2491281" y="1039167"/>
              <a:ext cx="264463" cy="227985"/>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sp>
        <p:nvSpPr>
          <p:cNvPr id="8" name="文本框 7"/>
          <p:cNvSpPr txBox="1"/>
          <p:nvPr/>
        </p:nvSpPr>
        <p:spPr>
          <a:xfrm>
            <a:off x="86360" y="1388371"/>
            <a:ext cx="2336800" cy="460375"/>
          </a:xfrm>
          <a:prstGeom prst="rect">
            <a:avLst/>
          </a:prstGeom>
          <a:noFill/>
        </p:spPr>
        <p:txBody>
          <a:bodyPr wrap="square" rtlCol="0">
            <a:spAutoFit/>
          </a:bodyPr>
          <a:lstStyle/>
          <a:p>
            <a:pPr algn="ctr"/>
            <a:r>
              <a:rPr lang="zh-CN" altLang="en-US" sz="2400" b="1">
                <a:solidFill>
                  <a:schemeClr val="bg1"/>
                </a:solidFill>
                <a:latin typeface="Times New Roman" panose="02020603050405020304" pitchFamily="18" charset="0"/>
                <a:cs typeface="Times New Roman" panose="02020603050405020304" pitchFamily="18" charset="0"/>
              </a:rPr>
              <a:t>研究背景</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9" name="文本框 8"/>
          <p:cNvSpPr txBox="1"/>
          <p:nvPr/>
        </p:nvSpPr>
        <p:spPr>
          <a:xfrm>
            <a:off x="86360" y="2324952"/>
            <a:ext cx="2336800" cy="460375"/>
          </a:xfrm>
          <a:prstGeom prst="rect">
            <a:avLst/>
          </a:prstGeom>
          <a:noFill/>
        </p:spPr>
        <p:txBody>
          <a:bodyPr wrap="square" rtlCol="0">
            <a:spAutoFit/>
          </a:bodyPr>
          <a:lstStyle/>
          <a:p>
            <a:pPr algn="ctr"/>
            <a:r>
              <a:rPr lang="zh-CN" altLang="en-US" sz="2400" b="1">
                <a:solidFill>
                  <a:schemeClr val="bg1"/>
                </a:solidFill>
                <a:latin typeface="Times New Roman" panose="02020603050405020304" pitchFamily="18" charset="0"/>
                <a:cs typeface="Times New Roman" panose="02020603050405020304" pitchFamily="18" charset="0"/>
              </a:rPr>
              <a:t>设计实现</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10" name="文本框 9"/>
          <p:cNvSpPr txBox="1"/>
          <p:nvPr/>
        </p:nvSpPr>
        <p:spPr>
          <a:xfrm>
            <a:off x="86360" y="3261533"/>
            <a:ext cx="2336800" cy="460375"/>
          </a:xfrm>
          <a:prstGeom prst="rect">
            <a:avLst/>
          </a:prstGeom>
          <a:noFill/>
        </p:spPr>
        <p:txBody>
          <a:bodyPr wrap="square" rtlCol="0">
            <a:spAutoFit/>
          </a:bodyPr>
          <a:lstStyle/>
          <a:p>
            <a:pPr algn="ctr"/>
            <a:r>
              <a:rPr lang="zh-CN" altLang="en-US" sz="2400" b="1" dirty="0">
                <a:solidFill>
                  <a:schemeClr val="bg1"/>
                </a:solidFill>
                <a:latin typeface="Times New Roman" panose="02020603050405020304" pitchFamily="18" charset="0"/>
                <a:cs typeface="Times New Roman" panose="02020603050405020304" pitchFamily="18" charset="0"/>
              </a:rPr>
              <a:t>高性能</a:t>
            </a:r>
            <a:r>
              <a:rPr lang="zh-CN" altLang="en-US" sz="2400" b="1" dirty="0">
                <a:solidFill>
                  <a:schemeClr val="bg1"/>
                </a:solidFill>
                <a:latin typeface="Times New Roman" panose="02020603050405020304" pitchFamily="18" charset="0"/>
                <a:cs typeface="Times New Roman" panose="02020603050405020304" pitchFamily="18" charset="0"/>
              </a:rPr>
              <a:t>优化</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11" name="文本框 10"/>
          <p:cNvSpPr txBox="1"/>
          <p:nvPr/>
        </p:nvSpPr>
        <p:spPr>
          <a:xfrm>
            <a:off x="86360" y="4198114"/>
            <a:ext cx="2336800" cy="460375"/>
          </a:xfrm>
          <a:prstGeom prst="rect">
            <a:avLst/>
          </a:prstGeom>
          <a:noFill/>
        </p:spPr>
        <p:txBody>
          <a:bodyPr wrap="square" rtlCol="0">
            <a:spAutoFit/>
          </a:bodyPr>
          <a:lstStyle/>
          <a:p>
            <a:pPr algn="ctr"/>
            <a:r>
              <a:rPr lang="zh-CN" altLang="en-US" sz="2400" b="1">
                <a:solidFill>
                  <a:schemeClr val="bg1"/>
                </a:solidFill>
                <a:latin typeface="Times New Roman" panose="02020603050405020304" pitchFamily="18" charset="0"/>
                <a:cs typeface="Times New Roman" panose="02020603050405020304" pitchFamily="18" charset="0"/>
              </a:rPr>
              <a:t>性能</a:t>
            </a:r>
            <a:r>
              <a:rPr lang="zh-CN" altLang="en-US" sz="2400" b="1">
                <a:solidFill>
                  <a:schemeClr val="bg1"/>
                </a:solidFill>
                <a:latin typeface="Times New Roman" panose="02020603050405020304" pitchFamily="18" charset="0"/>
                <a:cs typeface="Times New Roman" panose="02020603050405020304" pitchFamily="18" charset="0"/>
              </a:rPr>
              <a:t>评估</a:t>
            </a:r>
            <a:endParaRPr lang="zh-CN" altLang="en-US" sz="2400" b="1">
              <a:solidFill>
                <a:schemeClr val="bg1"/>
              </a:solidFill>
              <a:latin typeface="Times New Roman" panose="02020603050405020304" pitchFamily="18" charset="0"/>
              <a:cs typeface="Times New Roman" panose="02020603050405020304" pitchFamily="18" charset="0"/>
            </a:endParaRPr>
          </a:p>
        </p:txBody>
      </p:sp>
      <p:pic>
        <p:nvPicPr>
          <p:cNvPr id="23" name="图形 22" descr="文凭卷筒"/>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97560" y="5943600"/>
            <a:ext cx="914400" cy="914400"/>
          </a:xfrm>
          <a:prstGeom prst="rect">
            <a:avLst/>
          </a:prstGeom>
        </p:spPr>
      </p:pic>
      <p:sp>
        <p:nvSpPr>
          <p:cNvPr id="13" name="标题 1"/>
          <p:cNvSpPr txBox="1"/>
          <p:nvPr/>
        </p:nvSpPr>
        <p:spPr>
          <a:xfrm>
            <a:off x="3255691" y="568119"/>
            <a:ext cx="8596786" cy="6881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b="1">
                <a:latin typeface="Times New Roman" panose="02020603050405020304" pitchFamily="18" charset="0"/>
                <a:cs typeface="Times New Roman" panose="02020603050405020304" pitchFamily="18" charset="0"/>
              </a:rPr>
              <a:t>2.4 </a:t>
            </a:r>
            <a:r>
              <a:rPr lang="zh-CN" altLang="en-US" sz="3600" b="1" dirty="0">
                <a:latin typeface="Times New Roman" panose="02020603050405020304" pitchFamily="18" charset="0"/>
                <a:cs typeface="Times New Roman" panose="02020603050405020304" pitchFamily="18" charset="0"/>
                <a:sym typeface="+mn-ea"/>
              </a:rPr>
              <a:t>使用</a:t>
            </a:r>
            <a:r>
              <a:rPr lang="zh-CN" altLang="en-US" sz="3600" b="1" dirty="0">
                <a:solidFill>
                  <a:srgbClr val="FF0000"/>
                </a:solidFill>
                <a:latin typeface="Times New Roman" panose="02020603050405020304" pitchFamily="18" charset="0"/>
                <a:cs typeface="Times New Roman" panose="02020603050405020304" pitchFamily="18" charset="0"/>
                <a:sym typeface="+mn-ea"/>
              </a:rPr>
              <a:t>中断</a:t>
            </a:r>
            <a:r>
              <a:rPr lang="zh-CN" altLang="en-US" sz="3600" b="1" dirty="0">
                <a:latin typeface="Times New Roman" panose="02020603050405020304" pitchFamily="18" charset="0"/>
                <a:cs typeface="Times New Roman" panose="02020603050405020304" pitchFamily="18" charset="0"/>
                <a:sym typeface="+mn-ea"/>
              </a:rPr>
              <a:t>加速调度策略执行</a:t>
            </a:r>
            <a:endParaRPr lang="zh-CN" altLang="en-US" sz="3600" b="1">
              <a:latin typeface="Times New Roman" panose="02020603050405020304" pitchFamily="18" charset="0"/>
              <a:cs typeface="Times New Roman" panose="02020603050405020304" pitchFamily="18" charset="0"/>
            </a:endParaRPr>
          </a:p>
        </p:txBody>
      </p:sp>
      <p:pic>
        <p:nvPicPr>
          <p:cNvPr id="16" name="图片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68" y="311328"/>
            <a:ext cx="2256183" cy="414149"/>
          </a:xfrm>
          <a:prstGeom prst="rect">
            <a:avLst/>
          </a:prstGeom>
        </p:spPr>
      </p:pic>
      <p:sp>
        <p:nvSpPr>
          <p:cNvPr id="30" name="文本框 29"/>
          <p:cNvSpPr txBox="1"/>
          <p:nvPr/>
        </p:nvSpPr>
        <p:spPr>
          <a:xfrm>
            <a:off x="46051" y="5134697"/>
            <a:ext cx="2336800" cy="460375"/>
          </a:xfrm>
          <a:prstGeom prst="rect">
            <a:avLst/>
          </a:prstGeom>
          <a:noFill/>
        </p:spPr>
        <p:txBody>
          <a:bodyPr wrap="square" rtlCol="0">
            <a:spAutoFit/>
          </a:bodyPr>
          <a:lstStyle/>
          <a:p>
            <a:pPr algn="ctr"/>
            <a:r>
              <a:rPr lang="zh-CN" altLang="en-US" sz="2400" b="1">
                <a:solidFill>
                  <a:schemeClr val="bg1"/>
                </a:solidFill>
                <a:latin typeface="Times New Roman" panose="02020603050405020304" pitchFamily="18" charset="0"/>
                <a:cs typeface="Times New Roman" panose="02020603050405020304" pitchFamily="18" charset="0"/>
              </a:rPr>
              <a:t>赛题总结</a:t>
            </a:r>
            <a:endParaRPr lang="zh-CN" altLang="en-US" sz="2400" dirty="0">
              <a:solidFill>
                <a:schemeClr val="bg1"/>
              </a:solidFill>
              <a:latin typeface="Times New Roman" panose="02020603050405020304" pitchFamily="18" charset="0"/>
              <a:cs typeface="Times New Roman" panose="02020603050405020304" pitchFamily="18" charset="0"/>
            </a:endParaRPr>
          </a:p>
        </p:txBody>
      </p:sp>
      <p:sp>
        <p:nvSpPr>
          <p:cNvPr id="5" name="文本框 4"/>
          <p:cNvSpPr txBox="1"/>
          <p:nvPr/>
        </p:nvSpPr>
        <p:spPr>
          <a:xfrm>
            <a:off x="3255645" y="1490980"/>
            <a:ext cx="8597265" cy="5039995"/>
          </a:xfrm>
          <a:prstGeom prst="rect">
            <a:avLst/>
          </a:prstGeom>
          <a:noFill/>
        </p:spPr>
        <p:txBody>
          <a:bodyPr wrap="square" rtlCol="0">
            <a:noAutofit/>
          </a:bodyPr>
          <a:p>
            <a:pPr marL="342900" indent="-342900">
              <a:buFont typeface="Arial" panose="020B0604020202020204" pitchFamily="34" charset="0"/>
              <a:buChar char="•"/>
            </a:pPr>
            <a:r>
              <a:rPr lang="en-US" altLang="zh-CN" b="1">
                <a:sym typeface="+mn-ea"/>
              </a:rPr>
              <a:t>Lord</a:t>
            </a:r>
            <a:r>
              <a:rPr lang="zh-CN" altLang="en-US" b="1">
                <a:sym typeface="+mn-ea"/>
              </a:rPr>
              <a:t>线程决定将指定线程</a:t>
            </a:r>
            <a:r>
              <a:rPr lang="en-US" altLang="zh-CN" b="1">
                <a:sym typeface="+mn-ea"/>
              </a:rPr>
              <a:t>T</a:t>
            </a:r>
            <a:r>
              <a:rPr lang="zh-CN" altLang="en-US" b="1">
                <a:sym typeface="+mn-ea"/>
              </a:rPr>
              <a:t>调度到指定</a:t>
            </a:r>
            <a:r>
              <a:rPr lang="en-US" altLang="zh-CN" b="1">
                <a:sym typeface="+mn-ea"/>
              </a:rPr>
              <a:t>CPU</a:t>
            </a:r>
            <a:r>
              <a:rPr lang="zh-CN" altLang="en-US" b="1">
                <a:sym typeface="+mn-ea"/>
              </a:rPr>
              <a:t>上运行</a:t>
            </a:r>
            <a:r>
              <a:rPr lang="en-US" altLang="zh-CN" b="1">
                <a:sym typeface="+mn-ea"/>
              </a:rPr>
              <a:t>   </a:t>
            </a:r>
            <a:r>
              <a:rPr lang="zh-CN" altLang="en-US" b="1">
                <a:solidFill>
                  <a:srgbClr val="FF0000"/>
                </a:solidFill>
                <a:sym typeface="+mn-ea"/>
              </a:rPr>
              <a:t>时刻</a:t>
            </a:r>
            <a:r>
              <a:rPr lang="en-US" altLang="zh-CN" b="1">
                <a:solidFill>
                  <a:srgbClr val="FF0000"/>
                </a:solidFill>
                <a:sym typeface="+mn-ea"/>
              </a:rPr>
              <a:t>a</a:t>
            </a:r>
            <a:endParaRPr lang="zh-CN" altLang="en-US" b="1" dirty="0">
              <a:solidFill>
                <a:srgbClr val="FF0000"/>
              </a:solidFill>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endParaRPr lang="zh-CN" altLang="en-US" b="1" dirty="0">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r>
              <a:rPr lang="zh-CN" altLang="en-US" b="1">
                <a:sym typeface="+mn-ea"/>
              </a:rPr>
              <a:t>指定线程</a:t>
            </a:r>
            <a:r>
              <a:rPr lang="en-US" altLang="zh-CN" b="1">
                <a:sym typeface="+mn-ea"/>
              </a:rPr>
              <a:t>T</a:t>
            </a:r>
            <a:r>
              <a:rPr lang="zh-CN" altLang="en-US" b="1">
                <a:sym typeface="+mn-ea"/>
              </a:rPr>
              <a:t>实际在指定</a:t>
            </a:r>
            <a:r>
              <a:rPr lang="en-US" altLang="zh-CN" b="1">
                <a:sym typeface="+mn-ea"/>
              </a:rPr>
              <a:t>CPU</a:t>
            </a:r>
            <a:r>
              <a:rPr lang="zh-CN" altLang="en-US" b="1">
                <a:sym typeface="+mn-ea"/>
              </a:rPr>
              <a:t>上开始运行</a:t>
            </a:r>
            <a:r>
              <a:rPr lang="en-US" altLang="zh-CN" b="1">
                <a:sym typeface="+mn-ea"/>
              </a:rPr>
              <a:t>   </a:t>
            </a:r>
            <a:r>
              <a:rPr lang="zh-CN" altLang="en-US" b="1">
                <a:solidFill>
                  <a:srgbClr val="FF0000"/>
                </a:solidFill>
                <a:sym typeface="+mn-ea"/>
              </a:rPr>
              <a:t>时刻</a:t>
            </a:r>
            <a:r>
              <a:rPr lang="en-US" altLang="zh-CN" b="1">
                <a:solidFill>
                  <a:srgbClr val="FF0000"/>
                </a:solidFill>
                <a:sym typeface="+mn-ea"/>
              </a:rPr>
              <a:t> b</a:t>
            </a:r>
            <a:endParaRPr lang="en-US" altLang="zh-CN" b="1">
              <a:solidFill>
                <a:srgbClr val="FF0000"/>
              </a:solidFill>
              <a:sym typeface="+mn-ea"/>
            </a:endParaRPr>
          </a:p>
          <a:p>
            <a:pPr marL="342900" indent="-342900">
              <a:buFont typeface="Arial" panose="020B0604020202020204" pitchFamily="34" charset="0"/>
              <a:buChar char="•"/>
            </a:pPr>
            <a:endParaRPr lang="en-US" altLang="zh-CN" b="1">
              <a:sym typeface="+mn-ea"/>
            </a:endParaRPr>
          </a:p>
          <a:p>
            <a:pPr marL="342900" indent="-342900">
              <a:buFont typeface="Arial" panose="020B0604020202020204" pitchFamily="34" charset="0"/>
              <a:buChar char="•"/>
            </a:pPr>
            <a:r>
              <a:rPr lang="en-US" altLang="zh-CN" b="1">
                <a:solidFill>
                  <a:srgbClr val="FF0000"/>
                </a:solidFill>
                <a:sym typeface="+mn-ea"/>
              </a:rPr>
              <a:t>task delegation latency = b - a</a:t>
            </a:r>
            <a:endParaRPr lang="en-US" altLang="zh-CN" b="1">
              <a:solidFill>
                <a:srgbClr val="FF0000"/>
              </a:solidFill>
              <a:sym typeface="+mn-ea"/>
            </a:endParaRPr>
          </a:p>
          <a:p>
            <a:pPr marL="342900" indent="-342900">
              <a:buFont typeface="Arial" panose="020B0604020202020204" pitchFamily="34" charset="0"/>
              <a:buChar char="•"/>
            </a:pPr>
            <a:endParaRPr lang="en-US" altLang="zh-CN" b="1">
              <a:sym typeface="+mn-ea"/>
            </a:endParaRPr>
          </a:p>
          <a:p>
            <a:pPr marL="342900" indent="-342900">
              <a:buFont typeface="Arial" panose="020B0604020202020204" pitchFamily="34" charset="0"/>
              <a:buChar char="•"/>
            </a:pPr>
            <a:r>
              <a:rPr lang="zh-CN" altLang="en-US" sz="2400" b="1">
                <a:sym typeface="+mn-ea"/>
              </a:rPr>
              <a:t>如何让</a:t>
            </a:r>
            <a:r>
              <a:rPr lang="en-US" altLang="zh-CN" sz="2400" b="1">
                <a:sym typeface="+mn-ea"/>
              </a:rPr>
              <a:t> b - a</a:t>
            </a:r>
            <a:r>
              <a:rPr lang="zh-CN" altLang="en-US" sz="2400" b="1">
                <a:sym typeface="+mn-ea"/>
              </a:rPr>
              <a:t>的值尽可能小？</a:t>
            </a:r>
            <a:endParaRPr lang="zh-CN" altLang="en-US" sz="2400" b="1">
              <a:sym typeface="+mn-ea"/>
            </a:endParaRPr>
          </a:p>
          <a:p>
            <a:pPr marL="342900" indent="-342900">
              <a:buFont typeface="Arial" panose="020B0604020202020204" pitchFamily="34" charset="0"/>
              <a:buChar char="•"/>
            </a:pPr>
            <a:endParaRPr lang="zh-CN" altLang="en-US" b="1">
              <a:sym typeface="+mn-ea"/>
            </a:endParaRPr>
          </a:p>
          <a:p>
            <a:pPr marL="342900" indent="-342900">
              <a:buFont typeface="Arial" panose="020B0604020202020204" pitchFamily="34" charset="0"/>
              <a:buChar char="•"/>
            </a:pPr>
            <a:endParaRPr lang="zh-CN" altLang="en-US" sz="2000" b="1">
              <a:sym typeface="+mn-ea"/>
            </a:endParaRPr>
          </a:p>
          <a:p>
            <a:pPr marL="342900" indent="-342900">
              <a:buFont typeface="Arial" panose="020B0604020202020204" pitchFamily="34" charset="0"/>
              <a:buChar char="•"/>
            </a:pPr>
            <a:r>
              <a:rPr lang="zh-CN" altLang="en-US" sz="2000" b="1">
                <a:solidFill>
                  <a:srgbClr val="FF0000"/>
                </a:solidFill>
                <a:sym typeface="+mn-ea"/>
              </a:rPr>
              <a:t>难点</a:t>
            </a:r>
            <a:r>
              <a:rPr lang="zh-CN" altLang="en-US" sz="2000" b="1">
                <a:sym typeface="+mn-ea"/>
              </a:rPr>
              <a:t>：两个线程不在同一个</a:t>
            </a:r>
            <a:r>
              <a:rPr lang="en-US" altLang="zh-CN" sz="2000" b="1">
                <a:sym typeface="+mn-ea"/>
              </a:rPr>
              <a:t>CPU</a:t>
            </a:r>
            <a:r>
              <a:rPr lang="zh-CN" altLang="en-US" sz="2000" b="1">
                <a:sym typeface="+mn-ea"/>
              </a:rPr>
              <a:t>运行，如何让目标</a:t>
            </a:r>
            <a:r>
              <a:rPr lang="en-US" altLang="zh-CN" sz="2000" b="1">
                <a:sym typeface="+mn-ea"/>
              </a:rPr>
              <a:t>CPU</a:t>
            </a:r>
            <a:r>
              <a:rPr lang="zh-CN" altLang="en-US" sz="2000" b="1">
                <a:sym typeface="+mn-ea"/>
              </a:rPr>
              <a:t>感知它需要调度</a:t>
            </a:r>
            <a:r>
              <a:rPr lang="en-US" altLang="zh-CN" sz="2000" b="1">
                <a:sym typeface="+mn-ea"/>
              </a:rPr>
              <a:t>T</a:t>
            </a:r>
            <a:endParaRPr lang="en-US" altLang="zh-CN" sz="2000" b="1">
              <a:sym typeface="+mn-ea"/>
            </a:endParaRPr>
          </a:p>
          <a:p>
            <a:pPr marL="342900" indent="-342900">
              <a:buFont typeface="Arial" panose="020B0604020202020204" pitchFamily="34" charset="0"/>
              <a:buChar char="•"/>
            </a:pPr>
            <a:endParaRPr lang="en-US" altLang="zh-CN" sz="2000" b="1">
              <a:sym typeface="+mn-ea"/>
            </a:endParaRPr>
          </a:p>
          <a:p>
            <a:pPr marL="342900" indent="-342900">
              <a:buFont typeface="Arial" panose="020B0604020202020204" pitchFamily="34" charset="0"/>
              <a:buChar char="•"/>
            </a:pPr>
            <a:r>
              <a:rPr lang="zh-CN" altLang="en-US" sz="2000" b="1">
                <a:sym typeface="+mn-ea"/>
              </a:rPr>
              <a:t>等待目标</a:t>
            </a:r>
            <a:r>
              <a:rPr lang="en-US" altLang="zh-CN" sz="2000" b="1">
                <a:sym typeface="+mn-ea"/>
              </a:rPr>
              <a:t>CPU</a:t>
            </a:r>
            <a:r>
              <a:rPr lang="zh-CN" altLang="en-US" sz="2000" b="1">
                <a:sym typeface="+mn-ea"/>
              </a:rPr>
              <a:t>主动调度，时延过高</a:t>
            </a:r>
            <a:endParaRPr lang="zh-CN" altLang="en-US" sz="2000" b="1">
              <a:sym typeface="+mn-ea"/>
            </a:endParaRPr>
          </a:p>
          <a:p>
            <a:pPr marL="342900" indent="-342900">
              <a:buFont typeface="Arial" panose="020B0604020202020204" pitchFamily="34" charset="0"/>
              <a:buChar char="•"/>
            </a:pPr>
            <a:endParaRPr lang="zh-CN" altLang="en-US" sz="2000" b="1">
              <a:sym typeface="+mn-ea"/>
            </a:endParaRPr>
          </a:p>
          <a:p>
            <a:pPr marL="342900" indent="-342900">
              <a:buFont typeface="Arial" panose="020B0604020202020204" pitchFamily="34" charset="0"/>
              <a:buChar char="•"/>
            </a:pPr>
            <a:r>
              <a:rPr lang="zh-CN" altLang="en-US" sz="2000" b="1">
                <a:sym typeface="+mn-ea"/>
              </a:rPr>
              <a:t>提醒目标</a:t>
            </a:r>
            <a:r>
              <a:rPr lang="en-US" altLang="zh-CN" sz="2000" b="1">
                <a:sym typeface="+mn-ea"/>
              </a:rPr>
              <a:t>CPU</a:t>
            </a:r>
            <a:r>
              <a:rPr lang="zh-CN" altLang="en-US" sz="2000" b="1">
                <a:sym typeface="+mn-ea"/>
              </a:rPr>
              <a:t>马上调度？不错选择</a:t>
            </a:r>
            <a:endParaRPr lang="zh-CN" altLang="en-US" sz="2000" b="1">
              <a:sym typeface="+mn-ea"/>
            </a:endParaRPr>
          </a:p>
          <a:p>
            <a:pPr marL="342900" indent="-342900">
              <a:buFont typeface="Arial" panose="020B0604020202020204" pitchFamily="34" charset="0"/>
              <a:buChar char="•"/>
            </a:pPr>
            <a:endParaRPr lang="zh-CN" altLang="en-US" sz="2000" b="1">
              <a:sym typeface="+mn-ea"/>
            </a:endParaRPr>
          </a:p>
          <a:p>
            <a:pPr marL="342900" indent="-342900">
              <a:buFont typeface="Arial" panose="020B0604020202020204" pitchFamily="34" charset="0"/>
              <a:buChar char="•"/>
            </a:pPr>
            <a:r>
              <a:rPr lang="zh-CN" altLang="en-US" sz="2000" b="1">
                <a:sym typeface="+mn-ea"/>
              </a:rPr>
              <a:t>如何提醒？</a:t>
            </a:r>
            <a:endParaRPr lang="zh-CN" altLang="en-US" sz="2000" b="1">
              <a:sym typeface="+mn-ea"/>
            </a:endParaRPr>
          </a:p>
          <a:p>
            <a:pPr marL="342900" indent="-342900">
              <a:buFont typeface="Arial" panose="020B0604020202020204" pitchFamily="34" charset="0"/>
              <a:buChar char="•"/>
            </a:pPr>
            <a:endParaRPr lang="zh-CN" altLang="en-US" b="1">
              <a:sym typeface="+mn-ea"/>
            </a:endParaRPr>
          </a:p>
          <a:p>
            <a:pPr marL="342900" indent="-342900">
              <a:buFont typeface="Arial" panose="020B0604020202020204" pitchFamily="34" charset="0"/>
              <a:buChar char="•"/>
            </a:pPr>
            <a:endParaRPr lang="zh-CN" altLang="en-US" b="1">
              <a:sym typeface="+mn-ea"/>
            </a:endParaRPr>
          </a:p>
          <a:p>
            <a:pPr marL="342900" indent="-342900">
              <a:buFont typeface="Arial" panose="020B0604020202020204" pitchFamily="34" charset="0"/>
              <a:buChar char="•"/>
            </a:pPr>
            <a:endParaRPr lang="zh-CN" altLang="en-US" b="1">
              <a:sym typeface="+mn-ea"/>
            </a:endParaRPr>
          </a:p>
          <a:p>
            <a:pPr marL="800100" lvl="1" indent="-342900">
              <a:buFont typeface="Arial" panose="020B0604020202020204" pitchFamily="34" charset="0"/>
              <a:buChar char="•"/>
            </a:pPr>
            <a:endParaRPr lang="zh-CN" altLang="en-US"/>
          </a:p>
          <a:p>
            <a:endParaRPr lang="en-US" altLang="zh-CN" b="1"/>
          </a:p>
          <a:p>
            <a:endParaRPr lang="en-US" altLang="zh-CN" b="1"/>
          </a:p>
          <a:p>
            <a:endParaRPr lang="en-US" altLang="zh-CN" b="1"/>
          </a:p>
          <a:p>
            <a:endParaRPr lang="en-US" altLang="zh-CN" b="1"/>
          </a:p>
          <a:p>
            <a:endParaRPr lang="zh-CN" altLang="en-US" b="1"/>
          </a:p>
          <a:p>
            <a:endParaRPr lang="zh-CN" altLang="en-US" b="1"/>
          </a:p>
          <a:p>
            <a:r>
              <a:rPr lang="en-US" altLang="zh-CN" b="1"/>
              <a:t> </a:t>
            </a:r>
            <a:endParaRPr lang="en-US" altLang="zh-CN" b="1"/>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2509520" cy="6858000"/>
          </a:xfrm>
          <a:prstGeom prst="rect">
            <a:avLst/>
          </a:prstGeom>
          <a:solidFill>
            <a:srgbClr val="1D50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nvGrpSpPr>
          <p:cNvPr id="20" name="组合 19"/>
          <p:cNvGrpSpPr/>
          <p:nvPr/>
        </p:nvGrpSpPr>
        <p:grpSpPr>
          <a:xfrm>
            <a:off x="0" y="3133855"/>
            <a:ext cx="2737505" cy="762000"/>
            <a:chOff x="0" y="772160"/>
            <a:chExt cx="2737505" cy="762000"/>
          </a:xfrm>
        </p:grpSpPr>
        <p:sp>
          <p:nvSpPr>
            <p:cNvPr id="15" name="矩形 14"/>
            <p:cNvSpPr/>
            <p:nvPr/>
          </p:nvSpPr>
          <p:spPr>
            <a:xfrm>
              <a:off x="0" y="772160"/>
              <a:ext cx="2509520" cy="762000"/>
            </a:xfrm>
            <a:prstGeom prst="rect">
              <a:avLst/>
            </a:prstGeom>
            <a:solidFill>
              <a:srgbClr val="C0000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7" name="等腰三角形 16"/>
            <p:cNvSpPr/>
            <p:nvPr/>
          </p:nvSpPr>
          <p:spPr>
            <a:xfrm rot="5400000">
              <a:off x="2491281" y="1039167"/>
              <a:ext cx="264463" cy="227985"/>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sp>
        <p:nvSpPr>
          <p:cNvPr id="8" name="文本框 7"/>
          <p:cNvSpPr txBox="1"/>
          <p:nvPr/>
        </p:nvSpPr>
        <p:spPr>
          <a:xfrm>
            <a:off x="86360" y="1388371"/>
            <a:ext cx="2336800" cy="460375"/>
          </a:xfrm>
          <a:prstGeom prst="rect">
            <a:avLst/>
          </a:prstGeom>
          <a:noFill/>
        </p:spPr>
        <p:txBody>
          <a:bodyPr wrap="square" rtlCol="0">
            <a:spAutoFit/>
          </a:bodyPr>
          <a:lstStyle/>
          <a:p>
            <a:pPr algn="ctr"/>
            <a:r>
              <a:rPr lang="zh-CN" altLang="en-US" sz="2400" b="1">
                <a:solidFill>
                  <a:schemeClr val="bg1"/>
                </a:solidFill>
                <a:latin typeface="Times New Roman" panose="02020603050405020304" pitchFamily="18" charset="0"/>
                <a:cs typeface="Times New Roman" panose="02020603050405020304" pitchFamily="18" charset="0"/>
              </a:rPr>
              <a:t>研究背景</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9" name="文本框 8"/>
          <p:cNvSpPr txBox="1"/>
          <p:nvPr/>
        </p:nvSpPr>
        <p:spPr>
          <a:xfrm>
            <a:off x="86360" y="2324952"/>
            <a:ext cx="2336800" cy="460375"/>
          </a:xfrm>
          <a:prstGeom prst="rect">
            <a:avLst/>
          </a:prstGeom>
          <a:noFill/>
        </p:spPr>
        <p:txBody>
          <a:bodyPr wrap="square" rtlCol="0">
            <a:spAutoFit/>
          </a:bodyPr>
          <a:lstStyle/>
          <a:p>
            <a:pPr algn="ctr"/>
            <a:r>
              <a:rPr lang="zh-CN" altLang="en-US" sz="2400" b="1">
                <a:solidFill>
                  <a:schemeClr val="bg1"/>
                </a:solidFill>
                <a:latin typeface="Times New Roman" panose="02020603050405020304" pitchFamily="18" charset="0"/>
                <a:cs typeface="Times New Roman" panose="02020603050405020304" pitchFamily="18" charset="0"/>
              </a:rPr>
              <a:t>设计实现</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10" name="文本框 9"/>
          <p:cNvSpPr txBox="1"/>
          <p:nvPr/>
        </p:nvSpPr>
        <p:spPr>
          <a:xfrm>
            <a:off x="86360" y="3261533"/>
            <a:ext cx="2336800" cy="460375"/>
          </a:xfrm>
          <a:prstGeom prst="rect">
            <a:avLst/>
          </a:prstGeom>
          <a:noFill/>
        </p:spPr>
        <p:txBody>
          <a:bodyPr wrap="square" rtlCol="0">
            <a:spAutoFit/>
          </a:bodyPr>
          <a:lstStyle/>
          <a:p>
            <a:pPr algn="ctr"/>
            <a:r>
              <a:rPr lang="zh-CN" altLang="en-US" sz="2400" b="1" dirty="0">
                <a:solidFill>
                  <a:schemeClr val="bg1"/>
                </a:solidFill>
                <a:latin typeface="Times New Roman" panose="02020603050405020304" pitchFamily="18" charset="0"/>
                <a:cs typeface="Times New Roman" panose="02020603050405020304" pitchFamily="18" charset="0"/>
              </a:rPr>
              <a:t>高性能</a:t>
            </a:r>
            <a:r>
              <a:rPr lang="zh-CN" altLang="en-US" sz="2400" b="1" dirty="0">
                <a:solidFill>
                  <a:schemeClr val="bg1"/>
                </a:solidFill>
                <a:latin typeface="Times New Roman" panose="02020603050405020304" pitchFamily="18" charset="0"/>
                <a:cs typeface="Times New Roman" panose="02020603050405020304" pitchFamily="18" charset="0"/>
              </a:rPr>
              <a:t>优化</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11" name="文本框 10"/>
          <p:cNvSpPr txBox="1"/>
          <p:nvPr/>
        </p:nvSpPr>
        <p:spPr>
          <a:xfrm>
            <a:off x="86360" y="4198114"/>
            <a:ext cx="2336800" cy="460375"/>
          </a:xfrm>
          <a:prstGeom prst="rect">
            <a:avLst/>
          </a:prstGeom>
          <a:noFill/>
        </p:spPr>
        <p:txBody>
          <a:bodyPr wrap="square" rtlCol="0">
            <a:spAutoFit/>
          </a:bodyPr>
          <a:lstStyle/>
          <a:p>
            <a:pPr algn="ctr"/>
            <a:r>
              <a:rPr lang="zh-CN" altLang="en-US" sz="2400" b="1">
                <a:solidFill>
                  <a:schemeClr val="bg1"/>
                </a:solidFill>
                <a:latin typeface="Times New Roman" panose="02020603050405020304" pitchFamily="18" charset="0"/>
                <a:cs typeface="Times New Roman" panose="02020603050405020304" pitchFamily="18" charset="0"/>
              </a:rPr>
              <a:t>性能</a:t>
            </a:r>
            <a:r>
              <a:rPr lang="zh-CN" altLang="en-US" sz="2400" b="1">
                <a:solidFill>
                  <a:schemeClr val="bg1"/>
                </a:solidFill>
                <a:latin typeface="Times New Roman" panose="02020603050405020304" pitchFamily="18" charset="0"/>
                <a:cs typeface="Times New Roman" panose="02020603050405020304" pitchFamily="18" charset="0"/>
              </a:rPr>
              <a:t>评估</a:t>
            </a:r>
            <a:endParaRPr lang="zh-CN" altLang="en-US" sz="2400" b="1">
              <a:solidFill>
                <a:schemeClr val="bg1"/>
              </a:solidFill>
              <a:latin typeface="Times New Roman" panose="02020603050405020304" pitchFamily="18" charset="0"/>
              <a:cs typeface="Times New Roman" panose="02020603050405020304" pitchFamily="18" charset="0"/>
            </a:endParaRPr>
          </a:p>
        </p:txBody>
      </p:sp>
      <p:pic>
        <p:nvPicPr>
          <p:cNvPr id="23" name="图形 22" descr="文凭卷筒"/>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97560" y="5943600"/>
            <a:ext cx="914400" cy="914400"/>
          </a:xfrm>
          <a:prstGeom prst="rect">
            <a:avLst/>
          </a:prstGeom>
        </p:spPr>
      </p:pic>
      <p:sp>
        <p:nvSpPr>
          <p:cNvPr id="13" name="标题 1"/>
          <p:cNvSpPr txBox="1"/>
          <p:nvPr/>
        </p:nvSpPr>
        <p:spPr>
          <a:xfrm>
            <a:off x="3255691" y="568119"/>
            <a:ext cx="8596786" cy="6881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b="1">
                <a:latin typeface="Times New Roman" panose="02020603050405020304" pitchFamily="18" charset="0"/>
                <a:cs typeface="Times New Roman" panose="02020603050405020304" pitchFamily="18" charset="0"/>
              </a:rPr>
              <a:t>2.4 </a:t>
            </a:r>
            <a:r>
              <a:rPr lang="zh-CN" altLang="en-US" sz="3600" b="1" dirty="0">
                <a:latin typeface="Times New Roman" panose="02020603050405020304" pitchFamily="18" charset="0"/>
                <a:cs typeface="Times New Roman" panose="02020603050405020304" pitchFamily="18" charset="0"/>
                <a:sym typeface="+mn-ea"/>
              </a:rPr>
              <a:t>使用</a:t>
            </a:r>
            <a:r>
              <a:rPr lang="zh-CN" altLang="en-US" sz="3600" b="1" dirty="0">
                <a:solidFill>
                  <a:srgbClr val="FF0000"/>
                </a:solidFill>
                <a:latin typeface="Times New Roman" panose="02020603050405020304" pitchFamily="18" charset="0"/>
                <a:cs typeface="Times New Roman" panose="02020603050405020304" pitchFamily="18" charset="0"/>
                <a:sym typeface="+mn-ea"/>
              </a:rPr>
              <a:t>中断</a:t>
            </a:r>
            <a:r>
              <a:rPr lang="zh-CN" altLang="en-US" sz="3600" b="1" dirty="0">
                <a:latin typeface="Times New Roman" panose="02020603050405020304" pitchFamily="18" charset="0"/>
                <a:cs typeface="Times New Roman" panose="02020603050405020304" pitchFamily="18" charset="0"/>
                <a:sym typeface="+mn-ea"/>
              </a:rPr>
              <a:t>加速调度策略执行</a:t>
            </a:r>
            <a:endParaRPr lang="zh-CN" altLang="en-US" sz="3600" b="1">
              <a:latin typeface="Times New Roman" panose="02020603050405020304" pitchFamily="18" charset="0"/>
              <a:cs typeface="Times New Roman" panose="02020603050405020304" pitchFamily="18" charset="0"/>
            </a:endParaRPr>
          </a:p>
        </p:txBody>
      </p:sp>
      <p:pic>
        <p:nvPicPr>
          <p:cNvPr id="16" name="图片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68" y="311328"/>
            <a:ext cx="2256183" cy="414149"/>
          </a:xfrm>
          <a:prstGeom prst="rect">
            <a:avLst/>
          </a:prstGeom>
        </p:spPr>
      </p:pic>
      <p:sp>
        <p:nvSpPr>
          <p:cNvPr id="30" name="文本框 29"/>
          <p:cNvSpPr txBox="1"/>
          <p:nvPr/>
        </p:nvSpPr>
        <p:spPr>
          <a:xfrm>
            <a:off x="46051" y="5134697"/>
            <a:ext cx="2336800" cy="460375"/>
          </a:xfrm>
          <a:prstGeom prst="rect">
            <a:avLst/>
          </a:prstGeom>
          <a:noFill/>
        </p:spPr>
        <p:txBody>
          <a:bodyPr wrap="square" rtlCol="0">
            <a:spAutoFit/>
          </a:bodyPr>
          <a:lstStyle/>
          <a:p>
            <a:pPr algn="ctr"/>
            <a:r>
              <a:rPr lang="zh-CN" altLang="en-US" sz="2400" b="1">
                <a:solidFill>
                  <a:schemeClr val="bg1"/>
                </a:solidFill>
                <a:latin typeface="Times New Roman" panose="02020603050405020304" pitchFamily="18" charset="0"/>
                <a:cs typeface="Times New Roman" panose="02020603050405020304" pitchFamily="18" charset="0"/>
              </a:rPr>
              <a:t>赛题总结</a:t>
            </a:r>
            <a:endParaRPr lang="zh-CN" altLang="en-US" sz="2400" dirty="0">
              <a:solidFill>
                <a:schemeClr val="bg1"/>
              </a:solidFill>
              <a:latin typeface="Times New Roman" panose="02020603050405020304" pitchFamily="18" charset="0"/>
              <a:cs typeface="Times New Roman" panose="02020603050405020304" pitchFamily="18" charset="0"/>
            </a:endParaRPr>
          </a:p>
        </p:txBody>
      </p:sp>
      <p:sp>
        <p:nvSpPr>
          <p:cNvPr id="5" name="文本框 4"/>
          <p:cNvSpPr txBox="1"/>
          <p:nvPr/>
        </p:nvSpPr>
        <p:spPr>
          <a:xfrm>
            <a:off x="3255645" y="1679575"/>
            <a:ext cx="7573645" cy="2216785"/>
          </a:xfrm>
          <a:prstGeom prst="rect">
            <a:avLst/>
          </a:prstGeom>
          <a:noFill/>
        </p:spPr>
        <p:txBody>
          <a:bodyPr wrap="square" rtlCol="0">
            <a:noAutofit/>
          </a:bodyPr>
          <a:p>
            <a:pPr marL="342900" indent="-342900">
              <a:buFont typeface="Arial" panose="020B0604020202020204" pitchFamily="34" charset="0"/>
              <a:buChar char="•"/>
            </a:pPr>
            <a:r>
              <a:rPr lang="zh-CN" altLang="en-US" sz="2000" b="1">
                <a:sym typeface="+mn-ea"/>
              </a:rPr>
              <a:t>操作系统课程中：键盘输入、网络包到达等情况下，使用中断提示</a:t>
            </a:r>
            <a:r>
              <a:rPr lang="en-US" altLang="zh-CN" sz="2000" b="1">
                <a:sym typeface="+mn-ea"/>
              </a:rPr>
              <a:t>CPU</a:t>
            </a:r>
            <a:r>
              <a:rPr lang="zh-CN" altLang="en-US" sz="2000" b="1">
                <a:sym typeface="+mn-ea"/>
              </a:rPr>
              <a:t>马上接收，</a:t>
            </a:r>
            <a:r>
              <a:rPr lang="zh-CN" altLang="en-US" sz="2000" b="1">
                <a:sym typeface="+mn-ea"/>
              </a:rPr>
              <a:t>降低时延</a:t>
            </a:r>
            <a:endParaRPr lang="zh-CN" altLang="en-US" sz="2000" b="1">
              <a:sym typeface="+mn-ea"/>
            </a:endParaRPr>
          </a:p>
          <a:p>
            <a:pPr marL="342900" indent="-342900">
              <a:buFont typeface="Arial" panose="020B0604020202020204" pitchFamily="34" charset="0"/>
              <a:buChar char="•"/>
            </a:pPr>
            <a:endParaRPr lang="zh-CN" altLang="en-US" sz="2000" b="1">
              <a:sym typeface="+mn-ea"/>
            </a:endParaRPr>
          </a:p>
          <a:p>
            <a:pPr marL="342900" indent="-342900">
              <a:buFont typeface="Arial" panose="020B0604020202020204" pitchFamily="34" charset="0"/>
              <a:buChar char="•"/>
            </a:pPr>
            <a:r>
              <a:rPr lang="zh-CN" altLang="en-US" sz="2000" b="1">
                <a:sym typeface="+mn-ea"/>
              </a:rPr>
              <a:t>能否使用中断提示目标</a:t>
            </a:r>
            <a:r>
              <a:rPr lang="en-US" altLang="zh-CN" sz="2000" b="1">
                <a:sym typeface="+mn-ea"/>
              </a:rPr>
              <a:t>CPU</a:t>
            </a:r>
            <a:r>
              <a:rPr lang="zh-CN" altLang="en-US" sz="2000" b="1">
                <a:sym typeface="+mn-ea"/>
              </a:rPr>
              <a:t>立刻调度线程</a:t>
            </a:r>
            <a:r>
              <a:rPr lang="en-US" altLang="zh-CN" sz="2000" b="1">
                <a:sym typeface="+mn-ea"/>
              </a:rPr>
              <a:t>T</a:t>
            </a:r>
            <a:r>
              <a:rPr lang="zh-CN" altLang="en-US" sz="2000" b="1">
                <a:sym typeface="+mn-ea"/>
              </a:rPr>
              <a:t>？</a:t>
            </a:r>
            <a:endParaRPr lang="zh-CN" altLang="en-US" sz="2000" b="1">
              <a:sym typeface="+mn-ea"/>
            </a:endParaRPr>
          </a:p>
          <a:p>
            <a:pPr marL="342900" indent="-342900">
              <a:buFont typeface="Arial" panose="020B0604020202020204" pitchFamily="34" charset="0"/>
              <a:buChar char="•"/>
            </a:pPr>
            <a:endParaRPr lang="zh-CN" altLang="en-US" sz="2000" b="1">
              <a:sym typeface="+mn-ea"/>
            </a:endParaRPr>
          </a:p>
          <a:p>
            <a:pPr marL="342900" indent="-342900">
              <a:buFont typeface="Arial" panose="020B0604020202020204" pitchFamily="34" charset="0"/>
              <a:buChar char="•"/>
            </a:pPr>
            <a:r>
              <a:rPr lang="zh-CN" altLang="en-US" sz="2000" b="1">
                <a:sym typeface="+mn-ea"/>
              </a:rPr>
              <a:t>借助硬件支持的</a:t>
            </a:r>
            <a:r>
              <a:rPr lang="en-US" altLang="zh-CN" sz="2000" b="1">
                <a:sym typeface="+mn-ea"/>
              </a:rPr>
              <a:t>IPI</a:t>
            </a:r>
            <a:r>
              <a:rPr lang="zh-CN" altLang="en-US" sz="2000" b="1">
                <a:sym typeface="+mn-ea"/>
              </a:rPr>
              <a:t>核间中断，发送中断给目标</a:t>
            </a:r>
            <a:r>
              <a:rPr lang="en-US" altLang="zh-CN" sz="2000" b="1">
                <a:sym typeface="+mn-ea"/>
              </a:rPr>
              <a:t>CPU</a:t>
            </a:r>
            <a:r>
              <a:rPr lang="zh-CN" altLang="en-US" sz="2000" b="1">
                <a:sym typeface="+mn-ea"/>
              </a:rPr>
              <a:t>让其</a:t>
            </a:r>
            <a:r>
              <a:rPr lang="zh-CN" altLang="en-US" sz="2000" b="1">
                <a:solidFill>
                  <a:srgbClr val="FF0000"/>
                </a:solidFill>
                <a:sym typeface="+mn-ea"/>
              </a:rPr>
              <a:t>马上</a:t>
            </a:r>
            <a:r>
              <a:rPr lang="zh-CN" altLang="en-US" sz="2000" b="1">
                <a:sym typeface="+mn-ea"/>
              </a:rPr>
              <a:t>调度目标线程，</a:t>
            </a:r>
            <a:r>
              <a:rPr lang="zh-CN" altLang="en-US" sz="2000" b="1">
                <a:solidFill>
                  <a:srgbClr val="FF0000"/>
                </a:solidFill>
                <a:sym typeface="+mn-ea"/>
              </a:rPr>
              <a:t>微秒级</a:t>
            </a:r>
            <a:r>
              <a:rPr lang="zh-CN" altLang="en-US" sz="2000" b="1">
                <a:sym typeface="+mn-ea"/>
              </a:rPr>
              <a:t>时延</a:t>
            </a:r>
            <a:endParaRPr lang="zh-CN" altLang="en-US" sz="2000" b="1"/>
          </a:p>
          <a:p>
            <a:pPr marL="342900" indent="-342900">
              <a:buFont typeface="Arial" panose="020B0604020202020204" pitchFamily="34" charset="0"/>
              <a:buChar char="•"/>
            </a:pPr>
            <a:endParaRPr lang="zh-CN" altLang="en-US" sz="2000" b="1"/>
          </a:p>
          <a:p>
            <a:endParaRPr lang="zh-CN" altLang="en-US" sz="2000" b="1"/>
          </a:p>
          <a:p>
            <a:endParaRPr lang="zh-CN" altLang="en-US" sz="2000" b="1"/>
          </a:p>
          <a:p>
            <a:endParaRPr lang="zh-CN" altLang="en-US" sz="2000" b="1"/>
          </a:p>
          <a:p>
            <a:endParaRPr lang="zh-CN" altLang="en-US" sz="2000" b="1"/>
          </a:p>
          <a:p>
            <a:endParaRPr lang="zh-CN" altLang="en-US" sz="2000" b="1"/>
          </a:p>
        </p:txBody>
      </p:sp>
      <p:pic>
        <p:nvPicPr>
          <p:cNvPr id="40" name="图片 40" descr="img_v2_94441291-a728-4e3e-8872-44f46802b10g"/>
          <p:cNvPicPr>
            <a:picLocks noChangeAspect="1"/>
          </p:cNvPicPr>
          <p:nvPr>
            <p:custDataLst>
              <p:tags r:id="rId3"/>
            </p:custDataLst>
          </p:nvPr>
        </p:nvPicPr>
        <p:blipFill>
          <a:blip r:embed="rId4"/>
          <a:stretch>
            <a:fillRect/>
          </a:stretch>
        </p:blipFill>
        <p:spPr>
          <a:xfrm>
            <a:off x="3808730" y="4185285"/>
            <a:ext cx="6847840" cy="227076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2509520" cy="6858000"/>
          </a:xfrm>
          <a:prstGeom prst="rect">
            <a:avLst/>
          </a:prstGeom>
          <a:solidFill>
            <a:srgbClr val="1D50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nvGrpSpPr>
          <p:cNvPr id="20" name="组合 19"/>
          <p:cNvGrpSpPr/>
          <p:nvPr/>
        </p:nvGrpSpPr>
        <p:grpSpPr>
          <a:xfrm>
            <a:off x="0" y="3133855"/>
            <a:ext cx="2737505" cy="762000"/>
            <a:chOff x="0" y="772160"/>
            <a:chExt cx="2737505" cy="762000"/>
          </a:xfrm>
        </p:grpSpPr>
        <p:sp>
          <p:nvSpPr>
            <p:cNvPr id="15" name="矩形 14"/>
            <p:cNvSpPr/>
            <p:nvPr/>
          </p:nvSpPr>
          <p:spPr>
            <a:xfrm>
              <a:off x="0" y="772160"/>
              <a:ext cx="2509520" cy="762000"/>
            </a:xfrm>
            <a:prstGeom prst="rect">
              <a:avLst/>
            </a:prstGeom>
            <a:solidFill>
              <a:srgbClr val="C0000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7" name="等腰三角形 16"/>
            <p:cNvSpPr/>
            <p:nvPr/>
          </p:nvSpPr>
          <p:spPr>
            <a:xfrm rot="5400000">
              <a:off x="2491281" y="1039167"/>
              <a:ext cx="264463" cy="227985"/>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sp>
        <p:nvSpPr>
          <p:cNvPr id="8" name="文本框 7"/>
          <p:cNvSpPr txBox="1"/>
          <p:nvPr/>
        </p:nvSpPr>
        <p:spPr>
          <a:xfrm>
            <a:off x="86360" y="1388371"/>
            <a:ext cx="2336800" cy="460375"/>
          </a:xfrm>
          <a:prstGeom prst="rect">
            <a:avLst/>
          </a:prstGeom>
          <a:noFill/>
        </p:spPr>
        <p:txBody>
          <a:bodyPr wrap="square" rtlCol="0">
            <a:spAutoFit/>
          </a:bodyPr>
          <a:lstStyle/>
          <a:p>
            <a:pPr algn="ctr"/>
            <a:r>
              <a:rPr lang="zh-CN" altLang="en-US" sz="2400" b="1">
                <a:solidFill>
                  <a:schemeClr val="bg1"/>
                </a:solidFill>
                <a:latin typeface="Times New Roman" panose="02020603050405020304" pitchFamily="18" charset="0"/>
                <a:cs typeface="Times New Roman" panose="02020603050405020304" pitchFamily="18" charset="0"/>
              </a:rPr>
              <a:t>研究背景</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9" name="文本框 8"/>
          <p:cNvSpPr txBox="1"/>
          <p:nvPr/>
        </p:nvSpPr>
        <p:spPr>
          <a:xfrm>
            <a:off x="86360" y="2324952"/>
            <a:ext cx="2336800" cy="460375"/>
          </a:xfrm>
          <a:prstGeom prst="rect">
            <a:avLst/>
          </a:prstGeom>
          <a:noFill/>
        </p:spPr>
        <p:txBody>
          <a:bodyPr wrap="square" rtlCol="0">
            <a:spAutoFit/>
          </a:bodyPr>
          <a:lstStyle/>
          <a:p>
            <a:pPr algn="ctr"/>
            <a:r>
              <a:rPr lang="zh-CN" altLang="en-US" sz="2400" b="1">
                <a:solidFill>
                  <a:schemeClr val="bg1"/>
                </a:solidFill>
                <a:latin typeface="Times New Roman" panose="02020603050405020304" pitchFamily="18" charset="0"/>
                <a:cs typeface="Times New Roman" panose="02020603050405020304" pitchFamily="18" charset="0"/>
              </a:rPr>
              <a:t>设计实现</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10" name="文本框 9"/>
          <p:cNvSpPr txBox="1"/>
          <p:nvPr/>
        </p:nvSpPr>
        <p:spPr>
          <a:xfrm>
            <a:off x="86360" y="3261533"/>
            <a:ext cx="2336800" cy="460375"/>
          </a:xfrm>
          <a:prstGeom prst="rect">
            <a:avLst/>
          </a:prstGeom>
          <a:noFill/>
        </p:spPr>
        <p:txBody>
          <a:bodyPr wrap="square" rtlCol="0">
            <a:spAutoFit/>
          </a:bodyPr>
          <a:lstStyle/>
          <a:p>
            <a:pPr algn="ctr"/>
            <a:r>
              <a:rPr lang="zh-CN" altLang="en-US" sz="2400" b="1" dirty="0">
                <a:solidFill>
                  <a:schemeClr val="bg1"/>
                </a:solidFill>
                <a:latin typeface="Times New Roman" panose="02020603050405020304" pitchFamily="18" charset="0"/>
                <a:cs typeface="Times New Roman" panose="02020603050405020304" pitchFamily="18" charset="0"/>
              </a:rPr>
              <a:t>高性能</a:t>
            </a:r>
            <a:r>
              <a:rPr lang="zh-CN" altLang="en-US" sz="2400" b="1" dirty="0">
                <a:solidFill>
                  <a:schemeClr val="bg1"/>
                </a:solidFill>
                <a:latin typeface="Times New Roman" panose="02020603050405020304" pitchFamily="18" charset="0"/>
                <a:cs typeface="Times New Roman" panose="02020603050405020304" pitchFamily="18" charset="0"/>
              </a:rPr>
              <a:t>优化</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11" name="文本框 10"/>
          <p:cNvSpPr txBox="1"/>
          <p:nvPr/>
        </p:nvSpPr>
        <p:spPr>
          <a:xfrm>
            <a:off x="86360" y="4198114"/>
            <a:ext cx="2336800" cy="460375"/>
          </a:xfrm>
          <a:prstGeom prst="rect">
            <a:avLst/>
          </a:prstGeom>
          <a:noFill/>
        </p:spPr>
        <p:txBody>
          <a:bodyPr wrap="square" rtlCol="0">
            <a:spAutoFit/>
          </a:bodyPr>
          <a:lstStyle/>
          <a:p>
            <a:pPr algn="ctr"/>
            <a:r>
              <a:rPr lang="zh-CN" altLang="en-US" sz="2400" b="1">
                <a:solidFill>
                  <a:schemeClr val="bg1"/>
                </a:solidFill>
                <a:latin typeface="Times New Roman" panose="02020603050405020304" pitchFamily="18" charset="0"/>
                <a:cs typeface="Times New Roman" panose="02020603050405020304" pitchFamily="18" charset="0"/>
              </a:rPr>
              <a:t>性能</a:t>
            </a:r>
            <a:r>
              <a:rPr lang="zh-CN" altLang="en-US" sz="2400" b="1">
                <a:solidFill>
                  <a:schemeClr val="bg1"/>
                </a:solidFill>
                <a:latin typeface="Times New Roman" panose="02020603050405020304" pitchFamily="18" charset="0"/>
                <a:cs typeface="Times New Roman" panose="02020603050405020304" pitchFamily="18" charset="0"/>
              </a:rPr>
              <a:t>评估</a:t>
            </a:r>
            <a:endParaRPr lang="zh-CN" altLang="en-US" sz="2400" b="1">
              <a:solidFill>
                <a:schemeClr val="bg1"/>
              </a:solidFill>
              <a:latin typeface="Times New Roman" panose="02020603050405020304" pitchFamily="18" charset="0"/>
              <a:cs typeface="Times New Roman" panose="02020603050405020304" pitchFamily="18" charset="0"/>
            </a:endParaRPr>
          </a:p>
        </p:txBody>
      </p:sp>
      <p:pic>
        <p:nvPicPr>
          <p:cNvPr id="23" name="图形 22" descr="文凭卷筒"/>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97560" y="5943600"/>
            <a:ext cx="914400" cy="914400"/>
          </a:xfrm>
          <a:prstGeom prst="rect">
            <a:avLst/>
          </a:prstGeom>
        </p:spPr>
      </p:pic>
      <p:sp>
        <p:nvSpPr>
          <p:cNvPr id="13" name="标题 1"/>
          <p:cNvSpPr txBox="1"/>
          <p:nvPr/>
        </p:nvSpPr>
        <p:spPr>
          <a:xfrm>
            <a:off x="3255691" y="568119"/>
            <a:ext cx="8596786" cy="6881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b="1">
                <a:latin typeface="Times New Roman" panose="02020603050405020304" pitchFamily="18" charset="0"/>
                <a:cs typeface="Times New Roman" panose="02020603050405020304" pitchFamily="18" charset="0"/>
              </a:rPr>
              <a:t>2.5 </a:t>
            </a:r>
            <a:r>
              <a:rPr lang="zh-CN" altLang="en-US" sz="3600" b="1" dirty="0">
                <a:latin typeface="Times New Roman" panose="02020603050405020304" pitchFamily="18" charset="0"/>
                <a:cs typeface="Times New Roman" panose="02020603050405020304" pitchFamily="18" charset="0"/>
                <a:sym typeface="+mn-ea"/>
              </a:rPr>
              <a:t>自适应调度优先级调整</a:t>
            </a:r>
            <a:endParaRPr lang="zh-CN" altLang="en-US" sz="3600" b="1">
              <a:latin typeface="Times New Roman" panose="02020603050405020304" pitchFamily="18" charset="0"/>
              <a:cs typeface="Times New Roman" panose="02020603050405020304" pitchFamily="18" charset="0"/>
            </a:endParaRPr>
          </a:p>
        </p:txBody>
      </p:sp>
      <p:pic>
        <p:nvPicPr>
          <p:cNvPr id="16" name="图片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68" y="311328"/>
            <a:ext cx="2256183" cy="414149"/>
          </a:xfrm>
          <a:prstGeom prst="rect">
            <a:avLst/>
          </a:prstGeom>
        </p:spPr>
      </p:pic>
      <p:sp>
        <p:nvSpPr>
          <p:cNvPr id="30" name="文本框 29"/>
          <p:cNvSpPr txBox="1"/>
          <p:nvPr/>
        </p:nvSpPr>
        <p:spPr>
          <a:xfrm>
            <a:off x="46051" y="5134697"/>
            <a:ext cx="2336800" cy="460375"/>
          </a:xfrm>
          <a:prstGeom prst="rect">
            <a:avLst/>
          </a:prstGeom>
          <a:noFill/>
        </p:spPr>
        <p:txBody>
          <a:bodyPr wrap="square" rtlCol="0">
            <a:spAutoFit/>
          </a:bodyPr>
          <a:lstStyle/>
          <a:p>
            <a:pPr algn="ctr"/>
            <a:r>
              <a:rPr lang="zh-CN" altLang="en-US" sz="2400" b="1">
                <a:solidFill>
                  <a:schemeClr val="bg1"/>
                </a:solidFill>
                <a:latin typeface="Times New Roman" panose="02020603050405020304" pitchFamily="18" charset="0"/>
                <a:cs typeface="Times New Roman" panose="02020603050405020304" pitchFamily="18" charset="0"/>
              </a:rPr>
              <a:t>赛题总结</a:t>
            </a:r>
            <a:endParaRPr lang="zh-CN" altLang="en-US" sz="2400" dirty="0">
              <a:solidFill>
                <a:schemeClr val="bg1"/>
              </a:solidFill>
              <a:latin typeface="Times New Roman" panose="02020603050405020304" pitchFamily="18" charset="0"/>
              <a:cs typeface="Times New Roman" panose="02020603050405020304" pitchFamily="18" charset="0"/>
            </a:endParaRPr>
          </a:p>
        </p:txBody>
      </p:sp>
      <p:sp>
        <p:nvSpPr>
          <p:cNvPr id="6" name="文本框 5"/>
          <p:cNvSpPr txBox="1"/>
          <p:nvPr/>
        </p:nvSpPr>
        <p:spPr>
          <a:xfrm>
            <a:off x="3255691" y="3492365"/>
            <a:ext cx="4940631" cy="521970"/>
          </a:xfrm>
          <a:prstGeom prst="rect">
            <a:avLst/>
          </a:prstGeom>
          <a:noFill/>
        </p:spPr>
        <p:txBody>
          <a:bodyPr wrap="square" rtlCol="0">
            <a:spAutoFit/>
          </a:bodyPr>
          <a:lstStyle/>
          <a:p>
            <a:endParaRPr lang="en-US" altLang="zh-CN" sz="2800" b="1" u="sng">
              <a:latin typeface="Times New Roman" panose="02020603050405020304" pitchFamily="18" charset="0"/>
              <a:cs typeface="Times New Roman" panose="02020603050405020304" pitchFamily="18" charset="0"/>
            </a:endParaRPr>
          </a:p>
        </p:txBody>
      </p:sp>
      <p:sp>
        <p:nvSpPr>
          <p:cNvPr id="7" name="文本框 6"/>
          <p:cNvSpPr txBox="1"/>
          <p:nvPr/>
        </p:nvSpPr>
        <p:spPr>
          <a:xfrm>
            <a:off x="3932044" y="4260358"/>
            <a:ext cx="7244080" cy="398780"/>
          </a:xfrm>
          <a:prstGeom prst="rect">
            <a:avLst/>
          </a:prstGeom>
          <a:noFill/>
        </p:spPr>
        <p:txBody>
          <a:bodyPr wrap="square" rtlCol="0">
            <a:spAutoFit/>
          </a:bodyPr>
          <a:lstStyle/>
          <a:p>
            <a:pPr indent="0">
              <a:buFont typeface="Arial" panose="020B0604020202020204" pitchFamily="34" charset="0"/>
              <a:buNone/>
            </a:pPr>
            <a:endParaRPr lang="en-US" altLang="zh-CN" sz="2000">
              <a:latin typeface="Times New Roman" panose="02020603050405020304" pitchFamily="18" charset="0"/>
              <a:cs typeface="Times New Roman" panose="02020603050405020304" pitchFamily="18" charset="0"/>
            </a:endParaRPr>
          </a:p>
        </p:txBody>
      </p:sp>
      <p:sp>
        <p:nvSpPr>
          <p:cNvPr id="5" name="文本框 4"/>
          <p:cNvSpPr txBox="1"/>
          <p:nvPr/>
        </p:nvSpPr>
        <p:spPr>
          <a:xfrm>
            <a:off x="3406775" y="2016125"/>
            <a:ext cx="8687435" cy="3242310"/>
          </a:xfrm>
          <a:prstGeom prst="rect">
            <a:avLst/>
          </a:prstGeom>
          <a:noFill/>
        </p:spPr>
        <p:txBody>
          <a:bodyPr wrap="square" rtlCol="0">
            <a:noAutofit/>
          </a:bodyPr>
          <a:p>
            <a:endParaRPr lang="zh-CN" altLang="en-US" b="1"/>
          </a:p>
        </p:txBody>
      </p:sp>
      <p:sp>
        <p:nvSpPr>
          <p:cNvPr id="3" name="文本框 2"/>
          <p:cNvSpPr txBox="1"/>
          <p:nvPr/>
        </p:nvSpPr>
        <p:spPr>
          <a:xfrm>
            <a:off x="3112135" y="1388110"/>
            <a:ext cx="8198485" cy="4917440"/>
          </a:xfrm>
          <a:prstGeom prst="rect">
            <a:avLst/>
          </a:prstGeom>
          <a:noFill/>
        </p:spPr>
        <p:txBody>
          <a:bodyPr wrap="square" rtlCol="0" anchor="t">
            <a:noAutofit/>
          </a:bodyPr>
          <a:p>
            <a:pPr indent="0">
              <a:buFont typeface="Arial" panose="020B0604020202020204" pitchFamily="34" charset="0"/>
              <a:buNone/>
            </a:pPr>
            <a:endParaRPr lang="en-US" altLang="zh-CN" sz="2000"/>
          </a:p>
          <a:p>
            <a:pPr marL="342900" indent="-342900">
              <a:buFont typeface="Arial" panose="020B0604020202020204" pitchFamily="34" charset="0"/>
              <a:buChar char="•"/>
            </a:pPr>
            <a:r>
              <a:rPr lang="en-US" altLang="zh-CN" sz="2400" b="1">
                <a:sym typeface="+mn-ea"/>
              </a:rPr>
              <a:t>Linux</a:t>
            </a:r>
            <a:r>
              <a:rPr lang="zh-CN" altLang="en-US" sz="2400" b="1">
                <a:sym typeface="+mn-ea"/>
              </a:rPr>
              <a:t>调度机制</a:t>
            </a:r>
            <a:r>
              <a:rPr lang="zh-CN" altLang="en-US" sz="2000" b="1">
                <a:sym typeface="+mn-ea"/>
              </a:rPr>
              <a:t>：按调度类优先级自上而下调用</a:t>
            </a:r>
            <a:r>
              <a:rPr lang="en-US" altLang="zh-CN" sz="2000" b="1">
                <a:sym typeface="+mn-ea"/>
              </a:rPr>
              <a:t>pick_next_task</a:t>
            </a:r>
            <a:r>
              <a:rPr lang="zh-CN" altLang="en-US" sz="2000" b="1">
                <a:sym typeface="+mn-ea"/>
              </a:rPr>
              <a:t>挑选要运行的线程，若不为空则调度之</a:t>
            </a:r>
            <a:endParaRPr lang="zh-CN" altLang="en-US" sz="2000" b="1">
              <a:sym typeface="+mn-ea"/>
            </a:endParaRPr>
          </a:p>
          <a:p>
            <a:pPr marL="342900" indent="-342900">
              <a:buFont typeface="Arial" panose="020B0604020202020204" pitchFamily="34" charset="0"/>
              <a:buChar char="•"/>
            </a:pPr>
            <a:endParaRPr lang="en-US" altLang="zh-CN" sz="2000" b="1"/>
          </a:p>
          <a:p>
            <a:pPr marL="342900" indent="-342900">
              <a:buFont typeface="Arial" panose="020B0604020202020204" pitchFamily="34" charset="0"/>
              <a:buChar char="•"/>
            </a:pPr>
            <a:endParaRPr lang="en-US" altLang="zh-CN" sz="2400" b="1"/>
          </a:p>
          <a:p>
            <a:pPr marL="342900" indent="-342900">
              <a:buFont typeface="Arial" panose="020B0604020202020204" pitchFamily="34" charset="0"/>
              <a:buChar char="•"/>
            </a:pPr>
            <a:r>
              <a:rPr lang="en-US" altLang="zh-CN" sz="2400" b="1">
                <a:sym typeface="+mn-ea"/>
              </a:rPr>
              <a:t>COS</a:t>
            </a:r>
            <a:r>
              <a:rPr lang="zh-CN" altLang="en-US" sz="2400" b="1">
                <a:sym typeface="+mn-ea"/>
              </a:rPr>
              <a:t>调度类优先级如何抉择？</a:t>
            </a:r>
            <a:endParaRPr lang="zh-CN" altLang="en-US" sz="2400" b="1"/>
          </a:p>
          <a:p>
            <a:pPr marL="342900" indent="-342900">
              <a:buFont typeface="Arial" panose="020B0604020202020204" pitchFamily="34" charset="0"/>
              <a:buChar char="•"/>
            </a:pPr>
            <a:endParaRPr lang="zh-CN" altLang="en-US" sz="2000" b="1"/>
          </a:p>
          <a:p>
            <a:pPr marL="342900" indent="-342900">
              <a:buFont typeface="Arial" panose="020B0604020202020204" pitchFamily="34" charset="0"/>
              <a:buChar char="•"/>
            </a:pPr>
            <a:r>
              <a:rPr lang="zh-CN" altLang="en-US" sz="2000" b="1">
                <a:sym typeface="+mn-ea"/>
              </a:rPr>
              <a:t>优先级高于</a:t>
            </a:r>
            <a:r>
              <a:rPr lang="en-US" altLang="zh-CN" sz="2000" b="1">
                <a:sym typeface="+mn-ea"/>
              </a:rPr>
              <a:t>CFS</a:t>
            </a:r>
            <a:endParaRPr lang="en-US" altLang="zh-CN" sz="2000" b="1">
              <a:sym typeface="+mn-ea"/>
            </a:endParaRPr>
          </a:p>
          <a:p>
            <a:pPr lvl="1" indent="0">
              <a:buFont typeface="Arial" panose="020B0604020202020204" pitchFamily="34" charset="0"/>
              <a:buNone/>
            </a:pPr>
            <a:r>
              <a:rPr lang="zh-CN" altLang="en-US" sz="2000" b="1">
                <a:sym typeface="+mn-ea"/>
              </a:rPr>
              <a:t>系统</a:t>
            </a:r>
            <a:r>
              <a:rPr lang="zh-CN" altLang="en-US" sz="2000" b="1">
                <a:solidFill>
                  <a:srgbClr val="FF0000"/>
                </a:solidFill>
                <a:sym typeface="+mn-ea"/>
              </a:rPr>
              <a:t>不稳定</a:t>
            </a:r>
            <a:r>
              <a:rPr lang="zh-CN" altLang="en-US" sz="2000" b="1">
                <a:sym typeface="+mn-ea"/>
              </a:rPr>
              <a:t>。调度类为</a:t>
            </a:r>
            <a:r>
              <a:rPr lang="en-US" altLang="zh-CN" sz="2000" b="1">
                <a:sym typeface="+mn-ea"/>
              </a:rPr>
              <a:t>CFS</a:t>
            </a:r>
            <a:r>
              <a:rPr lang="zh-CN" altLang="en-US" sz="2000" b="1">
                <a:sym typeface="+mn-ea"/>
              </a:rPr>
              <a:t>的内核线程（软中断处理线程，</a:t>
            </a:r>
            <a:r>
              <a:rPr lang="en-US" altLang="zh-CN" sz="2000" b="1">
                <a:sym typeface="+mn-ea"/>
              </a:rPr>
              <a:t>OOM</a:t>
            </a:r>
            <a:r>
              <a:rPr lang="zh-CN" altLang="en-US" sz="2000" b="1">
                <a:sym typeface="+mn-ea"/>
              </a:rPr>
              <a:t>处理线程等）得不到运行，系统崩溃</a:t>
            </a:r>
            <a:endParaRPr lang="zh-CN" altLang="en-US" sz="2000" b="1"/>
          </a:p>
          <a:p>
            <a:pPr marL="342900" indent="-342900">
              <a:buFont typeface="Arial" panose="020B0604020202020204" pitchFamily="34" charset="0"/>
              <a:buChar char="•"/>
            </a:pPr>
            <a:endParaRPr lang="zh-CN" altLang="en-US" sz="2000" b="1"/>
          </a:p>
          <a:p>
            <a:pPr marL="342900" indent="-342900">
              <a:buFont typeface="Arial" panose="020B0604020202020204" pitchFamily="34" charset="0"/>
              <a:buChar char="•"/>
            </a:pPr>
            <a:r>
              <a:rPr lang="zh-CN" altLang="en-US" sz="2000" b="1">
                <a:sym typeface="+mn-ea"/>
              </a:rPr>
              <a:t>优先级低于</a:t>
            </a:r>
            <a:r>
              <a:rPr lang="en-US" altLang="zh-CN" sz="2000" b="1">
                <a:sym typeface="+mn-ea"/>
              </a:rPr>
              <a:t>CFS</a:t>
            </a:r>
            <a:endParaRPr lang="en-US" altLang="zh-CN" sz="2000" b="1">
              <a:sym typeface="+mn-ea"/>
            </a:endParaRPr>
          </a:p>
          <a:p>
            <a:pPr lvl="1" indent="0">
              <a:buFont typeface="Arial" panose="020B0604020202020204" pitchFamily="34" charset="0"/>
              <a:buNone/>
            </a:pPr>
            <a:r>
              <a:rPr lang="zh-CN" altLang="en-US" sz="2000" b="1">
                <a:sym typeface="+mn-ea"/>
              </a:rPr>
              <a:t>哪怕发送中断告知目标</a:t>
            </a:r>
            <a:r>
              <a:rPr lang="en-US" altLang="zh-CN" sz="2000" b="1">
                <a:sym typeface="+mn-ea"/>
              </a:rPr>
              <a:t>CPU</a:t>
            </a:r>
            <a:r>
              <a:rPr lang="zh-CN" altLang="en-US" sz="2000" b="1">
                <a:sym typeface="+mn-ea"/>
              </a:rPr>
              <a:t>调度，极可能被</a:t>
            </a:r>
            <a:r>
              <a:rPr lang="en-US" altLang="zh-CN" sz="2000" b="1">
                <a:sym typeface="+mn-ea"/>
              </a:rPr>
              <a:t>CFS</a:t>
            </a:r>
            <a:r>
              <a:rPr lang="zh-CN" altLang="en-US" sz="2000" b="1">
                <a:sym typeface="+mn-ea"/>
              </a:rPr>
              <a:t>线程</a:t>
            </a:r>
            <a:r>
              <a:rPr lang="zh-CN" altLang="en-US" sz="2000" b="1">
                <a:solidFill>
                  <a:srgbClr val="FF0000"/>
                </a:solidFill>
                <a:sym typeface="+mn-ea"/>
              </a:rPr>
              <a:t>拦截</a:t>
            </a:r>
            <a:r>
              <a:rPr lang="zh-CN" altLang="en-US" sz="2000" b="1">
                <a:sym typeface="+mn-ea"/>
              </a:rPr>
              <a:t>，达不到次微秒级调度</a:t>
            </a:r>
            <a:endParaRPr lang="zh-CN" altLang="en-US" sz="2000" b="1"/>
          </a:p>
          <a:p>
            <a:pPr marL="342900" indent="-342900">
              <a:buFont typeface="Arial" panose="020B0604020202020204" pitchFamily="34" charset="0"/>
              <a:buChar char="•"/>
            </a:pPr>
            <a:endParaRPr lang="zh-CN" altLang="en-US" sz="2000" b="1">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2509520" cy="6858000"/>
          </a:xfrm>
          <a:prstGeom prst="rect">
            <a:avLst/>
          </a:prstGeom>
          <a:solidFill>
            <a:srgbClr val="1D50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nvGrpSpPr>
          <p:cNvPr id="20" name="组合 19"/>
          <p:cNvGrpSpPr/>
          <p:nvPr/>
        </p:nvGrpSpPr>
        <p:grpSpPr>
          <a:xfrm>
            <a:off x="0" y="1256291"/>
            <a:ext cx="2737505" cy="762000"/>
            <a:chOff x="0" y="772160"/>
            <a:chExt cx="2737505" cy="762000"/>
          </a:xfrm>
        </p:grpSpPr>
        <p:sp>
          <p:nvSpPr>
            <p:cNvPr id="15" name="矩形 14"/>
            <p:cNvSpPr/>
            <p:nvPr/>
          </p:nvSpPr>
          <p:spPr>
            <a:xfrm>
              <a:off x="0" y="772160"/>
              <a:ext cx="2509520" cy="762000"/>
            </a:xfrm>
            <a:prstGeom prst="rect">
              <a:avLst/>
            </a:prstGeom>
            <a:solidFill>
              <a:srgbClr val="C0000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7" name="等腰三角形 16"/>
            <p:cNvSpPr/>
            <p:nvPr/>
          </p:nvSpPr>
          <p:spPr>
            <a:xfrm rot="5400000">
              <a:off x="2491281" y="1039167"/>
              <a:ext cx="264463" cy="227985"/>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sp>
        <p:nvSpPr>
          <p:cNvPr id="8" name="文本框 7"/>
          <p:cNvSpPr txBox="1"/>
          <p:nvPr/>
        </p:nvSpPr>
        <p:spPr>
          <a:xfrm>
            <a:off x="86360" y="1388371"/>
            <a:ext cx="2336800" cy="460375"/>
          </a:xfrm>
          <a:prstGeom prst="rect">
            <a:avLst/>
          </a:prstGeom>
          <a:noFill/>
        </p:spPr>
        <p:txBody>
          <a:bodyPr wrap="square" rtlCol="0">
            <a:spAutoFit/>
          </a:bodyPr>
          <a:lstStyle/>
          <a:p>
            <a:pPr algn="ctr"/>
            <a:r>
              <a:rPr lang="zh-CN" altLang="en-US" sz="2400" b="1" dirty="0">
                <a:solidFill>
                  <a:schemeClr val="bg1"/>
                </a:solidFill>
                <a:latin typeface="Times New Roman" panose="02020603050405020304" pitchFamily="18" charset="0"/>
                <a:cs typeface="Times New Roman" panose="02020603050405020304" pitchFamily="18" charset="0"/>
              </a:rPr>
              <a:t>研究背景</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9" name="文本框 8"/>
          <p:cNvSpPr txBox="1"/>
          <p:nvPr/>
        </p:nvSpPr>
        <p:spPr>
          <a:xfrm>
            <a:off x="86360" y="2324952"/>
            <a:ext cx="2336800" cy="460375"/>
          </a:xfrm>
          <a:prstGeom prst="rect">
            <a:avLst/>
          </a:prstGeom>
          <a:noFill/>
        </p:spPr>
        <p:txBody>
          <a:bodyPr wrap="square" rtlCol="0">
            <a:spAutoFit/>
          </a:bodyPr>
          <a:lstStyle/>
          <a:p>
            <a:pPr algn="ctr"/>
            <a:r>
              <a:rPr lang="zh-CN" altLang="en-US" sz="2400" b="1" dirty="0">
                <a:solidFill>
                  <a:schemeClr val="bg1"/>
                </a:solidFill>
                <a:latin typeface="Times New Roman" panose="02020603050405020304" pitchFamily="18" charset="0"/>
                <a:cs typeface="Times New Roman" panose="02020603050405020304" pitchFamily="18" charset="0"/>
              </a:rPr>
              <a:t>设计实现</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10" name="文本框 9"/>
          <p:cNvSpPr txBox="1"/>
          <p:nvPr/>
        </p:nvSpPr>
        <p:spPr>
          <a:xfrm>
            <a:off x="86360" y="3261533"/>
            <a:ext cx="2336800" cy="460375"/>
          </a:xfrm>
          <a:prstGeom prst="rect">
            <a:avLst/>
          </a:prstGeom>
          <a:noFill/>
        </p:spPr>
        <p:txBody>
          <a:bodyPr wrap="square" rtlCol="0">
            <a:spAutoFit/>
          </a:bodyPr>
          <a:lstStyle/>
          <a:p>
            <a:pPr algn="ctr"/>
            <a:r>
              <a:rPr lang="zh-CN" altLang="en-US" sz="2400" b="1" dirty="0">
                <a:solidFill>
                  <a:schemeClr val="bg1"/>
                </a:solidFill>
                <a:latin typeface="Times New Roman" panose="02020603050405020304" pitchFamily="18" charset="0"/>
                <a:cs typeface="Times New Roman" panose="02020603050405020304" pitchFamily="18" charset="0"/>
              </a:rPr>
              <a:t>高性能优化</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11" name="文本框 10"/>
          <p:cNvSpPr txBox="1"/>
          <p:nvPr/>
        </p:nvSpPr>
        <p:spPr>
          <a:xfrm>
            <a:off x="86360" y="4198114"/>
            <a:ext cx="2336800" cy="461665"/>
          </a:xfrm>
          <a:prstGeom prst="rect">
            <a:avLst/>
          </a:prstGeom>
          <a:noFill/>
        </p:spPr>
        <p:txBody>
          <a:bodyPr wrap="square" rtlCol="0">
            <a:spAutoFit/>
          </a:bodyPr>
          <a:lstStyle/>
          <a:p>
            <a:pPr algn="ctr"/>
            <a:r>
              <a:rPr lang="zh-CN" altLang="en-US" sz="2400" b="1" dirty="0">
                <a:solidFill>
                  <a:schemeClr val="bg1"/>
                </a:solidFill>
                <a:latin typeface="Times New Roman" panose="02020603050405020304" pitchFamily="18" charset="0"/>
                <a:cs typeface="Times New Roman" panose="02020603050405020304" pitchFamily="18" charset="0"/>
              </a:rPr>
              <a:t>性能评估</a:t>
            </a:r>
            <a:endParaRPr lang="zh-CN" altLang="en-US" sz="2400" dirty="0">
              <a:solidFill>
                <a:schemeClr val="bg1"/>
              </a:solidFill>
              <a:latin typeface="Times New Roman" panose="02020603050405020304" pitchFamily="18" charset="0"/>
              <a:cs typeface="Times New Roman" panose="02020603050405020304" pitchFamily="18" charset="0"/>
            </a:endParaRPr>
          </a:p>
        </p:txBody>
      </p:sp>
      <p:pic>
        <p:nvPicPr>
          <p:cNvPr id="23" name="图形 22" descr="文凭卷筒"/>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797560" y="5943600"/>
            <a:ext cx="914400" cy="914400"/>
          </a:xfrm>
          <a:prstGeom prst="rect">
            <a:avLst/>
          </a:prstGeom>
        </p:spPr>
      </p:pic>
      <p:sp>
        <p:nvSpPr>
          <p:cNvPr id="13" name="标题 1"/>
          <p:cNvSpPr txBox="1"/>
          <p:nvPr/>
        </p:nvSpPr>
        <p:spPr>
          <a:xfrm>
            <a:off x="3255691" y="568119"/>
            <a:ext cx="8596786" cy="6881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b="1" dirty="0">
                <a:latin typeface="Times New Roman" panose="02020603050405020304" pitchFamily="18" charset="0"/>
                <a:cs typeface="Times New Roman" panose="02020603050405020304" pitchFamily="18" charset="0"/>
              </a:rPr>
              <a:t>0.1 </a:t>
            </a:r>
            <a:r>
              <a:rPr lang="zh-CN" altLang="en-US" sz="3600" b="1" dirty="0">
                <a:latin typeface="Times New Roman" panose="02020603050405020304" pitchFamily="18" charset="0"/>
                <a:cs typeface="Times New Roman" panose="02020603050405020304" pitchFamily="18" charset="0"/>
                <a:sym typeface="+mn-ea"/>
              </a:rPr>
              <a:t>背景</a:t>
            </a:r>
            <a:r>
              <a:rPr lang="zh-CN" altLang="en-US" sz="3600" b="1" dirty="0">
                <a:latin typeface="Times New Roman" panose="02020603050405020304" pitchFamily="18" charset="0"/>
                <a:cs typeface="Times New Roman" panose="02020603050405020304" pitchFamily="18" charset="0"/>
                <a:sym typeface="+mn-ea"/>
              </a:rPr>
              <a:t>介绍</a:t>
            </a:r>
            <a:endParaRPr lang="zh-CN" altLang="en-US" sz="3600" b="1" dirty="0">
              <a:latin typeface="Times New Roman" panose="02020603050405020304" pitchFamily="18" charset="0"/>
              <a:cs typeface="Times New Roman" panose="02020603050405020304" pitchFamily="18" charset="0"/>
              <a:sym typeface="+mn-ea"/>
            </a:endParaRPr>
          </a:p>
        </p:txBody>
      </p:sp>
      <p:pic>
        <p:nvPicPr>
          <p:cNvPr id="16" name="图片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668" y="311328"/>
            <a:ext cx="2256183" cy="414149"/>
          </a:xfrm>
          <a:prstGeom prst="rect">
            <a:avLst/>
          </a:prstGeom>
        </p:spPr>
      </p:pic>
      <p:sp>
        <p:nvSpPr>
          <p:cNvPr id="30" name="文本框 29"/>
          <p:cNvSpPr txBox="1"/>
          <p:nvPr/>
        </p:nvSpPr>
        <p:spPr>
          <a:xfrm>
            <a:off x="46051" y="5134697"/>
            <a:ext cx="2336800" cy="460375"/>
          </a:xfrm>
          <a:prstGeom prst="rect">
            <a:avLst/>
          </a:prstGeom>
          <a:noFill/>
        </p:spPr>
        <p:txBody>
          <a:bodyPr wrap="square" rtlCol="0">
            <a:spAutoFit/>
          </a:bodyPr>
          <a:lstStyle/>
          <a:p>
            <a:pPr algn="ctr"/>
            <a:r>
              <a:rPr lang="zh-CN" altLang="en-US" sz="2400" b="1" dirty="0">
                <a:solidFill>
                  <a:schemeClr val="bg1"/>
                </a:solidFill>
                <a:latin typeface="Times New Roman" panose="02020603050405020304" pitchFamily="18" charset="0"/>
                <a:cs typeface="Times New Roman" panose="02020603050405020304" pitchFamily="18" charset="0"/>
              </a:rPr>
              <a:t>赛题总结</a:t>
            </a:r>
            <a:endParaRPr lang="zh-CN" altLang="en-US" sz="2400" dirty="0">
              <a:solidFill>
                <a:schemeClr val="bg1"/>
              </a:solidFill>
              <a:latin typeface="Times New Roman" panose="02020603050405020304" pitchFamily="18" charset="0"/>
              <a:cs typeface="Times New Roman" panose="02020603050405020304" pitchFamily="18" charset="0"/>
            </a:endParaRPr>
          </a:p>
        </p:txBody>
      </p:sp>
      <p:sp>
        <p:nvSpPr>
          <p:cNvPr id="2" name="文本框 1"/>
          <p:cNvSpPr txBox="1"/>
          <p:nvPr/>
        </p:nvSpPr>
        <p:spPr>
          <a:xfrm>
            <a:off x="3255645" y="1932940"/>
            <a:ext cx="8282305" cy="1938020"/>
          </a:xfrm>
          <a:prstGeom prst="rect">
            <a:avLst/>
          </a:prstGeom>
          <a:noFill/>
        </p:spPr>
        <p:txBody>
          <a:bodyPr wrap="square" rtlCol="0">
            <a:spAutoFit/>
          </a:bodyPr>
          <a:p>
            <a:r>
              <a:rPr lang="zh-CN" altLang="en-US" sz="2000"/>
              <a:t>随着负载种类日益增多，业界对调度器提出了新的诉求。当前各类负载调度主要使用 Linux CFS</a:t>
            </a:r>
            <a:r>
              <a:rPr lang="en-US" altLang="zh-CN" sz="2000"/>
              <a:t>[1]</a:t>
            </a:r>
            <a:r>
              <a:rPr lang="zh-CN" altLang="en-US" sz="2000"/>
              <a:t> 调度器， CFS 旨在提供一个</a:t>
            </a:r>
            <a:r>
              <a:rPr lang="zh-CN" altLang="en-US" sz="2000">
                <a:solidFill>
                  <a:srgbClr val="FF0000"/>
                </a:solidFill>
              </a:rPr>
              <a:t>通用</a:t>
            </a:r>
            <a:r>
              <a:rPr lang="zh-CN" altLang="en-US" sz="2000"/>
              <a:t>的调度算法来大致满足各类业务的诉求，即使它们的诉求并不相同。</a:t>
            </a:r>
            <a:endParaRPr lang="zh-CN" altLang="en-US" sz="2000"/>
          </a:p>
          <a:p>
            <a:endParaRPr lang="zh-CN" altLang="en-US" sz="2000"/>
          </a:p>
          <a:p>
            <a:r>
              <a:rPr lang="zh-CN" altLang="en-US" sz="2000">
                <a:sym typeface="+mn-ea"/>
              </a:rPr>
              <a:t>为了提供更好的服务，</a:t>
            </a:r>
            <a:r>
              <a:rPr lang="zh-CN" altLang="en-US" sz="2000">
                <a:solidFill>
                  <a:srgbClr val="FF0000"/>
                </a:solidFill>
                <a:sym typeface="+mn-ea"/>
              </a:rPr>
              <a:t>针对</a:t>
            </a:r>
            <a:r>
              <a:rPr lang="zh-CN" altLang="en-US" sz="2000">
                <a:sym typeface="+mn-ea"/>
              </a:rPr>
              <a:t>各类 workload 进行针对性的调度优化是业界主流的努力方向。</a:t>
            </a:r>
            <a:endParaRPr lang="zh-CN" altLang="en-US" sz="2000">
              <a:sym typeface="+mn-ea"/>
            </a:endParaRPr>
          </a:p>
        </p:txBody>
      </p:sp>
      <p:sp>
        <p:nvSpPr>
          <p:cNvPr id="4" name="文本框 3"/>
          <p:cNvSpPr txBox="1"/>
          <p:nvPr/>
        </p:nvSpPr>
        <p:spPr>
          <a:xfrm>
            <a:off x="3048000" y="1388110"/>
            <a:ext cx="6096000" cy="521970"/>
          </a:xfrm>
          <a:prstGeom prst="rect">
            <a:avLst/>
          </a:prstGeom>
          <a:noFill/>
        </p:spPr>
        <p:txBody>
          <a:bodyPr wrap="square" rtlCol="0" anchor="t">
            <a:spAutoFit/>
          </a:bodyPr>
          <a:p>
            <a:r>
              <a:rPr lang="zh-CN" altLang="en-US" sz="2800" b="1" dirty="0">
                <a:latin typeface="Times New Roman" panose="02020603050405020304" pitchFamily="18" charset="0"/>
                <a:cs typeface="Times New Roman" panose="02020603050405020304" pitchFamily="18" charset="0"/>
                <a:sym typeface="+mn-ea"/>
              </a:rPr>
              <a:t>概述</a:t>
            </a:r>
            <a:endParaRPr lang="zh-CN" altLang="en-US" sz="2800" b="1" dirty="0">
              <a:latin typeface="Times New Roman" panose="02020603050405020304" pitchFamily="18" charset="0"/>
              <a:cs typeface="Times New Roman" panose="02020603050405020304" pitchFamily="18" charset="0"/>
              <a:sym typeface="+mn-ea"/>
            </a:endParaRPr>
          </a:p>
        </p:txBody>
      </p:sp>
      <p:sp>
        <p:nvSpPr>
          <p:cNvPr id="14" name="文本框 13"/>
          <p:cNvSpPr txBox="1"/>
          <p:nvPr>
            <p:custDataLst>
              <p:tags r:id="rId4"/>
            </p:custDataLst>
          </p:nvPr>
        </p:nvSpPr>
        <p:spPr>
          <a:xfrm>
            <a:off x="3255645" y="3893820"/>
            <a:ext cx="8282305" cy="2536825"/>
          </a:xfrm>
          <a:prstGeom prst="rect">
            <a:avLst/>
          </a:prstGeom>
          <a:noFill/>
        </p:spPr>
        <p:txBody>
          <a:bodyPr wrap="square" rtlCol="0">
            <a:noAutofit/>
          </a:bodyPr>
          <a:p>
            <a:endParaRPr lang="zh-CN" altLang="en-US"/>
          </a:p>
        </p:txBody>
      </p:sp>
      <p:sp>
        <p:nvSpPr>
          <p:cNvPr id="3" name="文本框 2"/>
          <p:cNvSpPr txBox="1"/>
          <p:nvPr/>
        </p:nvSpPr>
        <p:spPr>
          <a:xfrm>
            <a:off x="3048000" y="3984625"/>
            <a:ext cx="6096000" cy="521970"/>
          </a:xfrm>
          <a:prstGeom prst="rect">
            <a:avLst/>
          </a:prstGeom>
          <a:noFill/>
        </p:spPr>
        <p:txBody>
          <a:bodyPr wrap="square" rtlCol="0" anchor="t">
            <a:spAutoFit/>
          </a:bodyPr>
          <a:p>
            <a:r>
              <a:rPr lang="zh-CN" altLang="en-US" sz="2800" b="1" dirty="0">
                <a:latin typeface="Times New Roman" panose="02020603050405020304" pitchFamily="18" charset="0"/>
                <a:cs typeface="Times New Roman" panose="02020603050405020304" pitchFamily="18" charset="0"/>
                <a:sym typeface="+mn-ea"/>
              </a:rPr>
              <a:t>传统方法：修改内核新增调度类</a:t>
            </a:r>
            <a:endParaRPr lang="zh-CN" altLang="en-US" sz="2800" b="1" dirty="0">
              <a:latin typeface="Times New Roman" panose="02020603050405020304" pitchFamily="18" charset="0"/>
              <a:cs typeface="Times New Roman" panose="02020603050405020304" pitchFamily="18" charset="0"/>
              <a:sym typeface="+mn-ea"/>
            </a:endParaRPr>
          </a:p>
        </p:txBody>
      </p:sp>
      <p:sp>
        <p:nvSpPr>
          <p:cNvPr id="32" name="文本框 31"/>
          <p:cNvSpPr txBox="1"/>
          <p:nvPr>
            <p:custDataLst>
              <p:tags r:id="rId5"/>
            </p:custDataLst>
          </p:nvPr>
        </p:nvSpPr>
        <p:spPr>
          <a:xfrm>
            <a:off x="3255645" y="4695825"/>
            <a:ext cx="6794913" cy="2245360"/>
          </a:xfrm>
          <a:prstGeom prst="rect">
            <a:avLst/>
          </a:prstGeom>
          <a:noFill/>
        </p:spPr>
        <p:txBody>
          <a:bodyPr wrap="square" rtlCol="0">
            <a:spAutoFit/>
          </a:bodyPr>
          <a:p>
            <a:pPr marL="342900" indent="-342900">
              <a:buFont typeface="Arial" panose="020B0604020202020204" pitchFamily="34" charset="0"/>
              <a:buChar char="•"/>
            </a:pPr>
            <a:r>
              <a:rPr lang="zh-CN" altLang="en-US" sz="2000" b="1" dirty="0">
                <a:latin typeface="Times New Roman" panose="02020603050405020304" pitchFamily="18" charset="0"/>
                <a:cs typeface="Times New Roman" panose="02020603050405020304" pitchFamily="18" charset="0"/>
              </a:rPr>
              <a:t>开发难度大</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Linux</a:t>
            </a:r>
            <a:r>
              <a:rPr lang="zh-CN" altLang="en-US" sz="2000" dirty="0">
                <a:latin typeface="Times New Roman" panose="02020603050405020304" pitchFamily="18" charset="0"/>
                <a:cs typeface="Times New Roman" panose="02020603050405020304" pitchFamily="18" charset="0"/>
              </a:rPr>
              <a:t>内核编程</a:t>
            </a:r>
            <a:endParaRPr lang="en-US" altLang="zh-C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altLang="zh-C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zh-CN" altLang="en-US" sz="2000" b="1" dirty="0">
                <a:latin typeface="Times New Roman" panose="02020603050405020304" pitchFamily="18" charset="0"/>
                <a:cs typeface="Times New Roman" panose="02020603050405020304" pitchFamily="18" charset="0"/>
              </a:rPr>
              <a:t>部署时间长，易出错</a:t>
            </a:r>
            <a:endParaRPr lang="zh-CN" alt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zh-CN" alt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zh-CN" altLang="en-US" sz="2000" b="1" dirty="0">
                <a:latin typeface="Times New Roman" panose="02020603050405020304" pitchFamily="18" charset="0"/>
                <a:cs typeface="Times New Roman" panose="02020603050405020304" pitchFamily="18" charset="0"/>
              </a:rPr>
              <a:t>不具备通用性</a:t>
            </a:r>
            <a:endParaRPr lang="en-US" altLang="zh-C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altLang="zh-C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altLang="zh-CN" sz="2000" dirty="0">
              <a:latin typeface="Times New Roman" panose="02020603050405020304" pitchFamily="18" charset="0"/>
              <a:cs typeface="Times New Roman" panose="02020603050405020304" pitchFamily="18" charset="0"/>
            </a:endParaRPr>
          </a:p>
        </p:txBody>
      </p:sp>
      <p:sp>
        <p:nvSpPr>
          <p:cNvPr id="5" name="文本框 4"/>
          <p:cNvSpPr txBox="1"/>
          <p:nvPr/>
        </p:nvSpPr>
        <p:spPr>
          <a:xfrm>
            <a:off x="2586355" y="6453505"/>
            <a:ext cx="9092565" cy="275590"/>
          </a:xfrm>
          <a:prstGeom prst="rect">
            <a:avLst/>
          </a:prstGeom>
          <a:noFill/>
        </p:spPr>
        <p:txBody>
          <a:bodyPr wrap="square" rtlCol="0">
            <a:spAutoFit/>
          </a:bodyPr>
          <a:p>
            <a:r>
              <a:rPr lang="en-US" altLang="zh-CN" sz="1200">
                <a:solidFill>
                  <a:schemeClr val="tx1"/>
                </a:solidFill>
              </a:rPr>
              <a:t>[1] </a:t>
            </a:r>
            <a:r>
              <a:rPr lang="zh-CN" altLang="en-US" sz="1200">
                <a:solidFill>
                  <a:schemeClr val="tx1"/>
                </a:solidFill>
              </a:rPr>
              <a:t>完全公平调度器（Completely Fair Scheduler）：简称CFS，为Linux内核默认调度器。</a:t>
            </a:r>
            <a:endParaRPr lang="zh-CN" altLang="en-US" sz="1200">
              <a:solidFill>
                <a:schemeClr val="tx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2509520" cy="6858000"/>
          </a:xfrm>
          <a:prstGeom prst="rect">
            <a:avLst/>
          </a:prstGeom>
          <a:solidFill>
            <a:srgbClr val="1D50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nvGrpSpPr>
          <p:cNvPr id="20" name="组合 19"/>
          <p:cNvGrpSpPr/>
          <p:nvPr/>
        </p:nvGrpSpPr>
        <p:grpSpPr>
          <a:xfrm>
            <a:off x="0" y="3133855"/>
            <a:ext cx="2737505" cy="762000"/>
            <a:chOff x="0" y="772160"/>
            <a:chExt cx="2737505" cy="762000"/>
          </a:xfrm>
        </p:grpSpPr>
        <p:sp>
          <p:nvSpPr>
            <p:cNvPr id="15" name="矩形 14"/>
            <p:cNvSpPr/>
            <p:nvPr/>
          </p:nvSpPr>
          <p:spPr>
            <a:xfrm>
              <a:off x="0" y="772160"/>
              <a:ext cx="2509520" cy="762000"/>
            </a:xfrm>
            <a:prstGeom prst="rect">
              <a:avLst/>
            </a:prstGeom>
            <a:solidFill>
              <a:srgbClr val="C0000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7" name="等腰三角形 16"/>
            <p:cNvSpPr/>
            <p:nvPr/>
          </p:nvSpPr>
          <p:spPr>
            <a:xfrm rot="5400000">
              <a:off x="2491281" y="1039167"/>
              <a:ext cx="264463" cy="227985"/>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sp>
        <p:nvSpPr>
          <p:cNvPr id="8" name="文本框 7"/>
          <p:cNvSpPr txBox="1"/>
          <p:nvPr/>
        </p:nvSpPr>
        <p:spPr>
          <a:xfrm>
            <a:off x="86360" y="1388371"/>
            <a:ext cx="2336800" cy="460375"/>
          </a:xfrm>
          <a:prstGeom prst="rect">
            <a:avLst/>
          </a:prstGeom>
          <a:noFill/>
        </p:spPr>
        <p:txBody>
          <a:bodyPr wrap="square" rtlCol="0">
            <a:spAutoFit/>
          </a:bodyPr>
          <a:lstStyle/>
          <a:p>
            <a:pPr algn="ctr"/>
            <a:r>
              <a:rPr lang="zh-CN" altLang="en-US" sz="2400" b="1">
                <a:solidFill>
                  <a:schemeClr val="bg1"/>
                </a:solidFill>
                <a:latin typeface="Times New Roman" panose="02020603050405020304" pitchFamily="18" charset="0"/>
                <a:cs typeface="Times New Roman" panose="02020603050405020304" pitchFamily="18" charset="0"/>
              </a:rPr>
              <a:t>研究背景</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9" name="文本框 8"/>
          <p:cNvSpPr txBox="1"/>
          <p:nvPr/>
        </p:nvSpPr>
        <p:spPr>
          <a:xfrm>
            <a:off x="86360" y="2324952"/>
            <a:ext cx="2336800" cy="460375"/>
          </a:xfrm>
          <a:prstGeom prst="rect">
            <a:avLst/>
          </a:prstGeom>
          <a:noFill/>
        </p:spPr>
        <p:txBody>
          <a:bodyPr wrap="square" rtlCol="0">
            <a:spAutoFit/>
          </a:bodyPr>
          <a:lstStyle/>
          <a:p>
            <a:pPr algn="ctr"/>
            <a:r>
              <a:rPr lang="zh-CN" altLang="en-US" sz="2400" b="1">
                <a:solidFill>
                  <a:schemeClr val="bg1"/>
                </a:solidFill>
                <a:latin typeface="Times New Roman" panose="02020603050405020304" pitchFamily="18" charset="0"/>
                <a:cs typeface="Times New Roman" panose="02020603050405020304" pitchFamily="18" charset="0"/>
              </a:rPr>
              <a:t>设计实现</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10" name="文本框 9"/>
          <p:cNvSpPr txBox="1"/>
          <p:nvPr/>
        </p:nvSpPr>
        <p:spPr>
          <a:xfrm>
            <a:off x="86360" y="3261533"/>
            <a:ext cx="2336800" cy="460375"/>
          </a:xfrm>
          <a:prstGeom prst="rect">
            <a:avLst/>
          </a:prstGeom>
          <a:noFill/>
        </p:spPr>
        <p:txBody>
          <a:bodyPr wrap="square" rtlCol="0">
            <a:spAutoFit/>
          </a:bodyPr>
          <a:lstStyle/>
          <a:p>
            <a:pPr algn="ctr"/>
            <a:r>
              <a:rPr lang="zh-CN" altLang="en-US" sz="2400" b="1" dirty="0">
                <a:solidFill>
                  <a:schemeClr val="bg1"/>
                </a:solidFill>
                <a:latin typeface="Times New Roman" panose="02020603050405020304" pitchFamily="18" charset="0"/>
                <a:cs typeface="Times New Roman" panose="02020603050405020304" pitchFamily="18" charset="0"/>
              </a:rPr>
              <a:t>高性能</a:t>
            </a:r>
            <a:r>
              <a:rPr lang="zh-CN" altLang="en-US" sz="2400" b="1" dirty="0">
                <a:solidFill>
                  <a:schemeClr val="bg1"/>
                </a:solidFill>
                <a:latin typeface="Times New Roman" panose="02020603050405020304" pitchFamily="18" charset="0"/>
                <a:cs typeface="Times New Roman" panose="02020603050405020304" pitchFamily="18" charset="0"/>
              </a:rPr>
              <a:t>优化</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11" name="文本框 10"/>
          <p:cNvSpPr txBox="1"/>
          <p:nvPr/>
        </p:nvSpPr>
        <p:spPr>
          <a:xfrm>
            <a:off x="86360" y="4198114"/>
            <a:ext cx="2336800" cy="460375"/>
          </a:xfrm>
          <a:prstGeom prst="rect">
            <a:avLst/>
          </a:prstGeom>
          <a:noFill/>
        </p:spPr>
        <p:txBody>
          <a:bodyPr wrap="square" rtlCol="0">
            <a:spAutoFit/>
          </a:bodyPr>
          <a:lstStyle/>
          <a:p>
            <a:pPr algn="ctr"/>
            <a:r>
              <a:rPr lang="zh-CN" altLang="en-US" sz="2400" b="1">
                <a:solidFill>
                  <a:schemeClr val="bg1"/>
                </a:solidFill>
                <a:latin typeface="Times New Roman" panose="02020603050405020304" pitchFamily="18" charset="0"/>
                <a:cs typeface="Times New Roman" panose="02020603050405020304" pitchFamily="18" charset="0"/>
              </a:rPr>
              <a:t>性能</a:t>
            </a:r>
            <a:r>
              <a:rPr lang="zh-CN" altLang="en-US" sz="2400" b="1">
                <a:solidFill>
                  <a:schemeClr val="bg1"/>
                </a:solidFill>
                <a:latin typeface="Times New Roman" panose="02020603050405020304" pitchFamily="18" charset="0"/>
                <a:cs typeface="Times New Roman" panose="02020603050405020304" pitchFamily="18" charset="0"/>
              </a:rPr>
              <a:t>评估</a:t>
            </a:r>
            <a:endParaRPr lang="zh-CN" altLang="en-US" sz="2400" b="1">
              <a:solidFill>
                <a:schemeClr val="bg1"/>
              </a:solidFill>
              <a:latin typeface="Times New Roman" panose="02020603050405020304" pitchFamily="18" charset="0"/>
              <a:cs typeface="Times New Roman" panose="02020603050405020304" pitchFamily="18" charset="0"/>
            </a:endParaRPr>
          </a:p>
        </p:txBody>
      </p:sp>
      <p:pic>
        <p:nvPicPr>
          <p:cNvPr id="23" name="图形 22" descr="文凭卷筒"/>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97560" y="5943600"/>
            <a:ext cx="914400" cy="914400"/>
          </a:xfrm>
          <a:prstGeom prst="rect">
            <a:avLst/>
          </a:prstGeom>
        </p:spPr>
      </p:pic>
      <p:sp>
        <p:nvSpPr>
          <p:cNvPr id="13" name="标题 1"/>
          <p:cNvSpPr txBox="1"/>
          <p:nvPr/>
        </p:nvSpPr>
        <p:spPr>
          <a:xfrm>
            <a:off x="3255691" y="568119"/>
            <a:ext cx="8596786" cy="6881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b="1">
                <a:latin typeface="Times New Roman" panose="02020603050405020304" pitchFamily="18" charset="0"/>
                <a:cs typeface="Times New Roman" panose="02020603050405020304" pitchFamily="18" charset="0"/>
              </a:rPr>
              <a:t>2.5 </a:t>
            </a:r>
            <a:r>
              <a:rPr lang="zh-CN" altLang="en-US" sz="3600" b="1" dirty="0">
                <a:latin typeface="Times New Roman" panose="02020603050405020304" pitchFamily="18" charset="0"/>
                <a:cs typeface="Times New Roman" panose="02020603050405020304" pitchFamily="18" charset="0"/>
                <a:sym typeface="+mn-ea"/>
              </a:rPr>
              <a:t>自适应调度优先级调整</a:t>
            </a:r>
            <a:endParaRPr lang="zh-CN" altLang="en-US" sz="3600" b="1">
              <a:latin typeface="Times New Roman" panose="02020603050405020304" pitchFamily="18" charset="0"/>
              <a:cs typeface="Times New Roman" panose="02020603050405020304" pitchFamily="18" charset="0"/>
            </a:endParaRPr>
          </a:p>
        </p:txBody>
      </p:sp>
      <p:pic>
        <p:nvPicPr>
          <p:cNvPr id="16" name="图片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68" y="311328"/>
            <a:ext cx="2256183" cy="414149"/>
          </a:xfrm>
          <a:prstGeom prst="rect">
            <a:avLst/>
          </a:prstGeom>
        </p:spPr>
      </p:pic>
      <p:sp>
        <p:nvSpPr>
          <p:cNvPr id="30" name="文本框 29"/>
          <p:cNvSpPr txBox="1"/>
          <p:nvPr/>
        </p:nvSpPr>
        <p:spPr>
          <a:xfrm>
            <a:off x="46051" y="5134697"/>
            <a:ext cx="2336800" cy="460375"/>
          </a:xfrm>
          <a:prstGeom prst="rect">
            <a:avLst/>
          </a:prstGeom>
          <a:noFill/>
        </p:spPr>
        <p:txBody>
          <a:bodyPr wrap="square" rtlCol="0">
            <a:spAutoFit/>
          </a:bodyPr>
          <a:lstStyle/>
          <a:p>
            <a:pPr algn="ctr"/>
            <a:r>
              <a:rPr lang="zh-CN" altLang="en-US" sz="2400" b="1">
                <a:solidFill>
                  <a:schemeClr val="bg1"/>
                </a:solidFill>
                <a:latin typeface="Times New Roman" panose="02020603050405020304" pitchFamily="18" charset="0"/>
                <a:cs typeface="Times New Roman" panose="02020603050405020304" pitchFamily="18" charset="0"/>
              </a:rPr>
              <a:t>赛题总结</a:t>
            </a:r>
            <a:endParaRPr lang="zh-CN" altLang="en-US" sz="2400" dirty="0">
              <a:solidFill>
                <a:schemeClr val="bg1"/>
              </a:solidFill>
              <a:latin typeface="Times New Roman" panose="02020603050405020304" pitchFamily="18" charset="0"/>
              <a:cs typeface="Times New Roman" panose="02020603050405020304" pitchFamily="18" charset="0"/>
            </a:endParaRPr>
          </a:p>
        </p:txBody>
      </p:sp>
      <p:sp>
        <p:nvSpPr>
          <p:cNvPr id="6" name="文本框 5"/>
          <p:cNvSpPr txBox="1"/>
          <p:nvPr/>
        </p:nvSpPr>
        <p:spPr>
          <a:xfrm>
            <a:off x="3255691" y="3492365"/>
            <a:ext cx="4940631" cy="521970"/>
          </a:xfrm>
          <a:prstGeom prst="rect">
            <a:avLst/>
          </a:prstGeom>
          <a:noFill/>
        </p:spPr>
        <p:txBody>
          <a:bodyPr wrap="square" rtlCol="0">
            <a:spAutoFit/>
          </a:bodyPr>
          <a:lstStyle/>
          <a:p>
            <a:endParaRPr lang="en-US" altLang="zh-CN" sz="2800" b="1" u="sng">
              <a:latin typeface="Times New Roman" panose="02020603050405020304" pitchFamily="18" charset="0"/>
              <a:cs typeface="Times New Roman" panose="02020603050405020304" pitchFamily="18" charset="0"/>
            </a:endParaRPr>
          </a:p>
        </p:txBody>
      </p:sp>
      <p:sp>
        <p:nvSpPr>
          <p:cNvPr id="7" name="文本框 6"/>
          <p:cNvSpPr txBox="1"/>
          <p:nvPr/>
        </p:nvSpPr>
        <p:spPr>
          <a:xfrm>
            <a:off x="3932044" y="4260358"/>
            <a:ext cx="7244080" cy="398780"/>
          </a:xfrm>
          <a:prstGeom prst="rect">
            <a:avLst/>
          </a:prstGeom>
          <a:noFill/>
        </p:spPr>
        <p:txBody>
          <a:bodyPr wrap="square" rtlCol="0">
            <a:spAutoFit/>
          </a:bodyPr>
          <a:lstStyle/>
          <a:p>
            <a:pPr indent="0">
              <a:buFont typeface="Arial" panose="020B0604020202020204" pitchFamily="34" charset="0"/>
              <a:buNone/>
            </a:pPr>
            <a:endParaRPr lang="en-US" altLang="zh-CN" sz="2000">
              <a:latin typeface="Times New Roman" panose="02020603050405020304" pitchFamily="18" charset="0"/>
              <a:cs typeface="Times New Roman" panose="02020603050405020304" pitchFamily="18" charset="0"/>
            </a:endParaRPr>
          </a:p>
        </p:txBody>
      </p:sp>
      <p:pic>
        <p:nvPicPr>
          <p:cNvPr id="41" name="图片 41" descr="img_v2_9feb12c1-e1db-4c1e-a30e-365c2180442g"/>
          <p:cNvPicPr>
            <a:picLocks noChangeAspect="1"/>
          </p:cNvPicPr>
          <p:nvPr>
            <p:custDataLst>
              <p:tags r:id="rId3"/>
            </p:custDataLst>
          </p:nvPr>
        </p:nvPicPr>
        <p:blipFill>
          <a:blip r:embed="rId4"/>
          <a:stretch>
            <a:fillRect/>
          </a:stretch>
        </p:blipFill>
        <p:spPr>
          <a:xfrm>
            <a:off x="3066415" y="4403725"/>
            <a:ext cx="8721725" cy="2434590"/>
          </a:xfrm>
          <a:prstGeom prst="rect">
            <a:avLst/>
          </a:prstGeom>
        </p:spPr>
      </p:pic>
      <p:sp>
        <p:nvSpPr>
          <p:cNvPr id="4" name="文本框 3"/>
          <p:cNvSpPr txBox="1"/>
          <p:nvPr/>
        </p:nvSpPr>
        <p:spPr>
          <a:xfrm>
            <a:off x="2878455" y="1426845"/>
            <a:ext cx="5900420" cy="521970"/>
          </a:xfrm>
          <a:prstGeom prst="rect">
            <a:avLst/>
          </a:prstGeom>
          <a:noFill/>
        </p:spPr>
        <p:txBody>
          <a:bodyPr wrap="square" rtlCol="0">
            <a:spAutoFit/>
          </a:bodyPr>
          <a:p>
            <a:r>
              <a:rPr lang="zh-CN" altLang="en-US" sz="2800" b="1">
                <a:latin typeface="Times New Roman" panose="02020603050405020304" pitchFamily="18" charset="0"/>
                <a:cs typeface="Times New Roman" panose="02020603050405020304" pitchFamily="18" charset="0"/>
                <a:sym typeface="+mn-ea"/>
              </a:rPr>
              <a:t>解决方案：</a:t>
            </a:r>
            <a:r>
              <a:rPr lang="zh-CN" altLang="en-US" sz="2800" b="1" dirty="0">
                <a:latin typeface="Times New Roman" panose="02020603050405020304" pitchFamily="18" charset="0"/>
                <a:cs typeface="Times New Roman" panose="02020603050405020304" pitchFamily="18" charset="0"/>
                <a:sym typeface="+mn-ea"/>
              </a:rPr>
              <a:t>自适应调度优先级调整</a:t>
            </a:r>
            <a:endParaRPr lang="zh-CN" altLang="en-US" sz="2800" b="1">
              <a:latin typeface="Times New Roman" panose="02020603050405020304" pitchFamily="18" charset="0"/>
              <a:cs typeface="Times New Roman" panose="02020603050405020304" pitchFamily="18" charset="0"/>
              <a:sym typeface="+mn-ea"/>
            </a:endParaRPr>
          </a:p>
        </p:txBody>
      </p:sp>
      <p:sp>
        <p:nvSpPr>
          <p:cNvPr id="24" name="文本框 23"/>
          <p:cNvSpPr txBox="1"/>
          <p:nvPr/>
        </p:nvSpPr>
        <p:spPr>
          <a:xfrm>
            <a:off x="2878455" y="2197735"/>
            <a:ext cx="9433560" cy="2461260"/>
          </a:xfrm>
          <a:prstGeom prst="rect">
            <a:avLst/>
          </a:prstGeom>
          <a:noFill/>
        </p:spPr>
        <p:txBody>
          <a:bodyPr wrap="square" rtlCol="0">
            <a:spAutoFit/>
          </a:bodyPr>
          <a:p>
            <a:pPr marL="342900" indent="-342900">
              <a:buFont typeface="Arial" panose="020B0604020202020204" pitchFamily="34" charset="0"/>
              <a:buChar char="•"/>
            </a:pPr>
            <a:r>
              <a:rPr lang="en-US" altLang="zh-CN" sz="2200" b="1" dirty="0">
                <a:latin typeface="Times New Roman" panose="02020603050405020304" pitchFamily="18" charset="0"/>
                <a:cs typeface="Times New Roman" panose="02020603050405020304" pitchFamily="18" charset="0"/>
                <a:sym typeface="+mn-ea"/>
              </a:rPr>
              <a:t>Lord</a:t>
            </a:r>
            <a:r>
              <a:rPr lang="zh-CN" altLang="en-US" sz="2200" b="1" dirty="0">
                <a:latin typeface="Times New Roman" panose="02020603050405020304" pitchFamily="18" charset="0"/>
                <a:cs typeface="Times New Roman" panose="02020603050405020304" pitchFamily="18" charset="0"/>
                <a:sym typeface="+mn-ea"/>
              </a:rPr>
              <a:t>决定将目标线程调度到目标</a:t>
            </a:r>
            <a:r>
              <a:rPr lang="en-US" altLang="zh-CN" sz="2200" b="1" dirty="0">
                <a:latin typeface="Times New Roman" panose="02020603050405020304" pitchFamily="18" charset="0"/>
                <a:cs typeface="Times New Roman" panose="02020603050405020304" pitchFamily="18" charset="0"/>
                <a:sym typeface="+mn-ea"/>
              </a:rPr>
              <a:t>CPU</a:t>
            </a:r>
            <a:r>
              <a:rPr lang="zh-CN" altLang="en-US" sz="2200" b="1" dirty="0">
                <a:latin typeface="Times New Roman" panose="02020603050405020304" pitchFamily="18" charset="0"/>
                <a:cs typeface="Times New Roman" panose="02020603050405020304" pitchFamily="18" charset="0"/>
                <a:sym typeface="+mn-ea"/>
              </a:rPr>
              <a:t>上时，将</a:t>
            </a:r>
            <a:r>
              <a:rPr lang="en-US" altLang="zh-CN" sz="2200" b="1" dirty="0">
                <a:latin typeface="Times New Roman" panose="02020603050405020304" pitchFamily="18" charset="0"/>
                <a:cs typeface="Times New Roman" panose="02020603050405020304" pitchFamily="18" charset="0"/>
                <a:sym typeface="+mn-ea"/>
              </a:rPr>
              <a:t>COS</a:t>
            </a:r>
            <a:r>
              <a:rPr lang="zh-CN" altLang="en-US" sz="2200" b="1" dirty="0">
                <a:latin typeface="Times New Roman" panose="02020603050405020304" pitchFamily="18" charset="0"/>
                <a:cs typeface="Times New Roman" panose="02020603050405020304" pitchFamily="18" charset="0"/>
                <a:sym typeface="+mn-ea"/>
              </a:rPr>
              <a:t>优先级短暂</a:t>
            </a:r>
            <a:r>
              <a:rPr lang="zh-CN" altLang="en-US" sz="2200" b="1" dirty="0">
                <a:solidFill>
                  <a:srgbClr val="FF0000"/>
                </a:solidFill>
                <a:latin typeface="Times New Roman" panose="02020603050405020304" pitchFamily="18" charset="0"/>
                <a:cs typeface="Times New Roman" panose="02020603050405020304" pitchFamily="18" charset="0"/>
                <a:sym typeface="+mn-ea"/>
              </a:rPr>
              <a:t>提升至</a:t>
            </a:r>
            <a:r>
              <a:rPr lang="en-US" altLang="zh-CN" sz="2200" b="1" dirty="0">
                <a:solidFill>
                  <a:srgbClr val="FF0000"/>
                </a:solidFill>
                <a:latin typeface="Times New Roman" panose="02020603050405020304" pitchFamily="18" charset="0"/>
                <a:cs typeface="Times New Roman" panose="02020603050405020304" pitchFamily="18" charset="0"/>
                <a:sym typeface="+mn-ea"/>
              </a:rPr>
              <a:t>CFS</a:t>
            </a:r>
            <a:r>
              <a:rPr lang="zh-CN" altLang="en-US" sz="2200" b="1" dirty="0">
                <a:solidFill>
                  <a:srgbClr val="FF0000"/>
                </a:solidFill>
                <a:latin typeface="Times New Roman" panose="02020603050405020304" pitchFamily="18" charset="0"/>
                <a:cs typeface="Times New Roman" panose="02020603050405020304" pitchFamily="18" charset="0"/>
                <a:sym typeface="+mn-ea"/>
              </a:rPr>
              <a:t>之上</a:t>
            </a:r>
            <a:endParaRPr lang="zh-CN" altLang="en-US" sz="2200" b="1" dirty="0">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endParaRPr lang="zh-CN" altLang="en-US" sz="2200" b="1" dirty="0">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r>
              <a:rPr lang="zh-CN" altLang="en-US" sz="2200" b="1" dirty="0">
                <a:latin typeface="Times New Roman" panose="02020603050405020304" pitchFamily="18" charset="0"/>
                <a:cs typeface="Times New Roman" panose="02020603050405020304" pitchFamily="18" charset="0"/>
                <a:sym typeface="+mn-ea"/>
              </a:rPr>
              <a:t>等到目标线程被目标</a:t>
            </a:r>
            <a:r>
              <a:rPr lang="en-US" altLang="zh-CN" sz="2200" b="1" dirty="0">
                <a:latin typeface="Times New Roman" panose="02020603050405020304" pitchFamily="18" charset="0"/>
                <a:cs typeface="Times New Roman" panose="02020603050405020304" pitchFamily="18" charset="0"/>
                <a:sym typeface="+mn-ea"/>
              </a:rPr>
              <a:t>CPU</a:t>
            </a:r>
            <a:r>
              <a:rPr lang="zh-CN" altLang="en-US" sz="2200" b="1" dirty="0">
                <a:latin typeface="Times New Roman" panose="02020603050405020304" pitchFamily="18" charset="0"/>
                <a:cs typeface="Times New Roman" panose="02020603050405020304" pitchFamily="18" charset="0"/>
                <a:sym typeface="+mn-ea"/>
              </a:rPr>
              <a:t>调度时，再将其优先级</a:t>
            </a:r>
            <a:r>
              <a:rPr lang="zh-CN" altLang="en-US" sz="2200" b="1" dirty="0">
                <a:solidFill>
                  <a:srgbClr val="FF0000"/>
                </a:solidFill>
                <a:latin typeface="Times New Roman" panose="02020603050405020304" pitchFamily="18" charset="0"/>
                <a:cs typeface="Times New Roman" panose="02020603050405020304" pitchFamily="18" charset="0"/>
                <a:sym typeface="+mn-ea"/>
              </a:rPr>
              <a:t>恢复到</a:t>
            </a:r>
            <a:r>
              <a:rPr lang="en-US" altLang="zh-CN" sz="2200" b="1" dirty="0">
                <a:solidFill>
                  <a:srgbClr val="FF0000"/>
                </a:solidFill>
                <a:latin typeface="Times New Roman" panose="02020603050405020304" pitchFamily="18" charset="0"/>
                <a:cs typeface="Times New Roman" panose="02020603050405020304" pitchFamily="18" charset="0"/>
                <a:sym typeface="+mn-ea"/>
              </a:rPr>
              <a:t>CFS</a:t>
            </a:r>
            <a:r>
              <a:rPr lang="zh-CN" altLang="en-US" sz="2200" b="1" dirty="0">
                <a:solidFill>
                  <a:srgbClr val="FF0000"/>
                </a:solidFill>
                <a:latin typeface="Times New Roman" panose="02020603050405020304" pitchFamily="18" charset="0"/>
                <a:cs typeface="Times New Roman" panose="02020603050405020304" pitchFamily="18" charset="0"/>
                <a:sym typeface="+mn-ea"/>
              </a:rPr>
              <a:t>之下</a:t>
            </a:r>
            <a:endParaRPr lang="zh-CN" altLang="en-US" sz="2200" b="1" dirty="0">
              <a:solidFill>
                <a:srgbClr val="FF0000"/>
              </a:solidFill>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endParaRPr lang="zh-CN" altLang="en-US" sz="2200" b="1" dirty="0">
              <a:solidFill>
                <a:srgbClr val="FF0000"/>
              </a:solidFill>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r>
              <a:rPr lang="zh-CN" altLang="en-US" sz="2200" b="1" dirty="0">
                <a:latin typeface="Times New Roman" panose="02020603050405020304" pitchFamily="18" charset="0"/>
                <a:cs typeface="Times New Roman" panose="02020603050405020304" pitchFamily="18" charset="0"/>
                <a:sym typeface="+mn-ea"/>
              </a:rPr>
              <a:t>兼顾性能与稳定性</a:t>
            </a:r>
            <a:endParaRPr lang="zh-CN" altLang="en-US" sz="2200" b="1" dirty="0">
              <a:latin typeface="Times New Roman" panose="02020603050405020304" pitchFamily="18" charset="0"/>
              <a:cs typeface="Times New Roman" panose="02020603050405020304" pitchFamily="18" charset="0"/>
              <a:sym typeface="+mn-ea"/>
            </a:endParaRPr>
          </a:p>
          <a:p>
            <a:endParaRPr lang="zh-CN" altLang="en-US" sz="2200" b="1" dirty="0">
              <a:latin typeface="Times New Roman" panose="02020603050405020304" pitchFamily="18" charset="0"/>
              <a:cs typeface="Times New Roman" panose="02020603050405020304" pitchFamily="18" charset="0"/>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2509520" cy="6858000"/>
          </a:xfrm>
          <a:prstGeom prst="rect">
            <a:avLst/>
          </a:prstGeom>
          <a:solidFill>
            <a:srgbClr val="1D50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nvGrpSpPr>
          <p:cNvPr id="20" name="组合 19"/>
          <p:cNvGrpSpPr/>
          <p:nvPr/>
        </p:nvGrpSpPr>
        <p:grpSpPr>
          <a:xfrm>
            <a:off x="0" y="3133855"/>
            <a:ext cx="2737505" cy="762000"/>
            <a:chOff x="0" y="772160"/>
            <a:chExt cx="2737505" cy="762000"/>
          </a:xfrm>
        </p:grpSpPr>
        <p:sp>
          <p:nvSpPr>
            <p:cNvPr id="15" name="矩形 14"/>
            <p:cNvSpPr/>
            <p:nvPr/>
          </p:nvSpPr>
          <p:spPr>
            <a:xfrm>
              <a:off x="0" y="772160"/>
              <a:ext cx="2509520" cy="762000"/>
            </a:xfrm>
            <a:prstGeom prst="rect">
              <a:avLst/>
            </a:prstGeom>
            <a:solidFill>
              <a:srgbClr val="C0000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7" name="等腰三角形 16"/>
            <p:cNvSpPr/>
            <p:nvPr/>
          </p:nvSpPr>
          <p:spPr>
            <a:xfrm rot="5400000">
              <a:off x="2491281" y="1039167"/>
              <a:ext cx="264463" cy="227985"/>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sp>
        <p:nvSpPr>
          <p:cNvPr id="8" name="文本框 7"/>
          <p:cNvSpPr txBox="1"/>
          <p:nvPr/>
        </p:nvSpPr>
        <p:spPr>
          <a:xfrm>
            <a:off x="86360" y="1388371"/>
            <a:ext cx="2336800" cy="460375"/>
          </a:xfrm>
          <a:prstGeom prst="rect">
            <a:avLst/>
          </a:prstGeom>
          <a:noFill/>
        </p:spPr>
        <p:txBody>
          <a:bodyPr wrap="square" rtlCol="0">
            <a:spAutoFit/>
          </a:bodyPr>
          <a:lstStyle/>
          <a:p>
            <a:pPr algn="ctr"/>
            <a:r>
              <a:rPr lang="zh-CN" altLang="en-US" sz="2400" b="1">
                <a:solidFill>
                  <a:schemeClr val="bg1"/>
                </a:solidFill>
                <a:latin typeface="Times New Roman" panose="02020603050405020304" pitchFamily="18" charset="0"/>
                <a:cs typeface="Times New Roman" panose="02020603050405020304" pitchFamily="18" charset="0"/>
              </a:rPr>
              <a:t>研究背景</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9" name="文本框 8"/>
          <p:cNvSpPr txBox="1"/>
          <p:nvPr/>
        </p:nvSpPr>
        <p:spPr>
          <a:xfrm>
            <a:off x="86360" y="2324952"/>
            <a:ext cx="2336800" cy="460375"/>
          </a:xfrm>
          <a:prstGeom prst="rect">
            <a:avLst/>
          </a:prstGeom>
          <a:noFill/>
        </p:spPr>
        <p:txBody>
          <a:bodyPr wrap="square" rtlCol="0">
            <a:spAutoFit/>
          </a:bodyPr>
          <a:lstStyle/>
          <a:p>
            <a:pPr algn="ctr"/>
            <a:r>
              <a:rPr lang="zh-CN" altLang="en-US" sz="2400" b="1">
                <a:solidFill>
                  <a:schemeClr val="bg1"/>
                </a:solidFill>
                <a:latin typeface="Times New Roman" panose="02020603050405020304" pitchFamily="18" charset="0"/>
                <a:cs typeface="Times New Roman" panose="02020603050405020304" pitchFamily="18" charset="0"/>
              </a:rPr>
              <a:t>设计实现</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10" name="文本框 9"/>
          <p:cNvSpPr txBox="1"/>
          <p:nvPr/>
        </p:nvSpPr>
        <p:spPr>
          <a:xfrm>
            <a:off x="86360" y="3261533"/>
            <a:ext cx="2336800" cy="460375"/>
          </a:xfrm>
          <a:prstGeom prst="rect">
            <a:avLst/>
          </a:prstGeom>
          <a:noFill/>
        </p:spPr>
        <p:txBody>
          <a:bodyPr wrap="square" rtlCol="0">
            <a:spAutoFit/>
          </a:bodyPr>
          <a:lstStyle/>
          <a:p>
            <a:pPr algn="ctr"/>
            <a:r>
              <a:rPr lang="zh-CN" altLang="en-US" sz="2400" b="1" dirty="0">
                <a:solidFill>
                  <a:schemeClr val="bg1"/>
                </a:solidFill>
                <a:latin typeface="Times New Roman" panose="02020603050405020304" pitchFamily="18" charset="0"/>
                <a:cs typeface="Times New Roman" panose="02020603050405020304" pitchFamily="18" charset="0"/>
              </a:rPr>
              <a:t>高性能</a:t>
            </a:r>
            <a:r>
              <a:rPr lang="zh-CN" altLang="en-US" sz="2400" b="1" dirty="0">
                <a:solidFill>
                  <a:schemeClr val="bg1"/>
                </a:solidFill>
                <a:latin typeface="Times New Roman" panose="02020603050405020304" pitchFamily="18" charset="0"/>
                <a:cs typeface="Times New Roman" panose="02020603050405020304" pitchFamily="18" charset="0"/>
              </a:rPr>
              <a:t>优化</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11" name="文本框 10"/>
          <p:cNvSpPr txBox="1"/>
          <p:nvPr/>
        </p:nvSpPr>
        <p:spPr>
          <a:xfrm>
            <a:off x="86360" y="4198114"/>
            <a:ext cx="2336800" cy="460375"/>
          </a:xfrm>
          <a:prstGeom prst="rect">
            <a:avLst/>
          </a:prstGeom>
          <a:noFill/>
        </p:spPr>
        <p:txBody>
          <a:bodyPr wrap="square" rtlCol="0">
            <a:spAutoFit/>
          </a:bodyPr>
          <a:lstStyle/>
          <a:p>
            <a:pPr algn="ctr"/>
            <a:r>
              <a:rPr lang="zh-CN" altLang="en-US" sz="2400" b="1">
                <a:solidFill>
                  <a:schemeClr val="bg1"/>
                </a:solidFill>
                <a:latin typeface="Times New Roman" panose="02020603050405020304" pitchFamily="18" charset="0"/>
                <a:cs typeface="Times New Roman" panose="02020603050405020304" pitchFamily="18" charset="0"/>
              </a:rPr>
              <a:t>性能</a:t>
            </a:r>
            <a:r>
              <a:rPr lang="zh-CN" altLang="en-US" sz="2400" b="1">
                <a:solidFill>
                  <a:schemeClr val="bg1"/>
                </a:solidFill>
                <a:latin typeface="Times New Roman" panose="02020603050405020304" pitchFamily="18" charset="0"/>
                <a:cs typeface="Times New Roman" panose="02020603050405020304" pitchFamily="18" charset="0"/>
              </a:rPr>
              <a:t>评估</a:t>
            </a:r>
            <a:endParaRPr lang="zh-CN" altLang="en-US" sz="2400" b="1">
              <a:solidFill>
                <a:schemeClr val="bg1"/>
              </a:solidFill>
              <a:latin typeface="Times New Roman" panose="02020603050405020304" pitchFamily="18" charset="0"/>
              <a:cs typeface="Times New Roman" panose="02020603050405020304" pitchFamily="18" charset="0"/>
            </a:endParaRPr>
          </a:p>
        </p:txBody>
      </p:sp>
      <p:pic>
        <p:nvPicPr>
          <p:cNvPr id="23" name="图形 22" descr="文凭卷筒"/>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97560" y="5943600"/>
            <a:ext cx="914400" cy="914400"/>
          </a:xfrm>
          <a:prstGeom prst="rect">
            <a:avLst/>
          </a:prstGeom>
        </p:spPr>
      </p:pic>
      <p:sp>
        <p:nvSpPr>
          <p:cNvPr id="13" name="标题 1"/>
          <p:cNvSpPr txBox="1"/>
          <p:nvPr/>
        </p:nvSpPr>
        <p:spPr>
          <a:xfrm>
            <a:off x="3255691" y="568119"/>
            <a:ext cx="8596786" cy="6881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b="1">
                <a:latin typeface="Times New Roman" panose="02020603050405020304" pitchFamily="18" charset="0"/>
                <a:cs typeface="Times New Roman" panose="02020603050405020304" pitchFamily="18" charset="0"/>
              </a:rPr>
              <a:t>2.5 </a:t>
            </a:r>
            <a:r>
              <a:rPr lang="zh-CN" altLang="en-US" sz="3600" b="1" dirty="0">
                <a:latin typeface="Times New Roman" panose="02020603050405020304" pitchFamily="18" charset="0"/>
                <a:cs typeface="Times New Roman" panose="02020603050405020304" pitchFamily="18" charset="0"/>
                <a:sym typeface="+mn-ea"/>
              </a:rPr>
              <a:t>自适应调度优先级调整</a:t>
            </a:r>
            <a:endParaRPr lang="zh-CN" altLang="en-US" sz="3600" b="1">
              <a:latin typeface="Times New Roman" panose="02020603050405020304" pitchFamily="18" charset="0"/>
              <a:cs typeface="Times New Roman" panose="02020603050405020304" pitchFamily="18" charset="0"/>
            </a:endParaRPr>
          </a:p>
        </p:txBody>
      </p:sp>
      <p:pic>
        <p:nvPicPr>
          <p:cNvPr id="16" name="图片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68" y="311328"/>
            <a:ext cx="2256183" cy="414149"/>
          </a:xfrm>
          <a:prstGeom prst="rect">
            <a:avLst/>
          </a:prstGeom>
        </p:spPr>
      </p:pic>
      <p:sp>
        <p:nvSpPr>
          <p:cNvPr id="30" name="文本框 29"/>
          <p:cNvSpPr txBox="1"/>
          <p:nvPr/>
        </p:nvSpPr>
        <p:spPr>
          <a:xfrm>
            <a:off x="46051" y="5134697"/>
            <a:ext cx="2336800" cy="460375"/>
          </a:xfrm>
          <a:prstGeom prst="rect">
            <a:avLst/>
          </a:prstGeom>
          <a:noFill/>
        </p:spPr>
        <p:txBody>
          <a:bodyPr wrap="square" rtlCol="0">
            <a:spAutoFit/>
          </a:bodyPr>
          <a:lstStyle/>
          <a:p>
            <a:pPr algn="ctr"/>
            <a:r>
              <a:rPr lang="zh-CN" altLang="en-US" sz="2400" b="1">
                <a:solidFill>
                  <a:schemeClr val="bg1"/>
                </a:solidFill>
                <a:latin typeface="Times New Roman" panose="02020603050405020304" pitchFamily="18" charset="0"/>
                <a:cs typeface="Times New Roman" panose="02020603050405020304" pitchFamily="18" charset="0"/>
              </a:rPr>
              <a:t>赛题总结</a:t>
            </a:r>
            <a:endParaRPr lang="zh-CN" altLang="en-US" sz="2400" dirty="0">
              <a:solidFill>
                <a:schemeClr val="bg1"/>
              </a:solidFill>
              <a:latin typeface="Times New Roman" panose="02020603050405020304" pitchFamily="18" charset="0"/>
              <a:cs typeface="Times New Roman" panose="02020603050405020304" pitchFamily="18" charset="0"/>
            </a:endParaRPr>
          </a:p>
        </p:txBody>
      </p:sp>
      <p:sp>
        <p:nvSpPr>
          <p:cNvPr id="6" name="文本框 5"/>
          <p:cNvSpPr txBox="1"/>
          <p:nvPr/>
        </p:nvSpPr>
        <p:spPr>
          <a:xfrm>
            <a:off x="3255691" y="3492365"/>
            <a:ext cx="4940631" cy="521970"/>
          </a:xfrm>
          <a:prstGeom prst="rect">
            <a:avLst/>
          </a:prstGeom>
          <a:noFill/>
        </p:spPr>
        <p:txBody>
          <a:bodyPr wrap="square" rtlCol="0">
            <a:spAutoFit/>
          </a:bodyPr>
          <a:lstStyle/>
          <a:p>
            <a:endParaRPr lang="en-US" altLang="zh-CN" sz="2800" b="1" u="sng">
              <a:latin typeface="Times New Roman" panose="02020603050405020304" pitchFamily="18" charset="0"/>
              <a:cs typeface="Times New Roman" panose="02020603050405020304" pitchFamily="18" charset="0"/>
            </a:endParaRPr>
          </a:p>
        </p:txBody>
      </p:sp>
      <p:sp>
        <p:nvSpPr>
          <p:cNvPr id="7" name="文本框 6"/>
          <p:cNvSpPr txBox="1"/>
          <p:nvPr/>
        </p:nvSpPr>
        <p:spPr>
          <a:xfrm>
            <a:off x="3932044" y="4260358"/>
            <a:ext cx="7244080" cy="398780"/>
          </a:xfrm>
          <a:prstGeom prst="rect">
            <a:avLst/>
          </a:prstGeom>
          <a:noFill/>
        </p:spPr>
        <p:txBody>
          <a:bodyPr wrap="square" rtlCol="0">
            <a:spAutoFit/>
          </a:bodyPr>
          <a:lstStyle/>
          <a:p>
            <a:pPr indent="0">
              <a:buFont typeface="Arial" panose="020B0604020202020204" pitchFamily="34" charset="0"/>
              <a:buNone/>
            </a:pPr>
            <a:endParaRPr lang="en-US" altLang="zh-CN" sz="2000">
              <a:latin typeface="Times New Roman" panose="02020603050405020304" pitchFamily="18" charset="0"/>
              <a:cs typeface="Times New Roman" panose="02020603050405020304" pitchFamily="18" charset="0"/>
            </a:endParaRPr>
          </a:p>
        </p:txBody>
      </p:sp>
      <p:sp>
        <p:nvSpPr>
          <p:cNvPr id="4" name="文本框 3"/>
          <p:cNvSpPr txBox="1"/>
          <p:nvPr/>
        </p:nvSpPr>
        <p:spPr>
          <a:xfrm>
            <a:off x="2827655" y="1376045"/>
            <a:ext cx="7728585" cy="521970"/>
          </a:xfrm>
          <a:prstGeom prst="rect">
            <a:avLst/>
          </a:prstGeom>
          <a:noFill/>
        </p:spPr>
        <p:txBody>
          <a:bodyPr wrap="square" rtlCol="0">
            <a:spAutoFit/>
          </a:bodyPr>
          <a:p>
            <a:r>
              <a:rPr lang="zh-CN" altLang="en-US" sz="2800" b="1">
                <a:latin typeface="Times New Roman" panose="02020603050405020304" pitchFamily="18" charset="0"/>
                <a:cs typeface="Times New Roman" panose="02020603050405020304" pitchFamily="18" charset="0"/>
                <a:sym typeface="+mn-ea"/>
              </a:rPr>
              <a:t>实现：</a:t>
            </a:r>
            <a:r>
              <a:rPr lang="en-US" altLang="zh-CN" sz="2800" b="1">
                <a:latin typeface="Times New Roman" panose="02020603050405020304" pitchFamily="18" charset="0"/>
                <a:cs typeface="Times New Roman" panose="02020603050405020304" pitchFamily="18" charset="0"/>
                <a:sym typeface="+mn-ea"/>
              </a:rPr>
              <a:t>COS Lord</a:t>
            </a:r>
            <a:r>
              <a:rPr lang="zh-CN" altLang="en-US" sz="2800" b="1">
                <a:latin typeface="Times New Roman" panose="02020603050405020304" pitchFamily="18" charset="0"/>
                <a:cs typeface="Times New Roman" panose="02020603050405020304" pitchFamily="18" charset="0"/>
                <a:sym typeface="+mn-ea"/>
              </a:rPr>
              <a:t>调度</a:t>
            </a:r>
            <a:r>
              <a:rPr lang="zh-CN" altLang="en-US" sz="2800" b="1">
                <a:latin typeface="Times New Roman" panose="02020603050405020304" pitchFamily="18" charset="0"/>
                <a:cs typeface="Times New Roman" panose="02020603050405020304" pitchFamily="18" charset="0"/>
                <a:sym typeface="+mn-ea"/>
              </a:rPr>
              <a:t>类</a:t>
            </a:r>
            <a:endParaRPr lang="zh-CN" altLang="en-US" sz="2800" b="1">
              <a:latin typeface="Times New Roman" panose="02020603050405020304" pitchFamily="18" charset="0"/>
              <a:cs typeface="Times New Roman" panose="02020603050405020304" pitchFamily="18" charset="0"/>
              <a:sym typeface="+mn-ea"/>
            </a:endParaRPr>
          </a:p>
        </p:txBody>
      </p:sp>
      <p:sp>
        <p:nvSpPr>
          <p:cNvPr id="24" name="文本框 23"/>
          <p:cNvSpPr txBox="1"/>
          <p:nvPr/>
        </p:nvSpPr>
        <p:spPr>
          <a:xfrm>
            <a:off x="2888615" y="2099310"/>
            <a:ext cx="9044940" cy="4215765"/>
          </a:xfrm>
          <a:prstGeom prst="rect">
            <a:avLst/>
          </a:prstGeom>
          <a:noFill/>
        </p:spPr>
        <p:txBody>
          <a:bodyPr wrap="square" rtlCol="0">
            <a:spAutoFit/>
          </a:bodyPr>
          <a:p>
            <a:pPr marL="342900" indent="-342900">
              <a:buFont typeface="Arial" panose="020B0604020202020204" pitchFamily="34" charset="0"/>
              <a:buChar char="•"/>
            </a:pPr>
            <a:r>
              <a:rPr lang="zh-CN" altLang="en-US" sz="2000" b="1" dirty="0">
                <a:latin typeface="Times New Roman" panose="02020603050405020304" pitchFamily="18" charset="0"/>
                <a:cs typeface="Times New Roman" panose="02020603050405020304" pitchFamily="18" charset="0"/>
                <a:sym typeface="+mn-ea"/>
              </a:rPr>
              <a:t>优先级在</a:t>
            </a:r>
            <a:r>
              <a:rPr lang="en-US" altLang="zh-CN" sz="2000" b="1" dirty="0">
                <a:latin typeface="Times New Roman" panose="02020603050405020304" pitchFamily="18" charset="0"/>
                <a:cs typeface="Times New Roman" panose="02020603050405020304" pitchFamily="18" charset="0"/>
                <a:sym typeface="+mn-ea"/>
              </a:rPr>
              <a:t>Linux</a:t>
            </a:r>
            <a:r>
              <a:rPr lang="zh-CN" altLang="en-US" sz="2000" b="1" dirty="0">
                <a:latin typeface="Times New Roman" panose="02020603050405020304" pitchFamily="18" charset="0"/>
                <a:cs typeface="Times New Roman" panose="02020603050405020304" pitchFamily="18" charset="0"/>
                <a:sym typeface="+mn-ea"/>
              </a:rPr>
              <a:t>初始化时便确定下来，按存储的物理地址从高到低确定，是</a:t>
            </a:r>
            <a:r>
              <a:rPr lang="zh-CN" altLang="en-US" sz="2000" b="1" dirty="0">
                <a:solidFill>
                  <a:srgbClr val="FF0000"/>
                </a:solidFill>
                <a:latin typeface="Times New Roman" panose="02020603050405020304" pitchFamily="18" charset="0"/>
                <a:cs typeface="Times New Roman" panose="02020603050405020304" pitchFamily="18" charset="0"/>
                <a:sym typeface="+mn-ea"/>
              </a:rPr>
              <a:t>定死</a:t>
            </a:r>
            <a:r>
              <a:rPr lang="zh-CN" altLang="en-US" sz="2000" b="1" dirty="0">
                <a:latin typeface="Times New Roman" panose="02020603050405020304" pitchFamily="18" charset="0"/>
                <a:cs typeface="Times New Roman" panose="02020603050405020304" pitchFamily="18" charset="0"/>
                <a:sym typeface="+mn-ea"/>
              </a:rPr>
              <a:t>的</a:t>
            </a:r>
            <a:endParaRPr lang="zh-CN" altLang="en-US" sz="2000" b="1" dirty="0">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endParaRPr lang="zh-CN" altLang="en-US" sz="2400" b="1" dirty="0">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r>
              <a:rPr lang="zh-CN" altLang="en-US" sz="2400" b="1" dirty="0">
                <a:latin typeface="Times New Roman" panose="02020603050405020304" pitchFamily="18" charset="0"/>
                <a:cs typeface="Times New Roman" panose="02020603050405020304" pitchFamily="18" charset="0"/>
                <a:sym typeface="+mn-ea"/>
              </a:rPr>
              <a:t>如何做到动态变化？</a:t>
            </a:r>
            <a:endParaRPr lang="zh-CN" altLang="en-US" sz="2400" b="1" dirty="0">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endParaRPr lang="zh-CN" altLang="en-US" sz="2000" b="1" dirty="0">
              <a:latin typeface="Times New Roman" panose="02020603050405020304" pitchFamily="18" charset="0"/>
              <a:cs typeface="Times New Roman" panose="02020603050405020304" pitchFamily="18" charset="0"/>
              <a:sym typeface="+mn-ea"/>
            </a:endParaRPr>
          </a:p>
          <a:p>
            <a:pPr marL="800100" lvl="1" indent="-342900">
              <a:buFont typeface="Arial" panose="020B0604020202020204" pitchFamily="34" charset="0"/>
              <a:buChar char="•"/>
            </a:pPr>
            <a:r>
              <a:rPr lang="zh-CN" altLang="en-US" sz="2000" b="1" dirty="0">
                <a:latin typeface="Times New Roman" panose="02020603050405020304" pitchFamily="18" charset="0"/>
                <a:cs typeface="Times New Roman" panose="02020603050405020304" pitchFamily="18" charset="0"/>
                <a:sym typeface="+mn-ea"/>
              </a:rPr>
              <a:t>新增调度类</a:t>
            </a:r>
            <a:r>
              <a:rPr lang="en-US" altLang="zh-CN" sz="2000" b="1">
                <a:latin typeface="Times New Roman" panose="02020603050405020304" pitchFamily="18" charset="0"/>
                <a:cs typeface="Times New Roman" panose="02020603050405020304" pitchFamily="18" charset="0"/>
                <a:sym typeface="+mn-ea"/>
              </a:rPr>
              <a:t>COS Lord</a:t>
            </a:r>
            <a:r>
              <a:rPr lang="zh-CN" altLang="en-US" sz="2000" b="1">
                <a:latin typeface="Times New Roman" panose="02020603050405020304" pitchFamily="18" charset="0"/>
                <a:cs typeface="Times New Roman" panose="02020603050405020304" pitchFamily="18" charset="0"/>
                <a:sym typeface="+mn-ea"/>
              </a:rPr>
              <a:t>，优先级最高</a:t>
            </a:r>
            <a:endParaRPr lang="zh-CN" altLang="en-US" sz="2000" b="1" dirty="0">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endParaRPr lang="zh-CN" altLang="en-US" sz="2000" b="1" dirty="0">
              <a:solidFill>
                <a:schemeClr val="tx1"/>
              </a:solidFill>
              <a:latin typeface="Times New Roman" panose="02020603050405020304" pitchFamily="18" charset="0"/>
              <a:cs typeface="Times New Roman" panose="02020603050405020304" pitchFamily="18" charset="0"/>
              <a:sym typeface="+mn-ea"/>
            </a:endParaRPr>
          </a:p>
          <a:p>
            <a:pPr marL="800100" lvl="1" indent="-342900">
              <a:buFont typeface="Arial" panose="020B0604020202020204" pitchFamily="34" charset="0"/>
              <a:buChar char="•"/>
            </a:pPr>
            <a:r>
              <a:rPr lang="zh-CN" altLang="en-US" sz="2000" b="1" dirty="0">
                <a:solidFill>
                  <a:schemeClr val="tx1"/>
                </a:solidFill>
                <a:latin typeface="Times New Roman" panose="02020603050405020304" pitchFamily="18" charset="0"/>
                <a:cs typeface="Times New Roman" panose="02020603050405020304" pitchFamily="18" charset="0"/>
                <a:sym typeface="+mn-ea"/>
              </a:rPr>
              <a:t>目标线程刚刚被</a:t>
            </a:r>
            <a:r>
              <a:rPr lang="en-US" altLang="zh-CN" sz="2000" b="1" dirty="0">
                <a:solidFill>
                  <a:schemeClr val="tx1"/>
                </a:solidFill>
                <a:latin typeface="Times New Roman" panose="02020603050405020304" pitchFamily="18" charset="0"/>
                <a:cs typeface="Times New Roman" panose="02020603050405020304" pitchFamily="18" charset="0"/>
                <a:sym typeface="+mn-ea"/>
              </a:rPr>
              <a:t>Lord</a:t>
            </a:r>
            <a:r>
              <a:rPr lang="zh-CN" altLang="en-US" sz="2000" b="1" dirty="0">
                <a:solidFill>
                  <a:schemeClr val="tx1"/>
                </a:solidFill>
                <a:latin typeface="Times New Roman" panose="02020603050405020304" pitchFamily="18" charset="0"/>
                <a:cs typeface="Times New Roman" panose="02020603050405020304" pitchFamily="18" charset="0"/>
                <a:sym typeface="+mn-ea"/>
              </a:rPr>
              <a:t>部署到目标</a:t>
            </a:r>
            <a:r>
              <a:rPr lang="en-US" altLang="zh-CN" sz="2000" b="1" dirty="0">
                <a:solidFill>
                  <a:schemeClr val="tx1"/>
                </a:solidFill>
                <a:latin typeface="Times New Roman" panose="02020603050405020304" pitchFamily="18" charset="0"/>
                <a:cs typeface="Times New Roman" panose="02020603050405020304" pitchFamily="18" charset="0"/>
                <a:sym typeface="+mn-ea"/>
              </a:rPr>
              <a:t>CPU</a:t>
            </a:r>
            <a:r>
              <a:rPr lang="zh-CN" altLang="en-US" sz="2000" b="1" dirty="0">
                <a:solidFill>
                  <a:schemeClr val="tx1"/>
                </a:solidFill>
                <a:latin typeface="Times New Roman" panose="02020603050405020304" pitchFamily="18" charset="0"/>
                <a:cs typeface="Times New Roman" panose="02020603050405020304" pitchFamily="18" charset="0"/>
                <a:sym typeface="+mn-ea"/>
              </a:rPr>
              <a:t>上时，拉高电平</a:t>
            </a:r>
            <a:r>
              <a:rPr lang="en-US" altLang="zh-CN" sz="2000" b="1" dirty="0">
                <a:solidFill>
                  <a:schemeClr val="tx1"/>
                </a:solidFill>
                <a:latin typeface="Times New Roman" panose="02020603050405020304" pitchFamily="18" charset="0"/>
                <a:cs typeface="Times New Roman" panose="02020603050405020304" pitchFamily="18" charset="0"/>
                <a:sym typeface="+mn-ea"/>
              </a:rPr>
              <a:t>is_shoot_first</a:t>
            </a:r>
            <a:endParaRPr lang="zh-CN" altLang="en-US" sz="2000" b="1" dirty="0">
              <a:solidFill>
                <a:schemeClr val="tx1"/>
              </a:solidFill>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endParaRPr lang="zh-CN" altLang="en-US" sz="2000" b="1" dirty="0">
              <a:solidFill>
                <a:srgbClr val="FF0000"/>
              </a:solidFill>
              <a:latin typeface="Times New Roman" panose="02020603050405020304" pitchFamily="18" charset="0"/>
              <a:cs typeface="Times New Roman" panose="02020603050405020304" pitchFamily="18" charset="0"/>
              <a:sym typeface="+mn-ea"/>
            </a:endParaRPr>
          </a:p>
          <a:p>
            <a:pPr marL="800100" lvl="1" indent="-342900">
              <a:buFont typeface="Arial" panose="020B0604020202020204" pitchFamily="34" charset="0"/>
              <a:buChar char="•"/>
            </a:pPr>
            <a:r>
              <a:rPr lang="zh-CN" altLang="en-US" sz="2000" b="1" dirty="0">
                <a:latin typeface="Times New Roman" panose="02020603050405020304" pitchFamily="18" charset="0"/>
                <a:cs typeface="Times New Roman" panose="02020603050405020304" pitchFamily="18" charset="0"/>
                <a:sym typeface="+mn-ea"/>
              </a:rPr>
              <a:t>借助</a:t>
            </a:r>
            <a:r>
              <a:rPr lang="en-US" altLang="zh-CN" sz="2000" b="1" dirty="0">
                <a:latin typeface="Times New Roman" panose="02020603050405020304" pitchFamily="18" charset="0"/>
                <a:cs typeface="Times New Roman" panose="02020603050405020304" pitchFamily="18" charset="0"/>
                <a:sym typeface="+mn-ea"/>
              </a:rPr>
              <a:t>COS Lord</a:t>
            </a:r>
            <a:r>
              <a:rPr lang="zh-CN" altLang="en-US" sz="2000" b="1" dirty="0">
                <a:latin typeface="Times New Roman" panose="02020603050405020304" pitchFamily="18" charset="0"/>
                <a:cs typeface="Times New Roman" panose="02020603050405020304" pitchFamily="18" charset="0"/>
                <a:sym typeface="+mn-ea"/>
              </a:rPr>
              <a:t>调度类的</a:t>
            </a:r>
            <a:r>
              <a:rPr lang="en-US" altLang="zh-CN" sz="2000" b="1" dirty="0">
                <a:latin typeface="Times New Roman" panose="02020603050405020304" pitchFamily="18" charset="0"/>
                <a:cs typeface="Times New Roman" panose="02020603050405020304" pitchFamily="18" charset="0"/>
                <a:sym typeface="+mn-ea"/>
              </a:rPr>
              <a:t>pick_next_task</a:t>
            </a:r>
            <a:r>
              <a:rPr lang="zh-CN" altLang="en-US" sz="2000" b="1" dirty="0">
                <a:latin typeface="Times New Roman" panose="02020603050405020304" pitchFamily="18" charset="0"/>
                <a:cs typeface="Times New Roman" panose="02020603050405020304" pitchFamily="18" charset="0"/>
                <a:sym typeface="+mn-ea"/>
              </a:rPr>
              <a:t>函数，在线程刚刚被部署到目标</a:t>
            </a:r>
            <a:r>
              <a:rPr lang="en-US" altLang="zh-CN" sz="2000" b="1" dirty="0">
                <a:latin typeface="Times New Roman" panose="02020603050405020304" pitchFamily="18" charset="0"/>
                <a:cs typeface="Times New Roman" panose="02020603050405020304" pitchFamily="18" charset="0"/>
                <a:sym typeface="+mn-ea"/>
              </a:rPr>
              <a:t>CPU</a:t>
            </a:r>
            <a:r>
              <a:rPr lang="zh-CN" altLang="en-US" sz="2000" b="1" dirty="0">
                <a:latin typeface="Times New Roman" panose="02020603050405020304" pitchFamily="18" charset="0"/>
                <a:cs typeface="Times New Roman" panose="02020603050405020304" pitchFamily="18" charset="0"/>
                <a:sym typeface="+mn-ea"/>
              </a:rPr>
              <a:t>上时，即</a:t>
            </a:r>
            <a:r>
              <a:rPr lang="en-US" altLang="zh-CN" sz="2000" b="1" dirty="0">
                <a:latin typeface="Times New Roman" panose="02020603050405020304" pitchFamily="18" charset="0"/>
                <a:cs typeface="Times New Roman" panose="02020603050405020304" pitchFamily="18" charset="0"/>
                <a:sym typeface="+mn-ea"/>
              </a:rPr>
              <a:t>is_shoot_first</a:t>
            </a:r>
            <a:r>
              <a:rPr lang="zh-CN" altLang="en-US" sz="2000" b="1" dirty="0">
                <a:latin typeface="Times New Roman" panose="02020603050405020304" pitchFamily="18" charset="0"/>
                <a:cs typeface="Times New Roman" panose="02020603050405020304" pitchFamily="18" charset="0"/>
                <a:sym typeface="+mn-ea"/>
              </a:rPr>
              <a:t>为高电平，</a:t>
            </a:r>
            <a:r>
              <a:rPr lang="en-US" altLang="zh-CN" sz="2000" b="1" dirty="0">
                <a:latin typeface="Times New Roman" panose="02020603050405020304" pitchFamily="18" charset="0"/>
                <a:cs typeface="Times New Roman" panose="02020603050405020304" pitchFamily="18" charset="0"/>
                <a:sym typeface="+mn-ea"/>
              </a:rPr>
              <a:t>pick_next_task</a:t>
            </a:r>
            <a:r>
              <a:rPr lang="zh-CN" altLang="en-US" sz="2000" b="1" dirty="0">
                <a:latin typeface="Times New Roman" panose="02020603050405020304" pitchFamily="18" charset="0"/>
                <a:cs typeface="Times New Roman" panose="02020603050405020304" pitchFamily="18" charset="0"/>
                <a:sym typeface="+mn-ea"/>
              </a:rPr>
              <a:t>返回该线程，并且拉低该电平</a:t>
            </a:r>
            <a:endParaRPr lang="zh-CN" altLang="en-US" sz="2000" b="1" dirty="0">
              <a:latin typeface="Times New Roman" panose="02020603050405020304" pitchFamily="18" charset="0"/>
              <a:cs typeface="Times New Roman" panose="02020603050405020304" pitchFamily="18" charset="0"/>
              <a:sym typeface="+mn-ea"/>
            </a:endParaRPr>
          </a:p>
          <a:p>
            <a:endParaRPr lang="zh-CN" altLang="en-US" sz="2000" b="1" dirty="0">
              <a:latin typeface="Times New Roman" panose="02020603050405020304" pitchFamily="18" charset="0"/>
              <a:cs typeface="Times New Roman" panose="02020603050405020304" pitchFamily="18" charset="0"/>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2509520" cy="6858000"/>
          </a:xfrm>
          <a:prstGeom prst="rect">
            <a:avLst/>
          </a:prstGeom>
          <a:solidFill>
            <a:srgbClr val="1D50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nvGrpSpPr>
          <p:cNvPr id="20" name="组合 19"/>
          <p:cNvGrpSpPr/>
          <p:nvPr/>
        </p:nvGrpSpPr>
        <p:grpSpPr>
          <a:xfrm>
            <a:off x="0" y="4086903"/>
            <a:ext cx="2737505" cy="762000"/>
            <a:chOff x="0" y="772160"/>
            <a:chExt cx="2737505" cy="762000"/>
          </a:xfrm>
        </p:grpSpPr>
        <p:sp>
          <p:nvSpPr>
            <p:cNvPr id="15" name="矩形 14"/>
            <p:cNvSpPr/>
            <p:nvPr/>
          </p:nvSpPr>
          <p:spPr>
            <a:xfrm>
              <a:off x="0" y="772160"/>
              <a:ext cx="2509520" cy="762000"/>
            </a:xfrm>
            <a:prstGeom prst="rect">
              <a:avLst/>
            </a:prstGeom>
            <a:solidFill>
              <a:srgbClr val="C0000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7" name="等腰三角形 16"/>
            <p:cNvSpPr/>
            <p:nvPr/>
          </p:nvSpPr>
          <p:spPr>
            <a:xfrm rot="5400000">
              <a:off x="2491281" y="1039167"/>
              <a:ext cx="264463" cy="227985"/>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sp>
        <p:nvSpPr>
          <p:cNvPr id="8" name="文本框 7"/>
          <p:cNvSpPr txBox="1"/>
          <p:nvPr/>
        </p:nvSpPr>
        <p:spPr>
          <a:xfrm>
            <a:off x="86360" y="1388371"/>
            <a:ext cx="2336800" cy="460375"/>
          </a:xfrm>
          <a:prstGeom prst="rect">
            <a:avLst/>
          </a:prstGeom>
          <a:noFill/>
        </p:spPr>
        <p:txBody>
          <a:bodyPr wrap="square" rtlCol="0">
            <a:spAutoFit/>
          </a:bodyPr>
          <a:lstStyle/>
          <a:p>
            <a:pPr algn="ctr"/>
            <a:r>
              <a:rPr lang="zh-CN" altLang="en-US" sz="2400" b="1">
                <a:solidFill>
                  <a:schemeClr val="bg1"/>
                </a:solidFill>
                <a:latin typeface="Times New Roman" panose="02020603050405020304" pitchFamily="18" charset="0"/>
                <a:cs typeface="Times New Roman" panose="02020603050405020304" pitchFamily="18" charset="0"/>
              </a:rPr>
              <a:t>研究背景</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9" name="文本框 8"/>
          <p:cNvSpPr txBox="1"/>
          <p:nvPr/>
        </p:nvSpPr>
        <p:spPr>
          <a:xfrm>
            <a:off x="86360" y="2324952"/>
            <a:ext cx="2336800" cy="460375"/>
          </a:xfrm>
          <a:prstGeom prst="rect">
            <a:avLst/>
          </a:prstGeom>
          <a:noFill/>
        </p:spPr>
        <p:txBody>
          <a:bodyPr wrap="square" rtlCol="0">
            <a:spAutoFit/>
          </a:bodyPr>
          <a:lstStyle/>
          <a:p>
            <a:pPr algn="ctr"/>
            <a:r>
              <a:rPr lang="zh-CN" altLang="en-US" sz="2400" b="1">
                <a:solidFill>
                  <a:schemeClr val="bg1"/>
                </a:solidFill>
                <a:latin typeface="Times New Roman" panose="02020603050405020304" pitchFamily="18" charset="0"/>
                <a:cs typeface="Times New Roman" panose="02020603050405020304" pitchFamily="18" charset="0"/>
              </a:rPr>
              <a:t>设计实现</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10" name="文本框 9"/>
          <p:cNvSpPr txBox="1"/>
          <p:nvPr/>
        </p:nvSpPr>
        <p:spPr>
          <a:xfrm>
            <a:off x="86360" y="3261533"/>
            <a:ext cx="2336800" cy="460375"/>
          </a:xfrm>
          <a:prstGeom prst="rect">
            <a:avLst/>
          </a:prstGeom>
          <a:noFill/>
        </p:spPr>
        <p:txBody>
          <a:bodyPr wrap="square" rtlCol="0">
            <a:spAutoFit/>
          </a:bodyPr>
          <a:lstStyle/>
          <a:p>
            <a:pPr algn="ctr"/>
            <a:r>
              <a:rPr lang="zh-CN" altLang="en-US" sz="2400" b="1">
                <a:solidFill>
                  <a:schemeClr val="bg1"/>
                </a:solidFill>
                <a:latin typeface="Times New Roman" panose="02020603050405020304" pitchFamily="18" charset="0"/>
                <a:cs typeface="Times New Roman" panose="02020603050405020304" pitchFamily="18" charset="0"/>
              </a:rPr>
              <a:t>高性能优化</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11" name="文本框 10"/>
          <p:cNvSpPr txBox="1"/>
          <p:nvPr/>
        </p:nvSpPr>
        <p:spPr>
          <a:xfrm>
            <a:off x="86360" y="4198114"/>
            <a:ext cx="2336800" cy="460375"/>
          </a:xfrm>
          <a:prstGeom prst="rect">
            <a:avLst/>
          </a:prstGeom>
          <a:noFill/>
        </p:spPr>
        <p:txBody>
          <a:bodyPr wrap="square" rtlCol="0">
            <a:spAutoFit/>
          </a:bodyPr>
          <a:lstStyle/>
          <a:p>
            <a:pPr algn="ctr"/>
            <a:r>
              <a:rPr lang="zh-CN" altLang="en-US" sz="2400" b="1">
                <a:solidFill>
                  <a:schemeClr val="bg1"/>
                </a:solidFill>
                <a:latin typeface="Times New Roman" panose="02020603050405020304" pitchFamily="18" charset="0"/>
                <a:cs typeface="Times New Roman" panose="02020603050405020304" pitchFamily="18" charset="0"/>
              </a:rPr>
              <a:t>性能</a:t>
            </a:r>
            <a:r>
              <a:rPr lang="zh-CN" altLang="en-US" sz="2400" b="1">
                <a:solidFill>
                  <a:schemeClr val="bg1"/>
                </a:solidFill>
                <a:latin typeface="Times New Roman" panose="02020603050405020304" pitchFamily="18" charset="0"/>
                <a:cs typeface="Times New Roman" panose="02020603050405020304" pitchFamily="18" charset="0"/>
              </a:rPr>
              <a:t>评估</a:t>
            </a:r>
            <a:endParaRPr lang="zh-CN" altLang="en-US" sz="2400" b="1">
              <a:solidFill>
                <a:schemeClr val="bg1"/>
              </a:solidFill>
              <a:latin typeface="Times New Roman" panose="02020603050405020304" pitchFamily="18" charset="0"/>
              <a:cs typeface="Times New Roman" panose="02020603050405020304" pitchFamily="18" charset="0"/>
            </a:endParaRPr>
          </a:p>
        </p:txBody>
      </p:sp>
      <p:pic>
        <p:nvPicPr>
          <p:cNvPr id="23" name="图形 22" descr="文凭卷筒"/>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97560" y="5943600"/>
            <a:ext cx="914400" cy="914400"/>
          </a:xfrm>
          <a:prstGeom prst="rect">
            <a:avLst/>
          </a:prstGeom>
        </p:spPr>
      </p:pic>
      <p:sp>
        <p:nvSpPr>
          <p:cNvPr id="13" name="标题 1"/>
          <p:cNvSpPr txBox="1"/>
          <p:nvPr/>
        </p:nvSpPr>
        <p:spPr>
          <a:xfrm>
            <a:off x="3255691" y="568119"/>
            <a:ext cx="8596786" cy="6881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b="1">
                <a:latin typeface="Times New Roman" panose="02020603050405020304" pitchFamily="18" charset="0"/>
                <a:cs typeface="Times New Roman" panose="02020603050405020304" pitchFamily="18" charset="0"/>
              </a:rPr>
              <a:t>3.1 </a:t>
            </a:r>
            <a:r>
              <a:rPr lang="zh-CN" altLang="en-US" sz="3600" b="1">
                <a:latin typeface="Times New Roman" panose="02020603050405020304" pitchFamily="18" charset="0"/>
                <a:cs typeface="Times New Roman" panose="02020603050405020304" pitchFamily="18" charset="0"/>
              </a:rPr>
              <a:t>性能测试</a:t>
            </a:r>
            <a:r>
              <a:rPr lang="zh-CN" altLang="en-US" sz="3600" b="1">
                <a:latin typeface="Times New Roman" panose="02020603050405020304" pitchFamily="18" charset="0"/>
                <a:cs typeface="Times New Roman" panose="02020603050405020304" pitchFamily="18" charset="0"/>
              </a:rPr>
              <a:t>概述</a:t>
            </a:r>
            <a:endParaRPr lang="zh-CN" altLang="en-US" sz="3600" b="1">
              <a:latin typeface="Times New Roman" panose="02020603050405020304" pitchFamily="18" charset="0"/>
              <a:cs typeface="Times New Roman" panose="02020603050405020304" pitchFamily="18" charset="0"/>
            </a:endParaRPr>
          </a:p>
        </p:txBody>
      </p:sp>
      <p:pic>
        <p:nvPicPr>
          <p:cNvPr id="16" name="图片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68" y="311328"/>
            <a:ext cx="2256183" cy="414149"/>
          </a:xfrm>
          <a:prstGeom prst="rect">
            <a:avLst/>
          </a:prstGeom>
        </p:spPr>
      </p:pic>
      <p:sp>
        <p:nvSpPr>
          <p:cNvPr id="30" name="文本框 29"/>
          <p:cNvSpPr txBox="1"/>
          <p:nvPr/>
        </p:nvSpPr>
        <p:spPr>
          <a:xfrm>
            <a:off x="46051" y="5134697"/>
            <a:ext cx="2336800" cy="460375"/>
          </a:xfrm>
          <a:prstGeom prst="rect">
            <a:avLst/>
          </a:prstGeom>
          <a:noFill/>
        </p:spPr>
        <p:txBody>
          <a:bodyPr wrap="square" rtlCol="0">
            <a:spAutoFit/>
          </a:bodyPr>
          <a:lstStyle/>
          <a:p>
            <a:pPr algn="ctr"/>
            <a:r>
              <a:rPr lang="zh-CN" altLang="en-US" sz="2400" b="1">
                <a:solidFill>
                  <a:schemeClr val="bg1"/>
                </a:solidFill>
                <a:latin typeface="Times New Roman" panose="02020603050405020304" pitchFamily="18" charset="0"/>
                <a:cs typeface="Times New Roman" panose="02020603050405020304" pitchFamily="18" charset="0"/>
              </a:rPr>
              <a:t>赛题</a:t>
            </a:r>
            <a:r>
              <a:rPr lang="zh-CN" altLang="en-US" sz="2400" b="1">
                <a:solidFill>
                  <a:schemeClr val="bg1"/>
                </a:solidFill>
                <a:latin typeface="Times New Roman" panose="02020603050405020304" pitchFamily="18" charset="0"/>
                <a:cs typeface="Times New Roman" panose="02020603050405020304" pitchFamily="18" charset="0"/>
              </a:rPr>
              <a:t>总结</a:t>
            </a:r>
            <a:endParaRPr lang="zh-CN" altLang="en-US" sz="2400" b="1">
              <a:solidFill>
                <a:schemeClr val="bg1"/>
              </a:solidFill>
              <a:latin typeface="Times New Roman" panose="02020603050405020304" pitchFamily="18" charset="0"/>
              <a:cs typeface="Times New Roman" panose="02020603050405020304" pitchFamily="18" charset="0"/>
            </a:endParaRPr>
          </a:p>
        </p:txBody>
      </p:sp>
      <p:sp>
        <p:nvSpPr>
          <p:cNvPr id="2" name="文本框 1"/>
          <p:cNvSpPr txBox="1"/>
          <p:nvPr/>
        </p:nvSpPr>
        <p:spPr>
          <a:xfrm>
            <a:off x="3048000" y="1521460"/>
            <a:ext cx="8208645" cy="2245360"/>
          </a:xfrm>
          <a:prstGeom prst="rect">
            <a:avLst/>
          </a:prstGeom>
          <a:noFill/>
        </p:spPr>
        <p:txBody>
          <a:bodyPr wrap="square" rtlCol="0" anchor="t">
            <a:spAutoFit/>
          </a:bodyPr>
          <a:p>
            <a:pPr marL="342900" indent="-342900">
              <a:buFont typeface="Arial" panose="020B0604020202020204" pitchFamily="34" charset="0"/>
              <a:buChar char="•"/>
            </a:pPr>
            <a:r>
              <a:rPr lang="en-US" altLang="zh-CN" sz="2800" b="1" dirty="0">
                <a:latin typeface="Times New Roman" panose="02020603050405020304" pitchFamily="18" charset="0"/>
                <a:cs typeface="Times New Roman" panose="02020603050405020304" pitchFamily="18" charset="0"/>
                <a:sym typeface="+mn-ea"/>
              </a:rPr>
              <a:t>task delegation</a:t>
            </a:r>
            <a:r>
              <a:rPr lang="zh-CN" altLang="en-US" sz="2800" b="1" dirty="0">
                <a:latin typeface="Times New Roman" panose="02020603050405020304" pitchFamily="18" charset="0"/>
                <a:cs typeface="Times New Roman" panose="02020603050405020304" pitchFamily="18" charset="0"/>
                <a:sym typeface="+mn-ea"/>
              </a:rPr>
              <a:t>时延</a:t>
            </a:r>
            <a:endParaRPr lang="zh-CN" altLang="en-US" sz="2800" b="1" dirty="0">
              <a:solidFill>
                <a:schemeClr val="tx1"/>
              </a:solidFill>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endParaRPr lang="zh-CN" altLang="en-US" sz="2800" b="1" dirty="0">
              <a:solidFill>
                <a:srgbClr val="FF0000"/>
              </a:solidFill>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r>
              <a:rPr lang="en-US" altLang="zh-CN" sz="2800" b="1" dirty="0">
                <a:latin typeface="Times New Roman" panose="02020603050405020304" pitchFamily="18" charset="0"/>
                <a:cs typeface="Times New Roman" panose="02020603050405020304" pitchFamily="18" charset="0"/>
                <a:sym typeface="+mn-ea"/>
              </a:rPr>
              <a:t>cgroup</a:t>
            </a:r>
            <a:r>
              <a:rPr lang="zh-CN" altLang="en-US" sz="2800" b="1" dirty="0">
                <a:latin typeface="Times New Roman" panose="02020603050405020304" pitchFamily="18" charset="0"/>
                <a:cs typeface="Times New Roman" panose="02020603050405020304" pitchFamily="18" charset="0"/>
                <a:sym typeface="+mn-ea"/>
              </a:rPr>
              <a:t>功能验证</a:t>
            </a:r>
            <a:endParaRPr lang="zh-CN" altLang="en-US" sz="2800" b="1" dirty="0">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endParaRPr lang="zh-CN" altLang="en-US" sz="2800" b="1" dirty="0">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r>
              <a:rPr lang="en-US" altLang="zh-CN" sz="2800" b="1" dirty="0">
                <a:latin typeface="Times New Roman" panose="02020603050405020304" pitchFamily="18" charset="0"/>
                <a:cs typeface="Times New Roman" panose="02020603050405020304" pitchFamily="18" charset="0"/>
                <a:sym typeface="+mn-ea"/>
              </a:rPr>
              <a:t>IO</a:t>
            </a:r>
            <a:r>
              <a:rPr lang="zh-CN" altLang="en-US" sz="2800" b="1" dirty="0">
                <a:latin typeface="Times New Roman" panose="02020603050405020304" pitchFamily="18" charset="0"/>
                <a:cs typeface="Times New Roman" panose="02020603050405020304" pitchFamily="18" charset="0"/>
                <a:sym typeface="+mn-ea"/>
              </a:rPr>
              <a:t>密集型场景</a:t>
            </a:r>
            <a:r>
              <a:rPr lang="en-US" altLang="zh-CN" sz="2800" b="1" dirty="0">
                <a:latin typeface="Times New Roman" panose="02020603050405020304" pitchFamily="18" charset="0"/>
                <a:cs typeface="Times New Roman" panose="02020603050405020304" pitchFamily="18" charset="0"/>
                <a:sym typeface="+mn-ea"/>
              </a:rPr>
              <a:t> RocksDB</a:t>
            </a:r>
            <a:r>
              <a:rPr lang="zh-CN" altLang="en-US" sz="2800" b="1" dirty="0">
                <a:latin typeface="Times New Roman" panose="02020603050405020304" pitchFamily="18" charset="0"/>
                <a:cs typeface="Times New Roman" panose="02020603050405020304" pitchFamily="18" charset="0"/>
                <a:sym typeface="+mn-ea"/>
              </a:rPr>
              <a:t>时延与吞吐量测试</a:t>
            </a:r>
            <a:endParaRPr lang="zh-CN" altLang="en-US" sz="2800" b="1" dirty="0">
              <a:latin typeface="Times New Roman" panose="02020603050405020304" pitchFamily="18" charset="0"/>
              <a:cs typeface="Times New Roman" panose="02020603050405020304" pitchFamily="18" charset="0"/>
              <a:sym typeface="+mn-ea"/>
            </a:endParaRPr>
          </a:p>
        </p:txBody>
      </p:sp>
      <p:sp>
        <p:nvSpPr>
          <p:cNvPr id="3" name="文本框 2"/>
          <p:cNvSpPr txBox="1"/>
          <p:nvPr/>
        </p:nvSpPr>
        <p:spPr>
          <a:xfrm>
            <a:off x="3606800" y="4848860"/>
            <a:ext cx="8382000" cy="1198880"/>
          </a:xfrm>
          <a:prstGeom prst="rect">
            <a:avLst/>
          </a:prstGeom>
          <a:noFill/>
        </p:spPr>
        <p:txBody>
          <a:bodyPr wrap="square" rtlCol="0" anchor="t">
            <a:spAutoFit/>
          </a:bodyPr>
          <a:p>
            <a:r>
              <a:rPr lang="zh-CN" altLang="en-US"/>
              <a:t>CPU: Intel(R) Core(TM) i7-8700 CPU @ 3</a:t>
            </a:r>
            <a:r>
              <a:rPr lang="en-US" altLang="zh-CN"/>
              <a:t>,  8 cores 12 </a:t>
            </a:r>
            <a:r>
              <a:rPr lang="zh-CN" altLang="en-US">
                <a:sym typeface="+mn-ea"/>
              </a:rPr>
              <a:t>hyper-threading</a:t>
            </a:r>
            <a:endParaRPr lang="zh-CN" altLang="en-US"/>
          </a:p>
          <a:p>
            <a:r>
              <a:rPr lang="zh-CN" altLang="en-US"/>
              <a:t>Memory: 14GB</a:t>
            </a:r>
            <a:endParaRPr lang="zh-CN" altLang="en-US"/>
          </a:p>
          <a:p>
            <a:r>
              <a:rPr lang="zh-CN" altLang="en-US"/>
              <a:t>OS: Ubuntu 22.04.3 LTS</a:t>
            </a:r>
            <a:endParaRPr lang="zh-CN" altLang="en-US"/>
          </a:p>
          <a:p>
            <a:r>
              <a:rPr lang="en-US" altLang="zh-CN"/>
              <a:t>       </a:t>
            </a:r>
            <a:r>
              <a:rPr lang="zh-CN" altLang="en-US"/>
              <a:t>with Linux kernel 6.4.0+(COS) &amp;&amp; 6.4.0-rc3+(EXT) &amp;&amp; 5.11.0+(ghOSt)</a:t>
            </a:r>
            <a:endParaRPr lang="zh-CN" altLang="en-US"/>
          </a:p>
        </p:txBody>
      </p:sp>
      <p:sp>
        <p:nvSpPr>
          <p:cNvPr id="5" name="文本框 4"/>
          <p:cNvSpPr txBox="1"/>
          <p:nvPr/>
        </p:nvSpPr>
        <p:spPr>
          <a:xfrm>
            <a:off x="3259455" y="4198620"/>
            <a:ext cx="4348480" cy="472440"/>
          </a:xfrm>
          <a:prstGeom prst="rect">
            <a:avLst/>
          </a:prstGeom>
          <a:noFill/>
        </p:spPr>
        <p:txBody>
          <a:bodyPr wrap="square" rtlCol="0">
            <a:noAutofit/>
          </a:bodyPr>
          <a:p>
            <a:r>
              <a:rPr lang="zh-CN" altLang="en-US" sz="2400"/>
              <a:t>环境配置</a:t>
            </a:r>
            <a:r>
              <a:rPr lang="zh-CN" altLang="en-US"/>
              <a:t>：</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2509520" cy="6858000"/>
          </a:xfrm>
          <a:prstGeom prst="rect">
            <a:avLst/>
          </a:prstGeom>
          <a:solidFill>
            <a:srgbClr val="1D50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nvGrpSpPr>
          <p:cNvPr id="20" name="组合 19"/>
          <p:cNvGrpSpPr/>
          <p:nvPr/>
        </p:nvGrpSpPr>
        <p:grpSpPr>
          <a:xfrm>
            <a:off x="0" y="4086903"/>
            <a:ext cx="2737505" cy="762000"/>
            <a:chOff x="0" y="772160"/>
            <a:chExt cx="2737505" cy="762000"/>
          </a:xfrm>
        </p:grpSpPr>
        <p:sp>
          <p:nvSpPr>
            <p:cNvPr id="15" name="矩形 14"/>
            <p:cNvSpPr/>
            <p:nvPr/>
          </p:nvSpPr>
          <p:spPr>
            <a:xfrm>
              <a:off x="0" y="772160"/>
              <a:ext cx="2509520" cy="762000"/>
            </a:xfrm>
            <a:prstGeom prst="rect">
              <a:avLst/>
            </a:prstGeom>
            <a:solidFill>
              <a:srgbClr val="C0000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7" name="等腰三角形 16"/>
            <p:cNvSpPr/>
            <p:nvPr/>
          </p:nvSpPr>
          <p:spPr>
            <a:xfrm rot="5400000">
              <a:off x="2491281" y="1039167"/>
              <a:ext cx="264463" cy="227985"/>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sp>
        <p:nvSpPr>
          <p:cNvPr id="8" name="文本框 7"/>
          <p:cNvSpPr txBox="1"/>
          <p:nvPr/>
        </p:nvSpPr>
        <p:spPr>
          <a:xfrm>
            <a:off x="86360" y="1388371"/>
            <a:ext cx="2336800" cy="460375"/>
          </a:xfrm>
          <a:prstGeom prst="rect">
            <a:avLst/>
          </a:prstGeom>
          <a:noFill/>
        </p:spPr>
        <p:txBody>
          <a:bodyPr wrap="square" rtlCol="0">
            <a:spAutoFit/>
          </a:bodyPr>
          <a:lstStyle/>
          <a:p>
            <a:pPr algn="ctr"/>
            <a:r>
              <a:rPr lang="zh-CN" altLang="en-US" sz="2400" b="1">
                <a:solidFill>
                  <a:schemeClr val="bg1"/>
                </a:solidFill>
                <a:latin typeface="Times New Roman" panose="02020603050405020304" pitchFamily="18" charset="0"/>
                <a:cs typeface="Times New Roman" panose="02020603050405020304" pitchFamily="18" charset="0"/>
              </a:rPr>
              <a:t>研究背景</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9" name="文本框 8"/>
          <p:cNvSpPr txBox="1"/>
          <p:nvPr/>
        </p:nvSpPr>
        <p:spPr>
          <a:xfrm>
            <a:off x="86360" y="2324952"/>
            <a:ext cx="2336800" cy="460375"/>
          </a:xfrm>
          <a:prstGeom prst="rect">
            <a:avLst/>
          </a:prstGeom>
          <a:noFill/>
        </p:spPr>
        <p:txBody>
          <a:bodyPr wrap="square" rtlCol="0">
            <a:spAutoFit/>
          </a:bodyPr>
          <a:lstStyle/>
          <a:p>
            <a:pPr algn="ctr"/>
            <a:r>
              <a:rPr lang="zh-CN" altLang="en-US" sz="2400" b="1">
                <a:solidFill>
                  <a:schemeClr val="bg1"/>
                </a:solidFill>
                <a:latin typeface="Times New Roman" panose="02020603050405020304" pitchFamily="18" charset="0"/>
                <a:cs typeface="Times New Roman" panose="02020603050405020304" pitchFamily="18" charset="0"/>
              </a:rPr>
              <a:t>设计实现</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10" name="文本框 9"/>
          <p:cNvSpPr txBox="1"/>
          <p:nvPr/>
        </p:nvSpPr>
        <p:spPr>
          <a:xfrm>
            <a:off x="86360" y="3261533"/>
            <a:ext cx="2336800" cy="460375"/>
          </a:xfrm>
          <a:prstGeom prst="rect">
            <a:avLst/>
          </a:prstGeom>
          <a:noFill/>
        </p:spPr>
        <p:txBody>
          <a:bodyPr wrap="square" rtlCol="0">
            <a:spAutoFit/>
          </a:bodyPr>
          <a:lstStyle/>
          <a:p>
            <a:pPr algn="ctr"/>
            <a:r>
              <a:rPr lang="zh-CN" altLang="en-US" sz="2400" b="1">
                <a:solidFill>
                  <a:schemeClr val="bg1"/>
                </a:solidFill>
                <a:latin typeface="Times New Roman" panose="02020603050405020304" pitchFamily="18" charset="0"/>
                <a:cs typeface="Times New Roman" panose="02020603050405020304" pitchFamily="18" charset="0"/>
              </a:rPr>
              <a:t>高性能优化</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11" name="文本框 10"/>
          <p:cNvSpPr txBox="1"/>
          <p:nvPr/>
        </p:nvSpPr>
        <p:spPr>
          <a:xfrm>
            <a:off x="86360" y="4198114"/>
            <a:ext cx="2336800" cy="460375"/>
          </a:xfrm>
          <a:prstGeom prst="rect">
            <a:avLst/>
          </a:prstGeom>
          <a:noFill/>
        </p:spPr>
        <p:txBody>
          <a:bodyPr wrap="square" rtlCol="0">
            <a:spAutoFit/>
          </a:bodyPr>
          <a:lstStyle/>
          <a:p>
            <a:pPr algn="ctr"/>
            <a:r>
              <a:rPr lang="zh-CN" altLang="en-US" sz="2400" b="1">
                <a:solidFill>
                  <a:schemeClr val="bg1"/>
                </a:solidFill>
                <a:latin typeface="Times New Roman" panose="02020603050405020304" pitchFamily="18" charset="0"/>
                <a:cs typeface="Times New Roman" panose="02020603050405020304" pitchFamily="18" charset="0"/>
              </a:rPr>
              <a:t>性能</a:t>
            </a:r>
            <a:r>
              <a:rPr lang="zh-CN" altLang="en-US" sz="2400" b="1">
                <a:solidFill>
                  <a:schemeClr val="bg1"/>
                </a:solidFill>
                <a:latin typeface="Times New Roman" panose="02020603050405020304" pitchFamily="18" charset="0"/>
                <a:cs typeface="Times New Roman" panose="02020603050405020304" pitchFamily="18" charset="0"/>
              </a:rPr>
              <a:t>评估</a:t>
            </a:r>
            <a:endParaRPr lang="zh-CN" altLang="en-US" sz="2400" b="1">
              <a:solidFill>
                <a:schemeClr val="bg1"/>
              </a:solidFill>
              <a:latin typeface="Times New Roman" panose="02020603050405020304" pitchFamily="18" charset="0"/>
              <a:cs typeface="Times New Roman" panose="02020603050405020304" pitchFamily="18" charset="0"/>
            </a:endParaRPr>
          </a:p>
        </p:txBody>
      </p:sp>
      <p:pic>
        <p:nvPicPr>
          <p:cNvPr id="23" name="图形 22" descr="文凭卷筒"/>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97560" y="5943600"/>
            <a:ext cx="914400" cy="914400"/>
          </a:xfrm>
          <a:prstGeom prst="rect">
            <a:avLst/>
          </a:prstGeom>
        </p:spPr>
      </p:pic>
      <p:sp>
        <p:nvSpPr>
          <p:cNvPr id="13" name="标题 1"/>
          <p:cNvSpPr txBox="1"/>
          <p:nvPr/>
        </p:nvSpPr>
        <p:spPr>
          <a:xfrm>
            <a:off x="3255691" y="568119"/>
            <a:ext cx="8596786" cy="6881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b="1">
                <a:latin typeface="Times New Roman" panose="02020603050405020304" pitchFamily="18" charset="0"/>
                <a:cs typeface="Times New Roman" panose="02020603050405020304" pitchFamily="18" charset="0"/>
              </a:rPr>
              <a:t>3.2 </a:t>
            </a:r>
            <a:r>
              <a:rPr lang="en-US" altLang="zh-CN" sz="3600" b="1" dirty="0">
                <a:latin typeface="Times New Roman" panose="02020603050405020304" pitchFamily="18" charset="0"/>
                <a:cs typeface="Times New Roman" panose="02020603050405020304" pitchFamily="18" charset="0"/>
                <a:sym typeface="+mn-ea"/>
              </a:rPr>
              <a:t>task delegation</a:t>
            </a:r>
            <a:r>
              <a:rPr lang="zh-CN" altLang="en-US" sz="3600" b="1" dirty="0">
                <a:latin typeface="Times New Roman" panose="02020603050405020304" pitchFamily="18" charset="0"/>
                <a:cs typeface="Times New Roman" panose="02020603050405020304" pitchFamily="18" charset="0"/>
                <a:sym typeface="+mn-ea"/>
              </a:rPr>
              <a:t>时延</a:t>
            </a:r>
            <a:endParaRPr lang="zh-CN" altLang="en-US" sz="3600" b="1">
              <a:latin typeface="Times New Roman" panose="02020603050405020304" pitchFamily="18" charset="0"/>
              <a:cs typeface="Times New Roman" panose="02020603050405020304" pitchFamily="18" charset="0"/>
            </a:endParaRPr>
          </a:p>
        </p:txBody>
      </p:sp>
      <p:pic>
        <p:nvPicPr>
          <p:cNvPr id="16" name="图片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68" y="311328"/>
            <a:ext cx="2256183" cy="414149"/>
          </a:xfrm>
          <a:prstGeom prst="rect">
            <a:avLst/>
          </a:prstGeom>
        </p:spPr>
      </p:pic>
      <p:sp>
        <p:nvSpPr>
          <p:cNvPr id="30" name="文本框 29"/>
          <p:cNvSpPr txBox="1"/>
          <p:nvPr/>
        </p:nvSpPr>
        <p:spPr>
          <a:xfrm>
            <a:off x="46051" y="5134697"/>
            <a:ext cx="2336800" cy="460375"/>
          </a:xfrm>
          <a:prstGeom prst="rect">
            <a:avLst/>
          </a:prstGeom>
          <a:noFill/>
        </p:spPr>
        <p:txBody>
          <a:bodyPr wrap="square" rtlCol="0">
            <a:spAutoFit/>
          </a:bodyPr>
          <a:lstStyle/>
          <a:p>
            <a:pPr algn="ctr"/>
            <a:r>
              <a:rPr lang="zh-CN" altLang="en-US" sz="2400" b="1">
                <a:solidFill>
                  <a:schemeClr val="bg1"/>
                </a:solidFill>
                <a:latin typeface="Times New Roman" panose="02020603050405020304" pitchFamily="18" charset="0"/>
                <a:cs typeface="Times New Roman" panose="02020603050405020304" pitchFamily="18" charset="0"/>
              </a:rPr>
              <a:t>赛题</a:t>
            </a:r>
            <a:r>
              <a:rPr lang="zh-CN" altLang="en-US" sz="2400" b="1">
                <a:solidFill>
                  <a:schemeClr val="bg1"/>
                </a:solidFill>
                <a:latin typeface="Times New Roman" panose="02020603050405020304" pitchFamily="18" charset="0"/>
                <a:cs typeface="Times New Roman" panose="02020603050405020304" pitchFamily="18" charset="0"/>
              </a:rPr>
              <a:t>总结</a:t>
            </a:r>
            <a:endParaRPr lang="zh-CN" altLang="en-US" sz="2400" b="1">
              <a:solidFill>
                <a:schemeClr val="bg1"/>
              </a:solidFill>
              <a:latin typeface="Times New Roman" panose="02020603050405020304" pitchFamily="18" charset="0"/>
              <a:cs typeface="Times New Roman" panose="02020603050405020304" pitchFamily="18" charset="0"/>
            </a:endParaRPr>
          </a:p>
        </p:txBody>
      </p:sp>
      <p:sp>
        <p:nvSpPr>
          <p:cNvPr id="2" name="文本框 1"/>
          <p:cNvSpPr txBox="1"/>
          <p:nvPr/>
        </p:nvSpPr>
        <p:spPr>
          <a:xfrm>
            <a:off x="3048000" y="2424430"/>
            <a:ext cx="8570595" cy="3107690"/>
          </a:xfrm>
          <a:prstGeom prst="rect">
            <a:avLst/>
          </a:prstGeom>
          <a:noFill/>
        </p:spPr>
        <p:txBody>
          <a:bodyPr wrap="square" rtlCol="0" anchor="t">
            <a:spAutoFit/>
          </a:bodyPr>
          <a:p>
            <a:pPr marL="342900" indent="-342900">
              <a:buFont typeface="Arial" panose="020B0604020202020204" pitchFamily="34" charset="0"/>
              <a:buChar char="•"/>
            </a:pPr>
            <a:r>
              <a:rPr lang="zh-CN" altLang="en-US" sz="2800" b="1" dirty="0">
                <a:solidFill>
                  <a:schemeClr val="tx1"/>
                </a:solidFill>
                <a:latin typeface="Times New Roman" panose="02020603050405020304" pitchFamily="18" charset="0"/>
                <a:cs typeface="Times New Roman" panose="02020603050405020304" pitchFamily="18" charset="0"/>
                <a:sym typeface="+mn-ea"/>
              </a:rPr>
              <a:t>测试对象：</a:t>
            </a:r>
            <a:r>
              <a:rPr lang="en-US" altLang="zh-CN" sz="2800" dirty="0">
                <a:solidFill>
                  <a:schemeClr val="tx1"/>
                </a:solidFill>
                <a:latin typeface="Times New Roman" panose="02020603050405020304" pitchFamily="18" charset="0"/>
                <a:cs typeface="Times New Roman" panose="02020603050405020304" pitchFamily="18" charset="0"/>
                <a:sym typeface="+mn-ea"/>
              </a:rPr>
              <a:t>COS</a:t>
            </a:r>
            <a:r>
              <a:rPr lang="zh-CN" altLang="en-US" sz="2800" dirty="0">
                <a:solidFill>
                  <a:schemeClr val="tx1"/>
                </a:solidFill>
                <a:latin typeface="Times New Roman" panose="02020603050405020304" pitchFamily="18" charset="0"/>
                <a:cs typeface="Times New Roman" panose="02020603050405020304" pitchFamily="18" charset="0"/>
                <a:sym typeface="+mn-ea"/>
              </a:rPr>
              <a:t>、</a:t>
            </a:r>
            <a:r>
              <a:rPr lang="en-US" altLang="zh-CN" sz="2800" dirty="0">
                <a:solidFill>
                  <a:schemeClr val="tx1"/>
                </a:solidFill>
                <a:latin typeface="Times New Roman" panose="02020603050405020304" pitchFamily="18" charset="0"/>
                <a:cs typeface="Times New Roman" panose="02020603050405020304" pitchFamily="18" charset="0"/>
                <a:sym typeface="+mn-ea"/>
              </a:rPr>
              <a:t>ghOSt</a:t>
            </a:r>
            <a:r>
              <a:rPr lang="zh-CN" altLang="en-US" sz="2800" dirty="0">
                <a:solidFill>
                  <a:schemeClr val="tx1"/>
                </a:solidFill>
                <a:latin typeface="Times New Roman" panose="02020603050405020304" pitchFamily="18" charset="0"/>
                <a:cs typeface="Times New Roman" panose="02020603050405020304" pitchFamily="18" charset="0"/>
                <a:sym typeface="+mn-ea"/>
              </a:rPr>
              <a:t>、</a:t>
            </a:r>
            <a:r>
              <a:rPr lang="en-US" altLang="zh-CN" sz="2800" dirty="0">
                <a:solidFill>
                  <a:schemeClr val="tx1"/>
                </a:solidFill>
                <a:latin typeface="Times New Roman" panose="02020603050405020304" pitchFamily="18" charset="0"/>
                <a:cs typeface="Times New Roman" panose="02020603050405020304" pitchFamily="18" charset="0"/>
                <a:sym typeface="+mn-ea"/>
              </a:rPr>
              <a:t>EXT</a:t>
            </a:r>
            <a:endParaRPr lang="zh-CN" altLang="en-US" sz="2800" b="1" dirty="0">
              <a:solidFill>
                <a:schemeClr val="tx1"/>
              </a:solidFill>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endParaRPr lang="zh-CN" altLang="en-US" sz="2800" b="1" dirty="0">
              <a:solidFill>
                <a:srgbClr val="FF0000"/>
              </a:solidFill>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r>
              <a:rPr lang="zh-CN" altLang="en-US" sz="2800" b="1" dirty="0">
                <a:latin typeface="Times New Roman" panose="02020603050405020304" pitchFamily="18" charset="0"/>
                <a:cs typeface="Times New Roman" panose="02020603050405020304" pitchFamily="18" charset="0"/>
                <a:sym typeface="+mn-ea"/>
              </a:rPr>
              <a:t>测试指标：</a:t>
            </a:r>
            <a:r>
              <a:rPr lang="en-US" altLang="zh-CN" sz="2800" dirty="0">
                <a:latin typeface="Times New Roman" panose="02020603050405020304" pitchFamily="18" charset="0"/>
                <a:cs typeface="Times New Roman" panose="02020603050405020304" pitchFamily="18" charset="0"/>
                <a:sym typeface="+mn-ea"/>
              </a:rPr>
              <a:t>task delegation</a:t>
            </a:r>
            <a:r>
              <a:rPr lang="zh-CN" altLang="en-US" sz="2800" dirty="0">
                <a:latin typeface="Times New Roman" panose="02020603050405020304" pitchFamily="18" charset="0"/>
                <a:cs typeface="Times New Roman" panose="02020603050405020304" pitchFamily="18" charset="0"/>
                <a:sym typeface="+mn-ea"/>
              </a:rPr>
              <a:t>时延（</a:t>
            </a:r>
            <a:r>
              <a:rPr lang="zh-CN" altLang="en-US" sz="2800" dirty="0">
                <a:latin typeface="Times New Roman" panose="02020603050405020304" pitchFamily="18" charset="0"/>
                <a:cs typeface="Times New Roman" panose="02020603050405020304" pitchFamily="18" charset="0"/>
                <a:sym typeface="+mn-ea"/>
              </a:rPr>
              <a:t>用户态做出调度目标线程决策到目标线程上</a:t>
            </a:r>
            <a:r>
              <a:rPr lang="en-US" altLang="zh-CN" sz="2800" dirty="0">
                <a:latin typeface="Times New Roman" panose="02020603050405020304" pitchFamily="18" charset="0"/>
                <a:cs typeface="Times New Roman" panose="02020603050405020304" pitchFamily="18" charset="0"/>
                <a:sym typeface="+mn-ea"/>
              </a:rPr>
              <a:t>CPU</a:t>
            </a:r>
            <a:r>
              <a:rPr lang="zh-CN" altLang="en-US" sz="2800" dirty="0">
                <a:latin typeface="Times New Roman" panose="02020603050405020304" pitchFamily="18" charset="0"/>
                <a:cs typeface="Times New Roman" panose="02020603050405020304" pitchFamily="18" charset="0"/>
                <a:sym typeface="+mn-ea"/>
              </a:rPr>
              <a:t>运行之间的时间差）</a:t>
            </a:r>
            <a:endParaRPr lang="zh-CN" altLang="en-US" sz="2800" b="1" dirty="0">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endParaRPr lang="zh-CN" altLang="en-US" sz="2800" b="1" dirty="0">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r>
              <a:rPr lang="zh-CN" altLang="en-US" sz="2800" b="1" dirty="0">
                <a:latin typeface="Times New Roman" panose="02020603050405020304" pitchFamily="18" charset="0"/>
                <a:cs typeface="Times New Roman" panose="02020603050405020304" pitchFamily="18" charset="0"/>
                <a:sym typeface="+mn-ea"/>
              </a:rPr>
              <a:t>负载：</a:t>
            </a:r>
            <a:r>
              <a:rPr lang="zh-CN" altLang="en-US" sz="2800" dirty="0">
                <a:latin typeface="Times New Roman" panose="02020603050405020304" pitchFamily="18" charset="0"/>
                <a:cs typeface="Times New Roman" panose="02020603050405020304" pitchFamily="18" charset="0"/>
                <a:sym typeface="+mn-ea"/>
              </a:rPr>
              <a:t>在</a:t>
            </a:r>
            <a:r>
              <a:rPr lang="en-US" altLang="zh-CN" sz="2800" dirty="0">
                <a:latin typeface="Times New Roman" panose="02020603050405020304" pitchFamily="18" charset="0"/>
                <a:cs typeface="Times New Roman" panose="02020603050405020304" pitchFamily="18" charset="0"/>
                <a:sym typeface="+mn-ea"/>
              </a:rPr>
              <a:t>0</a:t>
            </a:r>
            <a:r>
              <a:rPr lang="zh-CN" altLang="en-US" sz="2800" dirty="0">
                <a:latin typeface="Times New Roman" panose="02020603050405020304" pitchFamily="18" charset="0"/>
                <a:cs typeface="Times New Roman" panose="02020603050405020304" pitchFamily="18" charset="0"/>
                <a:sym typeface="+mn-ea"/>
              </a:rPr>
              <a:t>、</a:t>
            </a:r>
            <a:r>
              <a:rPr lang="en-US" altLang="zh-CN" sz="2800" dirty="0">
                <a:latin typeface="Times New Roman" panose="02020603050405020304" pitchFamily="18" charset="0"/>
                <a:cs typeface="Times New Roman" panose="02020603050405020304" pitchFamily="18" charset="0"/>
                <a:sym typeface="+mn-ea"/>
              </a:rPr>
              <a:t>5</a:t>
            </a:r>
            <a:r>
              <a:rPr lang="zh-CN" altLang="en-US" sz="2800" dirty="0">
                <a:latin typeface="Times New Roman" panose="02020603050405020304" pitchFamily="18" charset="0"/>
                <a:cs typeface="Times New Roman" panose="02020603050405020304" pitchFamily="18" charset="0"/>
                <a:sym typeface="+mn-ea"/>
              </a:rPr>
              <a:t>、</a:t>
            </a:r>
            <a:r>
              <a:rPr lang="en-US" altLang="zh-CN" sz="2800" dirty="0">
                <a:latin typeface="Times New Roman" panose="02020603050405020304" pitchFamily="18" charset="0"/>
                <a:cs typeface="Times New Roman" panose="02020603050405020304" pitchFamily="18" charset="0"/>
                <a:sym typeface="+mn-ea"/>
              </a:rPr>
              <a:t>6</a:t>
            </a:r>
            <a:r>
              <a:rPr lang="zh-CN" altLang="en-US" sz="2800" dirty="0">
                <a:latin typeface="Times New Roman" panose="02020603050405020304" pitchFamily="18" charset="0"/>
                <a:cs typeface="Times New Roman" panose="02020603050405020304" pitchFamily="18" charset="0"/>
                <a:sym typeface="+mn-ea"/>
              </a:rPr>
              <a:t>、</a:t>
            </a:r>
            <a:r>
              <a:rPr lang="en-US" altLang="zh-CN" sz="2800" dirty="0">
                <a:latin typeface="Times New Roman" panose="02020603050405020304" pitchFamily="18" charset="0"/>
                <a:cs typeface="Times New Roman" panose="02020603050405020304" pitchFamily="18" charset="0"/>
                <a:sym typeface="+mn-ea"/>
              </a:rPr>
              <a:t>7</a:t>
            </a:r>
            <a:r>
              <a:rPr lang="zh-CN" altLang="en-US" sz="2800" dirty="0">
                <a:latin typeface="Times New Roman" panose="02020603050405020304" pitchFamily="18" charset="0"/>
                <a:cs typeface="Times New Roman" panose="02020603050405020304" pitchFamily="18" charset="0"/>
                <a:sym typeface="+mn-ea"/>
              </a:rPr>
              <a:t>、</a:t>
            </a:r>
            <a:r>
              <a:rPr lang="en-US" altLang="zh-CN" sz="2800" dirty="0">
                <a:latin typeface="Times New Roman" panose="02020603050405020304" pitchFamily="18" charset="0"/>
                <a:cs typeface="Times New Roman" panose="02020603050405020304" pitchFamily="18" charset="0"/>
                <a:sym typeface="+mn-ea"/>
              </a:rPr>
              <a:t>8</a:t>
            </a:r>
            <a:r>
              <a:rPr lang="zh-CN" altLang="en-US" sz="2800" dirty="0">
                <a:latin typeface="Times New Roman" panose="02020603050405020304" pitchFamily="18" charset="0"/>
                <a:cs typeface="Times New Roman" panose="02020603050405020304" pitchFamily="18" charset="0"/>
                <a:sym typeface="+mn-ea"/>
              </a:rPr>
              <a:t>、</a:t>
            </a:r>
            <a:r>
              <a:rPr lang="en-US" altLang="zh-CN" sz="2800" dirty="0">
                <a:latin typeface="Times New Roman" panose="02020603050405020304" pitchFamily="18" charset="0"/>
                <a:cs typeface="Times New Roman" panose="02020603050405020304" pitchFamily="18" charset="0"/>
                <a:sym typeface="+mn-ea"/>
              </a:rPr>
              <a:t>9</a:t>
            </a:r>
            <a:r>
              <a:rPr lang="zh-CN" altLang="en-US" sz="2800" dirty="0">
                <a:latin typeface="Times New Roman" panose="02020603050405020304" pitchFamily="18" charset="0"/>
                <a:cs typeface="Times New Roman" panose="02020603050405020304" pitchFamily="18" charset="0"/>
                <a:sym typeface="+mn-ea"/>
              </a:rPr>
              <a:t>个</a:t>
            </a:r>
            <a:r>
              <a:rPr lang="en-US" altLang="zh-CN" sz="2800" dirty="0">
                <a:latin typeface="Times New Roman" panose="02020603050405020304" pitchFamily="18" charset="0"/>
                <a:cs typeface="Times New Roman" panose="02020603050405020304" pitchFamily="18" charset="0"/>
                <a:sym typeface="+mn-ea"/>
              </a:rPr>
              <a:t>CFS</a:t>
            </a:r>
            <a:r>
              <a:rPr lang="zh-CN" altLang="en-US" sz="2800" dirty="0">
                <a:latin typeface="Times New Roman" panose="02020603050405020304" pitchFamily="18" charset="0"/>
                <a:cs typeface="Times New Roman" panose="02020603050405020304" pitchFamily="18" charset="0"/>
                <a:sym typeface="+mn-ea"/>
              </a:rPr>
              <a:t>负载线程均测试</a:t>
            </a:r>
            <a:r>
              <a:rPr lang="en-US" altLang="zh-CN" sz="2800" dirty="0">
                <a:latin typeface="Times New Roman" panose="02020603050405020304" pitchFamily="18" charset="0"/>
                <a:cs typeface="Times New Roman" panose="02020603050405020304" pitchFamily="18" charset="0"/>
                <a:sym typeface="+mn-ea"/>
              </a:rPr>
              <a:t>50</a:t>
            </a:r>
            <a:r>
              <a:rPr lang="zh-CN" altLang="en-US" sz="2800" dirty="0">
                <a:latin typeface="Times New Roman" panose="02020603050405020304" pitchFamily="18" charset="0"/>
                <a:cs typeface="Times New Roman" panose="02020603050405020304" pitchFamily="18" charset="0"/>
                <a:sym typeface="+mn-ea"/>
              </a:rPr>
              <a:t>次</a:t>
            </a:r>
            <a:endParaRPr lang="zh-CN" altLang="en-US" sz="2800" dirty="0">
              <a:latin typeface="Times New Roman" panose="02020603050405020304" pitchFamily="18" charset="0"/>
              <a:cs typeface="Times New Roman" panose="02020603050405020304" pitchFamily="18" charset="0"/>
              <a:sym typeface="+mn-ea"/>
            </a:endParaRPr>
          </a:p>
        </p:txBody>
      </p:sp>
      <p:sp>
        <p:nvSpPr>
          <p:cNvPr id="3" name="文本框 2"/>
          <p:cNvSpPr txBox="1"/>
          <p:nvPr/>
        </p:nvSpPr>
        <p:spPr>
          <a:xfrm>
            <a:off x="3119120" y="1552575"/>
            <a:ext cx="7890510" cy="521970"/>
          </a:xfrm>
          <a:prstGeom prst="rect">
            <a:avLst/>
          </a:prstGeom>
          <a:noFill/>
        </p:spPr>
        <p:txBody>
          <a:bodyPr wrap="square" rtlCol="0" anchor="t">
            <a:spAutoFit/>
          </a:bodyPr>
          <a:p>
            <a:r>
              <a:rPr lang="zh-CN" altLang="en-US" sz="2800" b="1">
                <a:latin typeface="Times New Roman" panose="02020603050405020304" pitchFamily="18" charset="0"/>
                <a:cs typeface="Times New Roman" panose="02020603050405020304" pitchFamily="18" charset="0"/>
                <a:sym typeface="+mn-ea"/>
              </a:rPr>
              <a:t>测试</a:t>
            </a:r>
            <a:r>
              <a:rPr lang="zh-CN" altLang="en-US" sz="2800" b="1">
                <a:latin typeface="Times New Roman" panose="02020603050405020304" pitchFamily="18" charset="0"/>
                <a:cs typeface="Times New Roman" panose="02020603050405020304" pitchFamily="18" charset="0"/>
                <a:sym typeface="+mn-ea"/>
              </a:rPr>
              <a:t>概述</a:t>
            </a:r>
            <a:endParaRPr lang="zh-CN" altLang="en-US" sz="2800" b="1">
              <a:latin typeface="Times New Roman" panose="02020603050405020304" pitchFamily="18" charset="0"/>
              <a:cs typeface="Times New Roman" panose="02020603050405020304" pitchFamily="18" charset="0"/>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2509520" cy="6858000"/>
          </a:xfrm>
          <a:prstGeom prst="rect">
            <a:avLst/>
          </a:prstGeom>
          <a:solidFill>
            <a:srgbClr val="1D50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nvGrpSpPr>
          <p:cNvPr id="20" name="组合 19"/>
          <p:cNvGrpSpPr/>
          <p:nvPr/>
        </p:nvGrpSpPr>
        <p:grpSpPr>
          <a:xfrm>
            <a:off x="0" y="4086903"/>
            <a:ext cx="2737505" cy="762000"/>
            <a:chOff x="0" y="772160"/>
            <a:chExt cx="2737505" cy="762000"/>
          </a:xfrm>
        </p:grpSpPr>
        <p:sp>
          <p:nvSpPr>
            <p:cNvPr id="15" name="矩形 14"/>
            <p:cNvSpPr/>
            <p:nvPr/>
          </p:nvSpPr>
          <p:spPr>
            <a:xfrm>
              <a:off x="0" y="772160"/>
              <a:ext cx="2509520" cy="762000"/>
            </a:xfrm>
            <a:prstGeom prst="rect">
              <a:avLst/>
            </a:prstGeom>
            <a:solidFill>
              <a:srgbClr val="C0000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7" name="等腰三角形 16"/>
            <p:cNvSpPr/>
            <p:nvPr/>
          </p:nvSpPr>
          <p:spPr>
            <a:xfrm rot="5400000">
              <a:off x="2491281" y="1039167"/>
              <a:ext cx="264463" cy="227985"/>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sp>
        <p:nvSpPr>
          <p:cNvPr id="8" name="文本框 7"/>
          <p:cNvSpPr txBox="1"/>
          <p:nvPr/>
        </p:nvSpPr>
        <p:spPr>
          <a:xfrm>
            <a:off x="86360" y="1388371"/>
            <a:ext cx="2336800" cy="460375"/>
          </a:xfrm>
          <a:prstGeom prst="rect">
            <a:avLst/>
          </a:prstGeom>
          <a:noFill/>
        </p:spPr>
        <p:txBody>
          <a:bodyPr wrap="square" rtlCol="0">
            <a:spAutoFit/>
          </a:bodyPr>
          <a:lstStyle/>
          <a:p>
            <a:pPr algn="ctr"/>
            <a:r>
              <a:rPr lang="zh-CN" altLang="en-US" sz="2400" b="1">
                <a:solidFill>
                  <a:schemeClr val="bg1"/>
                </a:solidFill>
                <a:latin typeface="Times New Roman" panose="02020603050405020304" pitchFamily="18" charset="0"/>
                <a:cs typeface="Times New Roman" panose="02020603050405020304" pitchFamily="18" charset="0"/>
              </a:rPr>
              <a:t>研究背景</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9" name="文本框 8"/>
          <p:cNvSpPr txBox="1"/>
          <p:nvPr/>
        </p:nvSpPr>
        <p:spPr>
          <a:xfrm>
            <a:off x="86360" y="2324952"/>
            <a:ext cx="2336800" cy="460375"/>
          </a:xfrm>
          <a:prstGeom prst="rect">
            <a:avLst/>
          </a:prstGeom>
          <a:noFill/>
        </p:spPr>
        <p:txBody>
          <a:bodyPr wrap="square" rtlCol="0">
            <a:spAutoFit/>
          </a:bodyPr>
          <a:lstStyle/>
          <a:p>
            <a:pPr algn="ctr"/>
            <a:r>
              <a:rPr lang="zh-CN" altLang="en-US" sz="2400" b="1">
                <a:solidFill>
                  <a:schemeClr val="bg1"/>
                </a:solidFill>
                <a:latin typeface="Times New Roman" panose="02020603050405020304" pitchFamily="18" charset="0"/>
                <a:cs typeface="Times New Roman" panose="02020603050405020304" pitchFamily="18" charset="0"/>
              </a:rPr>
              <a:t>设计实现</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10" name="文本框 9"/>
          <p:cNvSpPr txBox="1"/>
          <p:nvPr/>
        </p:nvSpPr>
        <p:spPr>
          <a:xfrm>
            <a:off x="86360" y="3261533"/>
            <a:ext cx="2336800" cy="460375"/>
          </a:xfrm>
          <a:prstGeom prst="rect">
            <a:avLst/>
          </a:prstGeom>
          <a:noFill/>
        </p:spPr>
        <p:txBody>
          <a:bodyPr wrap="square" rtlCol="0">
            <a:spAutoFit/>
          </a:bodyPr>
          <a:lstStyle/>
          <a:p>
            <a:pPr algn="ctr"/>
            <a:r>
              <a:rPr lang="zh-CN" altLang="en-US" sz="2400" b="1">
                <a:solidFill>
                  <a:schemeClr val="bg1"/>
                </a:solidFill>
                <a:latin typeface="Times New Roman" panose="02020603050405020304" pitchFamily="18" charset="0"/>
                <a:cs typeface="Times New Roman" panose="02020603050405020304" pitchFamily="18" charset="0"/>
              </a:rPr>
              <a:t>高性能优化</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11" name="文本框 10"/>
          <p:cNvSpPr txBox="1"/>
          <p:nvPr/>
        </p:nvSpPr>
        <p:spPr>
          <a:xfrm>
            <a:off x="86360" y="4198114"/>
            <a:ext cx="2336800" cy="460375"/>
          </a:xfrm>
          <a:prstGeom prst="rect">
            <a:avLst/>
          </a:prstGeom>
          <a:noFill/>
        </p:spPr>
        <p:txBody>
          <a:bodyPr wrap="square" rtlCol="0">
            <a:spAutoFit/>
          </a:bodyPr>
          <a:lstStyle/>
          <a:p>
            <a:pPr algn="ctr"/>
            <a:r>
              <a:rPr lang="zh-CN" altLang="en-US" sz="2400" b="1">
                <a:solidFill>
                  <a:schemeClr val="bg1"/>
                </a:solidFill>
                <a:latin typeface="Times New Roman" panose="02020603050405020304" pitchFamily="18" charset="0"/>
                <a:cs typeface="Times New Roman" panose="02020603050405020304" pitchFamily="18" charset="0"/>
              </a:rPr>
              <a:t>性能</a:t>
            </a:r>
            <a:r>
              <a:rPr lang="zh-CN" altLang="en-US" sz="2400" b="1">
                <a:solidFill>
                  <a:schemeClr val="bg1"/>
                </a:solidFill>
                <a:latin typeface="Times New Roman" panose="02020603050405020304" pitchFamily="18" charset="0"/>
                <a:cs typeface="Times New Roman" panose="02020603050405020304" pitchFamily="18" charset="0"/>
              </a:rPr>
              <a:t>评估</a:t>
            </a:r>
            <a:endParaRPr lang="zh-CN" altLang="en-US" sz="2400" b="1">
              <a:solidFill>
                <a:schemeClr val="bg1"/>
              </a:solidFill>
              <a:latin typeface="Times New Roman" panose="02020603050405020304" pitchFamily="18" charset="0"/>
              <a:cs typeface="Times New Roman" panose="02020603050405020304" pitchFamily="18" charset="0"/>
            </a:endParaRPr>
          </a:p>
        </p:txBody>
      </p:sp>
      <p:pic>
        <p:nvPicPr>
          <p:cNvPr id="23" name="图形 22" descr="文凭卷筒"/>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97560" y="5943600"/>
            <a:ext cx="914400" cy="914400"/>
          </a:xfrm>
          <a:prstGeom prst="rect">
            <a:avLst/>
          </a:prstGeom>
        </p:spPr>
      </p:pic>
      <p:sp>
        <p:nvSpPr>
          <p:cNvPr id="13" name="标题 1"/>
          <p:cNvSpPr txBox="1"/>
          <p:nvPr/>
        </p:nvSpPr>
        <p:spPr>
          <a:xfrm>
            <a:off x="3255691" y="568119"/>
            <a:ext cx="8596786" cy="6881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b="1">
                <a:latin typeface="Times New Roman" panose="02020603050405020304" pitchFamily="18" charset="0"/>
                <a:cs typeface="Times New Roman" panose="02020603050405020304" pitchFamily="18" charset="0"/>
              </a:rPr>
              <a:t>3.2 </a:t>
            </a:r>
            <a:r>
              <a:rPr lang="en-US" altLang="zh-CN" sz="3600" b="1" dirty="0">
                <a:latin typeface="Times New Roman" panose="02020603050405020304" pitchFamily="18" charset="0"/>
                <a:cs typeface="Times New Roman" panose="02020603050405020304" pitchFamily="18" charset="0"/>
                <a:sym typeface="+mn-ea"/>
              </a:rPr>
              <a:t>task delegation</a:t>
            </a:r>
            <a:r>
              <a:rPr lang="zh-CN" altLang="en-US" sz="3600" b="1" dirty="0">
                <a:latin typeface="Times New Roman" panose="02020603050405020304" pitchFamily="18" charset="0"/>
                <a:cs typeface="Times New Roman" panose="02020603050405020304" pitchFamily="18" charset="0"/>
                <a:sym typeface="+mn-ea"/>
              </a:rPr>
              <a:t>时延</a:t>
            </a:r>
            <a:endParaRPr lang="zh-CN" altLang="en-US" sz="3600" b="1">
              <a:latin typeface="Times New Roman" panose="02020603050405020304" pitchFamily="18" charset="0"/>
              <a:cs typeface="Times New Roman" panose="02020603050405020304" pitchFamily="18" charset="0"/>
            </a:endParaRPr>
          </a:p>
        </p:txBody>
      </p:sp>
      <p:pic>
        <p:nvPicPr>
          <p:cNvPr id="16" name="图片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68" y="311328"/>
            <a:ext cx="2256183" cy="414149"/>
          </a:xfrm>
          <a:prstGeom prst="rect">
            <a:avLst/>
          </a:prstGeom>
        </p:spPr>
      </p:pic>
      <p:sp>
        <p:nvSpPr>
          <p:cNvPr id="30" name="文本框 29"/>
          <p:cNvSpPr txBox="1"/>
          <p:nvPr/>
        </p:nvSpPr>
        <p:spPr>
          <a:xfrm>
            <a:off x="46051" y="5134697"/>
            <a:ext cx="2336800" cy="460375"/>
          </a:xfrm>
          <a:prstGeom prst="rect">
            <a:avLst/>
          </a:prstGeom>
          <a:noFill/>
        </p:spPr>
        <p:txBody>
          <a:bodyPr wrap="square" rtlCol="0">
            <a:spAutoFit/>
          </a:bodyPr>
          <a:lstStyle/>
          <a:p>
            <a:pPr algn="ctr"/>
            <a:r>
              <a:rPr lang="zh-CN" altLang="en-US" sz="2400" b="1">
                <a:solidFill>
                  <a:schemeClr val="bg1"/>
                </a:solidFill>
                <a:latin typeface="Times New Roman" panose="02020603050405020304" pitchFamily="18" charset="0"/>
                <a:cs typeface="Times New Roman" panose="02020603050405020304" pitchFamily="18" charset="0"/>
              </a:rPr>
              <a:t>赛题</a:t>
            </a:r>
            <a:r>
              <a:rPr lang="zh-CN" altLang="en-US" sz="2400" b="1">
                <a:solidFill>
                  <a:schemeClr val="bg1"/>
                </a:solidFill>
                <a:latin typeface="Times New Roman" panose="02020603050405020304" pitchFamily="18" charset="0"/>
                <a:cs typeface="Times New Roman" panose="02020603050405020304" pitchFamily="18" charset="0"/>
              </a:rPr>
              <a:t>总结</a:t>
            </a:r>
            <a:endParaRPr lang="zh-CN" altLang="en-US" sz="2400" b="1">
              <a:solidFill>
                <a:schemeClr val="bg1"/>
              </a:solidFill>
              <a:latin typeface="Times New Roman" panose="02020603050405020304" pitchFamily="18" charset="0"/>
              <a:cs typeface="Times New Roman" panose="02020603050405020304" pitchFamily="18" charset="0"/>
            </a:endParaRPr>
          </a:p>
        </p:txBody>
      </p:sp>
      <p:sp>
        <p:nvSpPr>
          <p:cNvPr id="4" name="文本框 3"/>
          <p:cNvSpPr txBox="1"/>
          <p:nvPr/>
        </p:nvSpPr>
        <p:spPr>
          <a:xfrm>
            <a:off x="2823845" y="4911725"/>
            <a:ext cx="9210040" cy="1938020"/>
          </a:xfrm>
          <a:prstGeom prst="rect">
            <a:avLst/>
          </a:prstGeom>
          <a:noFill/>
        </p:spPr>
        <p:txBody>
          <a:bodyPr wrap="square" rtlCol="0" anchor="t">
            <a:spAutoFit/>
          </a:bodyPr>
          <a:p>
            <a:pPr marL="342900" indent="-342900">
              <a:buFont typeface="Arial" panose="020B0604020202020204" pitchFamily="34" charset="0"/>
              <a:buChar char="•"/>
            </a:pPr>
            <a:r>
              <a:rPr lang="en-US" altLang="zh-CN" sz="2000" b="1" dirty="0">
                <a:latin typeface="Times New Roman" panose="02020603050405020304" pitchFamily="18" charset="0"/>
                <a:cs typeface="Times New Roman" panose="02020603050405020304" pitchFamily="18" charset="0"/>
                <a:sym typeface="+mn-ea"/>
              </a:rPr>
              <a:t>EXT</a:t>
            </a:r>
            <a:r>
              <a:rPr lang="zh-CN" altLang="en-US" sz="2000" b="1" dirty="0">
                <a:latin typeface="Times New Roman" panose="02020603050405020304" pitchFamily="18" charset="0"/>
                <a:cs typeface="Times New Roman" panose="02020603050405020304" pitchFamily="18" charset="0"/>
                <a:sym typeface="+mn-ea"/>
              </a:rPr>
              <a:t>：</a:t>
            </a:r>
            <a:r>
              <a:rPr lang="zh-CN" altLang="en-US" sz="2000" dirty="0">
                <a:latin typeface="Times New Roman" panose="02020603050405020304" pitchFamily="18" charset="0"/>
                <a:cs typeface="Times New Roman" panose="02020603050405020304" pitchFamily="18" charset="0"/>
                <a:sym typeface="+mn-ea"/>
              </a:rPr>
              <a:t>整体差于</a:t>
            </a:r>
            <a:r>
              <a:rPr lang="en-US" altLang="zh-CN" sz="2000" dirty="0">
                <a:latin typeface="Times New Roman" panose="02020603050405020304" pitchFamily="18" charset="0"/>
                <a:cs typeface="Times New Roman" panose="02020603050405020304" pitchFamily="18" charset="0"/>
                <a:sym typeface="+mn-ea"/>
              </a:rPr>
              <a:t>COS</a:t>
            </a:r>
            <a:r>
              <a:rPr lang="zh-CN" altLang="en-US" sz="2000" dirty="0">
                <a:latin typeface="Times New Roman" panose="02020603050405020304" pitchFamily="18" charset="0"/>
                <a:cs typeface="Times New Roman" panose="02020603050405020304" pitchFamily="18" charset="0"/>
                <a:sym typeface="+mn-ea"/>
              </a:rPr>
              <a:t>与</a:t>
            </a:r>
            <a:r>
              <a:rPr lang="en-US" altLang="zh-CN" sz="2000" dirty="0">
                <a:latin typeface="Times New Roman" panose="02020603050405020304" pitchFamily="18" charset="0"/>
                <a:cs typeface="Times New Roman" panose="02020603050405020304" pitchFamily="18" charset="0"/>
                <a:sym typeface="+mn-ea"/>
              </a:rPr>
              <a:t>ghOSt</a:t>
            </a:r>
            <a:r>
              <a:rPr lang="zh-CN" altLang="en-US" sz="2000" dirty="0">
                <a:latin typeface="Times New Roman" panose="02020603050405020304" pitchFamily="18" charset="0"/>
                <a:cs typeface="Times New Roman" panose="02020603050405020304" pitchFamily="18" charset="0"/>
                <a:sym typeface="+mn-ea"/>
              </a:rPr>
              <a:t>（不支持</a:t>
            </a:r>
            <a:r>
              <a:rPr lang="en-US" altLang="zh-CN" sz="2000" dirty="0">
                <a:solidFill>
                  <a:srgbClr val="FF0000"/>
                </a:solidFill>
                <a:latin typeface="Times New Roman" panose="02020603050405020304" pitchFamily="18" charset="0"/>
                <a:cs typeface="Times New Roman" panose="02020603050405020304" pitchFamily="18" charset="0"/>
                <a:sym typeface="+mn-ea"/>
              </a:rPr>
              <a:t>IPI</a:t>
            </a:r>
            <a:r>
              <a:rPr lang="zh-CN" altLang="en-US" sz="2000" dirty="0">
                <a:latin typeface="Times New Roman" panose="02020603050405020304" pitchFamily="18" charset="0"/>
                <a:cs typeface="Times New Roman" panose="02020603050405020304" pitchFamily="18" charset="0"/>
                <a:sym typeface="+mn-ea"/>
              </a:rPr>
              <a:t>强制调度），时延</a:t>
            </a:r>
            <a:r>
              <a:rPr lang="en-US" altLang="zh-CN" sz="2000" dirty="0">
                <a:latin typeface="Times New Roman" panose="02020603050405020304" pitchFamily="18" charset="0"/>
                <a:cs typeface="Times New Roman" panose="02020603050405020304" pitchFamily="18" charset="0"/>
                <a:sym typeface="+mn-ea"/>
              </a:rPr>
              <a:t>100ms</a:t>
            </a:r>
            <a:r>
              <a:rPr lang="zh-CN" altLang="en-US" sz="2000" dirty="0">
                <a:latin typeface="Times New Roman" panose="02020603050405020304" pitchFamily="18" charset="0"/>
                <a:cs typeface="Times New Roman" panose="02020603050405020304" pitchFamily="18" charset="0"/>
                <a:sym typeface="+mn-ea"/>
              </a:rPr>
              <a:t>以上</a:t>
            </a:r>
            <a:endParaRPr lang="zh-CN" altLang="en-US" sz="2000" dirty="0">
              <a:solidFill>
                <a:schemeClr val="tx1"/>
              </a:solidFill>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endParaRPr lang="zh-CN" altLang="en-US" sz="2000" b="1" dirty="0">
              <a:solidFill>
                <a:srgbClr val="FF0000"/>
              </a:solidFill>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r>
              <a:rPr lang="en-US" altLang="zh-CN" sz="2000" b="1" dirty="0">
                <a:latin typeface="Times New Roman" panose="02020603050405020304" pitchFamily="18" charset="0"/>
                <a:cs typeface="Times New Roman" panose="02020603050405020304" pitchFamily="18" charset="0"/>
                <a:sym typeface="+mn-ea"/>
              </a:rPr>
              <a:t>ghOSt</a:t>
            </a:r>
            <a:r>
              <a:rPr lang="zh-CN" altLang="en-US" sz="2000" b="1" dirty="0">
                <a:latin typeface="Times New Roman" panose="02020603050405020304" pitchFamily="18" charset="0"/>
                <a:cs typeface="Times New Roman" panose="02020603050405020304" pitchFamily="18" charset="0"/>
                <a:sym typeface="+mn-ea"/>
              </a:rPr>
              <a:t>：</a:t>
            </a:r>
            <a:r>
              <a:rPr lang="zh-CN" altLang="en-US" sz="2000" dirty="0">
                <a:latin typeface="Times New Roman" panose="02020603050405020304" pitchFamily="18" charset="0"/>
                <a:cs typeface="Times New Roman" panose="02020603050405020304" pitchFamily="18" charset="0"/>
                <a:sym typeface="+mn-ea"/>
              </a:rPr>
              <a:t>无</a:t>
            </a:r>
            <a:r>
              <a:rPr lang="en-US" altLang="zh-CN" sz="2000" dirty="0">
                <a:latin typeface="Times New Roman" panose="02020603050405020304" pitchFamily="18" charset="0"/>
                <a:cs typeface="Times New Roman" panose="02020603050405020304" pitchFamily="18" charset="0"/>
                <a:sym typeface="+mn-ea"/>
              </a:rPr>
              <a:t>CFS</a:t>
            </a:r>
            <a:r>
              <a:rPr lang="zh-CN" altLang="en-US" sz="2000" dirty="0">
                <a:latin typeface="Times New Roman" panose="02020603050405020304" pitchFamily="18" charset="0"/>
                <a:cs typeface="Times New Roman" panose="02020603050405020304" pitchFamily="18" charset="0"/>
                <a:sym typeface="+mn-ea"/>
              </a:rPr>
              <a:t>干扰线程情况和</a:t>
            </a:r>
            <a:r>
              <a:rPr lang="en-US" altLang="zh-CN" sz="2000" dirty="0">
                <a:latin typeface="Times New Roman" panose="02020603050405020304" pitchFamily="18" charset="0"/>
                <a:cs typeface="Times New Roman" panose="02020603050405020304" pitchFamily="18" charset="0"/>
                <a:sym typeface="+mn-ea"/>
              </a:rPr>
              <a:t>COS</a:t>
            </a:r>
            <a:r>
              <a:rPr lang="zh-CN" altLang="en-US" sz="2000" dirty="0">
                <a:latin typeface="Times New Roman" panose="02020603050405020304" pitchFamily="18" charset="0"/>
                <a:cs typeface="Times New Roman" panose="02020603050405020304" pitchFamily="18" charset="0"/>
                <a:sym typeface="+mn-ea"/>
              </a:rPr>
              <a:t>持平，有干扰情况下不稳定性和平均时延</a:t>
            </a:r>
            <a:r>
              <a:rPr lang="zh-CN" altLang="en-US" sz="2000" dirty="0">
                <a:solidFill>
                  <a:srgbClr val="FF0000"/>
                </a:solidFill>
                <a:latin typeface="Times New Roman" panose="02020603050405020304" pitchFamily="18" charset="0"/>
                <a:cs typeface="Times New Roman" panose="02020603050405020304" pitchFamily="18" charset="0"/>
                <a:sym typeface="+mn-ea"/>
              </a:rPr>
              <a:t>急剧上升</a:t>
            </a:r>
            <a:r>
              <a:rPr lang="zh-CN" altLang="en-US" sz="2000" dirty="0">
                <a:latin typeface="Times New Roman" panose="02020603050405020304" pitchFamily="18" charset="0"/>
                <a:cs typeface="Times New Roman" panose="02020603050405020304" pitchFamily="18" charset="0"/>
                <a:sym typeface="+mn-ea"/>
              </a:rPr>
              <a:t>（不支持</a:t>
            </a:r>
            <a:r>
              <a:rPr lang="zh-CN" altLang="en-US" sz="2000" dirty="0">
                <a:solidFill>
                  <a:srgbClr val="FF0000"/>
                </a:solidFill>
                <a:latin typeface="Times New Roman" panose="02020603050405020304" pitchFamily="18" charset="0"/>
                <a:cs typeface="Times New Roman" panose="02020603050405020304" pitchFamily="18" charset="0"/>
                <a:sym typeface="+mn-ea"/>
              </a:rPr>
              <a:t>优先级动态变化</a:t>
            </a:r>
            <a:r>
              <a:rPr lang="zh-CN" altLang="en-US" sz="2000" dirty="0">
                <a:latin typeface="Times New Roman" panose="02020603050405020304" pitchFamily="18" charset="0"/>
                <a:cs typeface="Times New Roman" panose="02020603050405020304" pitchFamily="18" charset="0"/>
                <a:sym typeface="+mn-ea"/>
              </a:rPr>
              <a:t>）；在</a:t>
            </a:r>
            <a:r>
              <a:rPr lang="en-US" altLang="zh-CN" sz="2000" dirty="0">
                <a:latin typeface="Times New Roman" panose="02020603050405020304" pitchFamily="18" charset="0"/>
                <a:cs typeface="Times New Roman" panose="02020603050405020304" pitchFamily="18" charset="0"/>
                <a:sym typeface="+mn-ea"/>
              </a:rPr>
              <a:t>9</a:t>
            </a:r>
            <a:r>
              <a:rPr lang="zh-CN" altLang="en-US" sz="2000" dirty="0">
                <a:latin typeface="Times New Roman" panose="02020603050405020304" pitchFamily="18" charset="0"/>
                <a:cs typeface="Times New Roman" panose="02020603050405020304" pitchFamily="18" charset="0"/>
                <a:sym typeface="+mn-ea"/>
              </a:rPr>
              <a:t>个干扰线程情况下测试系统</a:t>
            </a:r>
            <a:r>
              <a:rPr lang="zh-CN" altLang="en-US" sz="2000" dirty="0">
                <a:solidFill>
                  <a:srgbClr val="FF0000"/>
                </a:solidFill>
                <a:latin typeface="Times New Roman" panose="02020603050405020304" pitchFamily="18" charset="0"/>
                <a:cs typeface="Times New Roman" panose="02020603050405020304" pitchFamily="18" charset="0"/>
                <a:sym typeface="+mn-ea"/>
              </a:rPr>
              <a:t>崩溃</a:t>
            </a:r>
            <a:r>
              <a:rPr lang="zh-CN" altLang="en-US" sz="2000" dirty="0">
                <a:latin typeface="Times New Roman" panose="02020603050405020304" pitchFamily="18" charset="0"/>
                <a:cs typeface="Times New Roman" panose="02020603050405020304" pitchFamily="18" charset="0"/>
                <a:sym typeface="+mn-ea"/>
              </a:rPr>
              <a:t>。</a:t>
            </a:r>
            <a:endParaRPr lang="zh-CN" altLang="en-US" sz="2000" b="1" dirty="0">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endParaRPr lang="zh-CN" altLang="en-US" sz="2000" b="1" dirty="0">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r>
              <a:rPr lang="en-US" altLang="zh-CN" sz="2000" b="1" dirty="0">
                <a:latin typeface="Times New Roman" panose="02020603050405020304" pitchFamily="18" charset="0"/>
                <a:cs typeface="Times New Roman" panose="02020603050405020304" pitchFamily="18" charset="0"/>
                <a:sym typeface="+mn-ea"/>
              </a:rPr>
              <a:t>COS</a:t>
            </a:r>
            <a:r>
              <a:rPr lang="zh-CN" altLang="en-US" sz="2000" b="1" dirty="0">
                <a:latin typeface="Times New Roman" panose="02020603050405020304" pitchFamily="18" charset="0"/>
                <a:cs typeface="Times New Roman" panose="02020603050405020304" pitchFamily="18" charset="0"/>
                <a:sym typeface="+mn-ea"/>
              </a:rPr>
              <a:t>：</a:t>
            </a:r>
            <a:r>
              <a:rPr lang="zh-CN" altLang="en-US" sz="2000" dirty="0">
                <a:latin typeface="Times New Roman" panose="02020603050405020304" pitchFamily="18" charset="0"/>
                <a:cs typeface="Times New Roman" panose="02020603050405020304" pitchFamily="18" charset="0"/>
                <a:sym typeface="+mn-ea"/>
              </a:rPr>
              <a:t>无论有无负载，时延均是</a:t>
            </a:r>
            <a:r>
              <a:rPr lang="en-US" altLang="zh-CN" sz="2000" dirty="0">
                <a:solidFill>
                  <a:srgbClr val="FF0000"/>
                </a:solidFill>
                <a:latin typeface="Times New Roman" panose="02020603050405020304" pitchFamily="18" charset="0"/>
                <a:cs typeface="Times New Roman" panose="02020603050405020304" pitchFamily="18" charset="0"/>
                <a:sym typeface="+mn-ea"/>
              </a:rPr>
              <a:t>10-100us</a:t>
            </a:r>
            <a:r>
              <a:rPr lang="zh-CN" altLang="en-US" sz="2000" dirty="0">
                <a:latin typeface="Times New Roman" panose="02020603050405020304" pitchFamily="18" charset="0"/>
                <a:cs typeface="Times New Roman" panose="02020603050405020304" pitchFamily="18" charset="0"/>
                <a:sym typeface="+mn-ea"/>
              </a:rPr>
              <a:t>级别，</a:t>
            </a:r>
            <a:r>
              <a:rPr lang="zh-CN" altLang="en-US" sz="2000" dirty="0">
                <a:solidFill>
                  <a:srgbClr val="FF0000"/>
                </a:solidFill>
                <a:latin typeface="Times New Roman" panose="02020603050405020304" pitchFamily="18" charset="0"/>
                <a:cs typeface="Times New Roman" panose="02020603050405020304" pitchFamily="18" charset="0"/>
                <a:sym typeface="+mn-ea"/>
              </a:rPr>
              <a:t>稳定</a:t>
            </a:r>
            <a:endParaRPr lang="zh-CN" altLang="en-US" sz="2000" dirty="0">
              <a:solidFill>
                <a:srgbClr val="FF0000"/>
              </a:solidFill>
              <a:latin typeface="Times New Roman" panose="02020603050405020304" pitchFamily="18" charset="0"/>
              <a:cs typeface="Times New Roman" panose="02020603050405020304" pitchFamily="18" charset="0"/>
              <a:sym typeface="+mn-ea"/>
            </a:endParaRPr>
          </a:p>
        </p:txBody>
      </p:sp>
      <p:pic>
        <p:nvPicPr>
          <p:cNvPr id="6" name="图片 5"/>
          <p:cNvPicPr>
            <a:picLocks noChangeAspect="1"/>
          </p:cNvPicPr>
          <p:nvPr/>
        </p:nvPicPr>
        <p:blipFill>
          <a:blip r:embed="rId3"/>
          <a:stretch>
            <a:fillRect/>
          </a:stretch>
        </p:blipFill>
        <p:spPr>
          <a:xfrm>
            <a:off x="2569210" y="1230630"/>
            <a:ext cx="1108710" cy="810260"/>
          </a:xfrm>
          <a:prstGeom prst="rect">
            <a:avLst/>
          </a:prstGeom>
        </p:spPr>
      </p:pic>
      <p:pic>
        <p:nvPicPr>
          <p:cNvPr id="7" name="图片 6"/>
          <p:cNvPicPr>
            <a:picLocks noChangeAspect="1"/>
          </p:cNvPicPr>
          <p:nvPr/>
        </p:nvPicPr>
        <p:blipFill>
          <a:blip r:embed="rId4"/>
          <a:stretch>
            <a:fillRect/>
          </a:stretch>
        </p:blipFill>
        <p:spPr>
          <a:xfrm>
            <a:off x="3565525" y="1085215"/>
            <a:ext cx="8626475" cy="351472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2509520" cy="6858000"/>
          </a:xfrm>
          <a:prstGeom prst="rect">
            <a:avLst/>
          </a:prstGeom>
          <a:solidFill>
            <a:srgbClr val="1D50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nvGrpSpPr>
          <p:cNvPr id="20" name="组合 19"/>
          <p:cNvGrpSpPr/>
          <p:nvPr/>
        </p:nvGrpSpPr>
        <p:grpSpPr>
          <a:xfrm>
            <a:off x="0" y="4086903"/>
            <a:ext cx="2737505" cy="762000"/>
            <a:chOff x="0" y="772160"/>
            <a:chExt cx="2737505" cy="762000"/>
          </a:xfrm>
        </p:grpSpPr>
        <p:sp>
          <p:nvSpPr>
            <p:cNvPr id="15" name="矩形 14"/>
            <p:cNvSpPr/>
            <p:nvPr/>
          </p:nvSpPr>
          <p:spPr>
            <a:xfrm>
              <a:off x="0" y="772160"/>
              <a:ext cx="2509520" cy="762000"/>
            </a:xfrm>
            <a:prstGeom prst="rect">
              <a:avLst/>
            </a:prstGeom>
            <a:solidFill>
              <a:srgbClr val="C0000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7" name="等腰三角形 16"/>
            <p:cNvSpPr/>
            <p:nvPr/>
          </p:nvSpPr>
          <p:spPr>
            <a:xfrm rot="5400000">
              <a:off x="2491281" y="1039167"/>
              <a:ext cx="264463" cy="227985"/>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sp>
        <p:nvSpPr>
          <p:cNvPr id="8" name="文本框 7"/>
          <p:cNvSpPr txBox="1"/>
          <p:nvPr/>
        </p:nvSpPr>
        <p:spPr>
          <a:xfrm>
            <a:off x="86360" y="1388371"/>
            <a:ext cx="2336800" cy="460375"/>
          </a:xfrm>
          <a:prstGeom prst="rect">
            <a:avLst/>
          </a:prstGeom>
          <a:noFill/>
        </p:spPr>
        <p:txBody>
          <a:bodyPr wrap="square" rtlCol="0">
            <a:spAutoFit/>
          </a:bodyPr>
          <a:lstStyle/>
          <a:p>
            <a:pPr algn="ctr"/>
            <a:r>
              <a:rPr lang="zh-CN" altLang="en-US" sz="2400" b="1">
                <a:solidFill>
                  <a:schemeClr val="bg1"/>
                </a:solidFill>
                <a:latin typeface="Times New Roman" panose="02020603050405020304" pitchFamily="18" charset="0"/>
                <a:cs typeface="Times New Roman" panose="02020603050405020304" pitchFamily="18" charset="0"/>
              </a:rPr>
              <a:t>研究背景</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9" name="文本框 8"/>
          <p:cNvSpPr txBox="1"/>
          <p:nvPr/>
        </p:nvSpPr>
        <p:spPr>
          <a:xfrm>
            <a:off x="86360" y="2324952"/>
            <a:ext cx="2336800" cy="460375"/>
          </a:xfrm>
          <a:prstGeom prst="rect">
            <a:avLst/>
          </a:prstGeom>
          <a:noFill/>
        </p:spPr>
        <p:txBody>
          <a:bodyPr wrap="square" rtlCol="0">
            <a:spAutoFit/>
          </a:bodyPr>
          <a:lstStyle/>
          <a:p>
            <a:pPr algn="ctr"/>
            <a:r>
              <a:rPr lang="zh-CN" altLang="en-US" sz="2400" b="1">
                <a:solidFill>
                  <a:schemeClr val="bg1"/>
                </a:solidFill>
                <a:latin typeface="Times New Roman" panose="02020603050405020304" pitchFamily="18" charset="0"/>
                <a:cs typeface="Times New Roman" panose="02020603050405020304" pitchFamily="18" charset="0"/>
              </a:rPr>
              <a:t>设计实现</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10" name="文本框 9"/>
          <p:cNvSpPr txBox="1"/>
          <p:nvPr/>
        </p:nvSpPr>
        <p:spPr>
          <a:xfrm>
            <a:off x="86360" y="3261533"/>
            <a:ext cx="2336800" cy="460375"/>
          </a:xfrm>
          <a:prstGeom prst="rect">
            <a:avLst/>
          </a:prstGeom>
          <a:noFill/>
        </p:spPr>
        <p:txBody>
          <a:bodyPr wrap="square" rtlCol="0">
            <a:spAutoFit/>
          </a:bodyPr>
          <a:lstStyle/>
          <a:p>
            <a:pPr algn="ctr"/>
            <a:r>
              <a:rPr lang="zh-CN" altLang="en-US" sz="2400" b="1">
                <a:solidFill>
                  <a:schemeClr val="bg1"/>
                </a:solidFill>
                <a:latin typeface="Times New Roman" panose="02020603050405020304" pitchFamily="18" charset="0"/>
                <a:cs typeface="Times New Roman" panose="02020603050405020304" pitchFamily="18" charset="0"/>
              </a:rPr>
              <a:t>高性能优化</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11" name="文本框 10"/>
          <p:cNvSpPr txBox="1"/>
          <p:nvPr/>
        </p:nvSpPr>
        <p:spPr>
          <a:xfrm>
            <a:off x="86360" y="4198114"/>
            <a:ext cx="2336800" cy="460375"/>
          </a:xfrm>
          <a:prstGeom prst="rect">
            <a:avLst/>
          </a:prstGeom>
          <a:noFill/>
        </p:spPr>
        <p:txBody>
          <a:bodyPr wrap="square" rtlCol="0">
            <a:spAutoFit/>
          </a:bodyPr>
          <a:lstStyle/>
          <a:p>
            <a:pPr algn="ctr"/>
            <a:r>
              <a:rPr lang="zh-CN" altLang="en-US" sz="2400" b="1">
                <a:solidFill>
                  <a:schemeClr val="bg1"/>
                </a:solidFill>
                <a:latin typeface="Times New Roman" panose="02020603050405020304" pitchFamily="18" charset="0"/>
                <a:cs typeface="Times New Roman" panose="02020603050405020304" pitchFamily="18" charset="0"/>
              </a:rPr>
              <a:t>性能</a:t>
            </a:r>
            <a:r>
              <a:rPr lang="zh-CN" altLang="en-US" sz="2400" b="1">
                <a:solidFill>
                  <a:schemeClr val="bg1"/>
                </a:solidFill>
                <a:latin typeface="Times New Roman" panose="02020603050405020304" pitchFamily="18" charset="0"/>
                <a:cs typeface="Times New Roman" panose="02020603050405020304" pitchFamily="18" charset="0"/>
              </a:rPr>
              <a:t>评估</a:t>
            </a:r>
            <a:endParaRPr lang="zh-CN" altLang="en-US" sz="2400" b="1">
              <a:solidFill>
                <a:schemeClr val="bg1"/>
              </a:solidFill>
              <a:latin typeface="Times New Roman" panose="02020603050405020304" pitchFamily="18" charset="0"/>
              <a:cs typeface="Times New Roman" panose="02020603050405020304" pitchFamily="18" charset="0"/>
            </a:endParaRPr>
          </a:p>
        </p:txBody>
      </p:sp>
      <p:pic>
        <p:nvPicPr>
          <p:cNvPr id="23" name="图形 22" descr="文凭卷筒"/>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97560" y="5943600"/>
            <a:ext cx="914400" cy="914400"/>
          </a:xfrm>
          <a:prstGeom prst="rect">
            <a:avLst/>
          </a:prstGeom>
        </p:spPr>
      </p:pic>
      <p:sp>
        <p:nvSpPr>
          <p:cNvPr id="13" name="标题 1"/>
          <p:cNvSpPr txBox="1"/>
          <p:nvPr/>
        </p:nvSpPr>
        <p:spPr>
          <a:xfrm>
            <a:off x="3255691" y="568119"/>
            <a:ext cx="8596786" cy="6881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b="1">
                <a:latin typeface="Times New Roman" panose="02020603050405020304" pitchFamily="18" charset="0"/>
                <a:cs typeface="Times New Roman" panose="02020603050405020304" pitchFamily="18" charset="0"/>
              </a:rPr>
              <a:t>3.2 </a:t>
            </a:r>
            <a:r>
              <a:rPr lang="en-US" altLang="zh-CN" sz="3600" b="1" dirty="0">
                <a:latin typeface="Times New Roman" panose="02020603050405020304" pitchFamily="18" charset="0"/>
                <a:cs typeface="Times New Roman" panose="02020603050405020304" pitchFamily="18" charset="0"/>
                <a:sym typeface="+mn-ea"/>
              </a:rPr>
              <a:t>task delegation</a:t>
            </a:r>
            <a:r>
              <a:rPr lang="zh-CN" altLang="en-US" sz="3600" b="1" dirty="0">
                <a:latin typeface="Times New Roman" panose="02020603050405020304" pitchFamily="18" charset="0"/>
                <a:cs typeface="Times New Roman" panose="02020603050405020304" pitchFamily="18" charset="0"/>
                <a:sym typeface="+mn-ea"/>
              </a:rPr>
              <a:t>时延</a:t>
            </a:r>
            <a:endParaRPr lang="zh-CN" altLang="en-US" sz="3600" b="1">
              <a:latin typeface="Times New Roman" panose="02020603050405020304" pitchFamily="18" charset="0"/>
              <a:cs typeface="Times New Roman" panose="02020603050405020304" pitchFamily="18" charset="0"/>
            </a:endParaRPr>
          </a:p>
        </p:txBody>
      </p:sp>
      <p:pic>
        <p:nvPicPr>
          <p:cNvPr id="16" name="图片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68" y="311328"/>
            <a:ext cx="2256183" cy="414149"/>
          </a:xfrm>
          <a:prstGeom prst="rect">
            <a:avLst/>
          </a:prstGeom>
        </p:spPr>
      </p:pic>
      <p:sp>
        <p:nvSpPr>
          <p:cNvPr id="30" name="文本框 29"/>
          <p:cNvSpPr txBox="1"/>
          <p:nvPr/>
        </p:nvSpPr>
        <p:spPr>
          <a:xfrm>
            <a:off x="46051" y="5134697"/>
            <a:ext cx="2336800" cy="460375"/>
          </a:xfrm>
          <a:prstGeom prst="rect">
            <a:avLst/>
          </a:prstGeom>
          <a:noFill/>
        </p:spPr>
        <p:txBody>
          <a:bodyPr wrap="square" rtlCol="0">
            <a:spAutoFit/>
          </a:bodyPr>
          <a:lstStyle/>
          <a:p>
            <a:pPr algn="ctr"/>
            <a:r>
              <a:rPr lang="zh-CN" altLang="en-US" sz="2400" b="1">
                <a:solidFill>
                  <a:schemeClr val="bg1"/>
                </a:solidFill>
                <a:latin typeface="Times New Roman" panose="02020603050405020304" pitchFamily="18" charset="0"/>
                <a:cs typeface="Times New Roman" panose="02020603050405020304" pitchFamily="18" charset="0"/>
              </a:rPr>
              <a:t>赛题</a:t>
            </a:r>
            <a:r>
              <a:rPr lang="zh-CN" altLang="en-US" sz="2400" b="1">
                <a:solidFill>
                  <a:schemeClr val="bg1"/>
                </a:solidFill>
                <a:latin typeface="Times New Roman" panose="02020603050405020304" pitchFamily="18" charset="0"/>
                <a:cs typeface="Times New Roman" panose="02020603050405020304" pitchFamily="18" charset="0"/>
              </a:rPr>
              <a:t>总结</a:t>
            </a:r>
            <a:endParaRPr lang="zh-CN" altLang="en-US" sz="2400" b="1">
              <a:solidFill>
                <a:schemeClr val="bg1"/>
              </a:solidFill>
              <a:latin typeface="Times New Roman" panose="02020603050405020304" pitchFamily="18" charset="0"/>
              <a:cs typeface="Times New Roman" panose="02020603050405020304" pitchFamily="18" charset="0"/>
            </a:endParaRPr>
          </a:p>
        </p:txBody>
      </p:sp>
      <p:sp>
        <p:nvSpPr>
          <p:cNvPr id="4" name="文本框 3"/>
          <p:cNvSpPr txBox="1"/>
          <p:nvPr/>
        </p:nvSpPr>
        <p:spPr>
          <a:xfrm>
            <a:off x="2823845" y="4335780"/>
            <a:ext cx="9210040" cy="1938020"/>
          </a:xfrm>
          <a:prstGeom prst="rect">
            <a:avLst/>
          </a:prstGeom>
          <a:noFill/>
        </p:spPr>
        <p:txBody>
          <a:bodyPr wrap="square" rtlCol="0" anchor="t">
            <a:spAutoFit/>
          </a:bodyPr>
          <a:p>
            <a:pPr marL="342900" indent="-342900">
              <a:buFont typeface="Arial" panose="020B0604020202020204" pitchFamily="34" charset="0"/>
              <a:buChar char="•"/>
            </a:pPr>
            <a:r>
              <a:rPr lang="en-US" altLang="zh-CN" sz="2000" b="1" dirty="0">
                <a:latin typeface="Times New Roman" panose="02020603050405020304" pitchFamily="18" charset="0"/>
                <a:cs typeface="Times New Roman" panose="02020603050405020304" pitchFamily="18" charset="0"/>
                <a:sym typeface="+mn-ea"/>
              </a:rPr>
              <a:t>EXT</a:t>
            </a:r>
            <a:r>
              <a:rPr lang="zh-CN" altLang="en-US" sz="2000" b="1" dirty="0">
                <a:latin typeface="Times New Roman" panose="02020603050405020304" pitchFamily="18" charset="0"/>
                <a:cs typeface="Times New Roman" panose="02020603050405020304" pitchFamily="18" charset="0"/>
                <a:sym typeface="+mn-ea"/>
              </a:rPr>
              <a:t>：</a:t>
            </a:r>
            <a:r>
              <a:rPr lang="zh-CN" altLang="en-US" sz="2000" dirty="0">
                <a:latin typeface="Times New Roman" panose="02020603050405020304" pitchFamily="18" charset="0"/>
                <a:cs typeface="Times New Roman" panose="02020603050405020304" pitchFamily="18" charset="0"/>
                <a:sym typeface="+mn-ea"/>
              </a:rPr>
              <a:t>平均时延与最大值时延最大</a:t>
            </a:r>
            <a:endParaRPr lang="zh-CN" altLang="en-US" sz="2000" dirty="0">
              <a:solidFill>
                <a:schemeClr val="tx1"/>
              </a:solidFill>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endParaRPr lang="zh-CN" altLang="en-US" sz="2000" b="1" dirty="0">
              <a:solidFill>
                <a:srgbClr val="FF0000"/>
              </a:solidFill>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r>
              <a:rPr lang="en-US" altLang="zh-CN" sz="2000" b="1" dirty="0">
                <a:latin typeface="Times New Roman" panose="02020603050405020304" pitchFamily="18" charset="0"/>
                <a:cs typeface="Times New Roman" panose="02020603050405020304" pitchFamily="18" charset="0"/>
                <a:sym typeface="+mn-ea"/>
              </a:rPr>
              <a:t>ghOSt</a:t>
            </a:r>
            <a:r>
              <a:rPr lang="zh-CN" altLang="en-US" sz="2000" b="1" dirty="0">
                <a:latin typeface="Times New Roman" panose="02020603050405020304" pitchFamily="18" charset="0"/>
                <a:cs typeface="Times New Roman" panose="02020603050405020304" pitchFamily="18" charset="0"/>
                <a:sym typeface="+mn-ea"/>
              </a:rPr>
              <a:t>：</a:t>
            </a:r>
            <a:r>
              <a:rPr lang="zh-CN" altLang="en-US" sz="2000" dirty="0">
                <a:latin typeface="Times New Roman" panose="02020603050405020304" pitchFamily="18" charset="0"/>
                <a:cs typeface="Times New Roman" panose="02020603050405020304" pitchFamily="18" charset="0"/>
                <a:sym typeface="+mn-ea"/>
              </a:rPr>
              <a:t>无</a:t>
            </a:r>
            <a:r>
              <a:rPr lang="en-US" altLang="zh-CN" sz="2000" dirty="0">
                <a:latin typeface="Times New Roman" panose="02020603050405020304" pitchFamily="18" charset="0"/>
                <a:cs typeface="Times New Roman" panose="02020603050405020304" pitchFamily="18" charset="0"/>
                <a:sym typeface="+mn-ea"/>
              </a:rPr>
              <a:t>CFS</a:t>
            </a:r>
            <a:r>
              <a:rPr lang="zh-CN" altLang="en-US" sz="2000" dirty="0">
                <a:latin typeface="Times New Roman" panose="02020603050405020304" pitchFamily="18" charset="0"/>
                <a:cs typeface="Times New Roman" panose="02020603050405020304" pitchFamily="18" charset="0"/>
                <a:sym typeface="+mn-ea"/>
              </a:rPr>
              <a:t>干扰线程情况和</a:t>
            </a:r>
            <a:r>
              <a:rPr lang="en-US" altLang="zh-CN" sz="2000" dirty="0">
                <a:latin typeface="Times New Roman" panose="02020603050405020304" pitchFamily="18" charset="0"/>
                <a:cs typeface="Times New Roman" panose="02020603050405020304" pitchFamily="18" charset="0"/>
                <a:sym typeface="+mn-ea"/>
              </a:rPr>
              <a:t>COS</a:t>
            </a:r>
            <a:r>
              <a:rPr lang="zh-CN" altLang="en-US" sz="2000" dirty="0">
                <a:latin typeface="Times New Roman" panose="02020603050405020304" pitchFamily="18" charset="0"/>
                <a:cs typeface="Times New Roman" panose="02020603050405020304" pitchFamily="18" charset="0"/>
                <a:sym typeface="+mn-ea"/>
              </a:rPr>
              <a:t>持平，有干扰情况下平均时延与最大时延开始与</a:t>
            </a:r>
            <a:r>
              <a:rPr lang="en-US" altLang="zh-CN" sz="2000" dirty="0">
                <a:latin typeface="Times New Roman" panose="02020603050405020304" pitchFamily="18" charset="0"/>
                <a:cs typeface="Times New Roman" panose="02020603050405020304" pitchFamily="18" charset="0"/>
                <a:sym typeface="+mn-ea"/>
              </a:rPr>
              <a:t>COS</a:t>
            </a:r>
            <a:r>
              <a:rPr lang="zh-CN" altLang="en-US" sz="2000" dirty="0">
                <a:latin typeface="Times New Roman" panose="02020603050405020304" pitchFamily="18" charset="0"/>
                <a:cs typeface="Times New Roman" panose="02020603050405020304" pitchFamily="18" charset="0"/>
                <a:sym typeface="+mn-ea"/>
              </a:rPr>
              <a:t>有数量级差距（</a:t>
            </a:r>
            <a:r>
              <a:rPr lang="en-US" altLang="zh-CN" sz="2000" dirty="0">
                <a:latin typeface="Times New Roman" panose="02020603050405020304" pitchFamily="18" charset="0"/>
                <a:cs typeface="Times New Roman" panose="02020603050405020304" pitchFamily="18" charset="0"/>
                <a:sym typeface="+mn-ea"/>
              </a:rPr>
              <a:t>1000</a:t>
            </a:r>
            <a:r>
              <a:rPr lang="zh-CN" altLang="en-US" sz="2000" dirty="0">
                <a:latin typeface="Times New Roman" panose="02020603050405020304" pitchFamily="18" charset="0"/>
                <a:cs typeface="Times New Roman" panose="02020603050405020304" pitchFamily="18" charset="0"/>
                <a:sym typeface="+mn-ea"/>
              </a:rPr>
              <a:t>倍）</a:t>
            </a:r>
            <a:endParaRPr lang="zh-CN" altLang="en-US" sz="2000" b="1" dirty="0">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endParaRPr lang="zh-CN" altLang="en-US" sz="2000" b="1" dirty="0">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r>
              <a:rPr lang="en-US" altLang="zh-CN" sz="2000" b="1" dirty="0">
                <a:latin typeface="Times New Roman" panose="02020603050405020304" pitchFamily="18" charset="0"/>
                <a:cs typeface="Times New Roman" panose="02020603050405020304" pitchFamily="18" charset="0"/>
                <a:sym typeface="+mn-ea"/>
              </a:rPr>
              <a:t>COS</a:t>
            </a:r>
            <a:r>
              <a:rPr lang="zh-CN" altLang="en-US" sz="2000" b="1" dirty="0">
                <a:latin typeface="Times New Roman" panose="02020603050405020304" pitchFamily="18" charset="0"/>
                <a:cs typeface="Times New Roman" panose="02020603050405020304" pitchFamily="18" charset="0"/>
                <a:sym typeface="+mn-ea"/>
              </a:rPr>
              <a:t>：</a:t>
            </a:r>
            <a:r>
              <a:rPr lang="zh-CN" altLang="en-US" sz="2000" dirty="0">
                <a:latin typeface="Times New Roman" panose="02020603050405020304" pitchFamily="18" charset="0"/>
                <a:cs typeface="Times New Roman" panose="02020603050405020304" pitchFamily="18" charset="0"/>
                <a:sym typeface="+mn-ea"/>
              </a:rPr>
              <a:t>平均值和最大</a:t>
            </a:r>
            <a:r>
              <a:rPr lang="zh-CN" altLang="en-US" sz="2000" dirty="0">
                <a:latin typeface="Times New Roman" panose="02020603050405020304" pitchFamily="18" charset="0"/>
                <a:cs typeface="Times New Roman" panose="02020603050405020304" pitchFamily="18" charset="0"/>
                <a:sym typeface="+mn-ea"/>
              </a:rPr>
              <a:t>值均是</a:t>
            </a:r>
            <a:r>
              <a:rPr lang="en-US" altLang="zh-CN" sz="2000" dirty="0">
                <a:solidFill>
                  <a:srgbClr val="FF0000"/>
                </a:solidFill>
                <a:latin typeface="Times New Roman" panose="02020603050405020304" pitchFamily="18" charset="0"/>
                <a:cs typeface="Times New Roman" panose="02020603050405020304" pitchFamily="18" charset="0"/>
                <a:sym typeface="+mn-ea"/>
              </a:rPr>
              <a:t>10-100us</a:t>
            </a:r>
            <a:r>
              <a:rPr lang="zh-CN" altLang="en-US" sz="2000" dirty="0">
                <a:latin typeface="Times New Roman" panose="02020603050405020304" pitchFamily="18" charset="0"/>
                <a:cs typeface="Times New Roman" panose="02020603050405020304" pitchFamily="18" charset="0"/>
                <a:sym typeface="+mn-ea"/>
              </a:rPr>
              <a:t>级别，</a:t>
            </a:r>
            <a:r>
              <a:rPr lang="zh-CN" altLang="en-US" sz="2000" dirty="0">
                <a:solidFill>
                  <a:srgbClr val="FF0000"/>
                </a:solidFill>
                <a:latin typeface="Times New Roman" panose="02020603050405020304" pitchFamily="18" charset="0"/>
                <a:cs typeface="Times New Roman" panose="02020603050405020304" pitchFamily="18" charset="0"/>
                <a:sym typeface="+mn-ea"/>
              </a:rPr>
              <a:t>稳定</a:t>
            </a:r>
            <a:endParaRPr lang="zh-CN" altLang="en-US" sz="2000" dirty="0">
              <a:solidFill>
                <a:srgbClr val="FF0000"/>
              </a:solidFill>
              <a:latin typeface="Times New Roman" panose="02020603050405020304" pitchFamily="18" charset="0"/>
              <a:cs typeface="Times New Roman" panose="02020603050405020304" pitchFamily="18" charset="0"/>
              <a:sym typeface="+mn-ea"/>
            </a:endParaRPr>
          </a:p>
        </p:txBody>
      </p:sp>
      <p:pic>
        <p:nvPicPr>
          <p:cNvPr id="2" name="图片 1"/>
          <p:cNvPicPr>
            <a:picLocks noChangeAspect="1"/>
          </p:cNvPicPr>
          <p:nvPr/>
        </p:nvPicPr>
        <p:blipFill>
          <a:blip r:embed="rId3"/>
          <a:stretch>
            <a:fillRect/>
          </a:stretch>
        </p:blipFill>
        <p:spPr>
          <a:xfrm>
            <a:off x="2673350" y="1388110"/>
            <a:ext cx="8868410" cy="269875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2509520" cy="6858000"/>
          </a:xfrm>
          <a:prstGeom prst="rect">
            <a:avLst/>
          </a:prstGeom>
          <a:solidFill>
            <a:srgbClr val="1D50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nvGrpSpPr>
          <p:cNvPr id="20" name="组合 19"/>
          <p:cNvGrpSpPr/>
          <p:nvPr/>
        </p:nvGrpSpPr>
        <p:grpSpPr>
          <a:xfrm>
            <a:off x="0" y="4086903"/>
            <a:ext cx="2737505" cy="762000"/>
            <a:chOff x="0" y="772160"/>
            <a:chExt cx="2737505" cy="762000"/>
          </a:xfrm>
        </p:grpSpPr>
        <p:sp>
          <p:nvSpPr>
            <p:cNvPr id="15" name="矩形 14"/>
            <p:cNvSpPr/>
            <p:nvPr/>
          </p:nvSpPr>
          <p:spPr>
            <a:xfrm>
              <a:off x="0" y="772160"/>
              <a:ext cx="2509520" cy="762000"/>
            </a:xfrm>
            <a:prstGeom prst="rect">
              <a:avLst/>
            </a:prstGeom>
            <a:solidFill>
              <a:srgbClr val="C0000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7" name="等腰三角形 16"/>
            <p:cNvSpPr/>
            <p:nvPr/>
          </p:nvSpPr>
          <p:spPr>
            <a:xfrm rot="5400000">
              <a:off x="2491281" y="1039167"/>
              <a:ext cx="264463" cy="227985"/>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sp>
        <p:nvSpPr>
          <p:cNvPr id="8" name="文本框 7"/>
          <p:cNvSpPr txBox="1"/>
          <p:nvPr/>
        </p:nvSpPr>
        <p:spPr>
          <a:xfrm>
            <a:off x="86360" y="1388371"/>
            <a:ext cx="2336800" cy="460375"/>
          </a:xfrm>
          <a:prstGeom prst="rect">
            <a:avLst/>
          </a:prstGeom>
          <a:noFill/>
        </p:spPr>
        <p:txBody>
          <a:bodyPr wrap="square" rtlCol="0">
            <a:spAutoFit/>
          </a:bodyPr>
          <a:lstStyle/>
          <a:p>
            <a:pPr algn="ctr"/>
            <a:r>
              <a:rPr lang="zh-CN" altLang="en-US" sz="2400" b="1">
                <a:solidFill>
                  <a:schemeClr val="bg1"/>
                </a:solidFill>
                <a:latin typeface="Times New Roman" panose="02020603050405020304" pitchFamily="18" charset="0"/>
                <a:cs typeface="Times New Roman" panose="02020603050405020304" pitchFamily="18" charset="0"/>
              </a:rPr>
              <a:t>研究背景</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9" name="文本框 8"/>
          <p:cNvSpPr txBox="1"/>
          <p:nvPr/>
        </p:nvSpPr>
        <p:spPr>
          <a:xfrm>
            <a:off x="86360" y="2324952"/>
            <a:ext cx="2336800" cy="460375"/>
          </a:xfrm>
          <a:prstGeom prst="rect">
            <a:avLst/>
          </a:prstGeom>
          <a:noFill/>
        </p:spPr>
        <p:txBody>
          <a:bodyPr wrap="square" rtlCol="0">
            <a:spAutoFit/>
          </a:bodyPr>
          <a:lstStyle/>
          <a:p>
            <a:pPr algn="ctr"/>
            <a:r>
              <a:rPr lang="zh-CN" altLang="en-US" sz="2400" b="1">
                <a:solidFill>
                  <a:schemeClr val="bg1"/>
                </a:solidFill>
                <a:latin typeface="Times New Roman" panose="02020603050405020304" pitchFamily="18" charset="0"/>
                <a:cs typeface="Times New Roman" panose="02020603050405020304" pitchFamily="18" charset="0"/>
              </a:rPr>
              <a:t>设计实现</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10" name="文本框 9"/>
          <p:cNvSpPr txBox="1"/>
          <p:nvPr/>
        </p:nvSpPr>
        <p:spPr>
          <a:xfrm>
            <a:off x="86360" y="3261533"/>
            <a:ext cx="2336800" cy="460375"/>
          </a:xfrm>
          <a:prstGeom prst="rect">
            <a:avLst/>
          </a:prstGeom>
          <a:noFill/>
        </p:spPr>
        <p:txBody>
          <a:bodyPr wrap="square" rtlCol="0">
            <a:spAutoFit/>
          </a:bodyPr>
          <a:lstStyle/>
          <a:p>
            <a:pPr algn="ctr"/>
            <a:r>
              <a:rPr lang="zh-CN" altLang="en-US" sz="2400" b="1">
                <a:solidFill>
                  <a:schemeClr val="bg1"/>
                </a:solidFill>
                <a:latin typeface="Times New Roman" panose="02020603050405020304" pitchFamily="18" charset="0"/>
                <a:cs typeface="Times New Roman" panose="02020603050405020304" pitchFamily="18" charset="0"/>
              </a:rPr>
              <a:t>高性能优化</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11" name="文本框 10"/>
          <p:cNvSpPr txBox="1"/>
          <p:nvPr/>
        </p:nvSpPr>
        <p:spPr>
          <a:xfrm>
            <a:off x="86360" y="4198114"/>
            <a:ext cx="2336800" cy="460375"/>
          </a:xfrm>
          <a:prstGeom prst="rect">
            <a:avLst/>
          </a:prstGeom>
          <a:noFill/>
        </p:spPr>
        <p:txBody>
          <a:bodyPr wrap="square" rtlCol="0">
            <a:spAutoFit/>
          </a:bodyPr>
          <a:lstStyle/>
          <a:p>
            <a:pPr algn="ctr"/>
            <a:r>
              <a:rPr lang="zh-CN" altLang="en-US" sz="2400" b="1">
                <a:solidFill>
                  <a:schemeClr val="bg1"/>
                </a:solidFill>
                <a:latin typeface="Times New Roman" panose="02020603050405020304" pitchFamily="18" charset="0"/>
                <a:cs typeface="Times New Roman" panose="02020603050405020304" pitchFamily="18" charset="0"/>
              </a:rPr>
              <a:t>性能评估</a:t>
            </a:r>
            <a:endParaRPr lang="zh-CN" altLang="en-US" sz="2400" b="1">
              <a:solidFill>
                <a:schemeClr val="bg1"/>
              </a:solidFill>
              <a:latin typeface="Times New Roman" panose="02020603050405020304" pitchFamily="18" charset="0"/>
              <a:cs typeface="Times New Roman" panose="02020603050405020304" pitchFamily="18" charset="0"/>
            </a:endParaRPr>
          </a:p>
        </p:txBody>
      </p:sp>
      <p:pic>
        <p:nvPicPr>
          <p:cNvPr id="23" name="图形 22" descr="文凭卷筒"/>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97560" y="5943600"/>
            <a:ext cx="914400" cy="914400"/>
          </a:xfrm>
          <a:prstGeom prst="rect">
            <a:avLst/>
          </a:prstGeom>
        </p:spPr>
      </p:pic>
      <p:sp>
        <p:nvSpPr>
          <p:cNvPr id="13" name="标题 1"/>
          <p:cNvSpPr txBox="1"/>
          <p:nvPr/>
        </p:nvSpPr>
        <p:spPr>
          <a:xfrm>
            <a:off x="3255691" y="568119"/>
            <a:ext cx="8596786" cy="6881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b="1">
                <a:latin typeface="Times New Roman" panose="02020603050405020304" pitchFamily="18" charset="0"/>
                <a:cs typeface="Times New Roman" panose="02020603050405020304" pitchFamily="18" charset="0"/>
              </a:rPr>
              <a:t>3.3 cgroup</a:t>
            </a:r>
            <a:r>
              <a:rPr lang="zh-CN" altLang="en-US" sz="3600" b="1">
                <a:latin typeface="Times New Roman" panose="02020603050405020304" pitchFamily="18" charset="0"/>
                <a:cs typeface="Times New Roman" panose="02020603050405020304" pitchFamily="18" charset="0"/>
              </a:rPr>
              <a:t>功能</a:t>
            </a:r>
            <a:r>
              <a:rPr lang="zh-CN" altLang="en-US" sz="3600" b="1">
                <a:latin typeface="Times New Roman" panose="02020603050405020304" pitchFamily="18" charset="0"/>
                <a:cs typeface="Times New Roman" panose="02020603050405020304" pitchFamily="18" charset="0"/>
              </a:rPr>
              <a:t>验证</a:t>
            </a:r>
            <a:endParaRPr lang="zh-CN" altLang="en-US" sz="3600" b="1">
              <a:latin typeface="Times New Roman" panose="02020603050405020304" pitchFamily="18" charset="0"/>
              <a:cs typeface="Times New Roman" panose="02020603050405020304" pitchFamily="18" charset="0"/>
            </a:endParaRPr>
          </a:p>
        </p:txBody>
      </p:sp>
      <p:pic>
        <p:nvPicPr>
          <p:cNvPr id="16" name="图片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68" y="311328"/>
            <a:ext cx="2256183" cy="414149"/>
          </a:xfrm>
          <a:prstGeom prst="rect">
            <a:avLst/>
          </a:prstGeom>
        </p:spPr>
      </p:pic>
      <p:sp>
        <p:nvSpPr>
          <p:cNvPr id="30" name="文本框 29"/>
          <p:cNvSpPr txBox="1"/>
          <p:nvPr/>
        </p:nvSpPr>
        <p:spPr>
          <a:xfrm>
            <a:off x="46051" y="5134697"/>
            <a:ext cx="2336800" cy="460375"/>
          </a:xfrm>
          <a:prstGeom prst="rect">
            <a:avLst/>
          </a:prstGeom>
          <a:noFill/>
        </p:spPr>
        <p:txBody>
          <a:bodyPr wrap="square" rtlCol="0">
            <a:spAutoFit/>
          </a:bodyPr>
          <a:lstStyle/>
          <a:p>
            <a:pPr algn="ctr"/>
            <a:r>
              <a:rPr lang="zh-CN" altLang="en-US" sz="2400" b="1">
                <a:solidFill>
                  <a:schemeClr val="bg1"/>
                </a:solidFill>
                <a:latin typeface="Times New Roman" panose="02020603050405020304" pitchFamily="18" charset="0"/>
                <a:cs typeface="Times New Roman" panose="02020603050405020304" pitchFamily="18" charset="0"/>
              </a:rPr>
              <a:t>赛题总结</a:t>
            </a:r>
            <a:endParaRPr lang="zh-CN" altLang="en-US" sz="2400" b="1">
              <a:solidFill>
                <a:schemeClr val="bg1"/>
              </a:solidFill>
              <a:latin typeface="Times New Roman" panose="02020603050405020304" pitchFamily="18" charset="0"/>
              <a:cs typeface="Times New Roman" panose="02020603050405020304" pitchFamily="18" charset="0"/>
            </a:endParaRPr>
          </a:p>
        </p:txBody>
      </p:sp>
      <p:sp>
        <p:nvSpPr>
          <p:cNvPr id="5" name="文本框 4"/>
          <p:cNvSpPr txBox="1"/>
          <p:nvPr/>
        </p:nvSpPr>
        <p:spPr>
          <a:xfrm>
            <a:off x="3058160" y="1722120"/>
            <a:ext cx="6096000" cy="521970"/>
          </a:xfrm>
          <a:prstGeom prst="rect">
            <a:avLst/>
          </a:prstGeom>
          <a:noFill/>
        </p:spPr>
        <p:txBody>
          <a:bodyPr wrap="square" rtlCol="0" anchor="t">
            <a:spAutoFit/>
          </a:bodyPr>
          <a:p>
            <a:r>
              <a:rPr lang="zh-CN" altLang="en-US" sz="2800" b="1">
                <a:latin typeface="Times New Roman" panose="02020603050405020304" pitchFamily="18" charset="0"/>
                <a:cs typeface="Times New Roman" panose="02020603050405020304" pitchFamily="18" charset="0"/>
                <a:sym typeface="+mn-ea"/>
              </a:rPr>
              <a:t>测试</a:t>
            </a:r>
            <a:r>
              <a:rPr lang="zh-CN" altLang="en-US" sz="2800" b="1">
                <a:latin typeface="Times New Roman" panose="02020603050405020304" pitchFamily="18" charset="0"/>
                <a:cs typeface="Times New Roman" panose="02020603050405020304" pitchFamily="18" charset="0"/>
                <a:sym typeface="+mn-ea"/>
              </a:rPr>
              <a:t>概述</a:t>
            </a:r>
            <a:endParaRPr lang="zh-CN" altLang="en-US" sz="2800" b="1">
              <a:latin typeface="Times New Roman" panose="02020603050405020304" pitchFamily="18" charset="0"/>
              <a:cs typeface="Times New Roman" panose="02020603050405020304" pitchFamily="18" charset="0"/>
              <a:sym typeface="+mn-ea"/>
            </a:endParaRPr>
          </a:p>
        </p:txBody>
      </p:sp>
      <p:sp>
        <p:nvSpPr>
          <p:cNvPr id="100" name="文本框 99"/>
          <p:cNvSpPr txBox="1"/>
          <p:nvPr/>
        </p:nvSpPr>
        <p:spPr>
          <a:xfrm>
            <a:off x="3556000" y="3106420"/>
            <a:ext cx="5080000" cy="368300"/>
          </a:xfrm>
          <a:prstGeom prst="rect">
            <a:avLst/>
          </a:prstGeom>
          <a:noFill/>
          <a:ln w="9525">
            <a:noFill/>
          </a:ln>
        </p:spPr>
        <p:txBody>
          <a:bodyPr>
            <a:spAutoFit/>
          </a:bodyPr>
          <a:p>
            <a:pPr indent="0"/>
            <a:endParaRPr lang="zh-CN" altLang="en-US" b="0">
              <a:latin typeface="Times New Roman" panose="02020603050405020304" pitchFamily="18" charset="0"/>
              <a:ea typeface="宋体" panose="02010600030101010101" pitchFamily="2" charset="-122"/>
            </a:endParaRPr>
          </a:p>
        </p:txBody>
      </p:sp>
      <p:sp>
        <p:nvSpPr>
          <p:cNvPr id="2" name="文本框 1"/>
          <p:cNvSpPr txBox="1"/>
          <p:nvPr/>
        </p:nvSpPr>
        <p:spPr>
          <a:xfrm>
            <a:off x="3048000" y="2710180"/>
            <a:ext cx="8743315" cy="3737610"/>
          </a:xfrm>
          <a:prstGeom prst="rect">
            <a:avLst/>
          </a:prstGeom>
          <a:noFill/>
        </p:spPr>
        <p:txBody>
          <a:bodyPr wrap="square" rtlCol="0" anchor="t">
            <a:noAutofit/>
          </a:bodyPr>
          <a:p>
            <a:pPr marL="342900" indent="-342900">
              <a:buFont typeface="Arial" panose="020B0604020202020204" pitchFamily="34" charset="0"/>
              <a:buChar char="•"/>
            </a:pPr>
            <a:r>
              <a:rPr lang="zh-CN" altLang="en-US" sz="2400" b="1" dirty="0">
                <a:latin typeface="Times New Roman" panose="02020603050405020304" pitchFamily="18" charset="0"/>
                <a:cs typeface="Times New Roman" panose="02020603050405020304" pitchFamily="18" charset="0"/>
                <a:sym typeface="+mn-ea"/>
              </a:rPr>
              <a:t>测试对象：</a:t>
            </a:r>
            <a:r>
              <a:rPr lang="en-US" altLang="zh-CN" sz="2400" dirty="0">
                <a:latin typeface="Times New Roman" panose="02020603050405020304" pitchFamily="18" charset="0"/>
                <a:cs typeface="Times New Roman" panose="02020603050405020304" pitchFamily="18" charset="0"/>
                <a:sym typeface="+mn-ea"/>
              </a:rPr>
              <a:t>COS</a:t>
            </a:r>
            <a:r>
              <a:rPr lang="zh-CN" altLang="en-US" sz="2400" dirty="0">
                <a:latin typeface="Times New Roman" panose="02020603050405020304" pitchFamily="18" charset="0"/>
                <a:cs typeface="Times New Roman" panose="02020603050405020304" pitchFamily="18" charset="0"/>
                <a:sym typeface="+mn-ea"/>
              </a:rPr>
              <a:t>、</a:t>
            </a:r>
            <a:r>
              <a:rPr lang="en-US" altLang="zh-CN" sz="2400" dirty="0">
                <a:latin typeface="Times New Roman" panose="02020603050405020304" pitchFamily="18" charset="0"/>
                <a:cs typeface="Times New Roman" panose="02020603050405020304" pitchFamily="18" charset="0"/>
                <a:sym typeface="+mn-ea"/>
              </a:rPr>
              <a:t>ghOSt</a:t>
            </a:r>
            <a:endParaRPr lang="zh-CN" altLang="en-US" sz="2400" b="1" dirty="0">
              <a:solidFill>
                <a:schemeClr val="tx1"/>
              </a:solidFill>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endParaRPr lang="zh-CN" altLang="en-US" sz="2400" b="1" dirty="0">
              <a:solidFill>
                <a:srgbClr val="FF0000"/>
              </a:solidFill>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r>
              <a:rPr lang="zh-CN" altLang="en-US" sz="2400" b="1" dirty="0">
                <a:latin typeface="Times New Roman" panose="02020603050405020304" pitchFamily="18" charset="0"/>
                <a:cs typeface="Times New Roman" panose="02020603050405020304" pitchFamily="18" charset="0"/>
                <a:sym typeface="+mn-ea"/>
              </a:rPr>
              <a:t>测试指标：</a:t>
            </a:r>
            <a:r>
              <a:rPr lang="zh-CN" altLang="en-US" sz="2400" dirty="0">
                <a:latin typeface="Times New Roman" panose="02020603050405020304" pitchFamily="18" charset="0"/>
                <a:cs typeface="Times New Roman" panose="02020603050405020304" pitchFamily="18" charset="0"/>
                <a:sym typeface="+mn-ea"/>
              </a:rPr>
              <a:t>服务器工作线程完成时间</a:t>
            </a:r>
            <a:endParaRPr lang="zh-CN" altLang="en-US" sz="2400" dirty="0">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endParaRPr lang="zh-CN" altLang="en-US" sz="2400" b="1" dirty="0">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r>
              <a:rPr lang="zh-CN" altLang="en-US" sz="2400" b="1" dirty="0">
                <a:latin typeface="Times New Roman" panose="02020603050405020304" pitchFamily="18" charset="0"/>
                <a:cs typeface="Times New Roman" panose="02020603050405020304" pitchFamily="18" charset="0"/>
                <a:sym typeface="+mn-ea"/>
              </a:rPr>
              <a:t>负载：</a:t>
            </a:r>
            <a:r>
              <a:rPr lang="zh-CN" altLang="en-US" sz="2400" dirty="0">
                <a:latin typeface="Times New Roman" panose="02020603050405020304" pitchFamily="18" charset="0"/>
                <a:cs typeface="Times New Roman" panose="02020603050405020304" pitchFamily="18" charset="0"/>
                <a:sym typeface="+mn-ea"/>
              </a:rPr>
              <a:t>运行代码评测程序，评测程序由一个服务器工作线程和</a:t>
            </a:r>
            <a:r>
              <a:rPr lang="en-US" altLang="zh-CN" sz="2400" dirty="0">
                <a:latin typeface="Times New Roman" panose="02020603050405020304" pitchFamily="18" charset="0"/>
                <a:cs typeface="Times New Roman" panose="02020603050405020304" pitchFamily="18" charset="0"/>
                <a:sym typeface="+mn-ea"/>
              </a:rPr>
              <a:t>40</a:t>
            </a:r>
            <a:r>
              <a:rPr lang="zh-CN" altLang="en-US" sz="2400" dirty="0">
                <a:latin typeface="Times New Roman" panose="02020603050405020304" pitchFamily="18" charset="0"/>
                <a:cs typeface="Times New Roman" panose="02020603050405020304" pitchFamily="18" charset="0"/>
                <a:sym typeface="+mn-ea"/>
              </a:rPr>
              <a:t>个远端传入的待评测程序组成。</a:t>
            </a:r>
            <a:r>
              <a:rPr lang="en-US" altLang="zh-CN" sz="2400" dirty="0">
                <a:latin typeface="Times New Roman" panose="02020603050405020304" pitchFamily="18" charset="0"/>
                <a:cs typeface="Times New Roman" panose="02020603050405020304" pitchFamily="18" charset="0"/>
                <a:sym typeface="+mn-ea"/>
              </a:rPr>
              <a:t>COS</a:t>
            </a:r>
            <a:r>
              <a:rPr lang="zh-CN" altLang="en-US" sz="2400" dirty="0">
                <a:latin typeface="Times New Roman" panose="02020603050405020304" pitchFamily="18" charset="0"/>
                <a:cs typeface="Times New Roman" panose="02020603050405020304" pitchFamily="18" charset="0"/>
                <a:sym typeface="+mn-ea"/>
              </a:rPr>
              <a:t>将</a:t>
            </a:r>
            <a:r>
              <a:rPr lang="en-US" altLang="zh-CN" sz="2400" dirty="0">
                <a:latin typeface="Times New Roman" panose="02020603050405020304" pitchFamily="18" charset="0"/>
                <a:cs typeface="Times New Roman" panose="02020603050405020304" pitchFamily="18" charset="0"/>
                <a:sym typeface="+mn-ea"/>
              </a:rPr>
              <a:t>40</a:t>
            </a:r>
            <a:r>
              <a:rPr lang="zh-CN" altLang="en-US" sz="2400" dirty="0">
                <a:latin typeface="Times New Roman" panose="02020603050405020304" pitchFamily="18" charset="0"/>
                <a:cs typeface="Times New Roman" panose="02020603050405020304" pitchFamily="18" charset="0"/>
                <a:sym typeface="+mn-ea"/>
              </a:rPr>
              <a:t>个远端传入的待评测程序放入</a:t>
            </a:r>
            <a:r>
              <a:rPr lang="en-US" altLang="zh-CN" sz="2400" dirty="0">
                <a:latin typeface="Times New Roman" panose="02020603050405020304" pitchFamily="18" charset="0"/>
                <a:cs typeface="Times New Roman" panose="02020603050405020304" pitchFamily="18" charset="0"/>
                <a:sym typeface="+mn-ea"/>
              </a:rPr>
              <a:t>cgroup</a:t>
            </a:r>
            <a:r>
              <a:rPr lang="zh-CN" altLang="en-US" sz="2400" dirty="0">
                <a:latin typeface="Times New Roman" panose="02020603050405020304" pitchFamily="18" charset="0"/>
                <a:cs typeface="Times New Roman" panose="02020603050405020304" pitchFamily="18" charset="0"/>
                <a:sym typeface="+mn-ea"/>
              </a:rPr>
              <a:t>，限制</a:t>
            </a:r>
            <a:r>
              <a:rPr lang="en-US" altLang="zh-CN" sz="2400" dirty="0">
                <a:latin typeface="Times New Roman" panose="02020603050405020304" pitchFamily="18" charset="0"/>
                <a:cs typeface="Times New Roman" panose="02020603050405020304" pitchFamily="18" charset="0"/>
                <a:sym typeface="+mn-ea"/>
              </a:rPr>
              <a:t>CPU</a:t>
            </a:r>
            <a:r>
              <a:rPr lang="zh-CN" altLang="en-US" sz="2400" dirty="0">
                <a:latin typeface="Times New Roman" panose="02020603050405020304" pitchFamily="18" charset="0"/>
                <a:cs typeface="Times New Roman" panose="02020603050405020304" pitchFamily="18" charset="0"/>
                <a:sym typeface="+mn-ea"/>
              </a:rPr>
              <a:t>使用率</a:t>
            </a:r>
            <a:r>
              <a:rPr lang="en-US" altLang="zh-CN" sz="2400" dirty="0">
                <a:latin typeface="Times New Roman" panose="02020603050405020304" pitchFamily="18" charset="0"/>
                <a:cs typeface="Times New Roman" panose="02020603050405020304" pitchFamily="18" charset="0"/>
                <a:sym typeface="+mn-ea"/>
              </a:rPr>
              <a:t>600%</a:t>
            </a:r>
            <a:r>
              <a:rPr lang="zh-CN" altLang="en-US" sz="2400" dirty="0">
                <a:latin typeface="Times New Roman" panose="02020603050405020304" pitchFamily="18" charset="0"/>
                <a:cs typeface="Times New Roman" panose="02020603050405020304" pitchFamily="18" charset="0"/>
                <a:sym typeface="+mn-ea"/>
              </a:rPr>
              <a:t>。</a:t>
            </a:r>
            <a:endParaRPr lang="zh-CN" altLang="en-US" sz="2400" dirty="0">
              <a:latin typeface="Times New Roman" panose="02020603050405020304" pitchFamily="18" charset="0"/>
              <a:cs typeface="Times New Roman" panose="02020603050405020304" pitchFamily="18" charset="0"/>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2509520" cy="6858000"/>
          </a:xfrm>
          <a:prstGeom prst="rect">
            <a:avLst/>
          </a:prstGeom>
          <a:solidFill>
            <a:srgbClr val="1D50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nvGrpSpPr>
          <p:cNvPr id="20" name="组合 19"/>
          <p:cNvGrpSpPr/>
          <p:nvPr/>
        </p:nvGrpSpPr>
        <p:grpSpPr>
          <a:xfrm>
            <a:off x="0" y="4086903"/>
            <a:ext cx="2737505" cy="762000"/>
            <a:chOff x="0" y="772160"/>
            <a:chExt cx="2737505" cy="762000"/>
          </a:xfrm>
        </p:grpSpPr>
        <p:sp>
          <p:nvSpPr>
            <p:cNvPr id="15" name="矩形 14"/>
            <p:cNvSpPr/>
            <p:nvPr/>
          </p:nvSpPr>
          <p:spPr>
            <a:xfrm>
              <a:off x="0" y="772160"/>
              <a:ext cx="2509520" cy="762000"/>
            </a:xfrm>
            <a:prstGeom prst="rect">
              <a:avLst/>
            </a:prstGeom>
            <a:solidFill>
              <a:srgbClr val="C0000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7" name="等腰三角形 16"/>
            <p:cNvSpPr/>
            <p:nvPr/>
          </p:nvSpPr>
          <p:spPr>
            <a:xfrm rot="5400000">
              <a:off x="2491281" y="1039167"/>
              <a:ext cx="264463" cy="227985"/>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sp>
        <p:nvSpPr>
          <p:cNvPr id="8" name="文本框 7"/>
          <p:cNvSpPr txBox="1"/>
          <p:nvPr/>
        </p:nvSpPr>
        <p:spPr>
          <a:xfrm>
            <a:off x="86360" y="1388371"/>
            <a:ext cx="2336800" cy="460375"/>
          </a:xfrm>
          <a:prstGeom prst="rect">
            <a:avLst/>
          </a:prstGeom>
          <a:noFill/>
        </p:spPr>
        <p:txBody>
          <a:bodyPr wrap="square" rtlCol="0">
            <a:spAutoFit/>
          </a:bodyPr>
          <a:lstStyle/>
          <a:p>
            <a:pPr algn="ctr"/>
            <a:r>
              <a:rPr lang="zh-CN" altLang="en-US" sz="2400" b="1">
                <a:solidFill>
                  <a:schemeClr val="bg1"/>
                </a:solidFill>
                <a:latin typeface="Times New Roman" panose="02020603050405020304" pitchFamily="18" charset="0"/>
                <a:cs typeface="Times New Roman" panose="02020603050405020304" pitchFamily="18" charset="0"/>
              </a:rPr>
              <a:t>研究背景</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9" name="文本框 8"/>
          <p:cNvSpPr txBox="1"/>
          <p:nvPr/>
        </p:nvSpPr>
        <p:spPr>
          <a:xfrm>
            <a:off x="86360" y="2324952"/>
            <a:ext cx="2336800" cy="460375"/>
          </a:xfrm>
          <a:prstGeom prst="rect">
            <a:avLst/>
          </a:prstGeom>
          <a:noFill/>
        </p:spPr>
        <p:txBody>
          <a:bodyPr wrap="square" rtlCol="0">
            <a:spAutoFit/>
          </a:bodyPr>
          <a:lstStyle/>
          <a:p>
            <a:pPr algn="ctr"/>
            <a:r>
              <a:rPr lang="zh-CN" altLang="en-US" sz="2400" b="1">
                <a:solidFill>
                  <a:schemeClr val="bg1"/>
                </a:solidFill>
                <a:latin typeface="Times New Roman" panose="02020603050405020304" pitchFamily="18" charset="0"/>
                <a:cs typeface="Times New Roman" panose="02020603050405020304" pitchFamily="18" charset="0"/>
              </a:rPr>
              <a:t>设计实现</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10" name="文本框 9"/>
          <p:cNvSpPr txBox="1"/>
          <p:nvPr/>
        </p:nvSpPr>
        <p:spPr>
          <a:xfrm>
            <a:off x="86360" y="3261533"/>
            <a:ext cx="2336800" cy="460375"/>
          </a:xfrm>
          <a:prstGeom prst="rect">
            <a:avLst/>
          </a:prstGeom>
          <a:noFill/>
        </p:spPr>
        <p:txBody>
          <a:bodyPr wrap="square" rtlCol="0">
            <a:spAutoFit/>
          </a:bodyPr>
          <a:lstStyle/>
          <a:p>
            <a:pPr algn="ctr"/>
            <a:r>
              <a:rPr lang="zh-CN" altLang="en-US" sz="2400" b="1">
                <a:solidFill>
                  <a:schemeClr val="bg1"/>
                </a:solidFill>
                <a:latin typeface="Times New Roman" panose="02020603050405020304" pitchFamily="18" charset="0"/>
                <a:cs typeface="Times New Roman" panose="02020603050405020304" pitchFamily="18" charset="0"/>
              </a:rPr>
              <a:t>高性能优化</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11" name="文本框 10"/>
          <p:cNvSpPr txBox="1"/>
          <p:nvPr/>
        </p:nvSpPr>
        <p:spPr>
          <a:xfrm>
            <a:off x="86360" y="4198114"/>
            <a:ext cx="2336800" cy="460375"/>
          </a:xfrm>
          <a:prstGeom prst="rect">
            <a:avLst/>
          </a:prstGeom>
          <a:noFill/>
        </p:spPr>
        <p:txBody>
          <a:bodyPr wrap="square" rtlCol="0">
            <a:spAutoFit/>
          </a:bodyPr>
          <a:lstStyle/>
          <a:p>
            <a:pPr algn="ctr"/>
            <a:r>
              <a:rPr lang="zh-CN" altLang="en-US" sz="2400" b="1">
                <a:solidFill>
                  <a:schemeClr val="bg1"/>
                </a:solidFill>
                <a:latin typeface="Times New Roman" panose="02020603050405020304" pitchFamily="18" charset="0"/>
                <a:cs typeface="Times New Roman" panose="02020603050405020304" pitchFamily="18" charset="0"/>
              </a:rPr>
              <a:t>性能</a:t>
            </a:r>
            <a:r>
              <a:rPr lang="zh-CN" altLang="en-US" sz="2400" b="1">
                <a:solidFill>
                  <a:schemeClr val="bg1"/>
                </a:solidFill>
                <a:latin typeface="Times New Roman" panose="02020603050405020304" pitchFamily="18" charset="0"/>
                <a:cs typeface="Times New Roman" panose="02020603050405020304" pitchFamily="18" charset="0"/>
              </a:rPr>
              <a:t>评估</a:t>
            </a:r>
            <a:endParaRPr lang="zh-CN" altLang="en-US" sz="2400" b="1">
              <a:solidFill>
                <a:schemeClr val="bg1"/>
              </a:solidFill>
              <a:latin typeface="Times New Roman" panose="02020603050405020304" pitchFamily="18" charset="0"/>
              <a:cs typeface="Times New Roman" panose="02020603050405020304" pitchFamily="18" charset="0"/>
            </a:endParaRPr>
          </a:p>
        </p:txBody>
      </p:sp>
      <p:pic>
        <p:nvPicPr>
          <p:cNvPr id="23" name="图形 22" descr="文凭卷筒"/>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97560" y="5943600"/>
            <a:ext cx="914400" cy="914400"/>
          </a:xfrm>
          <a:prstGeom prst="rect">
            <a:avLst/>
          </a:prstGeom>
        </p:spPr>
      </p:pic>
      <p:sp>
        <p:nvSpPr>
          <p:cNvPr id="13" name="标题 1"/>
          <p:cNvSpPr txBox="1"/>
          <p:nvPr/>
        </p:nvSpPr>
        <p:spPr>
          <a:xfrm>
            <a:off x="3255691" y="568119"/>
            <a:ext cx="8596786" cy="6881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b="1">
                <a:latin typeface="Times New Roman" panose="02020603050405020304" pitchFamily="18" charset="0"/>
                <a:cs typeface="Times New Roman" panose="02020603050405020304" pitchFamily="18" charset="0"/>
              </a:rPr>
              <a:t>3.3 cgroup</a:t>
            </a:r>
            <a:r>
              <a:rPr lang="zh-CN" altLang="en-US" sz="3600" b="1">
                <a:latin typeface="Times New Roman" panose="02020603050405020304" pitchFamily="18" charset="0"/>
                <a:cs typeface="Times New Roman" panose="02020603050405020304" pitchFamily="18" charset="0"/>
              </a:rPr>
              <a:t>功能</a:t>
            </a:r>
            <a:r>
              <a:rPr lang="zh-CN" altLang="en-US" sz="3600" b="1">
                <a:latin typeface="Times New Roman" panose="02020603050405020304" pitchFamily="18" charset="0"/>
                <a:cs typeface="Times New Roman" panose="02020603050405020304" pitchFamily="18" charset="0"/>
              </a:rPr>
              <a:t>验证</a:t>
            </a:r>
            <a:endParaRPr lang="zh-CN" altLang="en-US" sz="3600" b="1">
              <a:latin typeface="Times New Roman" panose="02020603050405020304" pitchFamily="18" charset="0"/>
              <a:cs typeface="Times New Roman" panose="02020603050405020304" pitchFamily="18" charset="0"/>
            </a:endParaRPr>
          </a:p>
        </p:txBody>
      </p:sp>
      <p:pic>
        <p:nvPicPr>
          <p:cNvPr id="16" name="图片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68" y="311328"/>
            <a:ext cx="2256183" cy="414149"/>
          </a:xfrm>
          <a:prstGeom prst="rect">
            <a:avLst/>
          </a:prstGeom>
        </p:spPr>
      </p:pic>
      <p:sp>
        <p:nvSpPr>
          <p:cNvPr id="30" name="文本框 29"/>
          <p:cNvSpPr txBox="1"/>
          <p:nvPr/>
        </p:nvSpPr>
        <p:spPr>
          <a:xfrm>
            <a:off x="46051" y="5134697"/>
            <a:ext cx="2336800" cy="460375"/>
          </a:xfrm>
          <a:prstGeom prst="rect">
            <a:avLst/>
          </a:prstGeom>
          <a:noFill/>
        </p:spPr>
        <p:txBody>
          <a:bodyPr wrap="square" rtlCol="0">
            <a:spAutoFit/>
          </a:bodyPr>
          <a:lstStyle/>
          <a:p>
            <a:pPr algn="ctr"/>
            <a:r>
              <a:rPr lang="zh-CN" altLang="en-US" sz="2400" b="1">
                <a:solidFill>
                  <a:schemeClr val="bg1"/>
                </a:solidFill>
                <a:latin typeface="Times New Roman" panose="02020603050405020304" pitchFamily="18" charset="0"/>
                <a:cs typeface="Times New Roman" panose="02020603050405020304" pitchFamily="18" charset="0"/>
              </a:rPr>
              <a:t>赛题</a:t>
            </a:r>
            <a:r>
              <a:rPr lang="zh-CN" altLang="en-US" sz="2400" b="1">
                <a:solidFill>
                  <a:schemeClr val="bg1"/>
                </a:solidFill>
                <a:latin typeface="Times New Roman" panose="02020603050405020304" pitchFamily="18" charset="0"/>
                <a:cs typeface="Times New Roman" panose="02020603050405020304" pitchFamily="18" charset="0"/>
              </a:rPr>
              <a:t>总结</a:t>
            </a:r>
            <a:endParaRPr lang="zh-CN" altLang="en-US" sz="2400" b="1">
              <a:solidFill>
                <a:schemeClr val="bg1"/>
              </a:solidFill>
              <a:latin typeface="Times New Roman" panose="02020603050405020304" pitchFamily="18" charset="0"/>
              <a:cs typeface="Times New Roman" panose="02020603050405020304" pitchFamily="18" charset="0"/>
            </a:endParaRPr>
          </a:p>
        </p:txBody>
      </p:sp>
      <p:pic>
        <p:nvPicPr>
          <p:cNvPr id="2" name="图片 1"/>
          <p:cNvPicPr>
            <a:picLocks noChangeAspect="1"/>
          </p:cNvPicPr>
          <p:nvPr/>
        </p:nvPicPr>
        <p:blipFill>
          <a:blip r:embed="rId3"/>
          <a:stretch>
            <a:fillRect/>
          </a:stretch>
        </p:blipFill>
        <p:spPr>
          <a:xfrm>
            <a:off x="7462520" y="1303655"/>
            <a:ext cx="4500880" cy="2705735"/>
          </a:xfrm>
          <a:prstGeom prst="rect">
            <a:avLst/>
          </a:prstGeom>
        </p:spPr>
      </p:pic>
      <p:pic>
        <p:nvPicPr>
          <p:cNvPr id="4" name="图片 3"/>
          <p:cNvPicPr>
            <a:picLocks noChangeAspect="1"/>
          </p:cNvPicPr>
          <p:nvPr/>
        </p:nvPicPr>
        <p:blipFill>
          <a:blip r:embed="rId4"/>
          <a:stretch>
            <a:fillRect/>
          </a:stretch>
        </p:blipFill>
        <p:spPr>
          <a:xfrm>
            <a:off x="2747645" y="1316990"/>
            <a:ext cx="4552950" cy="2692400"/>
          </a:xfrm>
          <a:prstGeom prst="rect">
            <a:avLst/>
          </a:prstGeom>
        </p:spPr>
      </p:pic>
      <p:sp>
        <p:nvSpPr>
          <p:cNvPr id="6" name="文本框 5"/>
          <p:cNvSpPr txBox="1"/>
          <p:nvPr/>
        </p:nvSpPr>
        <p:spPr>
          <a:xfrm>
            <a:off x="2823845" y="4335780"/>
            <a:ext cx="9265920" cy="2245360"/>
          </a:xfrm>
          <a:prstGeom prst="rect">
            <a:avLst/>
          </a:prstGeom>
          <a:noFill/>
        </p:spPr>
        <p:txBody>
          <a:bodyPr wrap="square" rtlCol="0" anchor="t">
            <a:spAutoFit/>
          </a:bodyPr>
          <a:p>
            <a:pPr marL="342900" indent="-342900">
              <a:buFont typeface="Arial" panose="020B0604020202020204" pitchFamily="34" charset="0"/>
              <a:buChar char="•"/>
            </a:pPr>
            <a:r>
              <a:rPr lang="en-US" altLang="zh-CN" sz="2800" b="1" dirty="0">
                <a:latin typeface="Times New Roman" panose="02020603050405020304" pitchFamily="18" charset="0"/>
                <a:cs typeface="Times New Roman" panose="02020603050405020304" pitchFamily="18" charset="0"/>
                <a:sym typeface="+mn-ea"/>
              </a:rPr>
              <a:t>ghOSt</a:t>
            </a:r>
            <a:r>
              <a:rPr lang="zh-CN" altLang="en-US" sz="2800" b="1" dirty="0">
                <a:latin typeface="Times New Roman" panose="02020603050405020304" pitchFamily="18" charset="0"/>
                <a:cs typeface="Times New Roman" panose="02020603050405020304" pitchFamily="18" charset="0"/>
                <a:sym typeface="+mn-ea"/>
              </a:rPr>
              <a:t>：</a:t>
            </a:r>
            <a:r>
              <a:rPr lang="zh-CN" altLang="en-US" sz="2800" dirty="0">
                <a:latin typeface="Times New Roman" panose="02020603050405020304" pitchFamily="18" charset="0"/>
                <a:cs typeface="Times New Roman" panose="02020603050405020304" pitchFamily="18" charset="0"/>
                <a:sym typeface="+mn-ea"/>
              </a:rPr>
              <a:t>工作线程平均完成时间为</a:t>
            </a:r>
            <a:r>
              <a:rPr lang="en-US" altLang="zh-CN" sz="2800" dirty="0">
                <a:solidFill>
                  <a:srgbClr val="FF0000"/>
                </a:solidFill>
                <a:latin typeface="Times New Roman" panose="02020603050405020304" pitchFamily="18" charset="0"/>
                <a:cs typeface="Times New Roman" panose="02020603050405020304" pitchFamily="18" charset="0"/>
                <a:sym typeface="+mn-ea"/>
              </a:rPr>
              <a:t>12s</a:t>
            </a:r>
            <a:r>
              <a:rPr lang="zh-CN" altLang="en-US" sz="2800" dirty="0">
                <a:latin typeface="Times New Roman" panose="02020603050405020304" pitchFamily="18" charset="0"/>
                <a:cs typeface="Times New Roman" panose="02020603050405020304" pitchFamily="18" charset="0"/>
                <a:sym typeface="+mn-ea"/>
              </a:rPr>
              <a:t>，为</a:t>
            </a:r>
            <a:r>
              <a:rPr lang="en-US" altLang="zh-CN" sz="2800" dirty="0">
                <a:latin typeface="Times New Roman" panose="02020603050405020304" pitchFamily="18" charset="0"/>
                <a:cs typeface="Times New Roman" panose="02020603050405020304" pitchFamily="18" charset="0"/>
                <a:sym typeface="+mn-ea"/>
              </a:rPr>
              <a:t>COS</a:t>
            </a:r>
            <a:r>
              <a:rPr lang="zh-CN" altLang="en-US" sz="2800" dirty="0">
                <a:solidFill>
                  <a:srgbClr val="FF0000"/>
                </a:solidFill>
                <a:latin typeface="Times New Roman" panose="02020603050405020304" pitchFamily="18" charset="0"/>
                <a:cs typeface="Times New Roman" panose="02020603050405020304" pitchFamily="18" charset="0"/>
                <a:sym typeface="+mn-ea"/>
              </a:rPr>
              <a:t>三倍</a:t>
            </a:r>
            <a:r>
              <a:rPr lang="zh-CN" altLang="en-US" sz="2800" dirty="0">
                <a:latin typeface="Times New Roman" panose="02020603050405020304" pitchFamily="18" charset="0"/>
                <a:cs typeface="Times New Roman" panose="02020603050405020304" pitchFamily="18" charset="0"/>
                <a:sym typeface="+mn-ea"/>
              </a:rPr>
              <a:t>（不支持</a:t>
            </a:r>
            <a:r>
              <a:rPr lang="en-US" altLang="zh-CN" sz="2800" dirty="0">
                <a:latin typeface="Times New Roman" panose="02020603050405020304" pitchFamily="18" charset="0"/>
                <a:cs typeface="Times New Roman" panose="02020603050405020304" pitchFamily="18" charset="0"/>
                <a:sym typeface="+mn-ea"/>
              </a:rPr>
              <a:t>cgroup</a:t>
            </a:r>
            <a:r>
              <a:rPr lang="zh-CN" altLang="en-US" sz="2800" dirty="0">
                <a:latin typeface="Times New Roman" panose="02020603050405020304" pitchFamily="18" charset="0"/>
                <a:cs typeface="Times New Roman" panose="02020603050405020304" pitchFamily="18" charset="0"/>
                <a:sym typeface="+mn-ea"/>
              </a:rPr>
              <a:t>，无法对干扰线程</a:t>
            </a:r>
            <a:r>
              <a:rPr lang="en-US" altLang="zh-CN" sz="2800" dirty="0">
                <a:latin typeface="Times New Roman" panose="02020603050405020304" pitchFamily="18" charset="0"/>
                <a:cs typeface="Times New Roman" panose="02020603050405020304" pitchFamily="18" charset="0"/>
                <a:sym typeface="+mn-ea"/>
              </a:rPr>
              <a:t>CPU</a:t>
            </a:r>
            <a:r>
              <a:rPr lang="zh-CN" altLang="en-US" sz="2800" dirty="0">
                <a:latin typeface="Times New Roman" panose="02020603050405020304" pitchFamily="18" charset="0"/>
                <a:cs typeface="Times New Roman" panose="02020603050405020304" pitchFamily="18" charset="0"/>
                <a:sym typeface="+mn-ea"/>
              </a:rPr>
              <a:t>使用率进行限制）</a:t>
            </a:r>
            <a:endParaRPr lang="zh-CN" altLang="en-US" sz="2800" b="1" dirty="0">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endParaRPr lang="zh-CN" altLang="en-US" sz="2800" b="1" dirty="0">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r>
              <a:rPr lang="en-US" altLang="zh-CN" sz="2800" b="1" dirty="0">
                <a:latin typeface="Times New Roman" panose="02020603050405020304" pitchFamily="18" charset="0"/>
                <a:cs typeface="Times New Roman" panose="02020603050405020304" pitchFamily="18" charset="0"/>
                <a:sym typeface="+mn-ea"/>
              </a:rPr>
              <a:t>COS</a:t>
            </a:r>
            <a:r>
              <a:rPr lang="zh-CN" altLang="en-US" sz="2800" b="1" dirty="0">
                <a:latin typeface="Times New Roman" panose="02020603050405020304" pitchFamily="18" charset="0"/>
                <a:cs typeface="Times New Roman" panose="02020603050405020304" pitchFamily="18" charset="0"/>
                <a:sym typeface="+mn-ea"/>
              </a:rPr>
              <a:t>：</a:t>
            </a:r>
            <a:r>
              <a:rPr lang="zh-CN" altLang="en-US" sz="2800" dirty="0">
                <a:latin typeface="Times New Roman" panose="02020603050405020304" pitchFamily="18" charset="0"/>
                <a:cs typeface="Times New Roman" panose="02020603050405020304" pitchFamily="18" charset="0"/>
                <a:sym typeface="+mn-ea"/>
              </a:rPr>
              <a:t>工作线程平均完成时间为</a:t>
            </a:r>
            <a:r>
              <a:rPr lang="en-US" altLang="zh-CN" sz="2800" dirty="0">
                <a:solidFill>
                  <a:srgbClr val="FF0000"/>
                </a:solidFill>
                <a:latin typeface="Times New Roman" panose="02020603050405020304" pitchFamily="18" charset="0"/>
                <a:cs typeface="Times New Roman" panose="02020603050405020304" pitchFamily="18" charset="0"/>
                <a:sym typeface="+mn-ea"/>
              </a:rPr>
              <a:t>4s</a:t>
            </a:r>
            <a:r>
              <a:rPr lang="zh-CN" altLang="en-US" sz="2800" dirty="0">
                <a:latin typeface="Times New Roman" panose="02020603050405020304" pitchFamily="18" charset="0"/>
                <a:cs typeface="Times New Roman" panose="02020603050405020304" pitchFamily="18" charset="0"/>
                <a:sym typeface="+mn-ea"/>
              </a:rPr>
              <a:t>（将干扰线程放入沙盒中限制</a:t>
            </a:r>
            <a:r>
              <a:rPr lang="en-US" altLang="zh-CN" sz="2800" dirty="0">
                <a:latin typeface="Times New Roman" panose="02020603050405020304" pitchFamily="18" charset="0"/>
                <a:cs typeface="Times New Roman" panose="02020603050405020304" pitchFamily="18" charset="0"/>
                <a:sym typeface="+mn-ea"/>
              </a:rPr>
              <a:t>CPU</a:t>
            </a:r>
            <a:r>
              <a:rPr lang="zh-CN" altLang="en-US" sz="2800" dirty="0">
                <a:latin typeface="Times New Roman" panose="02020603050405020304" pitchFamily="18" charset="0"/>
                <a:cs typeface="Times New Roman" panose="02020603050405020304" pitchFamily="18" charset="0"/>
                <a:sym typeface="+mn-ea"/>
              </a:rPr>
              <a:t>使用率）</a:t>
            </a:r>
            <a:endParaRPr lang="zh-CN" altLang="en-US" sz="2800" dirty="0">
              <a:latin typeface="Times New Roman" panose="02020603050405020304" pitchFamily="18" charset="0"/>
              <a:cs typeface="Times New Roman" panose="02020603050405020304" pitchFamily="18" charset="0"/>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2509520" cy="6858000"/>
          </a:xfrm>
          <a:prstGeom prst="rect">
            <a:avLst/>
          </a:prstGeom>
          <a:solidFill>
            <a:srgbClr val="1D50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nvGrpSpPr>
          <p:cNvPr id="20" name="组合 19"/>
          <p:cNvGrpSpPr/>
          <p:nvPr/>
        </p:nvGrpSpPr>
        <p:grpSpPr>
          <a:xfrm>
            <a:off x="0" y="4086903"/>
            <a:ext cx="2737505" cy="762000"/>
            <a:chOff x="0" y="772160"/>
            <a:chExt cx="2737505" cy="762000"/>
          </a:xfrm>
        </p:grpSpPr>
        <p:sp>
          <p:nvSpPr>
            <p:cNvPr id="15" name="矩形 14"/>
            <p:cNvSpPr/>
            <p:nvPr/>
          </p:nvSpPr>
          <p:spPr>
            <a:xfrm>
              <a:off x="0" y="772160"/>
              <a:ext cx="2509520" cy="762000"/>
            </a:xfrm>
            <a:prstGeom prst="rect">
              <a:avLst/>
            </a:prstGeom>
            <a:solidFill>
              <a:srgbClr val="C0000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7" name="等腰三角形 16"/>
            <p:cNvSpPr/>
            <p:nvPr/>
          </p:nvSpPr>
          <p:spPr>
            <a:xfrm rot="5400000">
              <a:off x="2491281" y="1039167"/>
              <a:ext cx="264463" cy="227985"/>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sp>
        <p:nvSpPr>
          <p:cNvPr id="8" name="文本框 7"/>
          <p:cNvSpPr txBox="1"/>
          <p:nvPr/>
        </p:nvSpPr>
        <p:spPr>
          <a:xfrm>
            <a:off x="86360" y="1388371"/>
            <a:ext cx="2336800" cy="460375"/>
          </a:xfrm>
          <a:prstGeom prst="rect">
            <a:avLst/>
          </a:prstGeom>
          <a:noFill/>
        </p:spPr>
        <p:txBody>
          <a:bodyPr wrap="square" rtlCol="0">
            <a:spAutoFit/>
          </a:bodyPr>
          <a:lstStyle/>
          <a:p>
            <a:pPr algn="ctr"/>
            <a:r>
              <a:rPr lang="zh-CN" altLang="en-US" sz="2400" b="1">
                <a:solidFill>
                  <a:schemeClr val="bg1"/>
                </a:solidFill>
                <a:latin typeface="Times New Roman" panose="02020603050405020304" pitchFamily="18" charset="0"/>
                <a:cs typeface="Times New Roman" panose="02020603050405020304" pitchFamily="18" charset="0"/>
              </a:rPr>
              <a:t>研究背景</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9" name="文本框 8"/>
          <p:cNvSpPr txBox="1"/>
          <p:nvPr/>
        </p:nvSpPr>
        <p:spPr>
          <a:xfrm>
            <a:off x="86360" y="2324952"/>
            <a:ext cx="2336800" cy="460375"/>
          </a:xfrm>
          <a:prstGeom prst="rect">
            <a:avLst/>
          </a:prstGeom>
          <a:noFill/>
        </p:spPr>
        <p:txBody>
          <a:bodyPr wrap="square" rtlCol="0">
            <a:spAutoFit/>
          </a:bodyPr>
          <a:lstStyle/>
          <a:p>
            <a:pPr algn="ctr"/>
            <a:r>
              <a:rPr lang="zh-CN" altLang="en-US" sz="2400" b="1">
                <a:solidFill>
                  <a:schemeClr val="bg1"/>
                </a:solidFill>
                <a:latin typeface="Times New Roman" panose="02020603050405020304" pitchFamily="18" charset="0"/>
                <a:cs typeface="Times New Roman" panose="02020603050405020304" pitchFamily="18" charset="0"/>
              </a:rPr>
              <a:t>设计实现</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10" name="文本框 9"/>
          <p:cNvSpPr txBox="1"/>
          <p:nvPr/>
        </p:nvSpPr>
        <p:spPr>
          <a:xfrm>
            <a:off x="86360" y="3261533"/>
            <a:ext cx="2336800" cy="460375"/>
          </a:xfrm>
          <a:prstGeom prst="rect">
            <a:avLst/>
          </a:prstGeom>
          <a:noFill/>
        </p:spPr>
        <p:txBody>
          <a:bodyPr wrap="square" rtlCol="0">
            <a:spAutoFit/>
          </a:bodyPr>
          <a:lstStyle/>
          <a:p>
            <a:pPr algn="ctr"/>
            <a:r>
              <a:rPr lang="zh-CN" altLang="en-US" sz="2400" b="1">
                <a:solidFill>
                  <a:schemeClr val="bg1"/>
                </a:solidFill>
                <a:latin typeface="Times New Roman" panose="02020603050405020304" pitchFamily="18" charset="0"/>
                <a:cs typeface="Times New Roman" panose="02020603050405020304" pitchFamily="18" charset="0"/>
              </a:rPr>
              <a:t>高性能优化</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11" name="文本框 10"/>
          <p:cNvSpPr txBox="1"/>
          <p:nvPr/>
        </p:nvSpPr>
        <p:spPr>
          <a:xfrm>
            <a:off x="86360" y="4198114"/>
            <a:ext cx="2336800" cy="460375"/>
          </a:xfrm>
          <a:prstGeom prst="rect">
            <a:avLst/>
          </a:prstGeom>
          <a:noFill/>
        </p:spPr>
        <p:txBody>
          <a:bodyPr wrap="square" rtlCol="0">
            <a:spAutoFit/>
          </a:bodyPr>
          <a:lstStyle/>
          <a:p>
            <a:pPr algn="ctr"/>
            <a:r>
              <a:rPr lang="zh-CN" altLang="en-US" sz="2400" b="1">
                <a:solidFill>
                  <a:schemeClr val="bg1"/>
                </a:solidFill>
                <a:latin typeface="Times New Roman" panose="02020603050405020304" pitchFamily="18" charset="0"/>
                <a:cs typeface="Times New Roman" panose="02020603050405020304" pitchFamily="18" charset="0"/>
              </a:rPr>
              <a:t>性能</a:t>
            </a:r>
            <a:r>
              <a:rPr lang="zh-CN" altLang="en-US" sz="2400" b="1">
                <a:solidFill>
                  <a:schemeClr val="bg1"/>
                </a:solidFill>
                <a:latin typeface="Times New Roman" panose="02020603050405020304" pitchFamily="18" charset="0"/>
                <a:cs typeface="Times New Roman" panose="02020603050405020304" pitchFamily="18" charset="0"/>
              </a:rPr>
              <a:t>评估</a:t>
            </a:r>
            <a:endParaRPr lang="zh-CN" altLang="en-US" sz="2400" b="1">
              <a:solidFill>
                <a:schemeClr val="bg1"/>
              </a:solidFill>
              <a:latin typeface="Times New Roman" panose="02020603050405020304" pitchFamily="18" charset="0"/>
              <a:cs typeface="Times New Roman" panose="02020603050405020304" pitchFamily="18" charset="0"/>
            </a:endParaRPr>
          </a:p>
        </p:txBody>
      </p:sp>
      <p:pic>
        <p:nvPicPr>
          <p:cNvPr id="23" name="图形 22" descr="文凭卷筒"/>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97560" y="5943600"/>
            <a:ext cx="914400" cy="914400"/>
          </a:xfrm>
          <a:prstGeom prst="rect">
            <a:avLst/>
          </a:prstGeom>
        </p:spPr>
      </p:pic>
      <p:sp>
        <p:nvSpPr>
          <p:cNvPr id="13" name="标题 1"/>
          <p:cNvSpPr txBox="1"/>
          <p:nvPr/>
        </p:nvSpPr>
        <p:spPr>
          <a:xfrm>
            <a:off x="3255691" y="568119"/>
            <a:ext cx="8596786" cy="6881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b="1">
                <a:latin typeface="Times New Roman" panose="02020603050405020304" pitchFamily="18" charset="0"/>
                <a:cs typeface="Times New Roman" panose="02020603050405020304" pitchFamily="18" charset="0"/>
              </a:rPr>
              <a:t>3.4 IO</a:t>
            </a:r>
            <a:r>
              <a:rPr lang="zh-CN" altLang="en-US" sz="3600" b="1">
                <a:latin typeface="Times New Roman" panose="02020603050405020304" pitchFamily="18" charset="0"/>
                <a:cs typeface="Times New Roman" panose="02020603050405020304" pitchFamily="18" charset="0"/>
              </a:rPr>
              <a:t>密集型场景</a:t>
            </a:r>
            <a:r>
              <a:rPr lang="en-US" altLang="zh-CN" sz="3600" b="1">
                <a:latin typeface="Times New Roman" panose="02020603050405020304" pitchFamily="18" charset="0"/>
                <a:cs typeface="Times New Roman" panose="02020603050405020304" pitchFamily="18" charset="0"/>
              </a:rPr>
              <a:t>RocksDB</a:t>
            </a:r>
            <a:endParaRPr lang="en-US" altLang="zh-CN" sz="3600" b="1">
              <a:latin typeface="Times New Roman" panose="02020603050405020304" pitchFamily="18" charset="0"/>
              <a:cs typeface="Times New Roman" panose="02020603050405020304" pitchFamily="18" charset="0"/>
            </a:endParaRPr>
          </a:p>
        </p:txBody>
      </p:sp>
      <p:pic>
        <p:nvPicPr>
          <p:cNvPr id="16" name="图片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68" y="311328"/>
            <a:ext cx="2256183" cy="414149"/>
          </a:xfrm>
          <a:prstGeom prst="rect">
            <a:avLst/>
          </a:prstGeom>
        </p:spPr>
      </p:pic>
      <p:sp>
        <p:nvSpPr>
          <p:cNvPr id="30" name="文本框 29"/>
          <p:cNvSpPr txBox="1"/>
          <p:nvPr/>
        </p:nvSpPr>
        <p:spPr>
          <a:xfrm>
            <a:off x="46051" y="5134697"/>
            <a:ext cx="2336800" cy="460375"/>
          </a:xfrm>
          <a:prstGeom prst="rect">
            <a:avLst/>
          </a:prstGeom>
          <a:noFill/>
        </p:spPr>
        <p:txBody>
          <a:bodyPr wrap="square" rtlCol="0">
            <a:spAutoFit/>
          </a:bodyPr>
          <a:lstStyle/>
          <a:p>
            <a:pPr algn="ctr"/>
            <a:r>
              <a:rPr lang="zh-CN" altLang="en-US" sz="2400" b="1">
                <a:solidFill>
                  <a:schemeClr val="bg1"/>
                </a:solidFill>
                <a:latin typeface="Times New Roman" panose="02020603050405020304" pitchFamily="18" charset="0"/>
                <a:cs typeface="Times New Roman" panose="02020603050405020304" pitchFamily="18" charset="0"/>
              </a:rPr>
              <a:t>赛题</a:t>
            </a:r>
            <a:r>
              <a:rPr lang="zh-CN" altLang="en-US" sz="2400" b="1">
                <a:solidFill>
                  <a:schemeClr val="bg1"/>
                </a:solidFill>
                <a:latin typeface="Times New Roman" panose="02020603050405020304" pitchFamily="18" charset="0"/>
                <a:cs typeface="Times New Roman" panose="02020603050405020304" pitchFamily="18" charset="0"/>
              </a:rPr>
              <a:t>总结</a:t>
            </a:r>
            <a:endParaRPr lang="zh-CN" altLang="en-US" sz="2400" b="1">
              <a:solidFill>
                <a:schemeClr val="bg1"/>
              </a:solidFill>
              <a:latin typeface="Times New Roman" panose="02020603050405020304" pitchFamily="18" charset="0"/>
              <a:cs typeface="Times New Roman" panose="02020603050405020304" pitchFamily="18" charset="0"/>
            </a:endParaRPr>
          </a:p>
        </p:txBody>
      </p:sp>
      <p:sp>
        <p:nvSpPr>
          <p:cNvPr id="2" name="文本框 1"/>
          <p:cNvSpPr txBox="1"/>
          <p:nvPr/>
        </p:nvSpPr>
        <p:spPr>
          <a:xfrm>
            <a:off x="3048000" y="1802765"/>
            <a:ext cx="6096000" cy="521970"/>
          </a:xfrm>
          <a:prstGeom prst="rect">
            <a:avLst/>
          </a:prstGeom>
          <a:noFill/>
        </p:spPr>
        <p:txBody>
          <a:bodyPr wrap="square" rtlCol="0" anchor="t">
            <a:spAutoFit/>
          </a:bodyPr>
          <a:p>
            <a:r>
              <a:rPr lang="zh-CN" altLang="en-US" sz="2800" b="1">
                <a:latin typeface="Times New Roman" panose="02020603050405020304" pitchFamily="18" charset="0"/>
                <a:cs typeface="Times New Roman" panose="02020603050405020304" pitchFamily="18" charset="0"/>
                <a:sym typeface="+mn-ea"/>
              </a:rPr>
              <a:t>测试概述</a:t>
            </a:r>
            <a:endParaRPr lang="zh-CN" altLang="en-US" sz="2800" b="1">
              <a:latin typeface="Times New Roman" panose="02020603050405020304" pitchFamily="18" charset="0"/>
              <a:cs typeface="Times New Roman" panose="02020603050405020304" pitchFamily="18" charset="0"/>
              <a:sym typeface="+mn-ea"/>
            </a:endParaRPr>
          </a:p>
        </p:txBody>
      </p:sp>
      <p:sp>
        <p:nvSpPr>
          <p:cNvPr id="3" name="文本框 2"/>
          <p:cNvSpPr txBox="1"/>
          <p:nvPr/>
        </p:nvSpPr>
        <p:spPr>
          <a:xfrm>
            <a:off x="3048000" y="2733675"/>
            <a:ext cx="8804275" cy="3605530"/>
          </a:xfrm>
          <a:prstGeom prst="rect">
            <a:avLst/>
          </a:prstGeom>
          <a:noFill/>
        </p:spPr>
        <p:txBody>
          <a:bodyPr wrap="square" rtlCol="0" anchor="t">
            <a:noAutofit/>
          </a:bodyPr>
          <a:p>
            <a:pPr marL="342900" indent="-342900">
              <a:buFont typeface="Arial" panose="020B0604020202020204" pitchFamily="34" charset="0"/>
              <a:buChar char="•"/>
            </a:pPr>
            <a:r>
              <a:rPr lang="zh-CN" altLang="en-US" sz="2400" b="1" dirty="0">
                <a:latin typeface="Times New Roman" panose="02020603050405020304" pitchFamily="18" charset="0"/>
                <a:cs typeface="Times New Roman" panose="02020603050405020304" pitchFamily="18" charset="0"/>
                <a:sym typeface="+mn-ea"/>
              </a:rPr>
              <a:t>测试对象：</a:t>
            </a:r>
            <a:r>
              <a:rPr lang="en-US" altLang="zh-CN" sz="2400" dirty="0">
                <a:latin typeface="Times New Roman" panose="02020603050405020304" pitchFamily="18" charset="0"/>
                <a:cs typeface="Times New Roman" panose="02020603050405020304" pitchFamily="18" charset="0"/>
                <a:sym typeface="+mn-ea"/>
              </a:rPr>
              <a:t>COS</a:t>
            </a:r>
            <a:r>
              <a:rPr lang="zh-CN" altLang="en-US" sz="2400" dirty="0">
                <a:latin typeface="Times New Roman" panose="02020603050405020304" pitchFamily="18" charset="0"/>
                <a:cs typeface="Times New Roman" panose="02020603050405020304" pitchFamily="18" charset="0"/>
                <a:sym typeface="+mn-ea"/>
              </a:rPr>
              <a:t>、</a:t>
            </a:r>
            <a:r>
              <a:rPr lang="en-US" altLang="zh-CN" sz="2400" dirty="0">
                <a:latin typeface="Times New Roman" panose="02020603050405020304" pitchFamily="18" charset="0"/>
                <a:cs typeface="Times New Roman" panose="02020603050405020304" pitchFamily="18" charset="0"/>
                <a:sym typeface="+mn-ea"/>
              </a:rPr>
              <a:t>ghOSt</a:t>
            </a:r>
            <a:r>
              <a:rPr lang="zh-CN" altLang="en-US" sz="2400" dirty="0">
                <a:latin typeface="Times New Roman" panose="02020603050405020304" pitchFamily="18" charset="0"/>
                <a:cs typeface="Times New Roman" panose="02020603050405020304" pitchFamily="18" charset="0"/>
                <a:sym typeface="+mn-ea"/>
              </a:rPr>
              <a:t>、</a:t>
            </a:r>
            <a:r>
              <a:rPr lang="en-US" altLang="zh-CN" sz="2400" dirty="0">
                <a:latin typeface="Times New Roman" panose="02020603050405020304" pitchFamily="18" charset="0"/>
                <a:cs typeface="Times New Roman" panose="02020603050405020304" pitchFamily="18" charset="0"/>
                <a:sym typeface="+mn-ea"/>
              </a:rPr>
              <a:t>EXT</a:t>
            </a:r>
            <a:r>
              <a:rPr lang="zh-CN" altLang="en-US" sz="2400" dirty="0">
                <a:latin typeface="Times New Roman" panose="02020603050405020304" pitchFamily="18" charset="0"/>
                <a:cs typeface="Times New Roman" panose="02020603050405020304" pitchFamily="18" charset="0"/>
                <a:sym typeface="+mn-ea"/>
              </a:rPr>
              <a:t>、</a:t>
            </a:r>
            <a:r>
              <a:rPr lang="en-US" altLang="zh-CN" sz="2400" dirty="0">
                <a:latin typeface="Times New Roman" panose="02020603050405020304" pitchFamily="18" charset="0"/>
                <a:cs typeface="Times New Roman" panose="02020603050405020304" pitchFamily="18" charset="0"/>
                <a:sym typeface="+mn-ea"/>
              </a:rPr>
              <a:t>CFS</a:t>
            </a:r>
            <a:endParaRPr lang="zh-CN" altLang="en-US" sz="2400" b="1" dirty="0">
              <a:solidFill>
                <a:schemeClr val="tx1"/>
              </a:solidFill>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endParaRPr lang="zh-CN" altLang="en-US" sz="2400" b="1" dirty="0">
              <a:solidFill>
                <a:srgbClr val="FF0000"/>
              </a:solidFill>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r>
              <a:rPr lang="zh-CN" altLang="en-US" sz="2400" b="1" dirty="0">
                <a:latin typeface="Times New Roman" panose="02020603050405020304" pitchFamily="18" charset="0"/>
                <a:cs typeface="Times New Roman" panose="02020603050405020304" pitchFamily="18" charset="0"/>
                <a:sym typeface="+mn-ea"/>
              </a:rPr>
              <a:t>场景：</a:t>
            </a:r>
            <a:r>
              <a:rPr lang="en-US" altLang="zh-CN" sz="2400" dirty="0">
                <a:latin typeface="Times New Roman" panose="02020603050405020304" pitchFamily="18" charset="0"/>
                <a:cs typeface="Times New Roman" panose="02020603050405020304" pitchFamily="18" charset="0"/>
                <a:sym typeface="+mn-ea"/>
              </a:rPr>
              <a:t>RocksDB IO</a:t>
            </a:r>
            <a:r>
              <a:rPr lang="zh-CN" altLang="en-US" sz="2400" dirty="0">
                <a:latin typeface="Times New Roman" panose="02020603050405020304" pitchFamily="18" charset="0"/>
                <a:cs typeface="Times New Roman" panose="02020603050405020304" pitchFamily="18" charset="0"/>
                <a:sym typeface="+mn-ea"/>
              </a:rPr>
              <a:t>密集型场景</a:t>
            </a:r>
            <a:endParaRPr lang="zh-CN" altLang="en-US" sz="2400" b="1" dirty="0">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endParaRPr lang="zh-CN" altLang="en-US" sz="2400" b="1" dirty="0">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r>
              <a:rPr lang="zh-CN" altLang="en-US" sz="2400" b="1" dirty="0">
                <a:latin typeface="Times New Roman" panose="02020603050405020304" pitchFamily="18" charset="0"/>
                <a:cs typeface="Times New Roman" panose="02020603050405020304" pitchFamily="18" charset="0"/>
                <a:sym typeface="+mn-ea"/>
              </a:rPr>
              <a:t>测试数据：</a:t>
            </a:r>
            <a:r>
              <a:rPr lang="zh-CN" altLang="en-US" sz="2400" dirty="0">
                <a:latin typeface="Times New Roman" panose="02020603050405020304" pitchFamily="18" charset="0"/>
                <a:cs typeface="Times New Roman" panose="02020603050405020304" pitchFamily="18" charset="0"/>
                <a:sym typeface="+mn-ea"/>
              </a:rPr>
              <a:t>百分位时延（重点是尾时延）和吞吐量关系</a:t>
            </a:r>
            <a:endParaRPr lang="zh-CN" altLang="en-US" sz="2400" b="1" dirty="0">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endParaRPr lang="zh-CN" altLang="en-US" sz="2400" b="1" dirty="0">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r>
              <a:rPr lang="zh-CN" altLang="en-US" sz="2400" b="1" dirty="0">
                <a:latin typeface="Times New Roman" panose="02020603050405020304" pitchFamily="18" charset="0"/>
                <a:cs typeface="Times New Roman" panose="02020603050405020304" pitchFamily="18" charset="0"/>
                <a:sym typeface="+mn-ea"/>
              </a:rPr>
              <a:t>负载：</a:t>
            </a:r>
            <a:r>
              <a:rPr lang="zh-CN" altLang="en-US" sz="2400" dirty="0">
                <a:latin typeface="Times New Roman" panose="02020603050405020304" pitchFamily="18" charset="0"/>
                <a:cs typeface="Times New Roman" panose="02020603050405020304" pitchFamily="18" charset="0"/>
                <a:sym typeface="+mn-ea"/>
              </a:rPr>
              <a:t>运行</a:t>
            </a:r>
            <a:r>
              <a:rPr lang="en-US" altLang="zh-CN" sz="2400" dirty="0">
                <a:latin typeface="Times New Roman" panose="02020603050405020304" pitchFamily="18" charset="0"/>
                <a:cs typeface="Times New Roman" panose="02020603050405020304" pitchFamily="18" charset="0"/>
                <a:sym typeface="+mn-ea"/>
              </a:rPr>
              <a:t>RocksDB</a:t>
            </a:r>
            <a:r>
              <a:rPr lang="zh-CN" altLang="en-US" sz="2400" dirty="0">
                <a:latin typeface="Times New Roman" panose="02020603050405020304" pitchFamily="18" charset="0"/>
                <a:cs typeface="Times New Roman" panose="02020603050405020304" pitchFamily="18" charset="0"/>
                <a:sym typeface="+mn-ea"/>
              </a:rPr>
              <a:t>服务端，客户端请求符合泊松分布模拟生产环境请求。</a:t>
            </a:r>
            <a:r>
              <a:rPr lang="en-US" altLang="zh-CN" sz="2400" dirty="0">
                <a:latin typeface="Times New Roman" panose="02020603050405020304" pitchFamily="18" charset="0"/>
                <a:cs typeface="Times New Roman" panose="02020603050405020304" pitchFamily="18" charset="0"/>
                <a:sym typeface="+mn-ea"/>
              </a:rPr>
              <a:t>ghOSt</a:t>
            </a:r>
            <a:r>
              <a:rPr lang="zh-CN" altLang="en-US" sz="2400" dirty="0">
                <a:latin typeface="Times New Roman" panose="02020603050405020304" pitchFamily="18" charset="0"/>
                <a:cs typeface="Times New Roman" panose="02020603050405020304" pitchFamily="18" charset="0"/>
                <a:sym typeface="+mn-ea"/>
              </a:rPr>
              <a:t>、</a:t>
            </a:r>
            <a:r>
              <a:rPr lang="en-US" altLang="zh-CN" sz="2400" dirty="0">
                <a:latin typeface="Times New Roman" panose="02020603050405020304" pitchFamily="18" charset="0"/>
                <a:cs typeface="Times New Roman" panose="02020603050405020304" pitchFamily="18" charset="0"/>
                <a:sym typeface="+mn-ea"/>
              </a:rPr>
              <a:t>EXT</a:t>
            </a:r>
            <a:r>
              <a:rPr lang="zh-CN" altLang="en-US" sz="2400" dirty="0">
                <a:latin typeface="Times New Roman" panose="02020603050405020304" pitchFamily="18" charset="0"/>
                <a:cs typeface="Times New Roman" panose="02020603050405020304" pitchFamily="18" charset="0"/>
                <a:sym typeface="+mn-ea"/>
              </a:rPr>
              <a:t>、</a:t>
            </a:r>
            <a:r>
              <a:rPr lang="en-US" altLang="zh-CN" sz="2400" dirty="0">
                <a:latin typeface="Times New Roman" panose="02020603050405020304" pitchFamily="18" charset="0"/>
                <a:cs typeface="Times New Roman" panose="02020603050405020304" pitchFamily="18" charset="0"/>
                <a:sym typeface="+mn-ea"/>
              </a:rPr>
              <a:t>CFS</a:t>
            </a:r>
            <a:r>
              <a:rPr lang="zh-CN" altLang="en-US" sz="2400" dirty="0">
                <a:latin typeface="Times New Roman" panose="02020603050405020304" pitchFamily="18" charset="0"/>
                <a:cs typeface="Times New Roman" panose="02020603050405020304" pitchFamily="18" charset="0"/>
                <a:sym typeface="+mn-ea"/>
              </a:rPr>
              <a:t>运行</a:t>
            </a:r>
            <a:r>
              <a:rPr lang="en-US" altLang="zh-CN" sz="2400" dirty="0">
                <a:latin typeface="Times New Roman" panose="02020603050405020304" pitchFamily="18" charset="0"/>
                <a:cs typeface="Times New Roman" panose="02020603050405020304" pitchFamily="18" charset="0"/>
                <a:sym typeface="+mn-ea"/>
              </a:rPr>
              <a:t>100</a:t>
            </a:r>
            <a:r>
              <a:rPr lang="zh-CN" altLang="en-US" sz="2400" dirty="0">
                <a:latin typeface="Times New Roman" panose="02020603050405020304" pitchFamily="18" charset="0"/>
                <a:cs typeface="Times New Roman" panose="02020603050405020304" pitchFamily="18" charset="0"/>
                <a:sym typeface="+mn-ea"/>
              </a:rPr>
              <a:t>个</a:t>
            </a:r>
            <a:r>
              <a:rPr lang="en-US" altLang="zh-CN" sz="2400" dirty="0">
                <a:latin typeface="Times New Roman" panose="02020603050405020304" pitchFamily="18" charset="0"/>
                <a:cs typeface="Times New Roman" panose="02020603050405020304" pitchFamily="18" charset="0"/>
                <a:sym typeface="+mn-ea"/>
              </a:rPr>
              <a:t>worker</a:t>
            </a:r>
            <a:r>
              <a:rPr lang="zh-CN" altLang="en-US" sz="2400" dirty="0">
                <a:latin typeface="Times New Roman" panose="02020603050405020304" pitchFamily="18" charset="0"/>
                <a:cs typeface="Times New Roman" panose="02020603050405020304" pitchFamily="18" charset="0"/>
                <a:sym typeface="+mn-ea"/>
              </a:rPr>
              <a:t>线程处理请求，</a:t>
            </a:r>
            <a:r>
              <a:rPr lang="en-US" altLang="zh-CN" sz="2400" dirty="0">
                <a:latin typeface="Times New Roman" panose="02020603050405020304" pitchFamily="18" charset="0"/>
                <a:cs typeface="Times New Roman" panose="02020603050405020304" pitchFamily="18" charset="0"/>
                <a:sym typeface="+mn-ea"/>
              </a:rPr>
              <a:t>CFS</a:t>
            </a:r>
            <a:r>
              <a:rPr lang="zh-CN" altLang="en-US" sz="2400" dirty="0">
                <a:latin typeface="Times New Roman" panose="02020603050405020304" pitchFamily="18" charset="0"/>
                <a:cs typeface="Times New Roman" panose="02020603050405020304" pitchFamily="18" charset="0"/>
                <a:sym typeface="+mn-ea"/>
              </a:rPr>
              <a:t>运行</a:t>
            </a:r>
            <a:r>
              <a:rPr lang="en-US" altLang="zh-CN" sz="2400" dirty="0">
                <a:latin typeface="Times New Roman" panose="02020603050405020304" pitchFamily="18" charset="0"/>
                <a:cs typeface="Times New Roman" panose="02020603050405020304" pitchFamily="18" charset="0"/>
                <a:sym typeface="+mn-ea"/>
              </a:rPr>
              <a:t>9</a:t>
            </a:r>
            <a:r>
              <a:rPr lang="zh-CN" altLang="en-US" sz="2400" dirty="0">
                <a:latin typeface="Times New Roman" panose="02020603050405020304" pitchFamily="18" charset="0"/>
                <a:cs typeface="Times New Roman" panose="02020603050405020304" pitchFamily="18" charset="0"/>
                <a:sym typeface="+mn-ea"/>
              </a:rPr>
              <a:t>个</a:t>
            </a:r>
            <a:r>
              <a:rPr lang="en-US" altLang="zh-CN" sz="2400" dirty="0">
                <a:latin typeface="Times New Roman" panose="02020603050405020304" pitchFamily="18" charset="0"/>
                <a:cs typeface="Times New Roman" panose="02020603050405020304" pitchFamily="18" charset="0"/>
                <a:sym typeface="+mn-ea"/>
              </a:rPr>
              <a:t>worker</a:t>
            </a:r>
            <a:r>
              <a:rPr lang="zh-CN" altLang="en-US" sz="2400" dirty="0">
                <a:latin typeface="Times New Roman" panose="02020603050405020304" pitchFamily="18" charset="0"/>
                <a:cs typeface="Times New Roman" panose="02020603050405020304" pitchFamily="18" charset="0"/>
                <a:sym typeface="+mn-ea"/>
              </a:rPr>
              <a:t>线程绑定在</a:t>
            </a:r>
            <a:r>
              <a:rPr lang="en-US" altLang="zh-CN" sz="2400" dirty="0">
                <a:latin typeface="Times New Roman" panose="02020603050405020304" pitchFamily="18" charset="0"/>
                <a:cs typeface="Times New Roman" panose="02020603050405020304" pitchFamily="18" charset="0"/>
                <a:sym typeface="+mn-ea"/>
              </a:rPr>
              <a:t>9</a:t>
            </a:r>
            <a:r>
              <a:rPr lang="zh-CN" altLang="en-US" sz="2400" dirty="0">
                <a:latin typeface="Times New Roman" panose="02020603050405020304" pitchFamily="18" charset="0"/>
                <a:cs typeface="Times New Roman" panose="02020603050405020304" pitchFamily="18" charset="0"/>
                <a:sym typeface="+mn-ea"/>
              </a:rPr>
              <a:t>个核上运行。</a:t>
            </a:r>
            <a:endParaRPr lang="zh-CN" altLang="en-US" sz="2400" dirty="0">
              <a:latin typeface="Times New Roman" panose="02020603050405020304" pitchFamily="18" charset="0"/>
              <a:cs typeface="Times New Roman" panose="02020603050405020304" pitchFamily="18" charset="0"/>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2509520" cy="6858000"/>
          </a:xfrm>
          <a:prstGeom prst="rect">
            <a:avLst/>
          </a:prstGeom>
          <a:solidFill>
            <a:srgbClr val="1D50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nvGrpSpPr>
          <p:cNvPr id="20" name="组合 19"/>
          <p:cNvGrpSpPr/>
          <p:nvPr/>
        </p:nvGrpSpPr>
        <p:grpSpPr>
          <a:xfrm>
            <a:off x="0" y="4086903"/>
            <a:ext cx="2737505" cy="762000"/>
            <a:chOff x="0" y="772160"/>
            <a:chExt cx="2737505" cy="762000"/>
          </a:xfrm>
        </p:grpSpPr>
        <p:sp>
          <p:nvSpPr>
            <p:cNvPr id="15" name="矩形 14"/>
            <p:cNvSpPr/>
            <p:nvPr/>
          </p:nvSpPr>
          <p:spPr>
            <a:xfrm>
              <a:off x="0" y="772160"/>
              <a:ext cx="2509520" cy="762000"/>
            </a:xfrm>
            <a:prstGeom prst="rect">
              <a:avLst/>
            </a:prstGeom>
            <a:solidFill>
              <a:srgbClr val="C0000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7" name="等腰三角形 16"/>
            <p:cNvSpPr/>
            <p:nvPr/>
          </p:nvSpPr>
          <p:spPr>
            <a:xfrm rot="5400000">
              <a:off x="2491281" y="1039167"/>
              <a:ext cx="264463" cy="227985"/>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sp>
        <p:nvSpPr>
          <p:cNvPr id="8" name="文本框 7"/>
          <p:cNvSpPr txBox="1"/>
          <p:nvPr/>
        </p:nvSpPr>
        <p:spPr>
          <a:xfrm>
            <a:off x="86360" y="1388371"/>
            <a:ext cx="2336800" cy="460375"/>
          </a:xfrm>
          <a:prstGeom prst="rect">
            <a:avLst/>
          </a:prstGeom>
          <a:noFill/>
        </p:spPr>
        <p:txBody>
          <a:bodyPr wrap="square" rtlCol="0">
            <a:spAutoFit/>
          </a:bodyPr>
          <a:lstStyle/>
          <a:p>
            <a:pPr algn="ctr"/>
            <a:r>
              <a:rPr lang="zh-CN" altLang="en-US" sz="2400" b="1">
                <a:solidFill>
                  <a:schemeClr val="bg1"/>
                </a:solidFill>
                <a:latin typeface="Times New Roman" panose="02020603050405020304" pitchFamily="18" charset="0"/>
                <a:cs typeface="Times New Roman" panose="02020603050405020304" pitchFamily="18" charset="0"/>
              </a:rPr>
              <a:t>研究背景</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9" name="文本框 8"/>
          <p:cNvSpPr txBox="1"/>
          <p:nvPr/>
        </p:nvSpPr>
        <p:spPr>
          <a:xfrm>
            <a:off x="86360" y="2324952"/>
            <a:ext cx="2336800" cy="460375"/>
          </a:xfrm>
          <a:prstGeom prst="rect">
            <a:avLst/>
          </a:prstGeom>
          <a:noFill/>
        </p:spPr>
        <p:txBody>
          <a:bodyPr wrap="square" rtlCol="0">
            <a:spAutoFit/>
          </a:bodyPr>
          <a:lstStyle/>
          <a:p>
            <a:pPr algn="ctr"/>
            <a:r>
              <a:rPr lang="zh-CN" altLang="en-US" sz="2400" b="1">
                <a:solidFill>
                  <a:schemeClr val="bg1"/>
                </a:solidFill>
                <a:latin typeface="Times New Roman" panose="02020603050405020304" pitchFamily="18" charset="0"/>
                <a:cs typeface="Times New Roman" panose="02020603050405020304" pitchFamily="18" charset="0"/>
              </a:rPr>
              <a:t>设计实现</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10" name="文本框 9"/>
          <p:cNvSpPr txBox="1"/>
          <p:nvPr/>
        </p:nvSpPr>
        <p:spPr>
          <a:xfrm>
            <a:off x="86360" y="3261533"/>
            <a:ext cx="2336800" cy="460375"/>
          </a:xfrm>
          <a:prstGeom prst="rect">
            <a:avLst/>
          </a:prstGeom>
          <a:noFill/>
        </p:spPr>
        <p:txBody>
          <a:bodyPr wrap="square" rtlCol="0">
            <a:spAutoFit/>
          </a:bodyPr>
          <a:lstStyle/>
          <a:p>
            <a:pPr algn="ctr"/>
            <a:r>
              <a:rPr lang="zh-CN" altLang="en-US" sz="2400" b="1">
                <a:solidFill>
                  <a:schemeClr val="bg1"/>
                </a:solidFill>
                <a:latin typeface="Times New Roman" panose="02020603050405020304" pitchFamily="18" charset="0"/>
                <a:cs typeface="Times New Roman" panose="02020603050405020304" pitchFamily="18" charset="0"/>
              </a:rPr>
              <a:t>高性能优化</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11" name="文本框 10"/>
          <p:cNvSpPr txBox="1"/>
          <p:nvPr/>
        </p:nvSpPr>
        <p:spPr>
          <a:xfrm>
            <a:off x="86360" y="4198114"/>
            <a:ext cx="2336800" cy="460375"/>
          </a:xfrm>
          <a:prstGeom prst="rect">
            <a:avLst/>
          </a:prstGeom>
          <a:noFill/>
        </p:spPr>
        <p:txBody>
          <a:bodyPr wrap="square" rtlCol="0">
            <a:spAutoFit/>
          </a:bodyPr>
          <a:lstStyle/>
          <a:p>
            <a:pPr algn="ctr"/>
            <a:r>
              <a:rPr lang="zh-CN" altLang="en-US" sz="2400" b="1">
                <a:solidFill>
                  <a:schemeClr val="bg1"/>
                </a:solidFill>
                <a:latin typeface="Times New Roman" panose="02020603050405020304" pitchFamily="18" charset="0"/>
                <a:cs typeface="Times New Roman" panose="02020603050405020304" pitchFamily="18" charset="0"/>
              </a:rPr>
              <a:t>性能</a:t>
            </a:r>
            <a:r>
              <a:rPr lang="zh-CN" altLang="en-US" sz="2400" b="1">
                <a:solidFill>
                  <a:schemeClr val="bg1"/>
                </a:solidFill>
                <a:latin typeface="Times New Roman" panose="02020603050405020304" pitchFamily="18" charset="0"/>
                <a:cs typeface="Times New Roman" panose="02020603050405020304" pitchFamily="18" charset="0"/>
              </a:rPr>
              <a:t>评估</a:t>
            </a:r>
            <a:endParaRPr lang="zh-CN" altLang="en-US" sz="2400" b="1">
              <a:solidFill>
                <a:schemeClr val="bg1"/>
              </a:solidFill>
              <a:latin typeface="Times New Roman" panose="02020603050405020304" pitchFamily="18" charset="0"/>
              <a:cs typeface="Times New Roman" panose="02020603050405020304" pitchFamily="18" charset="0"/>
            </a:endParaRPr>
          </a:p>
        </p:txBody>
      </p:sp>
      <p:pic>
        <p:nvPicPr>
          <p:cNvPr id="23" name="图形 22" descr="文凭卷筒"/>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97560" y="5943600"/>
            <a:ext cx="914400" cy="914400"/>
          </a:xfrm>
          <a:prstGeom prst="rect">
            <a:avLst/>
          </a:prstGeom>
        </p:spPr>
      </p:pic>
      <p:sp>
        <p:nvSpPr>
          <p:cNvPr id="13" name="标题 1"/>
          <p:cNvSpPr txBox="1"/>
          <p:nvPr/>
        </p:nvSpPr>
        <p:spPr>
          <a:xfrm>
            <a:off x="3255691" y="568119"/>
            <a:ext cx="8596786" cy="6881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b="1">
                <a:latin typeface="Times New Roman" panose="02020603050405020304" pitchFamily="18" charset="0"/>
                <a:cs typeface="Times New Roman" panose="02020603050405020304" pitchFamily="18" charset="0"/>
              </a:rPr>
              <a:t>3.4 IO</a:t>
            </a:r>
            <a:r>
              <a:rPr lang="zh-CN" altLang="en-US" sz="3600" b="1">
                <a:latin typeface="Times New Roman" panose="02020603050405020304" pitchFamily="18" charset="0"/>
                <a:cs typeface="Times New Roman" panose="02020603050405020304" pitchFamily="18" charset="0"/>
              </a:rPr>
              <a:t>密集型场景</a:t>
            </a:r>
            <a:r>
              <a:rPr lang="en-US" altLang="zh-CN" sz="3600" b="1">
                <a:latin typeface="Times New Roman" panose="02020603050405020304" pitchFamily="18" charset="0"/>
                <a:cs typeface="Times New Roman" panose="02020603050405020304" pitchFamily="18" charset="0"/>
              </a:rPr>
              <a:t>RocksDB</a:t>
            </a:r>
            <a:endParaRPr lang="en-US" altLang="zh-CN" sz="3600" b="1">
              <a:latin typeface="Times New Roman" panose="02020603050405020304" pitchFamily="18" charset="0"/>
              <a:cs typeface="Times New Roman" panose="02020603050405020304" pitchFamily="18" charset="0"/>
            </a:endParaRPr>
          </a:p>
        </p:txBody>
      </p:sp>
      <p:pic>
        <p:nvPicPr>
          <p:cNvPr id="16" name="图片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68" y="311328"/>
            <a:ext cx="2256183" cy="414149"/>
          </a:xfrm>
          <a:prstGeom prst="rect">
            <a:avLst/>
          </a:prstGeom>
        </p:spPr>
      </p:pic>
      <p:sp>
        <p:nvSpPr>
          <p:cNvPr id="30" name="文本框 29"/>
          <p:cNvSpPr txBox="1"/>
          <p:nvPr/>
        </p:nvSpPr>
        <p:spPr>
          <a:xfrm>
            <a:off x="46051" y="5134697"/>
            <a:ext cx="2336800" cy="460375"/>
          </a:xfrm>
          <a:prstGeom prst="rect">
            <a:avLst/>
          </a:prstGeom>
          <a:noFill/>
        </p:spPr>
        <p:txBody>
          <a:bodyPr wrap="square" rtlCol="0">
            <a:spAutoFit/>
          </a:bodyPr>
          <a:lstStyle/>
          <a:p>
            <a:pPr algn="ctr"/>
            <a:r>
              <a:rPr lang="zh-CN" altLang="en-US" sz="2400" b="1">
                <a:solidFill>
                  <a:schemeClr val="bg1"/>
                </a:solidFill>
                <a:latin typeface="Times New Roman" panose="02020603050405020304" pitchFamily="18" charset="0"/>
                <a:cs typeface="Times New Roman" panose="02020603050405020304" pitchFamily="18" charset="0"/>
              </a:rPr>
              <a:t>赛题</a:t>
            </a:r>
            <a:r>
              <a:rPr lang="zh-CN" altLang="en-US" sz="2400" b="1">
                <a:solidFill>
                  <a:schemeClr val="bg1"/>
                </a:solidFill>
                <a:latin typeface="Times New Roman" panose="02020603050405020304" pitchFamily="18" charset="0"/>
                <a:cs typeface="Times New Roman" panose="02020603050405020304" pitchFamily="18" charset="0"/>
              </a:rPr>
              <a:t>总结</a:t>
            </a:r>
            <a:endParaRPr lang="zh-CN" altLang="en-US" sz="2400" b="1">
              <a:solidFill>
                <a:schemeClr val="bg1"/>
              </a:solidFill>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3"/>
          <a:srcRect t="443" b="50341"/>
          <a:stretch>
            <a:fillRect/>
          </a:stretch>
        </p:blipFill>
        <p:spPr>
          <a:xfrm>
            <a:off x="2638425" y="1256030"/>
            <a:ext cx="9451975" cy="2752090"/>
          </a:xfrm>
          <a:prstGeom prst="rect">
            <a:avLst/>
          </a:prstGeom>
        </p:spPr>
      </p:pic>
      <p:sp>
        <p:nvSpPr>
          <p:cNvPr id="7" name="文本框 6"/>
          <p:cNvSpPr txBox="1"/>
          <p:nvPr/>
        </p:nvSpPr>
        <p:spPr>
          <a:xfrm>
            <a:off x="2823845" y="4335780"/>
            <a:ext cx="9052560" cy="2313940"/>
          </a:xfrm>
          <a:prstGeom prst="rect">
            <a:avLst/>
          </a:prstGeom>
          <a:noFill/>
        </p:spPr>
        <p:txBody>
          <a:bodyPr wrap="square" rtlCol="0" anchor="t">
            <a:noAutofit/>
          </a:bodyPr>
          <a:p>
            <a:pPr marL="34290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sym typeface="+mn-ea"/>
              </a:rPr>
              <a:t>EXT</a:t>
            </a:r>
            <a:r>
              <a:rPr lang="zh-CN" altLang="en-US" sz="2000" dirty="0">
                <a:latin typeface="Times New Roman" panose="02020603050405020304" pitchFamily="18" charset="0"/>
                <a:cs typeface="Times New Roman" panose="02020603050405020304" pitchFamily="18" charset="0"/>
                <a:sym typeface="+mn-ea"/>
              </a:rPr>
              <a:t>和</a:t>
            </a:r>
            <a:r>
              <a:rPr lang="en-US" altLang="zh-CN" sz="2000" dirty="0">
                <a:latin typeface="Times New Roman" panose="02020603050405020304" pitchFamily="18" charset="0"/>
                <a:cs typeface="Times New Roman" panose="02020603050405020304" pitchFamily="18" charset="0"/>
                <a:sym typeface="+mn-ea"/>
              </a:rPr>
              <a:t>COS</a:t>
            </a:r>
            <a:r>
              <a:rPr lang="zh-CN" altLang="en-US" sz="2000" dirty="0">
                <a:latin typeface="Times New Roman" panose="02020603050405020304" pitchFamily="18" charset="0"/>
                <a:cs typeface="Times New Roman" panose="02020603050405020304" pitchFamily="18" charset="0"/>
                <a:sym typeface="+mn-ea"/>
              </a:rPr>
              <a:t>、</a:t>
            </a:r>
            <a:r>
              <a:rPr lang="en-US" altLang="zh-CN" sz="2000" dirty="0">
                <a:latin typeface="Times New Roman" panose="02020603050405020304" pitchFamily="18" charset="0"/>
                <a:cs typeface="Times New Roman" panose="02020603050405020304" pitchFamily="18" charset="0"/>
                <a:sym typeface="+mn-ea"/>
              </a:rPr>
              <a:t>ghOSt</a:t>
            </a:r>
            <a:r>
              <a:rPr lang="zh-CN" altLang="en-US" sz="2000" dirty="0">
                <a:latin typeface="Times New Roman" panose="02020603050405020304" pitchFamily="18" charset="0"/>
                <a:cs typeface="Times New Roman" panose="02020603050405020304" pitchFamily="18" charset="0"/>
                <a:sym typeface="+mn-ea"/>
              </a:rPr>
              <a:t>、</a:t>
            </a:r>
            <a:r>
              <a:rPr lang="en-US" altLang="zh-CN" sz="2000" dirty="0">
                <a:latin typeface="Times New Roman" panose="02020603050405020304" pitchFamily="18" charset="0"/>
                <a:cs typeface="Times New Roman" panose="02020603050405020304" pitchFamily="18" charset="0"/>
                <a:sym typeface="+mn-ea"/>
              </a:rPr>
              <a:t>CFS</a:t>
            </a:r>
            <a:r>
              <a:rPr lang="zh-CN" altLang="en-US" sz="2000" dirty="0">
                <a:latin typeface="Times New Roman" panose="02020603050405020304" pitchFamily="18" charset="0"/>
                <a:cs typeface="Times New Roman" panose="02020603050405020304" pitchFamily="18" charset="0"/>
                <a:sym typeface="+mn-ea"/>
              </a:rPr>
              <a:t>完全不在一个水平。</a:t>
            </a:r>
            <a:r>
              <a:rPr lang="en-US" altLang="zh-CN" sz="2000" dirty="0">
                <a:solidFill>
                  <a:srgbClr val="FF0000"/>
                </a:solidFill>
                <a:latin typeface="Times New Roman" panose="02020603050405020304" pitchFamily="18" charset="0"/>
                <a:cs typeface="Times New Roman" panose="02020603050405020304" pitchFamily="18" charset="0"/>
                <a:sym typeface="+mn-ea"/>
              </a:rPr>
              <a:t>EXT</a:t>
            </a:r>
            <a:r>
              <a:rPr lang="zh-CN" altLang="en-US" sz="2000" dirty="0">
                <a:solidFill>
                  <a:srgbClr val="FF0000"/>
                </a:solidFill>
                <a:latin typeface="Times New Roman" panose="02020603050405020304" pitchFamily="18" charset="0"/>
                <a:cs typeface="Times New Roman" panose="02020603050405020304" pitchFamily="18" charset="0"/>
                <a:sym typeface="+mn-ea"/>
              </a:rPr>
              <a:t>在吞吐量</a:t>
            </a:r>
            <a:r>
              <a:rPr lang="en-US" altLang="zh-CN" sz="2000" dirty="0">
                <a:solidFill>
                  <a:srgbClr val="FF0000"/>
                </a:solidFill>
                <a:latin typeface="Times New Roman" panose="02020603050405020304" pitchFamily="18" charset="0"/>
                <a:cs typeface="Times New Roman" panose="02020603050405020304" pitchFamily="18" charset="0"/>
                <a:sym typeface="+mn-ea"/>
              </a:rPr>
              <a:t>15w</a:t>
            </a:r>
            <a:r>
              <a:rPr lang="zh-CN" altLang="en-US" sz="2000" dirty="0">
                <a:solidFill>
                  <a:srgbClr val="FF0000"/>
                </a:solidFill>
                <a:latin typeface="Times New Roman" panose="02020603050405020304" pitchFamily="18" charset="0"/>
                <a:cs typeface="Times New Roman" panose="02020603050405020304" pitchFamily="18" charset="0"/>
                <a:sym typeface="+mn-ea"/>
              </a:rPr>
              <a:t>之后测试系统崩溃。</a:t>
            </a:r>
            <a:endParaRPr lang="zh-CN" altLang="en-US" sz="2000" dirty="0">
              <a:solidFill>
                <a:srgbClr val="FF0000"/>
              </a:solidFill>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endParaRPr lang="zh-CN" altLang="en-US" sz="2000" b="1" dirty="0">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sym typeface="+mn-ea"/>
              </a:rPr>
              <a:t>99%分位情况下，随着吞吐量增大，ghOSt时延也开始增大，以100k为转折点。前面稳定在10-100us，后面急剧上升。而此时COS和CFS仍然维持在10-100us，但是COS略高于CFS。</a:t>
            </a:r>
            <a:r>
              <a:rPr lang="en-US" altLang="zh-CN" sz="2000" dirty="0">
                <a:latin typeface="Times New Roman" panose="02020603050405020304" pitchFamily="18" charset="0"/>
                <a:cs typeface="Times New Roman" panose="02020603050405020304" pitchFamily="18" charset="0"/>
                <a:sym typeface="+mn-ea"/>
              </a:rPr>
              <a:t>250k</a:t>
            </a:r>
            <a:r>
              <a:rPr lang="zh-CN" altLang="en-US" sz="2000" dirty="0">
                <a:latin typeface="Times New Roman" panose="02020603050405020304" pitchFamily="18" charset="0"/>
                <a:cs typeface="Times New Roman" panose="02020603050405020304" pitchFamily="18" charset="0"/>
                <a:sym typeface="+mn-ea"/>
              </a:rPr>
              <a:t>之后，</a:t>
            </a:r>
            <a:r>
              <a:rPr lang="en-US" altLang="zh-CN" sz="2000" dirty="0">
                <a:latin typeface="Times New Roman" panose="02020603050405020304" pitchFamily="18" charset="0"/>
                <a:cs typeface="Times New Roman" panose="02020603050405020304" pitchFamily="18" charset="0"/>
                <a:sym typeface="+mn-ea"/>
              </a:rPr>
              <a:t>COS</a:t>
            </a:r>
            <a:r>
              <a:rPr lang="zh-CN" altLang="en-US" sz="2000" dirty="0">
                <a:latin typeface="Times New Roman" panose="02020603050405020304" pitchFamily="18" charset="0"/>
                <a:cs typeface="Times New Roman" panose="02020603050405020304" pitchFamily="18" charset="0"/>
                <a:sym typeface="+mn-ea"/>
              </a:rPr>
              <a:t>时延急剧上升。</a:t>
            </a:r>
            <a:endParaRPr lang="zh-CN" altLang="en-US" sz="2000" dirty="0">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endParaRPr lang="zh-CN" altLang="en-US" sz="2000" dirty="0">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r>
              <a:rPr sz="2000" dirty="0">
                <a:latin typeface="Times New Roman" panose="02020603050405020304" pitchFamily="18" charset="0"/>
                <a:cs typeface="Times New Roman" panose="02020603050405020304" pitchFamily="18" charset="0"/>
                <a:sym typeface="+mn-ea"/>
              </a:rPr>
              <a:t>99.5%分位情况下和99%有点类似，唯一区别是</a:t>
            </a:r>
            <a:r>
              <a:rPr lang="en-US" sz="2000" dirty="0">
                <a:latin typeface="Times New Roman" panose="02020603050405020304" pitchFamily="18" charset="0"/>
                <a:cs typeface="Times New Roman" panose="02020603050405020304" pitchFamily="18" charset="0"/>
                <a:sym typeface="+mn-ea"/>
              </a:rPr>
              <a:t>250k</a:t>
            </a:r>
            <a:r>
              <a:rPr lang="zh-CN" altLang="en-US" sz="2000" dirty="0">
                <a:latin typeface="Times New Roman" panose="02020603050405020304" pitchFamily="18" charset="0"/>
                <a:cs typeface="Times New Roman" panose="02020603050405020304" pitchFamily="18" charset="0"/>
                <a:sym typeface="+mn-ea"/>
              </a:rPr>
              <a:t>之前</a:t>
            </a:r>
            <a:r>
              <a:rPr sz="2000" dirty="0">
                <a:latin typeface="Times New Roman" panose="02020603050405020304" pitchFamily="18" charset="0"/>
                <a:cs typeface="Times New Roman" panose="02020603050405020304" pitchFamily="18" charset="0"/>
                <a:sym typeface="+mn-ea"/>
              </a:rPr>
              <a:t>COS略低于CFS</a:t>
            </a:r>
            <a:r>
              <a:rPr lang="zh-CN" sz="2000" dirty="0">
                <a:latin typeface="Times New Roman" panose="02020603050405020304" pitchFamily="18" charset="0"/>
                <a:cs typeface="Times New Roman" panose="02020603050405020304" pitchFamily="18" charset="0"/>
                <a:sym typeface="+mn-ea"/>
              </a:rPr>
              <a:t>。</a:t>
            </a:r>
            <a:endParaRPr lang="zh-CN" sz="2000" dirty="0">
              <a:latin typeface="Times New Roman" panose="02020603050405020304" pitchFamily="18" charset="0"/>
              <a:cs typeface="Times New Roman" panose="02020603050405020304" pitchFamily="18" charset="0"/>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2509520" cy="6858000"/>
          </a:xfrm>
          <a:prstGeom prst="rect">
            <a:avLst/>
          </a:prstGeom>
          <a:solidFill>
            <a:srgbClr val="1D50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nvGrpSpPr>
          <p:cNvPr id="20" name="组合 19"/>
          <p:cNvGrpSpPr/>
          <p:nvPr/>
        </p:nvGrpSpPr>
        <p:grpSpPr>
          <a:xfrm>
            <a:off x="0" y="1256291"/>
            <a:ext cx="2737505" cy="762000"/>
            <a:chOff x="0" y="772160"/>
            <a:chExt cx="2737505" cy="762000"/>
          </a:xfrm>
        </p:grpSpPr>
        <p:sp>
          <p:nvSpPr>
            <p:cNvPr id="15" name="矩形 14"/>
            <p:cNvSpPr/>
            <p:nvPr/>
          </p:nvSpPr>
          <p:spPr>
            <a:xfrm>
              <a:off x="0" y="772160"/>
              <a:ext cx="2509520" cy="762000"/>
            </a:xfrm>
            <a:prstGeom prst="rect">
              <a:avLst/>
            </a:prstGeom>
            <a:solidFill>
              <a:srgbClr val="C0000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7" name="等腰三角形 16"/>
            <p:cNvSpPr/>
            <p:nvPr/>
          </p:nvSpPr>
          <p:spPr>
            <a:xfrm rot="5400000">
              <a:off x="2491281" y="1039167"/>
              <a:ext cx="264463" cy="227985"/>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sp>
        <p:nvSpPr>
          <p:cNvPr id="8" name="文本框 7"/>
          <p:cNvSpPr txBox="1"/>
          <p:nvPr/>
        </p:nvSpPr>
        <p:spPr>
          <a:xfrm>
            <a:off x="86360" y="1388371"/>
            <a:ext cx="2336800" cy="460375"/>
          </a:xfrm>
          <a:prstGeom prst="rect">
            <a:avLst/>
          </a:prstGeom>
          <a:noFill/>
        </p:spPr>
        <p:txBody>
          <a:bodyPr wrap="square" rtlCol="0">
            <a:spAutoFit/>
          </a:bodyPr>
          <a:lstStyle/>
          <a:p>
            <a:pPr algn="ctr"/>
            <a:r>
              <a:rPr lang="zh-CN" altLang="en-US" sz="2400" b="1" dirty="0">
                <a:solidFill>
                  <a:schemeClr val="bg1"/>
                </a:solidFill>
                <a:latin typeface="Times New Roman" panose="02020603050405020304" pitchFamily="18" charset="0"/>
                <a:cs typeface="Times New Roman" panose="02020603050405020304" pitchFamily="18" charset="0"/>
              </a:rPr>
              <a:t>研究背景</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9" name="文本框 8"/>
          <p:cNvSpPr txBox="1"/>
          <p:nvPr/>
        </p:nvSpPr>
        <p:spPr>
          <a:xfrm>
            <a:off x="86360" y="2324952"/>
            <a:ext cx="2336800" cy="460375"/>
          </a:xfrm>
          <a:prstGeom prst="rect">
            <a:avLst/>
          </a:prstGeom>
          <a:noFill/>
        </p:spPr>
        <p:txBody>
          <a:bodyPr wrap="square" rtlCol="0">
            <a:spAutoFit/>
          </a:bodyPr>
          <a:lstStyle/>
          <a:p>
            <a:pPr algn="ctr"/>
            <a:r>
              <a:rPr lang="zh-CN" altLang="en-US" sz="2400" b="1" dirty="0">
                <a:solidFill>
                  <a:schemeClr val="bg1"/>
                </a:solidFill>
                <a:latin typeface="Times New Roman" panose="02020603050405020304" pitchFamily="18" charset="0"/>
                <a:cs typeface="Times New Roman" panose="02020603050405020304" pitchFamily="18" charset="0"/>
              </a:rPr>
              <a:t>设计实现</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10" name="文本框 9"/>
          <p:cNvSpPr txBox="1"/>
          <p:nvPr/>
        </p:nvSpPr>
        <p:spPr>
          <a:xfrm>
            <a:off x="86360" y="3261533"/>
            <a:ext cx="2336800" cy="460375"/>
          </a:xfrm>
          <a:prstGeom prst="rect">
            <a:avLst/>
          </a:prstGeom>
          <a:noFill/>
        </p:spPr>
        <p:txBody>
          <a:bodyPr wrap="square" rtlCol="0">
            <a:spAutoFit/>
          </a:bodyPr>
          <a:lstStyle/>
          <a:p>
            <a:pPr algn="ctr"/>
            <a:r>
              <a:rPr lang="zh-CN" altLang="en-US" sz="2400" b="1" dirty="0">
                <a:solidFill>
                  <a:schemeClr val="bg1"/>
                </a:solidFill>
                <a:latin typeface="Times New Roman" panose="02020603050405020304" pitchFamily="18" charset="0"/>
                <a:cs typeface="Times New Roman" panose="02020603050405020304" pitchFamily="18" charset="0"/>
              </a:rPr>
              <a:t>高性能优化</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11" name="文本框 10"/>
          <p:cNvSpPr txBox="1"/>
          <p:nvPr/>
        </p:nvSpPr>
        <p:spPr>
          <a:xfrm>
            <a:off x="86360" y="4198114"/>
            <a:ext cx="2336800" cy="461665"/>
          </a:xfrm>
          <a:prstGeom prst="rect">
            <a:avLst/>
          </a:prstGeom>
          <a:noFill/>
        </p:spPr>
        <p:txBody>
          <a:bodyPr wrap="square" rtlCol="0">
            <a:spAutoFit/>
          </a:bodyPr>
          <a:lstStyle/>
          <a:p>
            <a:pPr algn="ctr"/>
            <a:r>
              <a:rPr lang="zh-CN" altLang="en-US" sz="2400" b="1" dirty="0">
                <a:solidFill>
                  <a:schemeClr val="bg1"/>
                </a:solidFill>
                <a:latin typeface="Times New Roman" panose="02020603050405020304" pitchFamily="18" charset="0"/>
                <a:cs typeface="Times New Roman" panose="02020603050405020304" pitchFamily="18" charset="0"/>
              </a:rPr>
              <a:t>性能评估</a:t>
            </a:r>
            <a:endParaRPr lang="zh-CN" altLang="en-US" sz="2400" dirty="0">
              <a:solidFill>
                <a:schemeClr val="bg1"/>
              </a:solidFill>
              <a:latin typeface="Times New Roman" panose="02020603050405020304" pitchFamily="18" charset="0"/>
              <a:cs typeface="Times New Roman" panose="02020603050405020304" pitchFamily="18" charset="0"/>
            </a:endParaRPr>
          </a:p>
        </p:txBody>
      </p:sp>
      <p:pic>
        <p:nvPicPr>
          <p:cNvPr id="23" name="图形 22" descr="文凭卷筒"/>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797560" y="5943600"/>
            <a:ext cx="914400" cy="914400"/>
          </a:xfrm>
          <a:prstGeom prst="rect">
            <a:avLst/>
          </a:prstGeom>
        </p:spPr>
      </p:pic>
      <p:sp>
        <p:nvSpPr>
          <p:cNvPr id="13" name="标题 1"/>
          <p:cNvSpPr txBox="1"/>
          <p:nvPr/>
        </p:nvSpPr>
        <p:spPr>
          <a:xfrm>
            <a:off x="3255691" y="568119"/>
            <a:ext cx="8596786" cy="6881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b="1" dirty="0">
                <a:latin typeface="Times New Roman" panose="02020603050405020304" pitchFamily="18" charset="0"/>
                <a:cs typeface="Times New Roman" panose="02020603050405020304" pitchFamily="18" charset="0"/>
              </a:rPr>
              <a:t>0.1 </a:t>
            </a:r>
            <a:r>
              <a:rPr lang="zh-CN" altLang="en-US" sz="3600" b="1" dirty="0">
                <a:latin typeface="Times New Roman" panose="02020603050405020304" pitchFamily="18" charset="0"/>
                <a:cs typeface="Times New Roman" panose="02020603050405020304" pitchFamily="18" charset="0"/>
                <a:sym typeface="+mn-ea"/>
              </a:rPr>
              <a:t>背景介绍</a:t>
            </a:r>
            <a:endParaRPr lang="zh-CN" altLang="en-US" sz="3600" b="1" dirty="0">
              <a:latin typeface="Times New Roman" panose="02020603050405020304" pitchFamily="18" charset="0"/>
              <a:cs typeface="Times New Roman" panose="02020603050405020304" pitchFamily="18" charset="0"/>
              <a:sym typeface="+mn-ea"/>
            </a:endParaRPr>
          </a:p>
        </p:txBody>
      </p:sp>
      <p:pic>
        <p:nvPicPr>
          <p:cNvPr id="16" name="图片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668" y="311328"/>
            <a:ext cx="2256183" cy="414149"/>
          </a:xfrm>
          <a:prstGeom prst="rect">
            <a:avLst/>
          </a:prstGeom>
        </p:spPr>
      </p:pic>
      <p:sp>
        <p:nvSpPr>
          <p:cNvPr id="18" name="文本框 17"/>
          <p:cNvSpPr txBox="1"/>
          <p:nvPr/>
        </p:nvSpPr>
        <p:spPr>
          <a:xfrm>
            <a:off x="3047834" y="3338778"/>
            <a:ext cx="4940631" cy="521970"/>
          </a:xfrm>
          <a:prstGeom prst="rect">
            <a:avLst/>
          </a:prstGeom>
          <a:noFill/>
        </p:spPr>
        <p:txBody>
          <a:bodyPr wrap="square" rtlCol="0">
            <a:spAutoFit/>
          </a:bodyPr>
          <a:lstStyle/>
          <a:p>
            <a:r>
              <a:rPr lang="zh-CN" altLang="en-US" sz="2800" b="1" dirty="0">
                <a:latin typeface="Times New Roman" panose="02020603050405020304" pitchFamily="18" charset="0"/>
                <a:cs typeface="Times New Roman" panose="02020603050405020304" pitchFamily="18" charset="0"/>
                <a:sym typeface="+mn-ea"/>
              </a:rPr>
              <a:t>事故二</a:t>
            </a:r>
            <a:endParaRPr lang="zh-CN" altLang="en-US" sz="2800" b="1" dirty="0">
              <a:latin typeface="Times New Roman" panose="02020603050405020304" pitchFamily="18" charset="0"/>
              <a:cs typeface="Times New Roman" panose="02020603050405020304" pitchFamily="18" charset="0"/>
              <a:sym typeface="+mn-ea"/>
            </a:endParaRPr>
          </a:p>
        </p:txBody>
      </p:sp>
      <p:sp>
        <p:nvSpPr>
          <p:cNvPr id="30" name="文本框 29"/>
          <p:cNvSpPr txBox="1"/>
          <p:nvPr/>
        </p:nvSpPr>
        <p:spPr>
          <a:xfrm>
            <a:off x="46051" y="5134697"/>
            <a:ext cx="2336800" cy="460375"/>
          </a:xfrm>
          <a:prstGeom prst="rect">
            <a:avLst/>
          </a:prstGeom>
          <a:noFill/>
        </p:spPr>
        <p:txBody>
          <a:bodyPr wrap="square" rtlCol="0">
            <a:spAutoFit/>
          </a:bodyPr>
          <a:lstStyle/>
          <a:p>
            <a:pPr algn="ctr"/>
            <a:r>
              <a:rPr lang="zh-CN" altLang="en-US" sz="2400" b="1" dirty="0">
                <a:solidFill>
                  <a:schemeClr val="bg1"/>
                </a:solidFill>
                <a:latin typeface="Times New Roman" panose="02020603050405020304" pitchFamily="18" charset="0"/>
                <a:cs typeface="Times New Roman" panose="02020603050405020304" pitchFamily="18" charset="0"/>
              </a:rPr>
              <a:t>赛题总结</a:t>
            </a:r>
            <a:endParaRPr lang="zh-CN" altLang="en-US" sz="2400" dirty="0">
              <a:solidFill>
                <a:schemeClr val="bg1"/>
              </a:solidFill>
              <a:latin typeface="Times New Roman" panose="02020603050405020304" pitchFamily="18" charset="0"/>
              <a:cs typeface="Times New Roman" panose="02020603050405020304" pitchFamily="18" charset="0"/>
            </a:endParaRPr>
          </a:p>
        </p:txBody>
      </p:sp>
      <p:sp>
        <p:nvSpPr>
          <p:cNvPr id="5" name="文本框 4"/>
          <p:cNvSpPr txBox="1"/>
          <p:nvPr/>
        </p:nvSpPr>
        <p:spPr>
          <a:xfrm>
            <a:off x="3048000" y="1376045"/>
            <a:ext cx="6096000" cy="521970"/>
          </a:xfrm>
          <a:prstGeom prst="rect">
            <a:avLst/>
          </a:prstGeom>
          <a:noFill/>
        </p:spPr>
        <p:txBody>
          <a:bodyPr wrap="square" rtlCol="0" anchor="t">
            <a:spAutoFit/>
          </a:bodyPr>
          <a:p>
            <a:r>
              <a:rPr lang="zh-CN" altLang="en-US" sz="2800" b="1" dirty="0">
                <a:latin typeface="Times New Roman" panose="02020603050405020304" pitchFamily="18" charset="0"/>
                <a:cs typeface="Times New Roman" panose="02020603050405020304" pitchFamily="18" charset="0"/>
                <a:sym typeface="+mn-ea"/>
              </a:rPr>
              <a:t>事故一</a:t>
            </a:r>
            <a:endParaRPr lang="zh-CN" altLang="en-US" sz="2800" b="1" dirty="0">
              <a:latin typeface="Times New Roman" panose="02020603050405020304" pitchFamily="18" charset="0"/>
              <a:cs typeface="Times New Roman" panose="02020603050405020304" pitchFamily="18" charset="0"/>
              <a:sym typeface="+mn-ea"/>
            </a:endParaRPr>
          </a:p>
        </p:txBody>
      </p:sp>
      <p:sp>
        <p:nvSpPr>
          <p:cNvPr id="7" name="文本框 6"/>
          <p:cNvSpPr txBox="1"/>
          <p:nvPr/>
        </p:nvSpPr>
        <p:spPr>
          <a:xfrm>
            <a:off x="3255645" y="5869940"/>
            <a:ext cx="8560435" cy="398780"/>
          </a:xfrm>
          <a:prstGeom prst="rect">
            <a:avLst/>
          </a:prstGeom>
          <a:noFill/>
        </p:spPr>
        <p:txBody>
          <a:bodyPr wrap="square" rtlCol="0" anchor="t">
            <a:spAutoFit/>
          </a:bodyPr>
          <a:p>
            <a:pPr indent="0">
              <a:buFont typeface="Arial" panose="020B0604020202020204" pitchFamily="34" charset="0"/>
              <a:buNone/>
            </a:pPr>
            <a:r>
              <a:rPr lang="zh-CN" altLang="en-US" sz="2000" b="1" dirty="0">
                <a:latin typeface="Times New Roman" panose="02020603050405020304" pitchFamily="18" charset="0"/>
                <a:cs typeface="Times New Roman" panose="02020603050405020304" pitchFamily="18" charset="0"/>
                <a:sym typeface="+mn-ea"/>
              </a:rPr>
              <a:t>这些缺点迫使程序员保守地采用内核原生的</a:t>
            </a:r>
            <a:r>
              <a:rPr lang="en-US" altLang="zh-CN" sz="2000" b="1" dirty="0">
                <a:latin typeface="Times New Roman" panose="02020603050405020304" pitchFamily="18" charset="0"/>
                <a:cs typeface="Times New Roman" panose="02020603050405020304" pitchFamily="18" charset="0"/>
                <a:sym typeface="+mn-ea"/>
              </a:rPr>
              <a:t>CFS</a:t>
            </a:r>
            <a:r>
              <a:rPr lang="zh-CN" altLang="en-US" sz="2000" b="1" dirty="0">
                <a:latin typeface="Times New Roman" panose="02020603050405020304" pitchFamily="18" charset="0"/>
                <a:cs typeface="Times New Roman" panose="02020603050405020304" pitchFamily="18" charset="0"/>
                <a:sym typeface="+mn-ea"/>
              </a:rPr>
              <a:t>！</a:t>
            </a:r>
            <a:endParaRPr lang="zh-CN" altLang="en-US" sz="2000" b="1" dirty="0">
              <a:latin typeface="Times New Roman" panose="02020603050405020304" pitchFamily="18" charset="0"/>
              <a:cs typeface="Times New Roman" panose="02020603050405020304" pitchFamily="18" charset="0"/>
              <a:sym typeface="+mn-ea"/>
            </a:endParaRPr>
          </a:p>
        </p:txBody>
      </p:sp>
      <p:sp>
        <p:nvSpPr>
          <p:cNvPr id="14" name="文本框 13"/>
          <p:cNvSpPr txBox="1"/>
          <p:nvPr/>
        </p:nvSpPr>
        <p:spPr>
          <a:xfrm>
            <a:off x="3048000" y="2152015"/>
            <a:ext cx="6696075" cy="706755"/>
          </a:xfrm>
          <a:prstGeom prst="rect">
            <a:avLst/>
          </a:prstGeom>
          <a:noFill/>
        </p:spPr>
        <p:txBody>
          <a:bodyPr wrap="square" rtlCol="0" anchor="t">
            <a:spAutoFit/>
          </a:bodyPr>
          <a:p>
            <a:pPr marL="342900" indent="-342900">
              <a:buFont typeface="Arial" panose="020B0604020202020204" pitchFamily="34" charset="0"/>
              <a:buChar char="•"/>
            </a:pPr>
            <a:r>
              <a:rPr lang="en-US" altLang="zh-CN" sz="2000" b="1" dirty="0">
                <a:latin typeface="Times New Roman" panose="02020603050405020304" pitchFamily="18" charset="0"/>
                <a:cs typeface="Times New Roman" panose="02020603050405020304" pitchFamily="18" charset="0"/>
                <a:sym typeface="+mn-ea"/>
              </a:rPr>
              <a:t>2015-2021</a:t>
            </a:r>
            <a:r>
              <a:rPr lang="zh-CN" altLang="en-US" sz="2000" b="1" dirty="0">
                <a:latin typeface="Times New Roman" panose="02020603050405020304" pitchFamily="18" charset="0"/>
                <a:cs typeface="Times New Roman" panose="02020603050405020304" pitchFamily="18" charset="0"/>
                <a:sym typeface="+mn-ea"/>
              </a:rPr>
              <a:t>年期间，谷歌每一次在生产环境更换调度算法而重新编译部署内核的时间以月为单位</a:t>
            </a:r>
            <a:endParaRPr lang="zh-CN" altLang="en-US" sz="2000" b="1" dirty="0">
              <a:latin typeface="Times New Roman" panose="02020603050405020304" pitchFamily="18" charset="0"/>
              <a:cs typeface="Times New Roman" panose="02020603050405020304" pitchFamily="18" charset="0"/>
              <a:sym typeface="+mn-ea"/>
            </a:endParaRPr>
          </a:p>
        </p:txBody>
      </p:sp>
      <p:sp>
        <p:nvSpPr>
          <p:cNvPr id="21" name="文本框 20"/>
          <p:cNvSpPr txBox="1"/>
          <p:nvPr/>
        </p:nvSpPr>
        <p:spPr>
          <a:xfrm>
            <a:off x="3048000" y="4153535"/>
            <a:ext cx="8554720" cy="706755"/>
          </a:xfrm>
          <a:prstGeom prst="rect">
            <a:avLst/>
          </a:prstGeom>
          <a:noFill/>
        </p:spPr>
        <p:txBody>
          <a:bodyPr wrap="square" rtlCol="0" anchor="t">
            <a:spAutoFit/>
          </a:bodyPr>
          <a:p>
            <a:pPr marL="342900" indent="-342900">
              <a:buFont typeface="Arial" panose="020B0604020202020204" pitchFamily="34" charset="0"/>
              <a:buChar char="•"/>
            </a:pPr>
            <a:r>
              <a:rPr lang="en-US" altLang="zh-CN" sz="2000" b="1" dirty="0">
                <a:latin typeface="Times New Roman" panose="02020603050405020304" pitchFamily="18" charset="0"/>
                <a:cs typeface="Times New Roman" panose="02020603050405020304" pitchFamily="18" charset="0"/>
                <a:sym typeface="+mn-ea"/>
              </a:rPr>
              <a:t>2020</a:t>
            </a:r>
            <a:r>
              <a:rPr lang="zh-CN" altLang="en-US" sz="2000" b="1" dirty="0">
                <a:latin typeface="Times New Roman" panose="02020603050405020304" pitchFamily="18" charset="0"/>
                <a:cs typeface="Times New Roman" panose="02020603050405020304" pitchFamily="18" charset="0"/>
                <a:sym typeface="+mn-ea"/>
              </a:rPr>
              <a:t>年</a:t>
            </a:r>
            <a:r>
              <a:rPr lang="en-US" altLang="zh-CN" sz="2000" b="1" dirty="0">
                <a:latin typeface="Times New Roman" panose="02020603050405020304" pitchFamily="18" charset="0"/>
                <a:cs typeface="Times New Roman" panose="02020603050405020304" pitchFamily="18" charset="0"/>
                <a:sym typeface="+mn-ea"/>
              </a:rPr>
              <a:t>6</a:t>
            </a:r>
            <a:r>
              <a:rPr lang="zh-CN" altLang="en-US" sz="2000" b="1" dirty="0">
                <a:latin typeface="Times New Roman" panose="02020603050405020304" pitchFamily="18" charset="0"/>
                <a:cs typeface="Times New Roman" panose="02020603050405020304" pitchFamily="18" charset="0"/>
                <a:sym typeface="+mn-ea"/>
              </a:rPr>
              <a:t>月，谷歌在生产环境更换内核时，磁盘服务器上新修改内核的调度器出现错误，导致数百万美元的收入损失</a:t>
            </a:r>
            <a:endParaRPr lang="zh-CN" altLang="en-US" sz="2000" b="1" dirty="0">
              <a:latin typeface="Times New Roman" panose="02020603050405020304" pitchFamily="18" charset="0"/>
              <a:cs typeface="Times New Roman" panose="02020603050405020304" pitchFamily="18" charset="0"/>
              <a:sym typeface="+mn-ea"/>
            </a:endParaRPr>
          </a:p>
        </p:txBody>
      </p:sp>
      <p:pic>
        <p:nvPicPr>
          <p:cNvPr id="100" name="图片 99"/>
          <p:cNvPicPr/>
          <p:nvPr>
            <p:custDataLst>
              <p:tags r:id="rId4"/>
            </p:custDataLst>
          </p:nvPr>
        </p:nvPicPr>
        <p:blipFill>
          <a:blip r:embed="rId5"/>
          <a:stretch>
            <a:fillRect/>
          </a:stretch>
        </p:blipFill>
        <p:spPr>
          <a:xfrm>
            <a:off x="9557385" y="664210"/>
            <a:ext cx="2399030" cy="2856230"/>
          </a:xfrm>
          <a:prstGeom prst="rect">
            <a:avLst/>
          </a:prstGeom>
          <a:noFill/>
          <a:ln w="9525">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2509520" cy="6858000"/>
          </a:xfrm>
          <a:prstGeom prst="rect">
            <a:avLst/>
          </a:prstGeom>
          <a:solidFill>
            <a:srgbClr val="1D50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nvGrpSpPr>
          <p:cNvPr id="20" name="组合 19"/>
          <p:cNvGrpSpPr/>
          <p:nvPr/>
        </p:nvGrpSpPr>
        <p:grpSpPr>
          <a:xfrm>
            <a:off x="0" y="4086903"/>
            <a:ext cx="2737505" cy="762000"/>
            <a:chOff x="0" y="772160"/>
            <a:chExt cx="2737505" cy="762000"/>
          </a:xfrm>
        </p:grpSpPr>
        <p:sp>
          <p:nvSpPr>
            <p:cNvPr id="15" name="矩形 14"/>
            <p:cNvSpPr/>
            <p:nvPr/>
          </p:nvSpPr>
          <p:spPr>
            <a:xfrm>
              <a:off x="0" y="772160"/>
              <a:ext cx="2509520" cy="762000"/>
            </a:xfrm>
            <a:prstGeom prst="rect">
              <a:avLst/>
            </a:prstGeom>
            <a:solidFill>
              <a:srgbClr val="C0000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7" name="等腰三角形 16"/>
            <p:cNvSpPr/>
            <p:nvPr/>
          </p:nvSpPr>
          <p:spPr>
            <a:xfrm rot="5400000">
              <a:off x="2491281" y="1039167"/>
              <a:ext cx="264463" cy="227985"/>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sp>
        <p:nvSpPr>
          <p:cNvPr id="8" name="文本框 7"/>
          <p:cNvSpPr txBox="1"/>
          <p:nvPr/>
        </p:nvSpPr>
        <p:spPr>
          <a:xfrm>
            <a:off x="86360" y="1388371"/>
            <a:ext cx="2336800" cy="460375"/>
          </a:xfrm>
          <a:prstGeom prst="rect">
            <a:avLst/>
          </a:prstGeom>
          <a:noFill/>
        </p:spPr>
        <p:txBody>
          <a:bodyPr wrap="square" rtlCol="0">
            <a:spAutoFit/>
          </a:bodyPr>
          <a:lstStyle/>
          <a:p>
            <a:pPr algn="ctr"/>
            <a:r>
              <a:rPr lang="zh-CN" altLang="en-US" sz="2400" b="1">
                <a:solidFill>
                  <a:schemeClr val="bg1"/>
                </a:solidFill>
                <a:latin typeface="Times New Roman" panose="02020603050405020304" pitchFamily="18" charset="0"/>
                <a:cs typeface="Times New Roman" panose="02020603050405020304" pitchFamily="18" charset="0"/>
              </a:rPr>
              <a:t>研究背景</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9" name="文本框 8"/>
          <p:cNvSpPr txBox="1"/>
          <p:nvPr/>
        </p:nvSpPr>
        <p:spPr>
          <a:xfrm>
            <a:off x="86360" y="2324952"/>
            <a:ext cx="2336800" cy="460375"/>
          </a:xfrm>
          <a:prstGeom prst="rect">
            <a:avLst/>
          </a:prstGeom>
          <a:noFill/>
        </p:spPr>
        <p:txBody>
          <a:bodyPr wrap="square" rtlCol="0">
            <a:spAutoFit/>
          </a:bodyPr>
          <a:lstStyle/>
          <a:p>
            <a:pPr algn="ctr"/>
            <a:r>
              <a:rPr lang="zh-CN" altLang="en-US" sz="2400" b="1">
                <a:solidFill>
                  <a:schemeClr val="bg1"/>
                </a:solidFill>
                <a:latin typeface="Times New Roman" panose="02020603050405020304" pitchFamily="18" charset="0"/>
                <a:cs typeface="Times New Roman" panose="02020603050405020304" pitchFamily="18" charset="0"/>
              </a:rPr>
              <a:t>设计实现</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10" name="文本框 9"/>
          <p:cNvSpPr txBox="1"/>
          <p:nvPr/>
        </p:nvSpPr>
        <p:spPr>
          <a:xfrm>
            <a:off x="86360" y="3261533"/>
            <a:ext cx="2336800" cy="460375"/>
          </a:xfrm>
          <a:prstGeom prst="rect">
            <a:avLst/>
          </a:prstGeom>
          <a:noFill/>
        </p:spPr>
        <p:txBody>
          <a:bodyPr wrap="square" rtlCol="0">
            <a:spAutoFit/>
          </a:bodyPr>
          <a:lstStyle/>
          <a:p>
            <a:pPr algn="ctr"/>
            <a:r>
              <a:rPr lang="zh-CN" altLang="en-US" sz="2400" b="1">
                <a:solidFill>
                  <a:schemeClr val="bg1"/>
                </a:solidFill>
                <a:latin typeface="Times New Roman" panose="02020603050405020304" pitchFamily="18" charset="0"/>
                <a:cs typeface="Times New Roman" panose="02020603050405020304" pitchFamily="18" charset="0"/>
              </a:rPr>
              <a:t>高性能优化</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11" name="文本框 10"/>
          <p:cNvSpPr txBox="1"/>
          <p:nvPr/>
        </p:nvSpPr>
        <p:spPr>
          <a:xfrm>
            <a:off x="86360" y="4198114"/>
            <a:ext cx="2336800" cy="460375"/>
          </a:xfrm>
          <a:prstGeom prst="rect">
            <a:avLst/>
          </a:prstGeom>
          <a:noFill/>
        </p:spPr>
        <p:txBody>
          <a:bodyPr wrap="square" rtlCol="0">
            <a:spAutoFit/>
          </a:bodyPr>
          <a:lstStyle/>
          <a:p>
            <a:pPr algn="ctr"/>
            <a:r>
              <a:rPr lang="zh-CN" altLang="en-US" sz="2400" b="1">
                <a:solidFill>
                  <a:schemeClr val="bg1"/>
                </a:solidFill>
                <a:latin typeface="Times New Roman" panose="02020603050405020304" pitchFamily="18" charset="0"/>
                <a:cs typeface="Times New Roman" panose="02020603050405020304" pitchFamily="18" charset="0"/>
              </a:rPr>
              <a:t>性能</a:t>
            </a:r>
            <a:r>
              <a:rPr lang="zh-CN" altLang="en-US" sz="2400" b="1">
                <a:solidFill>
                  <a:schemeClr val="bg1"/>
                </a:solidFill>
                <a:latin typeface="Times New Roman" panose="02020603050405020304" pitchFamily="18" charset="0"/>
                <a:cs typeface="Times New Roman" panose="02020603050405020304" pitchFamily="18" charset="0"/>
              </a:rPr>
              <a:t>评估</a:t>
            </a:r>
            <a:endParaRPr lang="zh-CN" altLang="en-US" sz="2400" b="1">
              <a:solidFill>
                <a:schemeClr val="bg1"/>
              </a:solidFill>
              <a:latin typeface="Times New Roman" panose="02020603050405020304" pitchFamily="18" charset="0"/>
              <a:cs typeface="Times New Roman" panose="02020603050405020304" pitchFamily="18" charset="0"/>
            </a:endParaRPr>
          </a:p>
        </p:txBody>
      </p:sp>
      <p:pic>
        <p:nvPicPr>
          <p:cNvPr id="23" name="图形 22" descr="文凭卷筒"/>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97560" y="5943600"/>
            <a:ext cx="914400" cy="914400"/>
          </a:xfrm>
          <a:prstGeom prst="rect">
            <a:avLst/>
          </a:prstGeom>
        </p:spPr>
      </p:pic>
      <p:sp>
        <p:nvSpPr>
          <p:cNvPr id="13" name="标题 1"/>
          <p:cNvSpPr txBox="1"/>
          <p:nvPr/>
        </p:nvSpPr>
        <p:spPr>
          <a:xfrm>
            <a:off x="3255691" y="568119"/>
            <a:ext cx="8596786" cy="6881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b="1">
                <a:latin typeface="Times New Roman" panose="02020603050405020304" pitchFamily="18" charset="0"/>
                <a:cs typeface="Times New Roman" panose="02020603050405020304" pitchFamily="18" charset="0"/>
              </a:rPr>
              <a:t>3.4 IO</a:t>
            </a:r>
            <a:r>
              <a:rPr lang="zh-CN" altLang="en-US" sz="3600" b="1">
                <a:latin typeface="Times New Roman" panose="02020603050405020304" pitchFamily="18" charset="0"/>
                <a:cs typeface="Times New Roman" panose="02020603050405020304" pitchFamily="18" charset="0"/>
              </a:rPr>
              <a:t>密集型场景</a:t>
            </a:r>
            <a:r>
              <a:rPr lang="en-US" altLang="zh-CN" sz="3600" b="1">
                <a:latin typeface="Times New Roman" panose="02020603050405020304" pitchFamily="18" charset="0"/>
                <a:cs typeface="Times New Roman" panose="02020603050405020304" pitchFamily="18" charset="0"/>
              </a:rPr>
              <a:t>RocksDB</a:t>
            </a:r>
            <a:endParaRPr lang="en-US" altLang="zh-CN" sz="3600" b="1">
              <a:latin typeface="Times New Roman" panose="02020603050405020304" pitchFamily="18" charset="0"/>
              <a:cs typeface="Times New Roman" panose="02020603050405020304" pitchFamily="18" charset="0"/>
            </a:endParaRPr>
          </a:p>
        </p:txBody>
      </p:sp>
      <p:pic>
        <p:nvPicPr>
          <p:cNvPr id="16" name="图片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68" y="311328"/>
            <a:ext cx="2256183" cy="414149"/>
          </a:xfrm>
          <a:prstGeom prst="rect">
            <a:avLst/>
          </a:prstGeom>
        </p:spPr>
      </p:pic>
      <p:sp>
        <p:nvSpPr>
          <p:cNvPr id="30" name="文本框 29"/>
          <p:cNvSpPr txBox="1"/>
          <p:nvPr/>
        </p:nvSpPr>
        <p:spPr>
          <a:xfrm>
            <a:off x="46051" y="5134697"/>
            <a:ext cx="2336800" cy="460375"/>
          </a:xfrm>
          <a:prstGeom prst="rect">
            <a:avLst/>
          </a:prstGeom>
          <a:noFill/>
        </p:spPr>
        <p:txBody>
          <a:bodyPr wrap="square" rtlCol="0">
            <a:spAutoFit/>
          </a:bodyPr>
          <a:lstStyle/>
          <a:p>
            <a:pPr algn="ctr"/>
            <a:r>
              <a:rPr lang="zh-CN" altLang="en-US" sz="2400" b="1">
                <a:solidFill>
                  <a:schemeClr val="bg1"/>
                </a:solidFill>
                <a:latin typeface="Times New Roman" panose="02020603050405020304" pitchFamily="18" charset="0"/>
                <a:cs typeface="Times New Roman" panose="02020603050405020304" pitchFamily="18" charset="0"/>
              </a:rPr>
              <a:t>赛题</a:t>
            </a:r>
            <a:r>
              <a:rPr lang="zh-CN" altLang="en-US" sz="2400" b="1">
                <a:solidFill>
                  <a:schemeClr val="bg1"/>
                </a:solidFill>
                <a:latin typeface="Times New Roman" panose="02020603050405020304" pitchFamily="18" charset="0"/>
                <a:cs typeface="Times New Roman" panose="02020603050405020304" pitchFamily="18" charset="0"/>
              </a:rPr>
              <a:t>总结</a:t>
            </a:r>
            <a:endParaRPr lang="zh-CN" altLang="en-US" sz="2400" b="1">
              <a:solidFill>
                <a:schemeClr val="bg1"/>
              </a:solidFill>
              <a:latin typeface="Times New Roman" panose="02020603050405020304" pitchFamily="18" charset="0"/>
              <a:cs typeface="Times New Roman" panose="02020603050405020304" pitchFamily="18" charset="0"/>
            </a:endParaRPr>
          </a:p>
        </p:txBody>
      </p:sp>
      <p:pic>
        <p:nvPicPr>
          <p:cNvPr id="2" name="图片 1"/>
          <p:cNvPicPr>
            <a:picLocks noChangeAspect="1"/>
          </p:cNvPicPr>
          <p:nvPr/>
        </p:nvPicPr>
        <p:blipFill>
          <a:blip r:embed="rId3"/>
          <a:srcRect t="51676" b="629"/>
          <a:stretch>
            <a:fillRect/>
          </a:stretch>
        </p:blipFill>
        <p:spPr>
          <a:xfrm>
            <a:off x="2604770" y="1243965"/>
            <a:ext cx="9491980" cy="2738755"/>
          </a:xfrm>
          <a:prstGeom prst="rect">
            <a:avLst/>
          </a:prstGeom>
        </p:spPr>
      </p:pic>
      <p:sp>
        <p:nvSpPr>
          <p:cNvPr id="3" name="文本框 2"/>
          <p:cNvSpPr txBox="1"/>
          <p:nvPr/>
        </p:nvSpPr>
        <p:spPr>
          <a:xfrm>
            <a:off x="2823845" y="4335780"/>
            <a:ext cx="9234805" cy="2766695"/>
          </a:xfrm>
          <a:prstGeom prst="rect">
            <a:avLst/>
          </a:prstGeom>
          <a:noFill/>
        </p:spPr>
        <p:txBody>
          <a:bodyPr wrap="square" rtlCol="0" anchor="t">
            <a:noAutofit/>
          </a:bodyPr>
          <a:p>
            <a:pPr marL="342900" indent="-342900">
              <a:buFont typeface="Arial" panose="020B0604020202020204" pitchFamily="34" charset="0"/>
              <a:buChar char="•"/>
            </a:pPr>
            <a:r>
              <a:rPr sz="2000" dirty="0">
                <a:latin typeface="Times New Roman" panose="02020603050405020304" pitchFamily="18" charset="0"/>
                <a:cs typeface="Times New Roman" panose="02020603050405020304" pitchFamily="18" charset="0"/>
                <a:sym typeface="+mn-ea"/>
              </a:rPr>
              <a:t>99.9%分位和100%情况相似，CFS开始明显高于COS与ghOSt，</a:t>
            </a:r>
            <a:r>
              <a:rPr lang="en-US" sz="2000" dirty="0">
                <a:latin typeface="Times New Roman" panose="02020603050405020304" pitchFamily="18" charset="0"/>
                <a:cs typeface="Times New Roman" panose="02020603050405020304" pitchFamily="18" charset="0"/>
                <a:sym typeface="+mn-ea"/>
              </a:rPr>
              <a:t>250k</a:t>
            </a:r>
            <a:r>
              <a:rPr lang="zh-CN" altLang="en-US" sz="2000" dirty="0">
                <a:latin typeface="Times New Roman" panose="02020603050405020304" pitchFamily="18" charset="0"/>
                <a:cs typeface="Times New Roman" panose="02020603050405020304" pitchFamily="18" charset="0"/>
                <a:sym typeface="+mn-ea"/>
              </a:rPr>
              <a:t>之前</a:t>
            </a:r>
            <a:r>
              <a:rPr sz="2000" dirty="0">
                <a:latin typeface="Times New Roman" panose="02020603050405020304" pitchFamily="18" charset="0"/>
                <a:cs typeface="Times New Roman" panose="02020603050405020304" pitchFamily="18" charset="0"/>
                <a:sym typeface="+mn-ea"/>
              </a:rPr>
              <a:t>稳定在1-10ms，而ghOSt以50k为转折点，前期低于100us，50k之后开始上升，在100k-150k间超过CFS。而COS</a:t>
            </a:r>
            <a:r>
              <a:rPr lang="zh-CN" sz="2000" dirty="0">
                <a:latin typeface="Times New Roman" panose="02020603050405020304" pitchFamily="18" charset="0"/>
                <a:cs typeface="Times New Roman" panose="02020603050405020304" pitchFamily="18" charset="0"/>
                <a:sym typeface="+mn-ea"/>
              </a:rPr>
              <a:t>在</a:t>
            </a:r>
            <a:r>
              <a:rPr lang="en-US" altLang="zh-CN" sz="2000" dirty="0">
                <a:latin typeface="Times New Roman" panose="02020603050405020304" pitchFamily="18" charset="0"/>
                <a:cs typeface="Times New Roman" panose="02020603050405020304" pitchFamily="18" charset="0"/>
                <a:sym typeface="+mn-ea"/>
              </a:rPr>
              <a:t>250k</a:t>
            </a:r>
            <a:r>
              <a:rPr lang="zh-CN" altLang="en-US" sz="2000" dirty="0">
                <a:latin typeface="Times New Roman" panose="02020603050405020304" pitchFamily="18" charset="0"/>
                <a:cs typeface="Times New Roman" panose="02020603050405020304" pitchFamily="18" charset="0"/>
                <a:sym typeface="+mn-ea"/>
              </a:rPr>
              <a:t>之前</a:t>
            </a:r>
            <a:r>
              <a:rPr sz="2000" dirty="0">
                <a:latin typeface="Times New Roman" panose="02020603050405020304" pitchFamily="18" charset="0"/>
                <a:cs typeface="Times New Roman" panose="02020603050405020304" pitchFamily="18" charset="0"/>
                <a:sym typeface="+mn-ea"/>
              </a:rPr>
              <a:t>一直稳定在100-1000us</a:t>
            </a:r>
            <a:r>
              <a:rPr lang="zh-CN" sz="2000" dirty="0">
                <a:latin typeface="Times New Roman" panose="02020603050405020304" pitchFamily="18" charset="0"/>
                <a:cs typeface="Times New Roman" panose="02020603050405020304" pitchFamily="18" charset="0"/>
                <a:sym typeface="+mn-ea"/>
              </a:rPr>
              <a:t>，</a:t>
            </a:r>
            <a:r>
              <a:rPr lang="en-US" altLang="zh-CN" sz="2000" dirty="0">
                <a:latin typeface="Times New Roman" panose="02020603050405020304" pitchFamily="18" charset="0"/>
                <a:cs typeface="Times New Roman" panose="02020603050405020304" pitchFamily="18" charset="0"/>
                <a:sym typeface="+mn-ea"/>
              </a:rPr>
              <a:t>250k</a:t>
            </a:r>
            <a:r>
              <a:rPr lang="zh-CN" altLang="en-US" sz="2000" dirty="0">
                <a:latin typeface="Times New Roman" panose="02020603050405020304" pitchFamily="18" charset="0"/>
                <a:cs typeface="Times New Roman" panose="02020603050405020304" pitchFamily="18" charset="0"/>
                <a:sym typeface="+mn-ea"/>
              </a:rPr>
              <a:t>之后急剧上升</a:t>
            </a:r>
            <a:r>
              <a:rPr sz="2000" dirty="0">
                <a:latin typeface="Times New Roman" panose="02020603050405020304" pitchFamily="18" charset="0"/>
                <a:cs typeface="Times New Roman" panose="02020603050405020304" pitchFamily="18" charset="0"/>
                <a:sym typeface="+mn-ea"/>
              </a:rPr>
              <a:t>。</a:t>
            </a:r>
            <a:endParaRPr sz="2000" dirty="0">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endParaRPr lang="zh-CN" altLang="en-US" sz="2000" dirty="0">
              <a:solidFill>
                <a:srgbClr val="FF0000"/>
              </a:solidFill>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r>
              <a:rPr lang="zh-CN" sz="2000" b="1" dirty="0">
                <a:solidFill>
                  <a:srgbClr val="FF0000"/>
                </a:solidFill>
                <a:latin typeface="Times New Roman" panose="02020603050405020304" pitchFamily="18" charset="0"/>
                <a:cs typeface="Times New Roman" panose="02020603050405020304" pitchFamily="18" charset="0"/>
                <a:sym typeface="+mn-ea"/>
              </a:rPr>
              <a:t>结论</a:t>
            </a:r>
            <a:r>
              <a:rPr lang="zh-CN" sz="2000" dirty="0">
                <a:latin typeface="Times New Roman" panose="02020603050405020304" pitchFamily="18" charset="0"/>
                <a:cs typeface="Times New Roman" panose="02020603050405020304" pitchFamily="18" charset="0"/>
                <a:sym typeface="+mn-ea"/>
              </a:rPr>
              <a:t>：在</a:t>
            </a:r>
            <a:r>
              <a:rPr lang="en-US" altLang="zh-CN" sz="2000" dirty="0">
                <a:latin typeface="Times New Roman" panose="02020603050405020304" pitchFamily="18" charset="0"/>
                <a:cs typeface="Times New Roman" panose="02020603050405020304" pitchFamily="18" charset="0"/>
                <a:sym typeface="+mn-ea"/>
              </a:rPr>
              <a:t>250k</a:t>
            </a:r>
            <a:r>
              <a:rPr lang="zh-CN" altLang="en-US" sz="2000" dirty="0">
                <a:latin typeface="Times New Roman" panose="02020603050405020304" pitchFamily="18" charset="0"/>
                <a:cs typeface="Times New Roman" panose="02020603050405020304" pitchFamily="18" charset="0"/>
                <a:sym typeface="+mn-ea"/>
              </a:rPr>
              <a:t>吞吐量内，</a:t>
            </a:r>
            <a:r>
              <a:rPr lang="zh-CN" sz="2000" dirty="0">
                <a:latin typeface="Times New Roman" panose="02020603050405020304" pitchFamily="18" charset="0"/>
                <a:cs typeface="Times New Roman" panose="02020603050405020304" pitchFamily="18" charset="0"/>
                <a:sym typeface="+mn-ea"/>
              </a:rPr>
              <a:t>随着吞吐量的增大，COS的尾时延远远低于ghOS</a:t>
            </a:r>
            <a:r>
              <a:rPr lang="en-US" altLang="zh-CN" sz="2000" dirty="0">
                <a:latin typeface="Times New Roman" panose="02020603050405020304" pitchFamily="18" charset="0"/>
                <a:cs typeface="Times New Roman" panose="02020603050405020304" pitchFamily="18" charset="0"/>
                <a:sym typeface="+mn-ea"/>
              </a:rPr>
              <a:t>t</a:t>
            </a:r>
            <a:r>
              <a:rPr lang="zh-CN" sz="2000" dirty="0">
                <a:latin typeface="Times New Roman" panose="02020603050405020304" pitchFamily="18" charset="0"/>
                <a:cs typeface="Times New Roman" panose="02020603050405020304" pitchFamily="18" charset="0"/>
                <a:sym typeface="+mn-ea"/>
              </a:rPr>
              <a:t>和</a:t>
            </a:r>
            <a:r>
              <a:rPr lang="en-US" altLang="zh-CN" sz="2000" dirty="0">
                <a:latin typeface="Times New Roman" panose="02020603050405020304" pitchFamily="18" charset="0"/>
                <a:cs typeface="Times New Roman" panose="02020603050405020304" pitchFamily="18" charset="0"/>
                <a:sym typeface="+mn-ea"/>
              </a:rPr>
              <a:t>CFS</a:t>
            </a:r>
            <a:r>
              <a:rPr lang="zh-CN" sz="2000" dirty="0">
                <a:latin typeface="Times New Roman" panose="02020603050405020304" pitchFamily="18" charset="0"/>
                <a:cs typeface="Times New Roman" panose="02020603050405020304" pitchFamily="18" charset="0"/>
                <a:sym typeface="+mn-ea"/>
              </a:rPr>
              <a:t>，稳定在</a:t>
            </a:r>
            <a:r>
              <a:rPr lang="en-US" altLang="zh-CN" sz="2000" dirty="0">
                <a:latin typeface="Times New Roman" panose="02020603050405020304" pitchFamily="18" charset="0"/>
                <a:cs typeface="Times New Roman" panose="02020603050405020304" pitchFamily="18" charset="0"/>
                <a:sym typeface="+mn-ea"/>
              </a:rPr>
              <a:t>10-100us</a:t>
            </a:r>
            <a:r>
              <a:rPr lang="zh-CN" altLang="en-US" sz="2000" dirty="0">
                <a:latin typeface="Times New Roman" panose="02020603050405020304" pitchFamily="18" charset="0"/>
                <a:cs typeface="Times New Roman" panose="02020603050405020304" pitchFamily="18" charset="0"/>
                <a:sym typeface="+mn-ea"/>
              </a:rPr>
              <a:t>间。</a:t>
            </a:r>
            <a:r>
              <a:rPr lang="en-US" altLang="zh-CN" sz="2000" dirty="0">
                <a:latin typeface="Times New Roman" panose="02020603050405020304" pitchFamily="18" charset="0"/>
                <a:cs typeface="Times New Roman" panose="02020603050405020304" pitchFamily="18" charset="0"/>
                <a:sym typeface="+mn-ea"/>
              </a:rPr>
              <a:t>250k</a:t>
            </a:r>
            <a:r>
              <a:rPr lang="zh-CN" altLang="en-US" sz="2000" dirty="0">
                <a:latin typeface="Times New Roman" panose="02020603050405020304" pitchFamily="18" charset="0"/>
                <a:cs typeface="Times New Roman" panose="02020603050405020304" pitchFamily="18" charset="0"/>
                <a:sym typeface="+mn-ea"/>
              </a:rPr>
              <a:t>后均急剧</a:t>
            </a:r>
            <a:r>
              <a:rPr lang="zh-CN" altLang="en-US" sz="2000" dirty="0">
                <a:latin typeface="Times New Roman" panose="02020603050405020304" pitchFamily="18" charset="0"/>
                <a:cs typeface="Times New Roman" panose="02020603050405020304" pitchFamily="18" charset="0"/>
                <a:sym typeface="+mn-ea"/>
              </a:rPr>
              <a:t>上升。</a:t>
            </a:r>
            <a:endParaRPr lang="zh-CN" altLang="en-US" sz="2000" dirty="0">
              <a:latin typeface="Times New Roman" panose="02020603050405020304" pitchFamily="18" charset="0"/>
              <a:cs typeface="Times New Roman" panose="02020603050405020304" pitchFamily="18" charset="0"/>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2509520" cy="6858000"/>
          </a:xfrm>
          <a:prstGeom prst="rect">
            <a:avLst/>
          </a:prstGeom>
          <a:solidFill>
            <a:srgbClr val="1D50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nvGrpSpPr>
          <p:cNvPr id="20" name="组合 19"/>
          <p:cNvGrpSpPr/>
          <p:nvPr/>
        </p:nvGrpSpPr>
        <p:grpSpPr>
          <a:xfrm>
            <a:off x="0" y="4086903"/>
            <a:ext cx="2737505" cy="762000"/>
            <a:chOff x="0" y="772160"/>
            <a:chExt cx="2737505" cy="762000"/>
          </a:xfrm>
        </p:grpSpPr>
        <p:sp>
          <p:nvSpPr>
            <p:cNvPr id="15" name="矩形 14"/>
            <p:cNvSpPr/>
            <p:nvPr/>
          </p:nvSpPr>
          <p:spPr>
            <a:xfrm>
              <a:off x="0" y="772160"/>
              <a:ext cx="2509520" cy="762000"/>
            </a:xfrm>
            <a:prstGeom prst="rect">
              <a:avLst/>
            </a:prstGeom>
            <a:solidFill>
              <a:srgbClr val="C0000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7" name="等腰三角形 16"/>
            <p:cNvSpPr/>
            <p:nvPr/>
          </p:nvSpPr>
          <p:spPr>
            <a:xfrm rot="5400000">
              <a:off x="2491281" y="1039167"/>
              <a:ext cx="264463" cy="227985"/>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sp>
        <p:nvSpPr>
          <p:cNvPr id="8" name="文本框 7"/>
          <p:cNvSpPr txBox="1"/>
          <p:nvPr/>
        </p:nvSpPr>
        <p:spPr>
          <a:xfrm>
            <a:off x="86360" y="1388371"/>
            <a:ext cx="2336800" cy="460375"/>
          </a:xfrm>
          <a:prstGeom prst="rect">
            <a:avLst/>
          </a:prstGeom>
          <a:noFill/>
        </p:spPr>
        <p:txBody>
          <a:bodyPr wrap="square" rtlCol="0">
            <a:spAutoFit/>
          </a:bodyPr>
          <a:lstStyle/>
          <a:p>
            <a:pPr algn="ctr"/>
            <a:r>
              <a:rPr lang="zh-CN" altLang="en-US" sz="2400" b="1">
                <a:solidFill>
                  <a:schemeClr val="bg1"/>
                </a:solidFill>
                <a:latin typeface="Times New Roman" panose="02020603050405020304" pitchFamily="18" charset="0"/>
                <a:cs typeface="Times New Roman" panose="02020603050405020304" pitchFamily="18" charset="0"/>
              </a:rPr>
              <a:t>研究背景</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9" name="文本框 8"/>
          <p:cNvSpPr txBox="1"/>
          <p:nvPr/>
        </p:nvSpPr>
        <p:spPr>
          <a:xfrm>
            <a:off x="86360" y="2324952"/>
            <a:ext cx="2336800" cy="460375"/>
          </a:xfrm>
          <a:prstGeom prst="rect">
            <a:avLst/>
          </a:prstGeom>
          <a:noFill/>
        </p:spPr>
        <p:txBody>
          <a:bodyPr wrap="square" rtlCol="0">
            <a:spAutoFit/>
          </a:bodyPr>
          <a:lstStyle/>
          <a:p>
            <a:pPr algn="ctr"/>
            <a:r>
              <a:rPr lang="zh-CN" altLang="en-US" sz="2400" b="1">
                <a:solidFill>
                  <a:schemeClr val="bg1"/>
                </a:solidFill>
                <a:latin typeface="Times New Roman" panose="02020603050405020304" pitchFamily="18" charset="0"/>
                <a:cs typeface="Times New Roman" panose="02020603050405020304" pitchFamily="18" charset="0"/>
              </a:rPr>
              <a:t>设计实现</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10" name="文本框 9"/>
          <p:cNvSpPr txBox="1"/>
          <p:nvPr/>
        </p:nvSpPr>
        <p:spPr>
          <a:xfrm>
            <a:off x="86360" y="3261533"/>
            <a:ext cx="2336800" cy="460375"/>
          </a:xfrm>
          <a:prstGeom prst="rect">
            <a:avLst/>
          </a:prstGeom>
          <a:noFill/>
        </p:spPr>
        <p:txBody>
          <a:bodyPr wrap="square" rtlCol="0">
            <a:spAutoFit/>
          </a:bodyPr>
          <a:lstStyle/>
          <a:p>
            <a:pPr algn="ctr"/>
            <a:r>
              <a:rPr lang="zh-CN" altLang="en-US" sz="2400" b="1">
                <a:solidFill>
                  <a:schemeClr val="bg1"/>
                </a:solidFill>
                <a:latin typeface="Times New Roman" panose="02020603050405020304" pitchFamily="18" charset="0"/>
                <a:cs typeface="Times New Roman" panose="02020603050405020304" pitchFamily="18" charset="0"/>
              </a:rPr>
              <a:t>高性能优化</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11" name="文本框 10"/>
          <p:cNvSpPr txBox="1"/>
          <p:nvPr/>
        </p:nvSpPr>
        <p:spPr>
          <a:xfrm>
            <a:off x="86360" y="4198114"/>
            <a:ext cx="2336800" cy="460375"/>
          </a:xfrm>
          <a:prstGeom prst="rect">
            <a:avLst/>
          </a:prstGeom>
          <a:noFill/>
        </p:spPr>
        <p:txBody>
          <a:bodyPr wrap="square" rtlCol="0">
            <a:spAutoFit/>
          </a:bodyPr>
          <a:lstStyle/>
          <a:p>
            <a:pPr algn="ctr"/>
            <a:r>
              <a:rPr lang="zh-CN" altLang="en-US" sz="2400" b="1">
                <a:solidFill>
                  <a:schemeClr val="bg1"/>
                </a:solidFill>
                <a:latin typeface="Times New Roman" panose="02020603050405020304" pitchFamily="18" charset="0"/>
                <a:cs typeface="Times New Roman" panose="02020603050405020304" pitchFamily="18" charset="0"/>
              </a:rPr>
              <a:t>性能</a:t>
            </a:r>
            <a:r>
              <a:rPr lang="zh-CN" altLang="en-US" sz="2400" b="1">
                <a:solidFill>
                  <a:schemeClr val="bg1"/>
                </a:solidFill>
                <a:latin typeface="Times New Roman" panose="02020603050405020304" pitchFamily="18" charset="0"/>
                <a:cs typeface="Times New Roman" panose="02020603050405020304" pitchFamily="18" charset="0"/>
              </a:rPr>
              <a:t>评估</a:t>
            </a:r>
            <a:endParaRPr lang="zh-CN" altLang="en-US" sz="2400" b="1">
              <a:solidFill>
                <a:schemeClr val="bg1"/>
              </a:solidFill>
              <a:latin typeface="Times New Roman" panose="02020603050405020304" pitchFamily="18" charset="0"/>
              <a:cs typeface="Times New Roman" panose="02020603050405020304" pitchFamily="18" charset="0"/>
            </a:endParaRPr>
          </a:p>
        </p:txBody>
      </p:sp>
      <p:pic>
        <p:nvPicPr>
          <p:cNvPr id="23" name="图形 22" descr="文凭卷筒"/>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97560" y="5943600"/>
            <a:ext cx="914400" cy="914400"/>
          </a:xfrm>
          <a:prstGeom prst="rect">
            <a:avLst/>
          </a:prstGeom>
        </p:spPr>
      </p:pic>
      <p:sp>
        <p:nvSpPr>
          <p:cNvPr id="13" name="标题 1"/>
          <p:cNvSpPr txBox="1"/>
          <p:nvPr/>
        </p:nvSpPr>
        <p:spPr>
          <a:xfrm>
            <a:off x="3255691" y="568119"/>
            <a:ext cx="8596786" cy="6881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b="1">
                <a:latin typeface="Times New Roman" panose="02020603050405020304" pitchFamily="18" charset="0"/>
                <a:cs typeface="Times New Roman" panose="02020603050405020304" pitchFamily="18" charset="0"/>
              </a:rPr>
              <a:t>3.5 </a:t>
            </a:r>
            <a:r>
              <a:rPr lang="zh-CN" altLang="en-US" sz="3600" b="1">
                <a:latin typeface="Times New Roman" panose="02020603050405020304" pitchFamily="18" charset="0"/>
                <a:cs typeface="Times New Roman" panose="02020603050405020304" pitchFamily="18" charset="0"/>
              </a:rPr>
              <a:t>演示</a:t>
            </a:r>
            <a:r>
              <a:rPr lang="zh-CN" altLang="en-US" sz="3600" b="1">
                <a:latin typeface="Times New Roman" panose="02020603050405020304" pitchFamily="18" charset="0"/>
                <a:cs typeface="Times New Roman" panose="02020603050405020304" pitchFamily="18" charset="0"/>
              </a:rPr>
              <a:t>视频</a:t>
            </a:r>
            <a:endParaRPr lang="zh-CN" altLang="en-US" sz="3600" b="1">
              <a:latin typeface="Times New Roman" panose="02020603050405020304" pitchFamily="18" charset="0"/>
              <a:cs typeface="Times New Roman" panose="02020603050405020304" pitchFamily="18" charset="0"/>
            </a:endParaRPr>
          </a:p>
        </p:txBody>
      </p:sp>
      <p:pic>
        <p:nvPicPr>
          <p:cNvPr id="16" name="图片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68" y="311328"/>
            <a:ext cx="2256183" cy="414149"/>
          </a:xfrm>
          <a:prstGeom prst="rect">
            <a:avLst/>
          </a:prstGeom>
        </p:spPr>
      </p:pic>
      <p:sp>
        <p:nvSpPr>
          <p:cNvPr id="30" name="文本框 29"/>
          <p:cNvSpPr txBox="1"/>
          <p:nvPr/>
        </p:nvSpPr>
        <p:spPr>
          <a:xfrm>
            <a:off x="46051" y="5134697"/>
            <a:ext cx="2336800" cy="460375"/>
          </a:xfrm>
          <a:prstGeom prst="rect">
            <a:avLst/>
          </a:prstGeom>
          <a:noFill/>
        </p:spPr>
        <p:txBody>
          <a:bodyPr wrap="square" rtlCol="0">
            <a:spAutoFit/>
          </a:bodyPr>
          <a:lstStyle/>
          <a:p>
            <a:pPr algn="ctr"/>
            <a:r>
              <a:rPr lang="zh-CN" altLang="en-US" sz="2400" b="1">
                <a:solidFill>
                  <a:schemeClr val="bg1"/>
                </a:solidFill>
                <a:latin typeface="Times New Roman" panose="02020603050405020304" pitchFamily="18" charset="0"/>
                <a:cs typeface="Times New Roman" panose="02020603050405020304" pitchFamily="18" charset="0"/>
              </a:rPr>
              <a:t>赛题</a:t>
            </a:r>
            <a:r>
              <a:rPr lang="zh-CN" altLang="en-US" sz="2400" b="1">
                <a:solidFill>
                  <a:schemeClr val="bg1"/>
                </a:solidFill>
                <a:latin typeface="Times New Roman" panose="02020603050405020304" pitchFamily="18" charset="0"/>
                <a:cs typeface="Times New Roman" panose="02020603050405020304" pitchFamily="18" charset="0"/>
              </a:rPr>
              <a:t>总结</a:t>
            </a:r>
            <a:endParaRPr lang="zh-CN" altLang="en-US" sz="2400" b="1">
              <a:solidFill>
                <a:schemeClr val="bg1"/>
              </a:solidFill>
              <a:latin typeface="Times New Roman" panose="02020603050405020304" pitchFamily="18" charset="0"/>
              <a:cs typeface="Times New Roman" panose="02020603050405020304" pitchFamily="18" charset="0"/>
            </a:endParaRPr>
          </a:p>
        </p:txBody>
      </p:sp>
      <p:sp>
        <p:nvSpPr>
          <p:cNvPr id="2" name="文本框 1"/>
          <p:cNvSpPr txBox="1"/>
          <p:nvPr/>
        </p:nvSpPr>
        <p:spPr>
          <a:xfrm>
            <a:off x="5108575" y="3191510"/>
            <a:ext cx="4064000" cy="460375"/>
          </a:xfrm>
          <a:prstGeom prst="rect">
            <a:avLst/>
          </a:prstGeom>
          <a:noFill/>
        </p:spPr>
        <p:txBody>
          <a:bodyPr wrap="square" rtlCol="0">
            <a:spAutoFit/>
          </a:bodyPr>
          <a:p>
            <a:r>
              <a:rPr lang="zh-CN" altLang="en-US" sz="2400">
                <a:hlinkClick r:id="rId3" tooltip="" action="ppaction://hlinkfile"/>
              </a:rPr>
              <a:t>演示视频</a:t>
            </a:r>
            <a:endParaRPr lang="zh-CN" altLang="en-US" sz="24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2509520" cy="6858000"/>
          </a:xfrm>
          <a:prstGeom prst="rect">
            <a:avLst/>
          </a:prstGeom>
          <a:solidFill>
            <a:srgbClr val="1D50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nvGrpSpPr>
          <p:cNvPr id="20" name="组合 19"/>
          <p:cNvGrpSpPr/>
          <p:nvPr/>
        </p:nvGrpSpPr>
        <p:grpSpPr>
          <a:xfrm>
            <a:off x="0" y="4989798"/>
            <a:ext cx="2737505" cy="762000"/>
            <a:chOff x="0" y="772160"/>
            <a:chExt cx="2737505" cy="762000"/>
          </a:xfrm>
        </p:grpSpPr>
        <p:sp>
          <p:nvSpPr>
            <p:cNvPr id="15" name="矩形 14"/>
            <p:cNvSpPr/>
            <p:nvPr/>
          </p:nvSpPr>
          <p:spPr>
            <a:xfrm>
              <a:off x="0" y="772160"/>
              <a:ext cx="2509520" cy="762000"/>
            </a:xfrm>
            <a:prstGeom prst="rect">
              <a:avLst/>
            </a:prstGeom>
            <a:solidFill>
              <a:srgbClr val="C0000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7" name="等腰三角形 16"/>
            <p:cNvSpPr/>
            <p:nvPr/>
          </p:nvSpPr>
          <p:spPr>
            <a:xfrm rot="5400000">
              <a:off x="2491281" y="1039167"/>
              <a:ext cx="264463" cy="227985"/>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sp>
        <p:nvSpPr>
          <p:cNvPr id="8" name="文本框 7"/>
          <p:cNvSpPr txBox="1"/>
          <p:nvPr/>
        </p:nvSpPr>
        <p:spPr>
          <a:xfrm>
            <a:off x="86360" y="1388371"/>
            <a:ext cx="2336800" cy="460375"/>
          </a:xfrm>
          <a:prstGeom prst="rect">
            <a:avLst/>
          </a:prstGeom>
          <a:noFill/>
        </p:spPr>
        <p:txBody>
          <a:bodyPr wrap="square" rtlCol="0">
            <a:spAutoFit/>
          </a:bodyPr>
          <a:lstStyle/>
          <a:p>
            <a:pPr algn="ctr"/>
            <a:r>
              <a:rPr lang="zh-CN" altLang="en-US" sz="2400" b="1">
                <a:solidFill>
                  <a:schemeClr val="bg1"/>
                </a:solidFill>
                <a:latin typeface="Times New Roman" panose="02020603050405020304" pitchFamily="18" charset="0"/>
                <a:cs typeface="Times New Roman" panose="02020603050405020304" pitchFamily="18" charset="0"/>
              </a:rPr>
              <a:t>研究背景</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9" name="文本框 8"/>
          <p:cNvSpPr txBox="1"/>
          <p:nvPr/>
        </p:nvSpPr>
        <p:spPr>
          <a:xfrm>
            <a:off x="86360" y="2324952"/>
            <a:ext cx="2336800" cy="460375"/>
          </a:xfrm>
          <a:prstGeom prst="rect">
            <a:avLst/>
          </a:prstGeom>
          <a:noFill/>
        </p:spPr>
        <p:txBody>
          <a:bodyPr wrap="square" rtlCol="0">
            <a:spAutoFit/>
          </a:bodyPr>
          <a:lstStyle/>
          <a:p>
            <a:pPr algn="ctr"/>
            <a:r>
              <a:rPr lang="zh-CN" altLang="en-US" sz="2400" b="1">
                <a:solidFill>
                  <a:schemeClr val="bg1"/>
                </a:solidFill>
                <a:latin typeface="Times New Roman" panose="02020603050405020304" pitchFamily="18" charset="0"/>
                <a:cs typeface="Times New Roman" panose="02020603050405020304" pitchFamily="18" charset="0"/>
              </a:rPr>
              <a:t>设计实现</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10" name="文本框 9"/>
          <p:cNvSpPr txBox="1"/>
          <p:nvPr/>
        </p:nvSpPr>
        <p:spPr>
          <a:xfrm>
            <a:off x="86360" y="3261533"/>
            <a:ext cx="2336800" cy="460375"/>
          </a:xfrm>
          <a:prstGeom prst="rect">
            <a:avLst/>
          </a:prstGeom>
          <a:noFill/>
        </p:spPr>
        <p:txBody>
          <a:bodyPr wrap="square" rtlCol="0">
            <a:spAutoFit/>
          </a:bodyPr>
          <a:lstStyle/>
          <a:p>
            <a:pPr algn="ctr"/>
            <a:r>
              <a:rPr lang="zh-CN" altLang="en-US" sz="2400" b="1">
                <a:solidFill>
                  <a:schemeClr val="bg1"/>
                </a:solidFill>
                <a:latin typeface="Times New Roman" panose="02020603050405020304" pitchFamily="18" charset="0"/>
                <a:cs typeface="Times New Roman" panose="02020603050405020304" pitchFamily="18" charset="0"/>
              </a:rPr>
              <a:t>高性能优化</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11" name="文本框 10"/>
          <p:cNvSpPr txBox="1"/>
          <p:nvPr/>
        </p:nvSpPr>
        <p:spPr>
          <a:xfrm>
            <a:off x="86360" y="4198114"/>
            <a:ext cx="2336800" cy="460375"/>
          </a:xfrm>
          <a:prstGeom prst="rect">
            <a:avLst/>
          </a:prstGeom>
          <a:noFill/>
        </p:spPr>
        <p:txBody>
          <a:bodyPr wrap="square" rtlCol="0">
            <a:spAutoFit/>
          </a:bodyPr>
          <a:lstStyle/>
          <a:p>
            <a:pPr algn="ctr"/>
            <a:r>
              <a:rPr lang="zh-CN" altLang="en-US" sz="2400" b="1">
                <a:solidFill>
                  <a:schemeClr val="bg1"/>
                </a:solidFill>
                <a:latin typeface="Times New Roman" panose="02020603050405020304" pitchFamily="18" charset="0"/>
                <a:cs typeface="Times New Roman" panose="02020603050405020304" pitchFamily="18" charset="0"/>
              </a:rPr>
              <a:t>性能</a:t>
            </a:r>
            <a:r>
              <a:rPr lang="zh-CN" altLang="en-US" sz="2400" b="1">
                <a:solidFill>
                  <a:schemeClr val="bg1"/>
                </a:solidFill>
                <a:latin typeface="Times New Roman" panose="02020603050405020304" pitchFamily="18" charset="0"/>
                <a:cs typeface="Times New Roman" panose="02020603050405020304" pitchFamily="18" charset="0"/>
              </a:rPr>
              <a:t>评估</a:t>
            </a:r>
            <a:endParaRPr lang="zh-CN" altLang="en-US" sz="2400" b="1">
              <a:solidFill>
                <a:schemeClr val="bg1"/>
              </a:solidFill>
              <a:latin typeface="Times New Roman" panose="02020603050405020304" pitchFamily="18" charset="0"/>
              <a:cs typeface="Times New Roman" panose="02020603050405020304" pitchFamily="18" charset="0"/>
            </a:endParaRPr>
          </a:p>
        </p:txBody>
      </p:sp>
      <p:pic>
        <p:nvPicPr>
          <p:cNvPr id="23" name="图形 22" descr="文凭卷筒"/>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97560" y="5943600"/>
            <a:ext cx="914400" cy="914400"/>
          </a:xfrm>
          <a:prstGeom prst="rect">
            <a:avLst/>
          </a:prstGeom>
        </p:spPr>
      </p:pic>
      <p:sp>
        <p:nvSpPr>
          <p:cNvPr id="13" name="标题 1"/>
          <p:cNvSpPr txBox="1"/>
          <p:nvPr/>
        </p:nvSpPr>
        <p:spPr>
          <a:xfrm>
            <a:off x="3255691" y="567484"/>
            <a:ext cx="8596786" cy="6881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b="1">
                <a:latin typeface="Times New Roman" panose="02020603050405020304" pitchFamily="18" charset="0"/>
                <a:cs typeface="Times New Roman" panose="02020603050405020304" pitchFamily="18" charset="0"/>
              </a:rPr>
              <a:t>4.1 </a:t>
            </a:r>
            <a:r>
              <a:rPr lang="zh-CN" altLang="en-US" sz="3600" b="1">
                <a:latin typeface="Times New Roman" panose="02020603050405020304" pitchFamily="18" charset="0"/>
                <a:cs typeface="Times New Roman" panose="02020603050405020304" pitchFamily="18" charset="0"/>
              </a:rPr>
              <a:t>完成</a:t>
            </a:r>
            <a:r>
              <a:rPr lang="zh-CN" altLang="en-US" sz="3600" b="1">
                <a:latin typeface="Times New Roman" panose="02020603050405020304" pitchFamily="18" charset="0"/>
                <a:cs typeface="Times New Roman" panose="02020603050405020304" pitchFamily="18" charset="0"/>
              </a:rPr>
              <a:t>情况</a:t>
            </a:r>
            <a:endParaRPr lang="zh-CN" altLang="en-US" sz="3600" b="1">
              <a:latin typeface="Times New Roman" panose="02020603050405020304" pitchFamily="18" charset="0"/>
              <a:cs typeface="Times New Roman" panose="02020603050405020304" pitchFamily="18" charset="0"/>
            </a:endParaRPr>
          </a:p>
        </p:txBody>
      </p:sp>
      <p:pic>
        <p:nvPicPr>
          <p:cNvPr id="16" name="图片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68" y="311328"/>
            <a:ext cx="2256183" cy="414149"/>
          </a:xfrm>
          <a:prstGeom prst="rect">
            <a:avLst/>
          </a:prstGeom>
        </p:spPr>
      </p:pic>
      <p:sp>
        <p:nvSpPr>
          <p:cNvPr id="30" name="文本框 29"/>
          <p:cNvSpPr txBox="1"/>
          <p:nvPr/>
        </p:nvSpPr>
        <p:spPr>
          <a:xfrm>
            <a:off x="46051" y="5134697"/>
            <a:ext cx="2336800" cy="460375"/>
          </a:xfrm>
          <a:prstGeom prst="rect">
            <a:avLst/>
          </a:prstGeom>
          <a:noFill/>
        </p:spPr>
        <p:txBody>
          <a:bodyPr wrap="square" rtlCol="0">
            <a:spAutoFit/>
          </a:bodyPr>
          <a:lstStyle/>
          <a:p>
            <a:pPr algn="ctr"/>
            <a:r>
              <a:rPr lang="zh-CN" altLang="en-US" sz="2400" b="1">
                <a:solidFill>
                  <a:schemeClr val="bg1"/>
                </a:solidFill>
                <a:latin typeface="Times New Roman" panose="02020603050405020304" pitchFamily="18" charset="0"/>
                <a:cs typeface="Times New Roman" panose="02020603050405020304" pitchFamily="18" charset="0"/>
              </a:rPr>
              <a:t>赛题</a:t>
            </a:r>
            <a:r>
              <a:rPr lang="zh-CN" altLang="en-US" sz="2400" b="1">
                <a:solidFill>
                  <a:schemeClr val="bg1"/>
                </a:solidFill>
                <a:latin typeface="Times New Roman" panose="02020603050405020304" pitchFamily="18" charset="0"/>
                <a:cs typeface="Times New Roman" panose="02020603050405020304" pitchFamily="18" charset="0"/>
              </a:rPr>
              <a:t>总结</a:t>
            </a:r>
            <a:endParaRPr lang="zh-CN" altLang="en-US" sz="2400" b="1">
              <a:solidFill>
                <a:schemeClr val="bg1"/>
              </a:solidFill>
              <a:latin typeface="Times New Roman" panose="02020603050405020304" pitchFamily="18" charset="0"/>
              <a:cs typeface="Times New Roman" panose="02020603050405020304" pitchFamily="18" charset="0"/>
            </a:endParaRPr>
          </a:p>
        </p:txBody>
      </p:sp>
      <p:graphicFrame>
        <p:nvGraphicFramePr>
          <p:cNvPr id="2" name="表格 3"/>
          <p:cNvGraphicFramePr>
            <a:graphicFrameLocks noGrp="1"/>
          </p:cNvGraphicFramePr>
          <p:nvPr>
            <p:custDataLst>
              <p:tags r:id="rId3"/>
            </p:custDataLst>
          </p:nvPr>
        </p:nvGraphicFramePr>
        <p:xfrm>
          <a:off x="3012440" y="2073275"/>
          <a:ext cx="9011920" cy="4378960"/>
        </p:xfrm>
        <a:graphic>
          <a:graphicData uri="http://schemas.openxmlformats.org/drawingml/2006/table">
            <a:tbl>
              <a:tblPr firstRow="1" bandRow="1">
                <a:tableStyleId>{5C22544A-7EE6-4342-B048-85BDC9FD1C3A}</a:tableStyleId>
              </a:tblPr>
              <a:tblGrid>
                <a:gridCol w="2094230"/>
                <a:gridCol w="1214120"/>
                <a:gridCol w="5703570"/>
              </a:tblGrid>
              <a:tr h="578485">
                <a:tc>
                  <a:txBody>
                    <a:bodyPr/>
                    <a:p>
                      <a:r>
                        <a:rPr lang="zh-CN" altLang="en-US"/>
                        <a:t>目标</a:t>
                      </a:r>
                      <a:endParaRPr lang="zh-CN" altLang="en-US"/>
                    </a:p>
                  </a:txBody>
                  <a:tcPr/>
                </a:tc>
                <a:tc>
                  <a:txBody>
                    <a:bodyPr/>
                    <a:p>
                      <a:r>
                        <a:rPr lang="zh-CN" altLang="en-US"/>
                        <a:t>完成情况</a:t>
                      </a:r>
                      <a:endParaRPr lang="zh-CN" altLang="en-US"/>
                    </a:p>
                  </a:txBody>
                  <a:tcPr/>
                </a:tc>
                <a:tc>
                  <a:txBody>
                    <a:bodyPr/>
                    <a:p>
                      <a:r>
                        <a:rPr lang="zh-CN" altLang="en-US"/>
                        <a:t>说明</a:t>
                      </a:r>
                      <a:endParaRPr lang="zh-CN" altLang="en-US"/>
                    </a:p>
                  </a:txBody>
                  <a:tcPr/>
                </a:tc>
              </a:tr>
              <a:tr h="699770">
                <a:tc>
                  <a:txBody>
                    <a:bodyPr/>
                    <a:p>
                      <a:r>
                        <a:rPr lang="zh-CN" altLang="en-US"/>
                        <a:t>task delegation</a:t>
                      </a:r>
                      <a:endParaRPr lang="zh-CN" altLang="en-US"/>
                    </a:p>
                  </a:txBody>
                  <a:tcPr/>
                </a:tc>
                <a:tc>
                  <a:txBody>
                    <a:bodyPr/>
                    <a:p>
                      <a:r>
                        <a:rPr lang="zh-CN" altLang="en-US"/>
                        <a:t>完成</a:t>
                      </a:r>
                      <a:endParaRPr lang="zh-CN" altLang="en-US"/>
                    </a:p>
                  </a:txBody>
                  <a:tcPr/>
                </a:tc>
                <a:tc>
                  <a:txBody>
                    <a:bodyPr/>
                    <a:p>
                      <a:r>
                        <a:rPr lang="zh-CN" altLang="en-US"/>
                        <a:t>通过</a:t>
                      </a:r>
                      <a:r>
                        <a:rPr lang="en-US" altLang="zh-CN"/>
                        <a:t>shoot</a:t>
                      </a:r>
                      <a:r>
                        <a:rPr lang="zh-CN" altLang="en-US"/>
                        <a:t>与中断将线程以</a:t>
                      </a:r>
                      <a:r>
                        <a:rPr lang="en-US" altLang="zh-CN">
                          <a:solidFill>
                            <a:srgbClr val="FF0000"/>
                          </a:solidFill>
                        </a:rPr>
                        <a:t>10 - 100us</a:t>
                      </a:r>
                      <a:r>
                        <a:rPr lang="zh-CN" altLang="en-US"/>
                        <a:t>的时延调度到目标</a:t>
                      </a:r>
                      <a:r>
                        <a:rPr lang="en-US" altLang="zh-CN"/>
                        <a:t>CPU</a:t>
                      </a:r>
                      <a:r>
                        <a:rPr lang="zh-CN" altLang="en-US"/>
                        <a:t>上并且运行</a:t>
                      </a:r>
                      <a:endParaRPr lang="zh-CN" altLang="en-US"/>
                    </a:p>
                  </a:txBody>
                  <a:tcPr/>
                </a:tc>
              </a:tr>
              <a:tr h="700405">
                <a:tc>
                  <a:txBody>
                    <a:bodyPr/>
                    <a:p>
                      <a:r>
                        <a:rPr lang="en-US" altLang="zh-CN"/>
                        <a:t>task </a:t>
                      </a:r>
                      <a:r>
                        <a:rPr lang="en-US" altLang="zh-CN"/>
                        <a:t>preemption</a:t>
                      </a:r>
                      <a:endParaRPr lang="en-US" altLang="zh-CN"/>
                    </a:p>
                  </a:txBody>
                  <a:tcPr/>
                </a:tc>
                <a:tc>
                  <a:txBody>
                    <a:bodyPr/>
                    <a:p>
                      <a:pPr marL="0" marR="0" lvl="0" indent="0" algn="l" defTabSz="914400" rtl="0" eaLnBrk="1" fontAlgn="auto" latinLnBrk="0" hangingPunct="1">
                        <a:lnSpc>
                          <a:spcPct val="100000"/>
                        </a:lnSpc>
                        <a:spcBef>
                          <a:spcPts val="0"/>
                        </a:spcBef>
                        <a:spcAft>
                          <a:spcPts val="0"/>
                        </a:spcAft>
                        <a:buClrTx/>
                        <a:buSzTx/>
                        <a:buFontTx/>
                        <a:buNone/>
                        <a:defRPr/>
                      </a:pPr>
                      <a:r>
                        <a:rPr lang="zh-CN" altLang="en-US"/>
                        <a:t>完成</a:t>
                      </a:r>
                      <a:endParaRPr lang="zh-CN" altLang="en-US"/>
                    </a:p>
                    <a:p>
                      <a:endParaRPr lang="zh-CN" altLang="en-US"/>
                    </a:p>
                  </a:txBody>
                  <a:tcPr/>
                </a:tc>
                <a:tc>
                  <a:txBody>
                    <a:bodyPr/>
                    <a:p>
                      <a:r>
                        <a:rPr lang="zh-CN" altLang="en-US"/>
                        <a:t>通过</a:t>
                      </a:r>
                      <a:r>
                        <a:rPr lang="en-US" altLang="zh-CN">
                          <a:solidFill>
                            <a:srgbClr val="FF0000"/>
                          </a:solidFill>
                        </a:rPr>
                        <a:t>IPI</a:t>
                      </a:r>
                      <a:r>
                        <a:rPr lang="zh-CN" altLang="en-US">
                          <a:solidFill>
                            <a:srgbClr val="FF0000"/>
                          </a:solidFill>
                        </a:rPr>
                        <a:t>中断</a:t>
                      </a:r>
                      <a:r>
                        <a:rPr lang="zh-CN" altLang="en-US"/>
                        <a:t>与</a:t>
                      </a:r>
                      <a:r>
                        <a:rPr lang="zh-CN" altLang="en-US">
                          <a:solidFill>
                            <a:srgbClr val="FF0000"/>
                          </a:solidFill>
                        </a:rPr>
                        <a:t>消息队列</a:t>
                      </a:r>
                      <a:r>
                        <a:rPr lang="zh-CN" altLang="en-US"/>
                        <a:t>支持对线程快速抢占与抢占</a:t>
                      </a:r>
                      <a:r>
                        <a:rPr lang="zh-CN" altLang="en-US"/>
                        <a:t>消息传递</a:t>
                      </a:r>
                      <a:endParaRPr lang="zh-CN" altLang="en-US"/>
                    </a:p>
                  </a:txBody>
                  <a:tcPr/>
                </a:tc>
              </a:tr>
              <a:tr h="699770">
                <a:tc>
                  <a:txBody>
                    <a:bodyPr/>
                    <a:p>
                      <a:r>
                        <a:rPr lang="en-US" altLang="zh-CN"/>
                        <a:t>fairness</a:t>
                      </a:r>
                      <a:endParaRPr lang="en-US" altLang="zh-CN"/>
                    </a:p>
                  </a:txBody>
                  <a:tcPr/>
                </a:tc>
                <a:tc>
                  <a:txBody>
                    <a:bodyPr/>
                    <a:p>
                      <a:pPr marL="0" marR="0" lvl="0" indent="0" algn="l" defTabSz="914400" rtl="0" eaLnBrk="1" fontAlgn="auto" latinLnBrk="0" hangingPunct="1">
                        <a:lnSpc>
                          <a:spcPct val="100000"/>
                        </a:lnSpc>
                        <a:spcBef>
                          <a:spcPts val="0"/>
                        </a:spcBef>
                        <a:spcAft>
                          <a:spcPts val="0"/>
                        </a:spcAft>
                        <a:buClrTx/>
                        <a:buSzTx/>
                        <a:buFontTx/>
                        <a:buNone/>
                        <a:defRPr/>
                      </a:pPr>
                      <a:r>
                        <a:rPr lang="zh-CN" altLang="en-US"/>
                        <a:t>完成</a:t>
                      </a:r>
                      <a:endParaRPr lang="zh-CN" altLang="en-US"/>
                    </a:p>
                    <a:p>
                      <a:endParaRPr lang="zh-CN" altLang="en-US"/>
                    </a:p>
                  </a:txBody>
                  <a:tcPr/>
                </a:tc>
                <a:tc>
                  <a:txBody>
                    <a:bodyPr/>
                    <a:p>
                      <a:r>
                        <a:rPr lang="en-US" altLang="zh-CN"/>
                        <a:t>COS</a:t>
                      </a:r>
                      <a:r>
                        <a:rPr lang="zh-CN" altLang="en-US"/>
                        <a:t>调度类优先级</a:t>
                      </a:r>
                      <a:r>
                        <a:rPr lang="zh-CN" altLang="en-US">
                          <a:solidFill>
                            <a:srgbClr val="FF0000"/>
                          </a:solidFill>
                        </a:rPr>
                        <a:t>自适应变化</a:t>
                      </a:r>
                      <a:r>
                        <a:rPr lang="zh-CN" altLang="en-US"/>
                        <a:t>，兼顾公平与</a:t>
                      </a:r>
                      <a:r>
                        <a:rPr lang="zh-CN" altLang="en-US"/>
                        <a:t>性能</a:t>
                      </a:r>
                      <a:endParaRPr lang="zh-CN" altLang="en-US"/>
                    </a:p>
                  </a:txBody>
                  <a:tcPr/>
                </a:tc>
              </a:tr>
              <a:tr h="1000125">
                <a:tc>
                  <a:txBody>
                    <a:bodyPr/>
                    <a:p>
                      <a:r>
                        <a:rPr lang="en-US" altLang="zh-CN" b="0"/>
                        <a:t>CPU cgroup</a:t>
                      </a:r>
                      <a:endParaRPr lang="en-US" altLang="zh-CN" b="0"/>
                    </a:p>
                  </a:txBody>
                  <a:tcPr/>
                </a:tc>
                <a:tc>
                  <a:txBody>
                    <a:bodyPr/>
                    <a:p>
                      <a:pPr marL="0" marR="0" lvl="0" indent="0" algn="l" defTabSz="914400" rtl="0" eaLnBrk="1" fontAlgn="auto" latinLnBrk="0" hangingPunct="1">
                        <a:lnSpc>
                          <a:spcPct val="100000"/>
                        </a:lnSpc>
                        <a:spcBef>
                          <a:spcPts val="0"/>
                        </a:spcBef>
                        <a:spcAft>
                          <a:spcPts val="0"/>
                        </a:spcAft>
                        <a:buClrTx/>
                        <a:buSzTx/>
                        <a:buFontTx/>
                        <a:buNone/>
                        <a:defRPr/>
                      </a:pPr>
                      <a:r>
                        <a:rPr lang="zh-CN" altLang="en-US"/>
                        <a:t>完成</a:t>
                      </a:r>
                      <a:endParaRPr lang="zh-CN" altLang="en-US"/>
                    </a:p>
                    <a:p>
                      <a:endParaRPr lang="zh-CN" altLang="en-US"/>
                    </a:p>
                  </a:txBody>
                  <a:tcPr/>
                </a:tc>
                <a:tc>
                  <a:txBody>
                    <a:bodyPr/>
                    <a:p>
                      <a:r>
                        <a:rPr lang="zh-CN" altLang="en-US"/>
                        <a:t>通过</a:t>
                      </a:r>
                      <a:r>
                        <a:rPr lang="en-US" altLang="zh-CN"/>
                        <a:t>COS</a:t>
                      </a:r>
                      <a:r>
                        <a:rPr lang="zh-CN" altLang="en-US"/>
                        <a:t>提供的四个系统调用对</a:t>
                      </a:r>
                      <a:r>
                        <a:rPr lang="en-US" altLang="zh-CN"/>
                        <a:t>cgroup</a:t>
                      </a:r>
                      <a:r>
                        <a:rPr lang="zh-CN" altLang="en-US"/>
                        <a:t>进行控制，限制</a:t>
                      </a:r>
                      <a:r>
                        <a:rPr lang="en-US" altLang="zh-CN"/>
                        <a:t>COS</a:t>
                      </a:r>
                      <a:r>
                        <a:rPr lang="zh-CN" altLang="en-US"/>
                        <a:t>线程</a:t>
                      </a:r>
                      <a:r>
                        <a:rPr lang="en-US" altLang="zh-CN"/>
                        <a:t>CPU</a:t>
                      </a:r>
                      <a:r>
                        <a:rPr lang="zh-CN" altLang="en-US"/>
                        <a:t>使用率</a:t>
                      </a:r>
                      <a:endParaRPr lang="zh-CN" altLang="en-US"/>
                    </a:p>
                  </a:txBody>
                  <a:tcPr/>
                </a:tc>
              </a:tr>
              <a:tr h="700405">
                <a:tc>
                  <a:txBody>
                    <a:bodyPr/>
                    <a:p>
                      <a:r>
                        <a:rPr lang="zh-CN" altLang="en-US"/>
                        <a:t>性能测试</a:t>
                      </a:r>
                      <a:r>
                        <a:rPr lang="zh-CN" altLang="en-US"/>
                        <a:t>报告</a:t>
                      </a:r>
                      <a:endParaRPr lang="zh-CN" altLang="en-US"/>
                    </a:p>
                  </a:txBody>
                  <a:tcPr/>
                </a:tc>
                <a:tc>
                  <a:txBody>
                    <a:bodyPr/>
                    <a:p>
                      <a:pPr marL="0" marR="0" lvl="0" indent="0" algn="l" defTabSz="914400" rtl="0" eaLnBrk="1" fontAlgn="auto" latinLnBrk="0" hangingPunct="1">
                        <a:lnSpc>
                          <a:spcPct val="100000"/>
                        </a:lnSpc>
                        <a:spcBef>
                          <a:spcPts val="0"/>
                        </a:spcBef>
                        <a:spcAft>
                          <a:spcPts val="0"/>
                        </a:spcAft>
                        <a:buClrTx/>
                        <a:buSzTx/>
                        <a:buFontTx/>
                        <a:buNone/>
                        <a:defRPr/>
                      </a:pPr>
                      <a:r>
                        <a:rPr lang="zh-CN" altLang="en-US"/>
                        <a:t>基本完成</a:t>
                      </a:r>
                      <a:endParaRPr lang="zh-CN" altLang="en-US"/>
                    </a:p>
                    <a:p>
                      <a:endParaRPr lang="zh-CN" altLang="en-US"/>
                    </a:p>
                  </a:txBody>
                  <a:tcPr/>
                </a:tc>
                <a:tc>
                  <a:txBody>
                    <a:bodyPr/>
                    <a:p>
                      <a:r>
                        <a:rPr lang="en-US" altLang="zh-CN"/>
                        <a:t>COS</a:t>
                      </a:r>
                      <a:r>
                        <a:rPr lang="zh-CN" altLang="en-US"/>
                        <a:t>对</a:t>
                      </a:r>
                      <a:r>
                        <a:rPr lang="en-US" altLang="zh-CN"/>
                        <a:t>task delegation</a:t>
                      </a:r>
                      <a:r>
                        <a:rPr lang="zh-CN" altLang="en-US"/>
                        <a:t>时延和</a:t>
                      </a:r>
                      <a:r>
                        <a:rPr lang="en-US" altLang="zh-CN"/>
                        <a:t>cgroup</a:t>
                      </a:r>
                      <a:r>
                        <a:rPr lang="zh-CN" altLang="en-US"/>
                        <a:t>均进行了相关测试</a:t>
                      </a:r>
                      <a:endParaRPr lang="zh-CN" altLang="en-US"/>
                    </a:p>
                  </a:txBody>
                  <a:tcPr/>
                </a:tc>
              </a:tr>
            </a:tbl>
          </a:graphicData>
        </a:graphic>
      </p:graphicFrame>
      <p:sp>
        <p:nvSpPr>
          <p:cNvPr id="3" name="文本框 2"/>
          <p:cNvSpPr txBox="1"/>
          <p:nvPr/>
        </p:nvSpPr>
        <p:spPr>
          <a:xfrm>
            <a:off x="3254375" y="1480185"/>
            <a:ext cx="4064000" cy="460375"/>
          </a:xfrm>
          <a:prstGeom prst="rect">
            <a:avLst/>
          </a:prstGeom>
          <a:noFill/>
        </p:spPr>
        <p:txBody>
          <a:bodyPr wrap="square" rtlCol="0">
            <a:spAutoFit/>
          </a:bodyPr>
          <a:p>
            <a:r>
              <a:rPr lang="zh-CN" altLang="en-US" sz="2400" b="1"/>
              <a:t>基本目标</a:t>
            </a:r>
            <a:endParaRPr lang="zh-CN" altLang="en-US" sz="2400" b="1"/>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2509520" cy="6858000"/>
          </a:xfrm>
          <a:prstGeom prst="rect">
            <a:avLst/>
          </a:prstGeom>
          <a:solidFill>
            <a:srgbClr val="1D50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nvGrpSpPr>
          <p:cNvPr id="20" name="组合 19"/>
          <p:cNvGrpSpPr/>
          <p:nvPr/>
        </p:nvGrpSpPr>
        <p:grpSpPr>
          <a:xfrm>
            <a:off x="0" y="4989798"/>
            <a:ext cx="2737505" cy="762000"/>
            <a:chOff x="0" y="772160"/>
            <a:chExt cx="2737505" cy="762000"/>
          </a:xfrm>
        </p:grpSpPr>
        <p:sp>
          <p:nvSpPr>
            <p:cNvPr id="15" name="矩形 14"/>
            <p:cNvSpPr/>
            <p:nvPr/>
          </p:nvSpPr>
          <p:spPr>
            <a:xfrm>
              <a:off x="0" y="772160"/>
              <a:ext cx="2509520" cy="762000"/>
            </a:xfrm>
            <a:prstGeom prst="rect">
              <a:avLst/>
            </a:prstGeom>
            <a:solidFill>
              <a:srgbClr val="C0000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7" name="等腰三角形 16"/>
            <p:cNvSpPr/>
            <p:nvPr/>
          </p:nvSpPr>
          <p:spPr>
            <a:xfrm rot="5400000">
              <a:off x="2491281" y="1039167"/>
              <a:ext cx="264463" cy="227985"/>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sp>
        <p:nvSpPr>
          <p:cNvPr id="8" name="文本框 7"/>
          <p:cNvSpPr txBox="1"/>
          <p:nvPr/>
        </p:nvSpPr>
        <p:spPr>
          <a:xfrm>
            <a:off x="86360" y="1388371"/>
            <a:ext cx="2336800" cy="460375"/>
          </a:xfrm>
          <a:prstGeom prst="rect">
            <a:avLst/>
          </a:prstGeom>
          <a:noFill/>
        </p:spPr>
        <p:txBody>
          <a:bodyPr wrap="square" rtlCol="0">
            <a:spAutoFit/>
          </a:bodyPr>
          <a:lstStyle/>
          <a:p>
            <a:pPr algn="ctr"/>
            <a:r>
              <a:rPr lang="zh-CN" altLang="en-US" sz="2400" b="1">
                <a:solidFill>
                  <a:schemeClr val="bg1"/>
                </a:solidFill>
                <a:latin typeface="Times New Roman" panose="02020603050405020304" pitchFamily="18" charset="0"/>
                <a:cs typeface="Times New Roman" panose="02020603050405020304" pitchFamily="18" charset="0"/>
              </a:rPr>
              <a:t>研究背景</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9" name="文本框 8"/>
          <p:cNvSpPr txBox="1"/>
          <p:nvPr/>
        </p:nvSpPr>
        <p:spPr>
          <a:xfrm>
            <a:off x="86360" y="2324952"/>
            <a:ext cx="2336800" cy="460375"/>
          </a:xfrm>
          <a:prstGeom prst="rect">
            <a:avLst/>
          </a:prstGeom>
          <a:noFill/>
        </p:spPr>
        <p:txBody>
          <a:bodyPr wrap="square" rtlCol="0">
            <a:spAutoFit/>
          </a:bodyPr>
          <a:lstStyle/>
          <a:p>
            <a:pPr algn="ctr"/>
            <a:r>
              <a:rPr lang="zh-CN" altLang="en-US" sz="2400" b="1">
                <a:solidFill>
                  <a:schemeClr val="bg1"/>
                </a:solidFill>
                <a:latin typeface="Times New Roman" panose="02020603050405020304" pitchFamily="18" charset="0"/>
                <a:cs typeface="Times New Roman" panose="02020603050405020304" pitchFamily="18" charset="0"/>
              </a:rPr>
              <a:t>设计实现</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10" name="文本框 9"/>
          <p:cNvSpPr txBox="1"/>
          <p:nvPr/>
        </p:nvSpPr>
        <p:spPr>
          <a:xfrm>
            <a:off x="86360" y="3261533"/>
            <a:ext cx="2336800" cy="460375"/>
          </a:xfrm>
          <a:prstGeom prst="rect">
            <a:avLst/>
          </a:prstGeom>
          <a:noFill/>
        </p:spPr>
        <p:txBody>
          <a:bodyPr wrap="square" rtlCol="0">
            <a:spAutoFit/>
          </a:bodyPr>
          <a:lstStyle/>
          <a:p>
            <a:pPr algn="ctr"/>
            <a:r>
              <a:rPr lang="zh-CN" altLang="en-US" sz="2400" b="1">
                <a:solidFill>
                  <a:schemeClr val="bg1"/>
                </a:solidFill>
                <a:latin typeface="Times New Roman" panose="02020603050405020304" pitchFamily="18" charset="0"/>
                <a:cs typeface="Times New Roman" panose="02020603050405020304" pitchFamily="18" charset="0"/>
              </a:rPr>
              <a:t>高性能优化</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11" name="文本框 10"/>
          <p:cNvSpPr txBox="1"/>
          <p:nvPr/>
        </p:nvSpPr>
        <p:spPr>
          <a:xfrm>
            <a:off x="86360" y="4198114"/>
            <a:ext cx="2336800" cy="460375"/>
          </a:xfrm>
          <a:prstGeom prst="rect">
            <a:avLst/>
          </a:prstGeom>
          <a:noFill/>
        </p:spPr>
        <p:txBody>
          <a:bodyPr wrap="square" rtlCol="0">
            <a:spAutoFit/>
          </a:bodyPr>
          <a:lstStyle/>
          <a:p>
            <a:pPr algn="ctr"/>
            <a:r>
              <a:rPr lang="zh-CN" altLang="en-US" sz="2400" b="1">
                <a:solidFill>
                  <a:schemeClr val="bg1"/>
                </a:solidFill>
                <a:latin typeface="Times New Roman" panose="02020603050405020304" pitchFamily="18" charset="0"/>
                <a:cs typeface="Times New Roman" panose="02020603050405020304" pitchFamily="18" charset="0"/>
              </a:rPr>
              <a:t>性能</a:t>
            </a:r>
            <a:r>
              <a:rPr lang="zh-CN" altLang="en-US" sz="2400" b="1">
                <a:solidFill>
                  <a:schemeClr val="bg1"/>
                </a:solidFill>
                <a:latin typeface="Times New Roman" panose="02020603050405020304" pitchFamily="18" charset="0"/>
                <a:cs typeface="Times New Roman" panose="02020603050405020304" pitchFamily="18" charset="0"/>
              </a:rPr>
              <a:t>评估</a:t>
            </a:r>
            <a:endParaRPr lang="zh-CN" altLang="en-US" sz="2400" b="1">
              <a:solidFill>
                <a:schemeClr val="bg1"/>
              </a:solidFill>
              <a:latin typeface="Times New Roman" panose="02020603050405020304" pitchFamily="18" charset="0"/>
              <a:cs typeface="Times New Roman" panose="02020603050405020304" pitchFamily="18" charset="0"/>
            </a:endParaRPr>
          </a:p>
        </p:txBody>
      </p:sp>
      <p:pic>
        <p:nvPicPr>
          <p:cNvPr id="23" name="图形 22" descr="文凭卷筒"/>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97560" y="5943600"/>
            <a:ext cx="914400" cy="914400"/>
          </a:xfrm>
          <a:prstGeom prst="rect">
            <a:avLst/>
          </a:prstGeom>
        </p:spPr>
      </p:pic>
      <p:sp>
        <p:nvSpPr>
          <p:cNvPr id="13" name="标题 1"/>
          <p:cNvSpPr txBox="1"/>
          <p:nvPr/>
        </p:nvSpPr>
        <p:spPr>
          <a:xfrm>
            <a:off x="3255691" y="568119"/>
            <a:ext cx="8596786" cy="6881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b="1">
                <a:latin typeface="Times New Roman" panose="02020603050405020304" pitchFamily="18" charset="0"/>
                <a:cs typeface="Times New Roman" panose="02020603050405020304" pitchFamily="18" charset="0"/>
              </a:rPr>
              <a:t>4.1 </a:t>
            </a:r>
            <a:r>
              <a:rPr lang="zh-CN" altLang="en-US" sz="3600" b="1">
                <a:latin typeface="Times New Roman" panose="02020603050405020304" pitchFamily="18" charset="0"/>
                <a:cs typeface="Times New Roman" panose="02020603050405020304" pitchFamily="18" charset="0"/>
                <a:sym typeface="+mn-ea"/>
              </a:rPr>
              <a:t>完成情况</a:t>
            </a:r>
            <a:endParaRPr lang="zh-CN" altLang="en-US" sz="3600" b="1">
              <a:latin typeface="Times New Roman" panose="02020603050405020304" pitchFamily="18" charset="0"/>
              <a:cs typeface="Times New Roman" panose="02020603050405020304" pitchFamily="18" charset="0"/>
            </a:endParaRPr>
          </a:p>
        </p:txBody>
      </p:sp>
      <p:pic>
        <p:nvPicPr>
          <p:cNvPr id="16" name="图片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68" y="311328"/>
            <a:ext cx="2256183" cy="414149"/>
          </a:xfrm>
          <a:prstGeom prst="rect">
            <a:avLst/>
          </a:prstGeom>
        </p:spPr>
      </p:pic>
      <p:sp>
        <p:nvSpPr>
          <p:cNvPr id="30" name="文本框 29"/>
          <p:cNvSpPr txBox="1"/>
          <p:nvPr/>
        </p:nvSpPr>
        <p:spPr>
          <a:xfrm>
            <a:off x="46051" y="5134697"/>
            <a:ext cx="2336800" cy="460375"/>
          </a:xfrm>
          <a:prstGeom prst="rect">
            <a:avLst/>
          </a:prstGeom>
          <a:noFill/>
        </p:spPr>
        <p:txBody>
          <a:bodyPr wrap="square" rtlCol="0">
            <a:spAutoFit/>
          </a:bodyPr>
          <a:lstStyle/>
          <a:p>
            <a:pPr algn="ctr"/>
            <a:r>
              <a:rPr lang="zh-CN" altLang="en-US" sz="2400" b="1">
                <a:solidFill>
                  <a:schemeClr val="bg1"/>
                </a:solidFill>
                <a:latin typeface="Times New Roman" panose="02020603050405020304" pitchFamily="18" charset="0"/>
                <a:cs typeface="Times New Roman" panose="02020603050405020304" pitchFamily="18" charset="0"/>
              </a:rPr>
              <a:t>赛题</a:t>
            </a:r>
            <a:r>
              <a:rPr lang="zh-CN" altLang="en-US" sz="2400" b="1">
                <a:solidFill>
                  <a:schemeClr val="bg1"/>
                </a:solidFill>
                <a:latin typeface="Times New Roman" panose="02020603050405020304" pitchFamily="18" charset="0"/>
                <a:cs typeface="Times New Roman" panose="02020603050405020304" pitchFamily="18" charset="0"/>
              </a:rPr>
              <a:t>总结</a:t>
            </a:r>
            <a:endParaRPr lang="zh-CN" altLang="en-US" sz="2400" b="1">
              <a:solidFill>
                <a:schemeClr val="bg1"/>
              </a:solidFill>
              <a:latin typeface="Times New Roman" panose="02020603050405020304" pitchFamily="18" charset="0"/>
              <a:cs typeface="Times New Roman" panose="02020603050405020304" pitchFamily="18" charset="0"/>
            </a:endParaRPr>
          </a:p>
        </p:txBody>
      </p:sp>
      <p:graphicFrame>
        <p:nvGraphicFramePr>
          <p:cNvPr id="2" name="表格 3"/>
          <p:cNvGraphicFramePr>
            <a:graphicFrameLocks noGrp="1"/>
          </p:cNvGraphicFramePr>
          <p:nvPr>
            <p:custDataLst>
              <p:tags r:id="rId3"/>
            </p:custDataLst>
          </p:nvPr>
        </p:nvGraphicFramePr>
        <p:xfrm>
          <a:off x="3012411" y="2146561"/>
          <a:ext cx="8840066" cy="2565400"/>
        </p:xfrm>
        <a:graphic>
          <a:graphicData uri="http://schemas.openxmlformats.org/drawingml/2006/table">
            <a:tbl>
              <a:tblPr firstRow="1" bandRow="1">
                <a:tableStyleId>{5C22544A-7EE6-4342-B048-85BDC9FD1C3A}</a:tableStyleId>
              </a:tblPr>
              <a:tblGrid>
                <a:gridCol w="2054539"/>
                <a:gridCol w="1191237"/>
                <a:gridCol w="5594290"/>
              </a:tblGrid>
              <a:tr h="365760">
                <a:tc>
                  <a:txBody>
                    <a:bodyPr/>
                    <a:p>
                      <a:r>
                        <a:rPr lang="zh-CN" altLang="en-US"/>
                        <a:t>目标</a:t>
                      </a:r>
                      <a:endParaRPr lang="zh-CN" altLang="en-US"/>
                    </a:p>
                  </a:txBody>
                  <a:tcPr/>
                </a:tc>
                <a:tc>
                  <a:txBody>
                    <a:bodyPr/>
                    <a:p>
                      <a:r>
                        <a:rPr lang="zh-CN" altLang="en-US"/>
                        <a:t>完成情况</a:t>
                      </a:r>
                      <a:endParaRPr lang="zh-CN" altLang="en-US"/>
                    </a:p>
                  </a:txBody>
                  <a:tcPr/>
                </a:tc>
                <a:tc>
                  <a:txBody>
                    <a:bodyPr/>
                    <a:p>
                      <a:r>
                        <a:rPr lang="zh-CN" altLang="en-US"/>
                        <a:t>说明</a:t>
                      </a:r>
                      <a:endParaRPr lang="zh-CN" altLang="en-US"/>
                    </a:p>
                  </a:txBody>
                  <a:tcPr/>
                </a:tc>
              </a:tr>
              <a:tr h="370840">
                <a:tc>
                  <a:txBody>
                    <a:bodyPr/>
                    <a:p>
                      <a:r>
                        <a:rPr lang="zh-CN" altLang="en-US"/>
                        <a:t>挖掘实际应用场景</a:t>
                      </a:r>
                      <a:endParaRPr lang="zh-CN" altLang="en-US"/>
                    </a:p>
                  </a:txBody>
                  <a:tcPr/>
                </a:tc>
                <a:tc>
                  <a:txBody>
                    <a:bodyPr/>
                    <a:p>
                      <a:r>
                        <a:rPr lang="zh-CN" altLang="en-US"/>
                        <a:t>完成</a:t>
                      </a:r>
                      <a:endParaRPr lang="zh-CN" altLang="en-US"/>
                    </a:p>
                  </a:txBody>
                  <a:tcPr/>
                </a:tc>
                <a:tc>
                  <a:txBody>
                    <a:bodyPr/>
                    <a:p>
                      <a:r>
                        <a:rPr lang="zh-CN" altLang="en-US"/>
                        <a:t>选取</a:t>
                      </a:r>
                      <a:r>
                        <a:rPr lang="en-US" altLang="zh-CN"/>
                        <a:t>IO</a:t>
                      </a:r>
                      <a:r>
                        <a:rPr lang="zh-CN" altLang="en-US"/>
                        <a:t>密集型场景</a:t>
                      </a:r>
                      <a:r>
                        <a:rPr lang="en-US" altLang="zh-CN"/>
                        <a:t>RocksDB</a:t>
                      </a:r>
                      <a:r>
                        <a:rPr lang="zh-CN" altLang="en-US"/>
                        <a:t>，测试吞吐量与</a:t>
                      </a:r>
                      <a:r>
                        <a:rPr lang="zh-CN" altLang="en-US"/>
                        <a:t>时延</a:t>
                      </a:r>
                      <a:endParaRPr lang="zh-CN" altLang="en-US"/>
                    </a:p>
                  </a:txBody>
                  <a:tcPr/>
                </a:tc>
              </a:tr>
              <a:tr h="914400">
                <a:tc>
                  <a:txBody>
                    <a:bodyPr/>
                    <a:p>
                      <a:r>
                        <a:rPr lang="en-US" altLang="zh-CN"/>
                        <a:t>针对场景</a:t>
                      </a:r>
                      <a:r>
                        <a:rPr lang="zh-CN" altLang="en-US"/>
                        <a:t>将调度</a:t>
                      </a:r>
                      <a:r>
                        <a:rPr lang="en-US" altLang="zh-CN"/>
                        <a:t>注入内核达到优化</a:t>
                      </a:r>
                      <a:endParaRPr lang="en-US" altLang="zh-CN"/>
                    </a:p>
                  </a:txBody>
                  <a:tcPr/>
                </a:tc>
                <a:tc>
                  <a:txBody>
                    <a:bodyPr/>
                    <a:p>
                      <a:pPr marL="0" marR="0" lvl="0" indent="0" algn="l" defTabSz="914400" rtl="0" eaLnBrk="1" fontAlgn="auto" latinLnBrk="0" hangingPunct="1">
                        <a:lnSpc>
                          <a:spcPct val="100000"/>
                        </a:lnSpc>
                        <a:spcBef>
                          <a:spcPts val="0"/>
                        </a:spcBef>
                        <a:spcAft>
                          <a:spcPts val="0"/>
                        </a:spcAft>
                        <a:buClrTx/>
                        <a:buSzTx/>
                        <a:buFontTx/>
                        <a:buNone/>
                        <a:defRPr/>
                      </a:pPr>
                      <a:r>
                        <a:rPr lang="zh-CN" altLang="en-US"/>
                        <a:t>完成</a:t>
                      </a:r>
                      <a:endParaRPr lang="zh-CN" altLang="en-US"/>
                    </a:p>
                    <a:p>
                      <a:endParaRPr lang="zh-CN" altLang="en-US"/>
                    </a:p>
                  </a:txBody>
                  <a:tcPr/>
                </a:tc>
                <a:tc>
                  <a:txBody>
                    <a:bodyPr/>
                    <a:p>
                      <a:r>
                        <a:rPr lang="zh-CN" altLang="en-US"/>
                        <a:t>对</a:t>
                      </a:r>
                      <a:r>
                        <a:rPr lang="en-US" altLang="zh-CN"/>
                        <a:t>COS</a:t>
                      </a:r>
                      <a:r>
                        <a:rPr lang="zh-CN" altLang="en-US"/>
                        <a:t>、</a:t>
                      </a:r>
                      <a:r>
                        <a:rPr lang="en-US" altLang="zh-CN"/>
                        <a:t>CFS</a:t>
                      </a:r>
                      <a:r>
                        <a:rPr lang="zh-CN" altLang="en-US"/>
                        <a:t>、</a:t>
                      </a:r>
                      <a:r>
                        <a:rPr lang="en-US" altLang="zh-CN"/>
                        <a:t>EXT</a:t>
                      </a:r>
                      <a:r>
                        <a:rPr lang="zh-CN" altLang="en-US"/>
                        <a:t>在</a:t>
                      </a:r>
                      <a:r>
                        <a:rPr lang="en-US" altLang="zh-CN" sz="1800">
                          <a:sym typeface="+mn-ea"/>
                        </a:rPr>
                        <a:t>RocksDB</a:t>
                      </a:r>
                      <a:r>
                        <a:rPr lang="zh-CN" altLang="en-US" sz="1800">
                          <a:sym typeface="+mn-ea"/>
                        </a:rPr>
                        <a:t>场景，测试吞吐量与时延关系，</a:t>
                      </a:r>
                      <a:r>
                        <a:rPr lang="en-US" altLang="zh-CN" sz="1800">
                          <a:sym typeface="+mn-ea"/>
                        </a:rPr>
                        <a:t>COS</a:t>
                      </a:r>
                      <a:r>
                        <a:rPr lang="zh-CN" altLang="en-US" sz="1800">
                          <a:sym typeface="+mn-ea"/>
                        </a:rPr>
                        <a:t>尾延迟平均为</a:t>
                      </a:r>
                      <a:r>
                        <a:rPr lang="en-US" altLang="zh-CN" sz="1800">
                          <a:sym typeface="+mn-ea"/>
                        </a:rPr>
                        <a:t>CFS </a:t>
                      </a:r>
                      <a:r>
                        <a:rPr lang="en-US" altLang="zh-CN" sz="1800">
                          <a:solidFill>
                            <a:srgbClr val="FF0000"/>
                          </a:solidFill>
                          <a:sym typeface="+mn-ea"/>
                        </a:rPr>
                        <a:t>1.23%</a:t>
                      </a:r>
                      <a:endParaRPr lang="en-US" altLang="zh-CN" sz="1800">
                        <a:solidFill>
                          <a:srgbClr val="FF0000"/>
                        </a:solidFill>
                        <a:sym typeface="+mn-ea"/>
                      </a:endParaRPr>
                    </a:p>
                  </a:txBody>
                  <a:tcPr/>
                </a:tc>
              </a:tr>
            </a:tbl>
          </a:graphicData>
        </a:graphic>
      </p:graphicFrame>
      <p:sp>
        <p:nvSpPr>
          <p:cNvPr id="4" name="文本框 3"/>
          <p:cNvSpPr txBox="1"/>
          <p:nvPr/>
        </p:nvSpPr>
        <p:spPr>
          <a:xfrm>
            <a:off x="3255645" y="1470660"/>
            <a:ext cx="6096000" cy="460375"/>
          </a:xfrm>
          <a:prstGeom prst="rect">
            <a:avLst/>
          </a:prstGeom>
          <a:noFill/>
        </p:spPr>
        <p:txBody>
          <a:bodyPr wrap="square" rtlCol="0" anchor="t">
            <a:spAutoFit/>
          </a:bodyPr>
          <a:p>
            <a:r>
              <a:rPr lang="zh-CN" altLang="en-US" sz="2400" b="1">
                <a:sym typeface="+mn-ea"/>
              </a:rPr>
              <a:t>扩展</a:t>
            </a:r>
            <a:r>
              <a:rPr lang="zh-CN" altLang="en-US" sz="2400" b="1">
                <a:sym typeface="+mn-ea"/>
              </a:rPr>
              <a:t>目标</a:t>
            </a:r>
            <a:endParaRPr lang="zh-CN" altLang="en-US" sz="2400" b="1">
              <a:sym typeface="+mn-ea"/>
            </a:endParaRPr>
          </a:p>
        </p:txBody>
      </p:sp>
      <p:sp>
        <p:nvSpPr>
          <p:cNvPr id="5" name="文本框 4"/>
          <p:cNvSpPr txBox="1"/>
          <p:nvPr>
            <p:custDataLst>
              <p:tags r:id="rId4"/>
            </p:custDataLst>
          </p:nvPr>
        </p:nvSpPr>
        <p:spPr>
          <a:xfrm>
            <a:off x="3255645" y="4086225"/>
            <a:ext cx="6096000" cy="460375"/>
          </a:xfrm>
          <a:prstGeom prst="rect">
            <a:avLst/>
          </a:prstGeom>
          <a:noFill/>
        </p:spPr>
        <p:txBody>
          <a:bodyPr wrap="square" rtlCol="0" anchor="t">
            <a:spAutoFit/>
          </a:bodyPr>
          <a:p>
            <a:r>
              <a:rPr lang="zh-CN" altLang="en-US" sz="2400" b="1">
                <a:sym typeface="+mn-ea"/>
              </a:rPr>
              <a:t>与</a:t>
            </a:r>
            <a:r>
              <a:rPr lang="en-US" altLang="zh-CN" sz="2400" b="1">
                <a:sym typeface="+mn-ea"/>
              </a:rPr>
              <a:t>ghOSt</a:t>
            </a:r>
            <a:r>
              <a:rPr lang="zh-CN" altLang="en-US" sz="2400" b="1">
                <a:sym typeface="+mn-ea"/>
              </a:rPr>
              <a:t>对比</a:t>
            </a:r>
            <a:endParaRPr lang="zh-CN" altLang="en-US" sz="2400" b="1">
              <a:sym typeface="+mn-ea"/>
            </a:endParaRPr>
          </a:p>
        </p:txBody>
      </p:sp>
      <p:graphicFrame>
        <p:nvGraphicFramePr>
          <p:cNvPr id="6" name="表格 3"/>
          <p:cNvGraphicFramePr>
            <a:graphicFrameLocks noGrp="1"/>
          </p:cNvGraphicFramePr>
          <p:nvPr>
            <p:custDataLst>
              <p:tags r:id="rId5"/>
            </p:custDataLst>
          </p:nvPr>
        </p:nvGraphicFramePr>
        <p:xfrm>
          <a:off x="3012411" y="4637031"/>
          <a:ext cx="8839835" cy="2021840"/>
        </p:xfrm>
        <a:graphic>
          <a:graphicData uri="http://schemas.openxmlformats.org/drawingml/2006/table">
            <a:tbl>
              <a:tblPr firstRow="1" bandRow="1">
                <a:tableStyleId>{5C22544A-7EE6-4342-B048-85BDC9FD1C3A}</a:tableStyleId>
              </a:tblPr>
              <a:tblGrid>
                <a:gridCol w="2054225"/>
                <a:gridCol w="1191237"/>
                <a:gridCol w="5594290"/>
              </a:tblGrid>
              <a:tr h="370840">
                <a:tc>
                  <a:txBody>
                    <a:bodyPr/>
                    <a:p>
                      <a:r>
                        <a:rPr lang="zh-CN" altLang="en-US"/>
                        <a:t>比较</a:t>
                      </a:r>
                      <a:r>
                        <a:rPr lang="zh-CN" altLang="en-US"/>
                        <a:t>项</a:t>
                      </a:r>
                      <a:endParaRPr lang="zh-CN" altLang="en-US"/>
                    </a:p>
                  </a:txBody>
                  <a:tcPr/>
                </a:tc>
                <a:tc>
                  <a:txBody>
                    <a:bodyPr/>
                    <a:p>
                      <a:r>
                        <a:rPr lang="zh-CN" altLang="en-US"/>
                        <a:t>完成情况</a:t>
                      </a:r>
                      <a:endParaRPr lang="zh-CN" altLang="en-US"/>
                    </a:p>
                  </a:txBody>
                  <a:tcPr/>
                </a:tc>
                <a:tc>
                  <a:txBody>
                    <a:bodyPr/>
                    <a:p>
                      <a:r>
                        <a:rPr lang="zh-CN" altLang="en-US"/>
                        <a:t>说明</a:t>
                      </a:r>
                      <a:endParaRPr lang="zh-CN" altLang="en-US"/>
                    </a:p>
                  </a:txBody>
                  <a:tcPr/>
                </a:tc>
              </a:tr>
              <a:tr h="640080">
                <a:tc>
                  <a:txBody>
                    <a:bodyPr/>
                    <a:p>
                      <a:r>
                        <a:rPr lang="en-US" altLang="zh-CN"/>
                        <a:t>task delegation</a:t>
                      </a:r>
                      <a:r>
                        <a:rPr lang="zh-CN" altLang="en-US"/>
                        <a:t>时延</a:t>
                      </a:r>
                      <a:endParaRPr lang="en-US" altLang="zh-CN"/>
                    </a:p>
                  </a:txBody>
                  <a:tcPr/>
                </a:tc>
                <a:tc>
                  <a:txBody>
                    <a:bodyPr/>
                    <a:p>
                      <a:r>
                        <a:rPr lang="zh-CN" altLang="en-US"/>
                        <a:t>完成</a:t>
                      </a:r>
                      <a:endParaRPr lang="zh-CN" altLang="en-US"/>
                    </a:p>
                  </a:txBody>
                  <a:tcPr/>
                </a:tc>
                <a:tc>
                  <a:txBody>
                    <a:bodyPr/>
                    <a:p>
                      <a:r>
                        <a:rPr lang="zh-CN" altLang="en-US"/>
                        <a:t>在</a:t>
                      </a:r>
                      <a:r>
                        <a:rPr lang="en-US" altLang="zh-CN"/>
                        <a:t>task delegation</a:t>
                      </a:r>
                      <a:r>
                        <a:rPr lang="zh-CN" altLang="en-US"/>
                        <a:t>性能测试中，</a:t>
                      </a:r>
                      <a:r>
                        <a:rPr lang="en-US" altLang="zh-CN"/>
                        <a:t>COS</a:t>
                      </a:r>
                      <a:r>
                        <a:rPr lang="zh-CN" altLang="en-US"/>
                        <a:t>时延为</a:t>
                      </a:r>
                      <a:r>
                        <a:rPr lang="en-US" altLang="zh-CN"/>
                        <a:t>ghOSt</a:t>
                      </a:r>
                      <a:r>
                        <a:rPr lang="zh-CN" altLang="en-US"/>
                        <a:t>的</a:t>
                      </a:r>
                      <a:r>
                        <a:rPr lang="en-US" altLang="zh-CN">
                          <a:solidFill>
                            <a:srgbClr val="FF0000"/>
                          </a:solidFill>
                        </a:rPr>
                        <a:t>0.1%</a:t>
                      </a:r>
                      <a:endParaRPr lang="en-US" altLang="zh-CN">
                        <a:solidFill>
                          <a:srgbClr val="FF0000"/>
                        </a:solidFill>
                      </a:endParaRPr>
                    </a:p>
                  </a:txBody>
                  <a:tcPr/>
                </a:tc>
              </a:tr>
              <a:tr h="370840">
                <a:tc>
                  <a:txBody>
                    <a:bodyPr/>
                    <a:p>
                      <a:r>
                        <a:rPr lang="en-US" altLang="zh-CN"/>
                        <a:t>IO</a:t>
                      </a:r>
                      <a:r>
                        <a:rPr lang="zh-CN" altLang="en-US"/>
                        <a:t>密集型</a:t>
                      </a:r>
                      <a:r>
                        <a:rPr lang="zh-CN" altLang="en-US"/>
                        <a:t>场景</a:t>
                      </a:r>
                      <a:endParaRPr lang="zh-CN" altLang="en-US"/>
                    </a:p>
                  </a:txBody>
                  <a:tcPr/>
                </a:tc>
                <a:tc>
                  <a:txBody>
                    <a:bodyPr/>
                    <a:p>
                      <a:pPr marL="0" marR="0" lvl="0" indent="0" algn="l" defTabSz="914400" rtl="0" eaLnBrk="1" fontAlgn="auto" latinLnBrk="0" hangingPunct="1">
                        <a:lnSpc>
                          <a:spcPct val="100000"/>
                        </a:lnSpc>
                        <a:spcBef>
                          <a:spcPts val="0"/>
                        </a:spcBef>
                        <a:spcAft>
                          <a:spcPts val="0"/>
                        </a:spcAft>
                        <a:buClrTx/>
                        <a:buSzTx/>
                        <a:buFontTx/>
                        <a:buNone/>
                        <a:defRPr/>
                      </a:pPr>
                      <a:r>
                        <a:rPr lang="zh-CN" altLang="en-US"/>
                        <a:t>完成</a:t>
                      </a:r>
                      <a:endParaRPr lang="zh-CN" altLang="en-US"/>
                    </a:p>
                    <a:p>
                      <a:endParaRPr lang="zh-CN" altLang="en-US"/>
                    </a:p>
                  </a:txBody>
                  <a:tcPr/>
                </a:tc>
                <a:tc>
                  <a:txBody>
                    <a:bodyPr/>
                    <a:p>
                      <a:r>
                        <a:rPr lang="zh-CN" altLang="en-US"/>
                        <a:t>对</a:t>
                      </a:r>
                      <a:r>
                        <a:rPr lang="en-US" altLang="zh-CN"/>
                        <a:t>ghOSt</a:t>
                      </a:r>
                      <a:r>
                        <a:rPr lang="zh-CN" altLang="en-US"/>
                        <a:t>和</a:t>
                      </a:r>
                      <a:r>
                        <a:rPr lang="en-US" altLang="zh-CN"/>
                        <a:t>COS</a:t>
                      </a:r>
                      <a:r>
                        <a:rPr lang="zh-CN" altLang="en-US"/>
                        <a:t>在</a:t>
                      </a:r>
                      <a:r>
                        <a:rPr lang="en-US" altLang="zh-CN" sz="1800">
                          <a:sym typeface="+mn-ea"/>
                        </a:rPr>
                        <a:t>IO</a:t>
                      </a:r>
                      <a:r>
                        <a:rPr lang="zh-CN" altLang="en-US" sz="1800">
                          <a:sym typeface="+mn-ea"/>
                        </a:rPr>
                        <a:t>密集型场景</a:t>
                      </a:r>
                      <a:r>
                        <a:rPr lang="en-US" altLang="zh-CN" sz="1800">
                          <a:sym typeface="+mn-ea"/>
                        </a:rPr>
                        <a:t>RocksDB</a:t>
                      </a:r>
                      <a:r>
                        <a:rPr lang="zh-CN" altLang="en-US" sz="1800">
                          <a:sym typeface="+mn-ea"/>
                        </a:rPr>
                        <a:t>，测试其吞吐量与时延，</a:t>
                      </a:r>
                      <a:r>
                        <a:rPr lang="en-US" altLang="zh-CN" sz="1800">
                          <a:sym typeface="+mn-ea"/>
                        </a:rPr>
                        <a:t>COS</a:t>
                      </a:r>
                      <a:r>
                        <a:rPr lang="zh-CN" altLang="en-US" sz="1800">
                          <a:sym typeface="+mn-ea"/>
                        </a:rPr>
                        <a:t>尾延迟平均为</a:t>
                      </a:r>
                      <a:r>
                        <a:rPr lang="en-US" altLang="zh-CN" sz="1800">
                          <a:sym typeface="+mn-ea"/>
                        </a:rPr>
                        <a:t>ghOSt </a:t>
                      </a:r>
                      <a:r>
                        <a:rPr lang="en-US" altLang="zh-CN" sz="1800">
                          <a:solidFill>
                            <a:srgbClr val="FF0000"/>
                          </a:solidFill>
                          <a:sym typeface="+mn-ea"/>
                        </a:rPr>
                        <a:t>2.26%</a:t>
                      </a:r>
                      <a:endParaRPr lang="en-US" altLang="zh-CN" sz="1800">
                        <a:solidFill>
                          <a:srgbClr val="FF0000"/>
                        </a:solidFill>
                        <a:sym typeface="+mn-ea"/>
                      </a:endParaRPr>
                    </a:p>
                  </a:txBody>
                  <a:tcPr/>
                </a:tc>
              </a:tr>
              <a:tr h="370840">
                <a:tc>
                  <a:txBody>
                    <a:bodyPr/>
                    <a:p>
                      <a:pPr>
                        <a:buNone/>
                      </a:pPr>
                      <a:r>
                        <a:rPr lang="en-US" altLang="zh-CN"/>
                        <a:t>CPU cgroup</a:t>
                      </a:r>
                      <a:endParaRPr lang="zh-CN" altLang="en-US"/>
                    </a:p>
                  </a:txBody>
                  <a:tcPr/>
                </a:tc>
                <a:tc>
                  <a:txBody>
                    <a:bodyPr/>
                    <a:p>
                      <a:pPr>
                        <a:buNone/>
                      </a:pPr>
                      <a:r>
                        <a:rPr lang="zh-CN" altLang="en-US"/>
                        <a:t>完成</a:t>
                      </a:r>
                      <a:endParaRPr lang="zh-CN" altLang="en-US"/>
                    </a:p>
                  </a:txBody>
                  <a:tcPr/>
                </a:tc>
                <a:tc>
                  <a:txBody>
                    <a:bodyPr/>
                    <a:p>
                      <a:pPr>
                        <a:buNone/>
                      </a:pPr>
                      <a:r>
                        <a:rPr lang="en-US" altLang="zh-CN" sz="1800">
                          <a:sym typeface="+mn-ea"/>
                        </a:rPr>
                        <a:t>ghOSt</a:t>
                      </a:r>
                      <a:r>
                        <a:rPr lang="zh-CN" altLang="en-US" sz="1800">
                          <a:sym typeface="+mn-ea"/>
                        </a:rPr>
                        <a:t>不支持</a:t>
                      </a:r>
                      <a:r>
                        <a:rPr lang="en-US" altLang="zh-CN" sz="1800">
                          <a:sym typeface="+mn-ea"/>
                        </a:rPr>
                        <a:t>CPU cgroup</a:t>
                      </a:r>
                      <a:r>
                        <a:rPr lang="zh-CN" altLang="en-US" sz="1800">
                          <a:sym typeface="+mn-ea"/>
                        </a:rPr>
                        <a:t>，而</a:t>
                      </a:r>
                      <a:r>
                        <a:rPr lang="en-US" altLang="zh-CN" sz="1800">
                          <a:sym typeface="+mn-ea"/>
                        </a:rPr>
                        <a:t>COS</a:t>
                      </a:r>
                      <a:r>
                        <a:rPr lang="zh-CN" altLang="en-US" sz="1800">
                          <a:sym typeface="+mn-ea"/>
                        </a:rPr>
                        <a:t>支持</a:t>
                      </a:r>
                      <a:endParaRPr lang="zh-CN" altLang="en-US" sz="1800">
                        <a:sym typeface="+mn-ea"/>
                      </a:endParaRPr>
                    </a:p>
                  </a:txBody>
                  <a:tcPr/>
                </a:tc>
              </a:tr>
            </a:tbl>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2509520" cy="6858000"/>
          </a:xfrm>
          <a:prstGeom prst="rect">
            <a:avLst/>
          </a:prstGeom>
          <a:solidFill>
            <a:srgbClr val="1D50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nvGrpSpPr>
          <p:cNvPr id="20" name="组合 19"/>
          <p:cNvGrpSpPr/>
          <p:nvPr/>
        </p:nvGrpSpPr>
        <p:grpSpPr>
          <a:xfrm>
            <a:off x="0" y="4989798"/>
            <a:ext cx="2737505" cy="762000"/>
            <a:chOff x="0" y="772160"/>
            <a:chExt cx="2737505" cy="762000"/>
          </a:xfrm>
        </p:grpSpPr>
        <p:sp>
          <p:nvSpPr>
            <p:cNvPr id="15" name="矩形 14"/>
            <p:cNvSpPr/>
            <p:nvPr/>
          </p:nvSpPr>
          <p:spPr>
            <a:xfrm>
              <a:off x="0" y="772160"/>
              <a:ext cx="2509520" cy="762000"/>
            </a:xfrm>
            <a:prstGeom prst="rect">
              <a:avLst/>
            </a:prstGeom>
            <a:solidFill>
              <a:srgbClr val="C0000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7" name="等腰三角形 16"/>
            <p:cNvSpPr/>
            <p:nvPr/>
          </p:nvSpPr>
          <p:spPr>
            <a:xfrm rot="5400000">
              <a:off x="2491281" y="1039167"/>
              <a:ext cx="264463" cy="227985"/>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sp>
        <p:nvSpPr>
          <p:cNvPr id="8" name="文本框 7"/>
          <p:cNvSpPr txBox="1"/>
          <p:nvPr/>
        </p:nvSpPr>
        <p:spPr>
          <a:xfrm>
            <a:off x="86360" y="1388371"/>
            <a:ext cx="2336800" cy="460375"/>
          </a:xfrm>
          <a:prstGeom prst="rect">
            <a:avLst/>
          </a:prstGeom>
          <a:noFill/>
        </p:spPr>
        <p:txBody>
          <a:bodyPr wrap="square" rtlCol="0">
            <a:spAutoFit/>
          </a:bodyPr>
          <a:lstStyle/>
          <a:p>
            <a:pPr algn="ctr"/>
            <a:r>
              <a:rPr lang="zh-CN" altLang="en-US" sz="2400" b="1">
                <a:solidFill>
                  <a:schemeClr val="bg1"/>
                </a:solidFill>
                <a:latin typeface="Times New Roman" panose="02020603050405020304" pitchFamily="18" charset="0"/>
                <a:cs typeface="Times New Roman" panose="02020603050405020304" pitchFamily="18" charset="0"/>
              </a:rPr>
              <a:t>研究背景</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9" name="文本框 8"/>
          <p:cNvSpPr txBox="1"/>
          <p:nvPr/>
        </p:nvSpPr>
        <p:spPr>
          <a:xfrm>
            <a:off x="86360" y="2324952"/>
            <a:ext cx="2336800" cy="460375"/>
          </a:xfrm>
          <a:prstGeom prst="rect">
            <a:avLst/>
          </a:prstGeom>
          <a:noFill/>
        </p:spPr>
        <p:txBody>
          <a:bodyPr wrap="square" rtlCol="0">
            <a:spAutoFit/>
          </a:bodyPr>
          <a:lstStyle/>
          <a:p>
            <a:pPr algn="ctr"/>
            <a:r>
              <a:rPr lang="zh-CN" altLang="en-US" sz="2400" b="1">
                <a:solidFill>
                  <a:schemeClr val="bg1"/>
                </a:solidFill>
                <a:latin typeface="Times New Roman" panose="02020603050405020304" pitchFamily="18" charset="0"/>
                <a:cs typeface="Times New Roman" panose="02020603050405020304" pitchFamily="18" charset="0"/>
              </a:rPr>
              <a:t>设计实现</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10" name="文本框 9"/>
          <p:cNvSpPr txBox="1"/>
          <p:nvPr/>
        </p:nvSpPr>
        <p:spPr>
          <a:xfrm>
            <a:off x="86360" y="3261533"/>
            <a:ext cx="2336800" cy="460375"/>
          </a:xfrm>
          <a:prstGeom prst="rect">
            <a:avLst/>
          </a:prstGeom>
          <a:noFill/>
        </p:spPr>
        <p:txBody>
          <a:bodyPr wrap="square" rtlCol="0">
            <a:spAutoFit/>
          </a:bodyPr>
          <a:lstStyle/>
          <a:p>
            <a:pPr algn="ctr"/>
            <a:r>
              <a:rPr lang="zh-CN" altLang="en-US" sz="2400" b="1">
                <a:solidFill>
                  <a:schemeClr val="bg1"/>
                </a:solidFill>
                <a:latin typeface="Times New Roman" panose="02020603050405020304" pitchFamily="18" charset="0"/>
                <a:cs typeface="Times New Roman" panose="02020603050405020304" pitchFamily="18" charset="0"/>
              </a:rPr>
              <a:t>高性能优化</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11" name="文本框 10"/>
          <p:cNvSpPr txBox="1"/>
          <p:nvPr/>
        </p:nvSpPr>
        <p:spPr>
          <a:xfrm>
            <a:off x="86360" y="4198114"/>
            <a:ext cx="2336800" cy="460375"/>
          </a:xfrm>
          <a:prstGeom prst="rect">
            <a:avLst/>
          </a:prstGeom>
          <a:noFill/>
        </p:spPr>
        <p:txBody>
          <a:bodyPr wrap="square" rtlCol="0">
            <a:spAutoFit/>
          </a:bodyPr>
          <a:lstStyle/>
          <a:p>
            <a:pPr algn="ctr"/>
            <a:r>
              <a:rPr lang="zh-CN" altLang="en-US" sz="2400" b="1">
                <a:solidFill>
                  <a:schemeClr val="bg1"/>
                </a:solidFill>
                <a:latin typeface="Times New Roman" panose="02020603050405020304" pitchFamily="18" charset="0"/>
                <a:cs typeface="Times New Roman" panose="02020603050405020304" pitchFamily="18" charset="0"/>
              </a:rPr>
              <a:t>性能</a:t>
            </a:r>
            <a:r>
              <a:rPr lang="zh-CN" altLang="en-US" sz="2400" b="1">
                <a:solidFill>
                  <a:schemeClr val="bg1"/>
                </a:solidFill>
                <a:latin typeface="Times New Roman" panose="02020603050405020304" pitchFamily="18" charset="0"/>
                <a:cs typeface="Times New Roman" panose="02020603050405020304" pitchFamily="18" charset="0"/>
              </a:rPr>
              <a:t>评估</a:t>
            </a:r>
            <a:endParaRPr lang="zh-CN" altLang="en-US" sz="2400" b="1">
              <a:solidFill>
                <a:schemeClr val="bg1"/>
              </a:solidFill>
              <a:latin typeface="Times New Roman" panose="02020603050405020304" pitchFamily="18" charset="0"/>
              <a:cs typeface="Times New Roman" panose="02020603050405020304" pitchFamily="18" charset="0"/>
            </a:endParaRPr>
          </a:p>
        </p:txBody>
      </p:sp>
      <p:pic>
        <p:nvPicPr>
          <p:cNvPr id="23" name="图形 22" descr="文凭卷筒"/>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97560" y="5943600"/>
            <a:ext cx="914400" cy="914400"/>
          </a:xfrm>
          <a:prstGeom prst="rect">
            <a:avLst/>
          </a:prstGeom>
        </p:spPr>
      </p:pic>
      <p:sp>
        <p:nvSpPr>
          <p:cNvPr id="13" name="标题 1"/>
          <p:cNvSpPr txBox="1"/>
          <p:nvPr/>
        </p:nvSpPr>
        <p:spPr>
          <a:xfrm>
            <a:off x="3255691" y="568119"/>
            <a:ext cx="8596786" cy="6881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b="1">
                <a:latin typeface="Times New Roman" panose="02020603050405020304" pitchFamily="18" charset="0"/>
                <a:cs typeface="Times New Roman" panose="02020603050405020304" pitchFamily="18" charset="0"/>
              </a:rPr>
              <a:t>4.2 </a:t>
            </a:r>
            <a:r>
              <a:rPr lang="zh-CN" altLang="en-US" sz="3600" b="1">
                <a:latin typeface="Times New Roman" panose="02020603050405020304" pitchFamily="18" charset="0"/>
                <a:cs typeface="Times New Roman" panose="02020603050405020304" pitchFamily="18" charset="0"/>
              </a:rPr>
              <a:t>创新</a:t>
            </a:r>
            <a:r>
              <a:rPr lang="zh-CN" altLang="en-US" sz="3600" b="1">
                <a:latin typeface="Times New Roman" panose="02020603050405020304" pitchFamily="18" charset="0"/>
                <a:cs typeface="Times New Roman" panose="02020603050405020304" pitchFamily="18" charset="0"/>
              </a:rPr>
              <a:t>点</a:t>
            </a:r>
            <a:endParaRPr lang="zh-CN" altLang="en-US" sz="3600" b="1">
              <a:latin typeface="Times New Roman" panose="02020603050405020304" pitchFamily="18" charset="0"/>
              <a:cs typeface="Times New Roman" panose="02020603050405020304" pitchFamily="18" charset="0"/>
            </a:endParaRPr>
          </a:p>
        </p:txBody>
      </p:sp>
      <p:pic>
        <p:nvPicPr>
          <p:cNvPr id="16" name="图片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68" y="311328"/>
            <a:ext cx="2256183" cy="414149"/>
          </a:xfrm>
          <a:prstGeom prst="rect">
            <a:avLst/>
          </a:prstGeom>
        </p:spPr>
      </p:pic>
      <p:sp>
        <p:nvSpPr>
          <p:cNvPr id="30" name="文本框 29"/>
          <p:cNvSpPr txBox="1"/>
          <p:nvPr/>
        </p:nvSpPr>
        <p:spPr>
          <a:xfrm>
            <a:off x="46051" y="5134697"/>
            <a:ext cx="2336800" cy="460375"/>
          </a:xfrm>
          <a:prstGeom prst="rect">
            <a:avLst/>
          </a:prstGeom>
          <a:noFill/>
        </p:spPr>
        <p:txBody>
          <a:bodyPr wrap="square" rtlCol="0">
            <a:spAutoFit/>
          </a:bodyPr>
          <a:lstStyle/>
          <a:p>
            <a:pPr algn="ctr"/>
            <a:r>
              <a:rPr lang="zh-CN" altLang="en-US" sz="2400" b="1">
                <a:solidFill>
                  <a:schemeClr val="bg1"/>
                </a:solidFill>
                <a:latin typeface="Times New Roman" panose="02020603050405020304" pitchFamily="18" charset="0"/>
                <a:cs typeface="Times New Roman" panose="02020603050405020304" pitchFamily="18" charset="0"/>
              </a:rPr>
              <a:t>赛题</a:t>
            </a:r>
            <a:r>
              <a:rPr lang="zh-CN" altLang="en-US" sz="2400" b="1">
                <a:solidFill>
                  <a:schemeClr val="bg1"/>
                </a:solidFill>
                <a:latin typeface="Times New Roman" panose="02020603050405020304" pitchFamily="18" charset="0"/>
                <a:cs typeface="Times New Roman" panose="02020603050405020304" pitchFamily="18" charset="0"/>
              </a:rPr>
              <a:t>总结</a:t>
            </a:r>
            <a:endParaRPr lang="zh-CN" altLang="en-US" sz="2400" dirty="0">
              <a:solidFill>
                <a:schemeClr val="bg1"/>
              </a:solidFill>
              <a:latin typeface="Times New Roman" panose="02020603050405020304" pitchFamily="18" charset="0"/>
              <a:cs typeface="Times New Roman" panose="02020603050405020304" pitchFamily="18" charset="0"/>
            </a:endParaRPr>
          </a:p>
        </p:txBody>
      </p:sp>
      <p:sp>
        <p:nvSpPr>
          <p:cNvPr id="5" name="文本框 4"/>
          <p:cNvSpPr txBox="1"/>
          <p:nvPr>
            <p:custDataLst>
              <p:tags r:id="rId3"/>
            </p:custDataLst>
          </p:nvPr>
        </p:nvSpPr>
        <p:spPr>
          <a:xfrm>
            <a:off x="3255645" y="1711325"/>
            <a:ext cx="7943850" cy="4438015"/>
          </a:xfrm>
          <a:prstGeom prst="rect">
            <a:avLst/>
          </a:prstGeom>
          <a:noFill/>
        </p:spPr>
        <p:txBody>
          <a:bodyPr wrap="square">
            <a:noAutofit/>
          </a:bodyPr>
          <a:p>
            <a:pPr marL="342900" indent="-342900">
              <a:buFont typeface="Arial" panose="020B0604020202020204" pitchFamily="34" charset="0"/>
              <a:buChar char="•"/>
            </a:pPr>
            <a:r>
              <a:rPr lang="zh-CN" altLang="en-US" sz="2800" b="1">
                <a:latin typeface="Times New Roman" panose="02020603050405020304" pitchFamily="18" charset="0"/>
                <a:cs typeface="Times New Roman" panose="02020603050405020304" pitchFamily="18" charset="0"/>
              </a:rPr>
              <a:t>内核用户态通信：抛弃传统系统调用、信号、文件，采用内核用户态消息队列</a:t>
            </a:r>
            <a:endParaRPr lang="zh-CN" altLang="en-US" sz="2800" b="1">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zh-CN" altLang="en-US" sz="2800" b="1">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zh-CN" altLang="en-US" sz="2800" b="1">
                <a:latin typeface="Times New Roman" panose="02020603050405020304" pitchFamily="18" charset="0"/>
                <a:cs typeface="Times New Roman" panose="02020603050405020304" pitchFamily="18" charset="0"/>
              </a:rPr>
              <a:t>使用中断加速调度，达到微秒级时延</a:t>
            </a:r>
            <a:endParaRPr lang="zh-CN" altLang="en-US" sz="2800" b="1">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zh-CN" altLang="en-US" sz="2800" b="1">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zh-CN" altLang="en-US" sz="2800" b="1">
                <a:latin typeface="Times New Roman" panose="02020603050405020304" pitchFamily="18" charset="0"/>
                <a:cs typeface="Times New Roman" panose="02020603050405020304" pitchFamily="18" charset="0"/>
              </a:rPr>
              <a:t>通过自适应调度优先级调整、提高抗</a:t>
            </a:r>
            <a:r>
              <a:rPr lang="en-US" altLang="zh-CN" sz="2800" b="1">
                <a:latin typeface="Times New Roman" panose="02020603050405020304" pitchFamily="18" charset="0"/>
                <a:cs typeface="Times New Roman" panose="02020603050405020304" pitchFamily="18" charset="0"/>
              </a:rPr>
              <a:t>CFS</a:t>
            </a:r>
            <a:r>
              <a:rPr lang="zh-CN" altLang="en-US" sz="2800" b="1">
                <a:latin typeface="Times New Roman" panose="02020603050405020304" pitchFamily="18" charset="0"/>
                <a:cs typeface="Times New Roman" panose="02020603050405020304" pitchFamily="18" charset="0"/>
              </a:rPr>
              <a:t>线程干扰能力，兼顾系统稳定性</a:t>
            </a:r>
            <a:endParaRPr lang="en-US" altLang="zh-CN">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altLang="zh-CN" sz="180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2509520" cy="6858000"/>
          </a:xfrm>
          <a:prstGeom prst="rect">
            <a:avLst/>
          </a:prstGeom>
          <a:solidFill>
            <a:srgbClr val="1D50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nvGrpSpPr>
          <p:cNvPr id="20" name="组合 19"/>
          <p:cNvGrpSpPr/>
          <p:nvPr/>
        </p:nvGrpSpPr>
        <p:grpSpPr>
          <a:xfrm>
            <a:off x="0" y="4989798"/>
            <a:ext cx="2737505" cy="762000"/>
            <a:chOff x="0" y="772160"/>
            <a:chExt cx="2737505" cy="762000"/>
          </a:xfrm>
        </p:grpSpPr>
        <p:sp>
          <p:nvSpPr>
            <p:cNvPr id="15" name="矩形 14"/>
            <p:cNvSpPr/>
            <p:nvPr/>
          </p:nvSpPr>
          <p:spPr>
            <a:xfrm>
              <a:off x="0" y="772160"/>
              <a:ext cx="2509520" cy="762000"/>
            </a:xfrm>
            <a:prstGeom prst="rect">
              <a:avLst/>
            </a:prstGeom>
            <a:solidFill>
              <a:srgbClr val="C0000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7" name="等腰三角形 16"/>
            <p:cNvSpPr/>
            <p:nvPr/>
          </p:nvSpPr>
          <p:spPr>
            <a:xfrm rot="5400000">
              <a:off x="2491281" y="1039167"/>
              <a:ext cx="264463" cy="227985"/>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sp>
        <p:nvSpPr>
          <p:cNvPr id="8" name="文本框 7"/>
          <p:cNvSpPr txBox="1"/>
          <p:nvPr/>
        </p:nvSpPr>
        <p:spPr>
          <a:xfrm>
            <a:off x="86360" y="1388371"/>
            <a:ext cx="2336800" cy="460375"/>
          </a:xfrm>
          <a:prstGeom prst="rect">
            <a:avLst/>
          </a:prstGeom>
          <a:noFill/>
        </p:spPr>
        <p:txBody>
          <a:bodyPr wrap="square" rtlCol="0">
            <a:spAutoFit/>
          </a:bodyPr>
          <a:lstStyle/>
          <a:p>
            <a:pPr algn="ctr"/>
            <a:r>
              <a:rPr lang="zh-CN" altLang="en-US" sz="2400" b="1">
                <a:solidFill>
                  <a:schemeClr val="bg1"/>
                </a:solidFill>
                <a:latin typeface="Times New Roman" panose="02020603050405020304" pitchFamily="18" charset="0"/>
                <a:cs typeface="Times New Roman" panose="02020603050405020304" pitchFamily="18" charset="0"/>
              </a:rPr>
              <a:t>研究背景</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9" name="文本框 8"/>
          <p:cNvSpPr txBox="1"/>
          <p:nvPr/>
        </p:nvSpPr>
        <p:spPr>
          <a:xfrm>
            <a:off x="86360" y="2324952"/>
            <a:ext cx="2336800" cy="460375"/>
          </a:xfrm>
          <a:prstGeom prst="rect">
            <a:avLst/>
          </a:prstGeom>
          <a:noFill/>
        </p:spPr>
        <p:txBody>
          <a:bodyPr wrap="square" rtlCol="0">
            <a:spAutoFit/>
          </a:bodyPr>
          <a:lstStyle/>
          <a:p>
            <a:pPr algn="ctr"/>
            <a:r>
              <a:rPr lang="zh-CN" altLang="en-US" sz="2400" b="1">
                <a:solidFill>
                  <a:schemeClr val="bg1"/>
                </a:solidFill>
                <a:latin typeface="Times New Roman" panose="02020603050405020304" pitchFamily="18" charset="0"/>
                <a:cs typeface="Times New Roman" panose="02020603050405020304" pitchFamily="18" charset="0"/>
              </a:rPr>
              <a:t>设计实现</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10" name="文本框 9"/>
          <p:cNvSpPr txBox="1"/>
          <p:nvPr/>
        </p:nvSpPr>
        <p:spPr>
          <a:xfrm>
            <a:off x="86360" y="3261533"/>
            <a:ext cx="2336800" cy="460375"/>
          </a:xfrm>
          <a:prstGeom prst="rect">
            <a:avLst/>
          </a:prstGeom>
          <a:noFill/>
        </p:spPr>
        <p:txBody>
          <a:bodyPr wrap="square" rtlCol="0">
            <a:spAutoFit/>
          </a:bodyPr>
          <a:lstStyle/>
          <a:p>
            <a:pPr algn="ctr"/>
            <a:r>
              <a:rPr lang="zh-CN" altLang="en-US" sz="2400" b="1">
                <a:solidFill>
                  <a:schemeClr val="bg1"/>
                </a:solidFill>
                <a:latin typeface="Times New Roman" panose="02020603050405020304" pitchFamily="18" charset="0"/>
                <a:cs typeface="Times New Roman" panose="02020603050405020304" pitchFamily="18" charset="0"/>
              </a:rPr>
              <a:t>高性能优化</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11" name="文本框 10"/>
          <p:cNvSpPr txBox="1"/>
          <p:nvPr/>
        </p:nvSpPr>
        <p:spPr>
          <a:xfrm>
            <a:off x="86360" y="4198114"/>
            <a:ext cx="2336800" cy="460375"/>
          </a:xfrm>
          <a:prstGeom prst="rect">
            <a:avLst/>
          </a:prstGeom>
          <a:noFill/>
        </p:spPr>
        <p:txBody>
          <a:bodyPr wrap="square" rtlCol="0">
            <a:spAutoFit/>
          </a:bodyPr>
          <a:lstStyle/>
          <a:p>
            <a:pPr algn="ctr"/>
            <a:r>
              <a:rPr lang="zh-CN" altLang="en-US" sz="2400" b="1">
                <a:solidFill>
                  <a:schemeClr val="bg1"/>
                </a:solidFill>
                <a:latin typeface="Times New Roman" panose="02020603050405020304" pitchFamily="18" charset="0"/>
                <a:cs typeface="Times New Roman" panose="02020603050405020304" pitchFamily="18" charset="0"/>
              </a:rPr>
              <a:t>性能</a:t>
            </a:r>
            <a:r>
              <a:rPr lang="zh-CN" altLang="en-US" sz="2400" b="1">
                <a:solidFill>
                  <a:schemeClr val="bg1"/>
                </a:solidFill>
                <a:latin typeface="Times New Roman" panose="02020603050405020304" pitchFamily="18" charset="0"/>
                <a:cs typeface="Times New Roman" panose="02020603050405020304" pitchFamily="18" charset="0"/>
              </a:rPr>
              <a:t>评估</a:t>
            </a:r>
            <a:endParaRPr lang="zh-CN" altLang="en-US" sz="2400" b="1">
              <a:solidFill>
                <a:schemeClr val="bg1"/>
              </a:solidFill>
              <a:latin typeface="Times New Roman" panose="02020603050405020304" pitchFamily="18" charset="0"/>
              <a:cs typeface="Times New Roman" panose="02020603050405020304" pitchFamily="18" charset="0"/>
            </a:endParaRPr>
          </a:p>
        </p:txBody>
      </p:sp>
      <p:pic>
        <p:nvPicPr>
          <p:cNvPr id="23" name="图形 22" descr="文凭卷筒"/>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97560" y="5943600"/>
            <a:ext cx="914400" cy="914400"/>
          </a:xfrm>
          <a:prstGeom prst="rect">
            <a:avLst/>
          </a:prstGeom>
        </p:spPr>
      </p:pic>
      <p:sp>
        <p:nvSpPr>
          <p:cNvPr id="13" name="标题 1"/>
          <p:cNvSpPr txBox="1"/>
          <p:nvPr/>
        </p:nvSpPr>
        <p:spPr>
          <a:xfrm>
            <a:off x="3255691" y="568119"/>
            <a:ext cx="8596786" cy="6881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b="1">
                <a:latin typeface="Times New Roman" panose="02020603050405020304" pitchFamily="18" charset="0"/>
                <a:cs typeface="Times New Roman" panose="02020603050405020304" pitchFamily="18" charset="0"/>
              </a:rPr>
              <a:t>4.3 </a:t>
            </a:r>
            <a:r>
              <a:rPr lang="zh-CN" altLang="en-US" sz="3600" b="1">
                <a:latin typeface="Times New Roman" panose="02020603050405020304" pitchFamily="18" charset="0"/>
                <a:cs typeface="Times New Roman" panose="02020603050405020304" pitchFamily="18" charset="0"/>
              </a:rPr>
              <a:t>未来</a:t>
            </a:r>
            <a:r>
              <a:rPr lang="zh-CN" altLang="en-US" sz="3600" b="1">
                <a:latin typeface="Times New Roman" panose="02020603050405020304" pitchFamily="18" charset="0"/>
                <a:cs typeface="Times New Roman" panose="02020603050405020304" pitchFamily="18" charset="0"/>
              </a:rPr>
              <a:t>展望</a:t>
            </a:r>
            <a:endParaRPr lang="zh-CN" altLang="en-US" sz="3600" b="1">
              <a:latin typeface="Times New Roman" panose="02020603050405020304" pitchFamily="18" charset="0"/>
              <a:cs typeface="Times New Roman" panose="02020603050405020304" pitchFamily="18" charset="0"/>
            </a:endParaRPr>
          </a:p>
        </p:txBody>
      </p:sp>
      <p:pic>
        <p:nvPicPr>
          <p:cNvPr id="16" name="图片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68" y="311328"/>
            <a:ext cx="2256183" cy="414149"/>
          </a:xfrm>
          <a:prstGeom prst="rect">
            <a:avLst/>
          </a:prstGeom>
        </p:spPr>
      </p:pic>
      <p:sp>
        <p:nvSpPr>
          <p:cNvPr id="30" name="文本框 29"/>
          <p:cNvSpPr txBox="1"/>
          <p:nvPr/>
        </p:nvSpPr>
        <p:spPr>
          <a:xfrm>
            <a:off x="46051" y="5134697"/>
            <a:ext cx="2336800" cy="460375"/>
          </a:xfrm>
          <a:prstGeom prst="rect">
            <a:avLst/>
          </a:prstGeom>
          <a:noFill/>
        </p:spPr>
        <p:txBody>
          <a:bodyPr wrap="square" rtlCol="0">
            <a:spAutoFit/>
          </a:bodyPr>
          <a:lstStyle/>
          <a:p>
            <a:pPr algn="ctr"/>
            <a:r>
              <a:rPr lang="zh-CN" altLang="en-US" sz="2400" b="1">
                <a:solidFill>
                  <a:schemeClr val="bg1"/>
                </a:solidFill>
                <a:latin typeface="Times New Roman" panose="02020603050405020304" pitchFamily="18" charset="0"/>
                <a:cs typeface="Times New Roman" panose="02020603050405020304" pitchFamily="18" charset="0"/>
              </a:rPr>
              <a:t>赛题总结</a:t>
            </a:r>
            <a:endParaRPr lang="zh-CN" altLang="en-US" sz="2400" dirty="0">
              <a:solidFill>
                <a:schemeClr val="bg1"/>
              </a:solidFill>
              <a:latin typeface="Times New Roman" panose="02020603050405020304" pitchFamily="18" charset="0"/>
              <a:cs typeface="Times New Roman" panose="02020603050405020304" pitchFamily="18" charset="0"/>
            </a:endParaRPr>
          </a:p>
        </p:txBody>
      </p:sp>
      <p:sp>
        <p:nvSpPr>
          <p:cNvPr id="2" name="文本框 1"/>
          <p:cNvSpPr txBox="1"/>
          <p:nvPr/>
        </p:nvSpPr>
        <p:spPr>
          <a:xfrm>
            <a:off x="3119120" y="1551305"/>
            <a:ext cx="8906510" cy="4523105"/>
          </a:xfrm>
          <a:prstGeom prst="rect">
            <a:avLst/>
          </a:prstGeom>
          <a:noFill/>
        </p:spPr>
        <p:txBody>
          <a:bodyPr wrap="square" rtlCol="0" anchor="t">
            <a:spAutoFit/>
          </a:bodyPr>
          <a:p>
            <a:pPr marL="342900" indent="-342900">
              <a:buFont typeface="Arial" panose="020B0604020202020204" pitchFamily="34" charset="0"/>
              <a:buChar char="•"/>
            </a:pPr>
            <a:r>
              <a:rPr lang="en-US" altLang="zh-CN" sz="2400" b="1" dirty="0">
                <a:latin typeface="Times New Roman" panose="02020603050405020304" pitchFamily="18" charset="0"/>
                <a:cs typeface="Times New Roman" panose="02020603050405020304" pitchFamily="18" charset="0"/>
                <a:sym typeface="+mn-ea"/>
              </a:rPr>
              <a:t>COS</a:t>
            </a:r>
            <a:r>
              <a:rPr lang="zh-CN" altLang="en-US" sz="2400" b="1" dirty="0">
                <a:latin typeface="Times New Roman" panose="02020603050405020304" pitchFamily="18" charset="0"/>
                <a:cs typeface="Times New Roman" panose="02020603050405020304" pitchFamily="18" charset="0"/>
                <a:sym typeface="+mn-ea"/>
              </a:rPr>
              <a:t>内核目前还不太稳定，如在</a:t>
            </a:r>
            <a:r>
              <a:rPr lang="en-US" altLang="zh-CN" sz="2400" b="1" dirty="0">
                <a:latin typeface="Times New Roman" panose="02020603050405020304" pitchFamily="18" charset="0"/>
                <a:cs typeface="Times New Roman" panose="02020603050405020304" pitchFamily="18" charset="0"/>
                <a:sym typeface="+mn-ea"/>
              </a:rPr>
              <a:t>vmvare</a:t>
            </a:r>
            <a:r>
              <a:rPr lang="zh-CN" altLang="en-US" sz="2400" b="1" dirty="0">
                <a:latin typeface="Times New Roman" panose="02020603050405020304" pitchFamily="18" charset="0"/>
                <a:cs typeface="Times New Roman" panose="02020603050405020304" pitchFamily="18" charset="0"/>
                <a:sym typeface="+mn-ea"/>
              </a:rPr>
              <a:t>虚拟机上会导致禁用</a:t>
            </a:r>
            <a:r>
              <a:rPr lang="en-US" altLang="zh-CN" sz="2400" b="1" dirty="0">
                <a:latin typeface="Times New Roman" panose="02020603050405020304" pitchFamily="18" charset="0"/>
                <a:cs typeface="Times New Roman" panose="02020603050405020304" pitchFamily="18" charset="0"/>
                <a:sym typeface="+mn-ea"/>
              </a:rPr>
              <a:t>CPU</a:t>
            </a:r>
            <a:r>
              <a:rPr lang="zh-CN" altLang="en-US" sz="2400" b="1" dirty="0">
                <a:latin typeface="Times New Roman" panose="02020603050405020304" pitchFamily="18" charset="0"/>
                <a:cs typeface="Times New Roman" panose="02020603050405020304" pitchFamily="18" charset="0"/>
                <a:sym typeface="+mn-ea"/>
              </a:rPr>
              <a:t>，未来我们会修复，提升其稳定性</a:t>
            </a:r>
            <a:endParaRPr lang="zh-CN" altLang="en-US" sz="2400" b="1" dirty="0">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endParaRPr lang="zh-CN" altLang="en-US" sz="2400" b="1" dirty="0">
              <a:solidFill>
                <a:srgbClr val="FF0000"/>
              </a:solidFill>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r>
              <a:rPr lang="en-US" altLang="zh-CN" sz="2400" b="1" dirty="0">
                <a:latin typeface="Times New Roman" panose="02020603050405020304" pitchFamily="18" charset="0"/>
                <a:cs typeface="Times New Roman" panose="02020603050405020304" pitchFamily="18" charset="0"/>
                <a:sym typeface="+mn-ea"/>
              </a:rPr>
              <a:t>COS cgroup</a:t>
            </a:r>
            <a:r>
              <a:rPr lang="zh-CN" altLang="en-US" sz="2400" b="1" dirty="0">
                <a:latin typeface="Times New Roman" panose="02020603050405020304" pitchFamily="18" charset="0"/>
                <a:cs typeface="Times New Roman" panose="02020603050405020304" pitchFamily="18" charset="0"/>
                <a:sym typeface="+mn-ea"/>
              </a:rPr>
              <a:t>目前使用系统调用实现，未来会将其使用</a:t>
            </a:r>
            <a:r>
              <a:rPr lang="en-US" altLang="zh-CN" sz="2400" b="1" dirty="0">
                <a:latin typeface="Times New Roman" panose="02020603050405020304" pitchFamily="18" charset="0"/>
                <a:cs typeface="Times New Roman" panose="02020603050405020304" pitchFamily="18" charset="0"/>
                <a:sym typeface="+mn-ea"/>
              </a:rPr>
              <a:t>Linux</a:t>
            </a:r>
            <a:r>
              <a:rPr lang="zh-CN" altLang="en-US" sz="2400" b="1" dirty="0">
                <a:latin typeface="Times New Roman" panose="02020603050405020304" pitchFamily="18" charset="0"/>
                <a:cs typeface="Times New Roman" panose="02020603050405020304" pitchFamily="18" charset="0"/>
                <a:sym typeface="+mn-ea"/>
              </a:rPr>
              <a:t>中文件系统替换</a:t>
            </a:r>
            <a:endParaRPr lang="zh-CN" altLang="en-US" sz="2400" b="1" dirty="0">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endParaRPr lang="zh-CN" altLang="en-US" sz="2400" b="1" dirty="0">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r>
              <a:rPr lang="zh-CN" altLang="en-US" sz="2400" b="1" dirty="0">
                <a:latin typeface="Times New Roman" panose="02020603050405020304" pitchFamily="18" charset="0"/>
                <a:cs typeface="Times New Roman" panose="02020603050405020304" pitchFamily="18" charset="0"/>
                <a:sym typeface="+mn-ea"/>
              </a:rPr>
              <a:t>在适当的地方将</a:t>
            </a:r>
            <a:r>
              <a:rPr lang="en-US" altLang="zh-CN" sz="2400" b="1" dirty="0">
                <a:latin typeface="Times New Roman" panose="02020603050405020304" pitchFamily="18" charset="0"/>
                <a:cs typeface="Times New Roman" panose="02020603050405020304" pitchFamily="18" charset="0"/>
                <a:sym typeface="+mn-ea"/>
              </a:rPr>
              <a:t>eBPF</a:t>
            </a:r>
            <a:r>
              <a:rPr lang="zh-CN" altLang="en-US" sz="2400" b="1" dirty="0">
                <a:latin typeface="Times New Roman" panose="02020603050405020304" pitchFamily="18" charset="0"/>
                <a:cs typeface="Times New Roman" panose="02020603050405020304" pitchFamily="18" charset="0"/>
                <a:sym typeface="+mn-ea"/>
              </a:rPr>
              <a:t>添加入</a:t>
            </a:r>
            <a:r>
              <a:rPr lang="en-US" altLang="zh-CN" sz="2400" b="1" dirty="0">
                <a:latin typeface="Times New Roman" panose="02020603050405020304" pitchFamily="18" charset="0"/>
                <a:cs typeface="Times New Roman" panose="02020603050405020304" pitchFamily="18" charset="0"/>
                <a:sym typeface="+mn-ea"/>
              </a:rPr>
              <a:t>COS</a:t>
            </a:r>
            <a:r>
              <a:rPr lang="zh-CN" altLang="en-US" sz="2400" b="1" dirty="0">
                <a:latin typeface="Times New Roman" panose="02020603050405020304" pitchFamily="18" charset="0"/>
                <a:cs typeface="Times New Roman" panose="02020603050405020304" pitchFamily="18" charset="0"/>
                <a:sym typeface="+mn-ea"/>
              </a:rPr>
              <a:t>，实现性能优化</a:t>
            </a:r>
            <a:endParaRPr lang="zh-CN" altLang="en-US" sz="2400" b="1" dirty="0">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endParaRPr lang="zh-CN" altLang="en-US" sz="2400" b="1" dirty="0">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r>
              <a:rPr lang="zh-CN" altLang="en-US" sz="2400" b="1" dirty="0">
                <a:latin typeface="Times New Roman" panose="02020603050405020304" pitchFamily="18" charset="0"/>
                <a:cs typeface="Times New Roman" panose="02020603050405020304" pitchFamily="18" charset="0"/>
                <a:sym typeface="+mn-ea"/>
              </a:rPr>
              <a:t>基于</a:t>
            </a:r>
            <a:r>
              <a:rPr lang="en-US" altLang="zh-CN" sz="2400" b="1" dirty="0">
                <a:latin typeface="Times New Roman" panose="02020603050405020304" pitchFamily="18" charset="0"/>
                <a:cs typeface="Times New Roman" panose="02020603050405020304" pitchFamily="18" charset="0"/>
                <a:sym typeface="+mn-ea"/>
              </a:rPr>
              <a:t>COS</a:t>
            </a:r>
            <a:r>
              <a:rPr lang="zh-CN" altLang="en-US" sz="2400" b="1" dirty="0">
                <a:latin typeface="Times New Roman" panose="02020603050405020304" pitchFamily="18" charset="0"/>
                <a:cs typeface="Times New Roman" panose="02020603050405020304" pitchFamily="18" charset="0"/>
                <a:sym typeface="+mn-ea"/>
              </a:rPr>
              <a:t>搭建更多的负载，如基于</a:t>
            </a:r>
            <a:r>
              <a:rPr lang="en-US" altLang="zh-CN" sz="2400" b="1" dirty="0">
                <a:latin typeface="Times New Roman" panose="02020603050405020304" pitchFamily="18" charset="0"/>
                <a:cs typeface="Times New Roman" panose="02020603050405020304" pitchFamily="18" charset="0"/>
                <a:sym typeface="+mn-ea"/>
              </a:rPr>
              <a:t>COS</a:t>
            </a:r>
            <a:r>
              <a:rPr lang="zh-CN" altLang="en-US" sz="2400" b="1" dirty="0">
                <a:latin typeface="Times New Roman" panose="02020603050405020304" pitchFamily="18" charset="0"/>
                <a:cs typeface="Times New Roman" panose="02020603050405020304" pitchFamily="18" charset="0"/>
                <a:sym typeface="+mn-ea"/>
              </a:rPr>
              <a:t>的突发实例实现</a:t>
            </a:r>
            <a:endParaRPr lang="en-US" altLang="zh-CN" sz="2400" b="1" dirty="0">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endParaRPr lang="en-US" altLang="zh-CN" sz="2400" b="1" dirty="0">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r>
              <a:rPr lang="zh-CN" altLang="en-US" sz="2400" b="1" dirty="0">
                <a:latin typeface="Times New Roman" panose="02020603050405020304" pitchFamily="18" charset="0"/>
                <a:cs typeface="Times New Roman" panose="02020603050405020304" pitchFamily="18" charset="0"/>
                <a:sym typeface="+mn-ea"/>
              </a:rPr>
              <a:t>尝试将</a:t>
            </a:r>
            <a:r>
              <a:rPr lang="en-US" altLang="zh-CN" sz="2400" b="1" dirty="0">
                <a:latin typeface="Times New Roman" panose="02020603050405020304" pitchFamily="18" charset="0"/>
                <a:cs typeface="Times New Roman" panose="02020603050405020304" pitchFamily="18" charset="0"/>
                <a:sym typeface="+mn-ea"/>
              </a:rPr>
              <a:t>COS</a:t>
            </a:r>
            <a:r>
              <a:rPr lang="zh-CN" altLang="en-US" sz="2400" b="1" dirty="0">
                <a:latin typeface="Times New Roman" panose="02020603050405020304" pitchFamily="18" charset="0"/>
                <a:cs typeface="Times New Roman" panose="02020603050405020304" pitchFamily="18" charset="0"/>
                <a:sym typeface="+mn-ea"/>
              </a:rPr>
              <a:t>部署在工业界</a:t>
            </a:r>
            <a:endParaRPr lang="zh-CN" altLang="en-US" sz="2400" b="1" dirty="0">
              <a:latin typeface="Times New Roman" panose="02020603050405020304" pitchFamily="18" charset="0"/>
              <a:cs typeface="Times New Roman" panose="02020603050405020304" pitchFamily="18" charset="0"/>
              <a:sym typeface="+mn-ea"/>
            </a:endParaRPr>
          </a:p>
          <a:p>
            <a:endParaRPr lang="zh-CN" altLang="en-US" sz="2400" b="1" dirty="0">
              <a:latin typeface="Times New Roman" panose="02020603050405020304" pitchFamily="18" charset="0"/>
              <a:cs typeface="Times New Roman" panose="02020603050405020304" pitchFamily="18" charset="0"/>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b="1" dirty="0">
                <a:latin typeface="Times New Roman" panose="02020603050405020304" pitchFamily="18" charset="0"/>
                <a:cs typeface="Times New Roman" panose="02020603050405020304" pitchFamily="18" charset="0"/>
              </a:rPr>
              <a:t>Thanks</a:t>
            </a:r>
            <a:endParaRPr lang="zh-CN" altLang="en-US" b="1" dirty="0">
              <a:latin typeface="Times New Roman" panose="02020603050405020304" pitchFamily="18" charset="0"/>
              <a:cs typeface="Times New Roman" panose="02020603050405020304" pitchFamily="18" charset="0"/>
            </a:endParaRPr>
          </a:p>
        </p:txBody>
      </p:sp>
      <p:sp>
        <p:nvSpPr>
          <p:cNvPr id="6" name="文本框 5"/>
          <p:cNvSpPr txBox="1"/>
          <p:nvPr/>
        </p:nvSpPr>
        <p:spPr>
          <a:xfrm>
            <a:off x="4749165" y="5638800"/>
            <a:ext cx="2712720" cy="368300"/>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Presenter</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Zihao </a:t>
            </a:r>
            <a:r>
              <a:rPr lang="en-US" altLang="zh-CN" dirty="0">
                <a:latin typeface="Times New Roman" panose="02020603050405020304" pitchFamily="18" charset="0"/>
                <a:cs typeface="Times New Roman" panose="02020603050405020304" pitchFamily="18" charset="0"/>
              </a:rPr>
              <a:t>Duan</a:t>
            </a:r>
            <a:endParaRPr lang="en-US" altLang="zh-CN" dirty="0">
              <a:latin typeface="Times New Roman" panose="02020603050405020304" pitchFamily="18" charset="0"/>
              <a:cs typeface="Times New Roman" panose="02020603050405020304" pitchFamily="18" charset="0"/>
            </a:endParaRPr>
          </a:p>
        </p:txBody>
      </p:sp>
      <p:pic>
        <p:nvPicPr>
          <p:cNvPr id="5" name="图形 4" descr="功能区"/>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723190" y="2595563"/>
            <a:ext cx="914400" cy="9144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2509520" cy="6858000"/>
          </a:xfrm>
          <a:prstGeom prst="rect">
            <a:avLst/>
          </a:prstGeom>
          <a:solidFill>
            <a:srgbClr val="1D50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nvGrpSpPr>
          <p:cNvPr id="20" name="组合 19"/>
          <p:cNvGrpSpPr/>
          <p:nvPr/>
        </p:nvGrpSpPr>
        <p:grpSpPr>
          <a:xfrm>
            <a:off x="0" y="1256291"/>
            <a:ext cx="2737505" cy="762000"/>
            <a:chOff x="0" y="772160"/>
            <a:chExt cx="2737505" cy="762000"/>
          </a:xfrm>
        </p:grpSpPr>
        <p:sp>
          <p:nvSpPr>
            <p:cNvPr id="15" name="矩形 14"/>
            <p:cNvSpPr/>
            <p:nvPr/>
          </p:nvSpPr>
          <p:spPr>
            <a:xfrm>
              <a:off x="0" y="772160"/>
              <a:ext cx="2509520" cy="762000"/>
            </a:xfrm>
            <a:prstGeom prst="rect">
              <a:avLst/>
            </a:prstGeom>
            <a:solidFill>
              <a:srgbClr val="C0000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7" name="等腰三角形 16"/>
            <p:cNvSpPr/>
            <p:nvPr/>
          </p:nvSpPr>
          <p:spPr>
            <a:xfrm rot="5400000">
              <a:off x="2491281" y="1039167"/>
              <a:ext cx="264463" cy="227985"/>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sp>
        <p:nvSpPr>
          <p:cNvPr id="8" name="文本框 7"/>
          <p:cNvSpPr txBox="1"/>
          <p:nvPr/>
        </p:nvSpPr>
        <p:spPr>
          <a:xfrm>
            <a:off x="86360" y="1388371"/>
            <a:ext cx="2336800" cy="460375"/>
          </a:xfrm>
          <a:prstGeom prst="rect">
            <a:avLst/>
          </a:prstGeom>
          <a:noFill/>
        </p:spPr>
        <p:txBody>
          <a:bodyPr wrap="square" rtlCol="0">
            <a:spAutoFit/>
          </a:bodyPr>
          <a:lstStyle/>
          <a:p>
            <a:pPr algn="ctr"/>
            <a:r>
              <a:rPr lang="zh-CN" altLang="en-US" sz="2400" b="1" dirty="0">
                <a:solidFill>
                  <a:schemeClr val="bg1"/>
                </a:solidFill>
                <a:latin typeface="Times New Roman" panose="02020603050405020304" pitchFamily="18" charset="0"/>
                <a:cs typeface="Times New Roman" panose="02020603050405020304" pitchFamily="18" charset="0"/>
              </a:rPr>
              <a:t>研究</a:t>
            </a:r>
            <a:r>
              <a:rPr lang="zh-CN" altLang="en-US" sz="2400" b="1" dirty="0">
                <a:solidFill>
                  <a:schemeClr val="bg1"/>
                </a:solidFill>
                <a:latin typeface="Times New Roman" panose="02020603050405020304" pitchFamily="18" charset="0"/>
                <a:cs typeface="Times New Roman" panose="02020603050405020304" pitchFamily="18" charset="0"/>
              </a:rPr>
              <a:t>背景</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9" name="文本框 8"/>
          <p:cNvSpPr txBox="1"/>
          <p:nvPr/>
        </p:nvSpPr>
        <p:spPr>
          <a:xfrm>
            <a:off x="86360" y="2324952"/>
            <a:ext cx="2336800" cy="460375"/>
          </a:xfrm>
          <a:prstGeom prst="rect">
            <a:avLst/>
          </a:prstGeom>
          <a:noFill/>
        </p:spPr>
        <p:txBody>
          <a:bodyPr wrap="square" rtlCol="0">
            <a:spAutoFit/>
          </a:bodyPr>
          <a:lstStyle/>
          <a:p>
            <a:pPr algn="ctr"/>
            <a:r>
              <a:rPr lang="zh-CN" altLang="en-US" sz="2400" b="1" dirty="0">
                <a:solidFill>
                  <a:schemeClr val="bg1"/>
                </a:solidFill>
                <a:latin typeface="Times New Roman" panose="02020603050405020304" pitchFamily="18" charset="0"/>
                <a:cs typeface="Times New Roman" panose="02020603050405020304" pitchFamily="18" charset="0"/>
              </a:rPr>
              <a:t>设计</a:t>
            </a:r>
            <a:r>
              <a:rPr lang="zh-CN" altLang="en-US" sz="2400" b="1" dirty="0">
                <a:solidFill>
                  <a:schemeClr val="bg1"/>
                </a:solidFill>
                <a:latin typeface="Times New Roman" panose="02020603050405020304" pitchFamily="18" charset="0"/>
                <a:cs typeface="Times New Roman" panose="02020603050405020304" pitchFamily="18" charset="0"/>
              </a:rPr>
              <a:t>实现</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10" name="文本框 9"/>
          <p:cNvSpPr txBox="1"/>
          <p:nvPr/>
        </p:nvSpPr>
        <p:spPr>
          <a:xfrm>
            <a:off x="86360" y="3261533"/>
            <a:ext cx="2336800" cy="460375"/>
          </a:xfrm>
          <a:prstGeom prst="rect">
            <a:avLst/>
          </a:prstGeom>
          <a:noFill/>
        </p:spPr>
        <p:txBody>
          <a:bodyPr wrap="square" rtlCol="0">
            <a:spAutoFit/>
          </a:bodyPr>
          <a:lstStyle/>
          <a:p>
            <a:pPr algn="ctr"/>
            <a:r>
              <a:rPr lang="zh-CN" altLang="en-US" sz="2400" b="1" dirty="0">
                <a:solidFill>
                  <a:schemeClr val="bg1"/>
                </a:solidFill>
                <a:latin typeface="Times New Roman" panose="02020603050405020304" pitchFamily="18" charset="0"/>
                <a:cs typeface="Times New Roman" panose="02020603050405020304" pitchFamily="18" charset="0"/>
              </a:rPr>
              <a:t>高性能</a:t>
            </a:r>
            <a:r>
              <a:rPr lang="zh-CN" altLang="en-US" sz="2400" b="1" dirty="0">
                <a:solidFill>
                  <a:schemeClr val="bg1"/>
                </a:solidFill>
                <a:latin typeface="Times New Roman" panose="02020603050405020304" pitchFamily="18" charset="0"/>
                <a:cs typeface="Times New Roman" panose="02020603050405020304" pitchFamily="18" charset="0"/>
              </a:rPr>
              <a:t>优化</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11" name="文本框 10"/>
          <p:cNvSpPr txBox="1"/>
          <p:nvPr/>
        </p:nvSpPr>
        <p:spPr>
          <a:xfrm>
            <a:off x="86360" y="4198114"/>
            <a:ext cx="2336800" cy="461665"/>
          </a:xfrm>
          <a:prstGeom prst="rect">
            <a:avLst/>
          </a:prstGeom>
          <a:noFill/>
        </p:spPr>
        <p:txBody>
          <a:bodyPr wrap="square" rtlCol="0">
            <a:spAutoFit/>
          </a:bodyPr>
          <a:lstStyle/>
          <a:p>
            <a:pPr algn="ctr"/>
            <a:r>
              <a:rPr lang="zh-CN" altLang="en-US" sz="2400" b="1" dirty="0">
                <a:solidFill>
                  <a:schemeClr val="bg1"/>
                </a:solidFill>
                <a:latin typeface="Times New Roman" panose="02020603050405020304" pitchFamily="18" charset="0"/>
                <a:cs typeface="Times New Roman" panose="02020603050405020304" pitchFamily="18" charset="0"/>
              </a:rPr>
              <a:t>性能评估</a:t>
            </a:r>
            <a:endParaRPr lang="zh-CN" altLang="en-US" sz="2400" dirty="0">
              <a:solidFill>
                <a:schemeClr val="bg1"/>
              </a:solidFill>
              <a:latin typeface="Times New Roman" panose="02020603050405020304" pitchFamily="18" charset="0"/>
              <a:cs typeface="Times New Roman" panose="02020603050405020304" pitchFamily="18" charset="0"/>
            </a:endParaRPr>
          </a:p>
        </p:txBody>
      </p:sp>
      <p:pic>
        <p:nvPicPr>
          <p:cNvPr id="23" name="图形 22" descr="文凭卷筒"/>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797560" y="5943600"/>
            <a:ext cx="914400" cy="914400"/>
          </a:xfrm>
          <a:prstGeom prst="rect">
            <a:avLst/>
          </a:prstGeom>
        </p:spPr>
      </p:pic>
      <p:sp>
        <p:nvSpPr>
          <p:cNvPr id="13" name="标题 1"/>
          <p:cNvSpPr txBox="1"/>
          <p:nvPr/>
        </p:nvSpPr>
        <p:spPr>
          <a:xfrm>
            <a:off x="3255691" y="568119"/>
            <a:ext cx="8596786" cy="6881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b="1" dirty="0">
                <a:latin typeface="Times New Roman" panose="02020603050405020304" pitchFamily="18" charset="0"/>
                <a:cs typeface="Times New Roman" panose="02020603050405020304" pitchFamily="18" charset="0"/>
              </a:rPr>
              <a:t>0.1 </a:t>
            </a:r>
            <a:r>
              <a:rPr lang="zh-CN" altLang="en-US" sz="3600" b="1" dirty="0">
                <a:latin typeface="Times New Roman" panose="02020603050405020304" pitchFamily="18" charset="0"/>
                <a:cs typeface="Times New Roman" panose="02020603050405020304" pitchFamily="18" charset="0"/>
              </a:rPr>
              <a:t>背景</a:t>
            </a:r>
            <a:r>
              <a:rPr lang="zh-CN" altLang="en-US" sz="3600" b="1" dirty="0">
                <a:latin typeface="Times New Roman" panose="02020603050405020304" pitchFamily="18" charset="0"/>
                <a:cs typeface="Times New Roman" panose="02020603050405020304" pitchFamily="18" charset="0"/>
              </a:rPr>
              <a:t>介绍</a:t>
            </a:r>
            <a:endParaRPr lang="zh-CN" altLang="en-US" sz="3600" b="1" dirty="0">
              <a:latin typeface="Times New Roman" panose="02020603050405020304" pitchFamily="18" charset="0"/>
              <a:cs typeface="Times New Roman" panose="02020603050405020304" pitchFamily="18" charset="0"/>
            </a:endParaRPr>
          </a:p>
        </p:txBody>
      </p:sp>
      <p:pic>
        <p:nvPicPr>
          <p:cNvPr id="16" name="图片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668" y="311328"/>
            <a:ext cx="2256183" cy="414149"/>
          </a:xfrm>
          <a:prstGeom prst="rect">
            <a:avLst/>
          </a:prstGeom>
        </p:spPr>
      </p:pic>
      <p:sp>
        <p:nvSpPr>
          <p:cNvPr id="30" name="文本框 29"/>
          <p:cNvSpPr txBox="1"/>
          <p:nvPr/>
        </p:nvSpPr>
        <p:spPr>
          <a:xfrm>
            <a:off x="46051" y="5134697"/>
            <a:ext cx="2336800" cy="460375"/>
          </a:xfrm>
          <a:prstGeom prst="rect">
            <a:avLst/>
          </a:prstGeom>
          <a:noFill/>
        </p:spPr>
        <p:txBody>
          <a:bodyPr wrap="square" rtlCol="0">
            <a:spAutoFit/>
          </a:bodyPr>
          <a:lstStyle/>
          <a:p>
            <a:pPr algn="ctr"/>
            <a:r>
              <a:rPr lang="zh-CN" altLang="en-US" sz="2400" b="1" dirty="0">
                <a:solidFill>
                  <a:schemeClr val="bg1"/>
                </a:solidFill>
                <a:latin typeface="Times New Roman" panose="02020603050405020304" pitchFamily="18" charset="0"/>
                <a:cs typeface="Times New Roman" panose="02020603050405020304" pitchFamily="18" charset="0"/>
              </a:rPr>
              <a:t>赛题</a:t>
            </a:r>
            <a:r>
              <a:rPr lang="zh-CN" altLang="en-US" sz="2400" b="1" dirty="0">
                <a:solidFill>
                  <a:schemeClr val="bg1"/>
                </a:solidFill>
                <a:latin typeface="Times New Roman" panose="02020603050405020304" pitchFamily="18" charset="0"/>
                <a:cs typeface="Times New Roman" panose="02020603050405020304" pitchFamily="18" charset="0"/>
              </a:rPr>
              <a:t>总结</a:t>
            </a:r>
            <a:endParaRPr lang="zh-CN" altLang="en-US" sz="2400" dirty="0">
              <a:solidFill>
                <a:schemeClr val="bg1"/>
              </a:solidFill>
              <a:latin typeface="Times New Roman" panose="02020603050405020304" pitchFamily="18" charset="0"/>
              <a:cs typeface="Times New Roman" panose="02020603050405020304" pitchFamily="18" charset="0"/>
            </a:endParaRPr>
          </a:p>
        </p:txBody>
      </p:sp>
      <p:sp>
        <p:nvSpPr>
          <p:cNvPr id="33" name="文本框 32"/>
          <p:cNvSpPr txBox="1"/>
          <p:nvPr/>
        </p:nvSpPr>
        <p:spPr>
          <a:xfrm>
            <a:off x="3255645" y="4323080"/>
            <a:ext cx="5621020" cy="525780"/>
          </a:xfrm>
          <a:prstGeom prst="rect">
            <a:avLst/>
          </a:prstGeom>
          <a:noFill/>
        </p:spPr>
        <p:txBody>
          <a:bodyPr wrap="square" rtlCol="0">
            <a:noAutofit/>
          </a:bodyPr>
          <a:lstStyle/>
          <a:p>
            <a:r>
              <a:rPr lang="zh-CN" altLang="en-US" sz="2800" b="1" dirty="0">
                <a:latin typeface="Times New Roman" panose="02020603050405020304" pitchFamily="18" charset="0"/>
                <a:cs typeface="Times New Roman" panose="02020603050405020304" pitchFamily="18" charset="0"/>
              </a:rPr>
              <a:t>基于内核接口搭建用户态调度框架</a:t>
            </a:r>
            <a:endParaRPr lang="en-US" altLang="zh-CN" sz="2800" u="sng" dirty="0">
              <a:latin typeface="Times New Roman" panose="02020603050405020304" pitchFamily="18" charset="0"/>
              <a:cs typeface="Times New Roman" panose="02020603050405020304" pitchFamily="18" charset="0"/>
            </a:endParaRPr>
          </a:p>
          <a:p>
            <a:endParaRPr lang="zh-CN" altLang="en-US" sz="2800" b="1" u="sng" dirty="0">
              <a:latin typeface="Times New Roman" panose="02020603050405020304" pitchFamily="18" charset="0"/>
              <a:cs typeface="Times New Roman" panose="02020603050405020304" pitchFamily="18" charset="0"/>
            </a:endParaRPr>
          </a:p>
        </p:txBody>
      </p:sp>
      <p:sp>
        <p:nvSpPr>
          <p:cNvPr id="3" name="文本框 2"/>
          <p:cNvSpPr txBox="1"/>
          <p:nvPr/>
        </p:nvSpPr>
        <p:spPr>
          <a:xfrm>
            <a:off x="3278505" y="1247775"/>
            <a:ext cx="6096000" cy="521970"/>
          </a:xfrm>
          <a:prstGeom prst="rect">
            <a:avLst/>
          </a:prstGeom>
          <a:noFill/>
        </p:spPr>
        <p:txBody>
          <a:bodyPr wrap="square" rtlCol="0" anchor="t">
            <a:spAutoFit/>
          </a:bodyPr>
          <a:p>
            <a:r>
              <a:rPr lang="zh-CN" altLang="en-US" sz="2800" b="1" dirty="0">
                <a:latin typeface="Times New Roman" panose="02020603050405020304" pitchFamily="18" charset="0"/>
                <a:cs typeface="Times New Roman" panose="02020603050405020304" pitchFamily="18" charset="0"/>
                <a:sym typeface="+mn-ea"/>
              </a:rPr>
              <a:t>用户态调度框架</a:t>
            </a:r>
            <a:endParaRPr lang="zh-CN" altLang="en-US" sz="2800" b="1" dirty="0">
              <a:latin typeface="Times New Roman" panose="02020603050405020304" pitchFamily="18" charset="0"/>
              <a:cs typeface="Times New Roman" panose="02020603050405020304" pitchFamily="18" charset="0"/>
              <a:sym typeface="+mn-ea"/>
            </a:endParaRPr>
          </a:p>
        </p:txBody>
      </p:sp>
      <p:sp>
        <p:nvSpPr>
          <p:cNvPr id="4" name="文本框 3"/>
          <p:cNvSpPr txBox="1"/>
          <p:nvPr/>
        </p:nvSpPr>
        <p:spPr>
          <a:xfrm>
            <a:off x="3362325" y="1769745"/>
            <a:ext cx="8489950" cy="2306955"/>
          </a:xfrm>
          <a:prstGeom prst="rect">
            <a:avLst/>
          </a:prstGeom>
          <a:noFill/>
        </p:spPr>
        <p:txBody>
          <a:bodyPr wrap="square" rtlCol="0" anchor="t">
            <a:spAutoFit/>
          </a:bodyPr>
          <a:p>
            <a:r>
              <a:rPr lang="zh-CN" altLang="en-US">
                <a:sym typeface="+mn-ea"/>
              </a:rPr>
              <a:t>用户态调度框架</a:t>
            </a:r>
            <a:r>
              <a:rPr lang="zh-CN" altLang="en-US">
                <a:solidFill>
                  <a:srgbClr val="FF0000"/>
                </a:solidFill>
                <a:sym typeface="+mn-ea"/>
              </a:rPr>
              <a:t>将线程调度的权限从内核暴露到用户态</a:t>
            </a:r>
            <a:r>
              <a:rPr lang="zh-CN" altLang="en-US">
                <a:sym typeface="+mn-ea"/>
              </a:rPr>
              <a:t>，通过提供</a:t>
            </a:r>
            <a:r>
              <a:rPr lang="zh-CN" altLang="en-US">
                <a:solidFill>
                  <a:srgbClr val="FF0000"/>
                </a:solidFill>
                <a:sym typeface="+mn-ea"/>
              </a:rPr>
              <a:t>接口</a:t>
            </a:r>
            <a:r>
              <a:rPr lang="zh-CN" altLang="en-US">
                <a:sym typeface="+mn-ea"/>
              </a:rPr>
              <a:t>（</a:t>
            </a:r>
            <a:r>
              <a:rPr lang="en-US" altLang="zh-CN">
                <a:sym typeface="+mn-ea"/>
              </a:rPr>
              <a:t>syscall</a:t>
            </a:r>
            <a:r>
              <a:rPr lang="zh-CN" altLang="en-US">
                <a:sym typeface="+mn-ea"/>
              </a:rPr>
              <a:t>、</a:t>
            </a:r>
            <a:r>
              <a:rPr lang="en-US" altLang="zh-CN">
                <a:sym typeface="+mn-ea"/>
              </a:rPr>
              <a:t>eBPF</a:t>
            </a:r>
            <a:r>
              <a:rPr lang="zh-CN" altLang="en-US">
                <a:sym typeface="+mn-ea"/>
              </a:rPr>
              <a:t>）的形式让用户态控制线程调度。</a:t>
            </a:r>
            <a:endParaRPr lang="zh-CN" altLang="en-US">
              <a:sym typeface="+mn-ea"/>
            </a:endParaRPr>
          </a:p>
          <a:p>
            <a:endParaRPr lang="zh-CN" altLang="en-US">
              <a:sym typeface="+mn-ea"/>
            </a:endParaRPr>
          </a:p>
          <a:p>
            <a:r>
              <a:rPr lang="zh-CN" altLang="en-US">
                <a:sym typeface="+mn-ea"/>
              </a:rPr>
              <a:t>用户态调度框架不仅能让用户自定义策略渗透到内核来达到</a:t>
            </a:r>
            <a:r>
              <a:rPr lang="zh-CN" altLang="en-US">
                <a:solidFill>
                  <a:schemeClr val="tx1"/>
                </a:solidFill>
                <a:sym typeface="+mn-ea"/>
              </a:rPr>
              <a:t>针对性</a:t>
            </a:r>
            <a:r>
              <a:rPr lang="zh-CN" altLang="en-US">
                <a:sym typeface="+mn-ea"/>
              </a:rPr>
              <a:t>的优化，还具有</a:t>
            </a:r>
            <a:r>
              <a:rPr lang="zh-CN" altLang="en-US">
                <a:solidFill>
                  <a:schemeClr val="tx1"/>
                </a:solidFill>
                <a:sym typeface="+mn-ea"/>
              </a:rPr>
              <a:t>轻、快的运维优势，在不重启系统、几乎不影响业务运行的前提下调整策略。</a:t>
            </a:r>
            <a:endParaRPr lang="zh-CN" altLang="en-US">
              <a:sym typeface="+mn-ea"/>
            </a:endParaRPr>
          </a:p>
          <a:p>
            <a:endParaRPr lang="zh-CN" altLang="en-US">
              <a:sym typeface="+mn-ea"/>
            </a:endParaRPr>
          </a:p>
          <a:p>
            <a:r>
              <a:rPr>
                <a:sym typeface="+mn-ea"/>
              </a:rPr>
              <a:t>另一方面，尽管用户态调度器可以</a:t>
            </a:r>
            <a:r>
              <a:rPr lang="zh-CN">
                <a:sym typeface="+mn-ea"/>
              </a:rPr>
              <a:t>不兼容</a:t>
            </a:r>
            <a:r>
              <a:rPr lang="en-US" altLang="zh-CN">
                <a:sym typeface="+mn-ea"/>
              </a:rPr>
              <a:t>cgroup</a:t>
            </a:r>
            <a:r>
              <a:rPr>
                <a:sym typeface="+mn-ea"/>
              </a:rPr>
              <a:t>（比如 Google 的 ghOSt 方案），但在云场景下整个管控面仍然非常依赖 </a:t>
            </a:r>
            <a:r>
              <a:rPr lang="en-US">
                <a:sym typeface="+mn-ea"/>
              </a:rPr>
              <a:t>cgroup</a:t>
            </a:r>
            <a:r>
              <a:rPr lang="zh-CN" altLang="en-US">
                <a:sym typeface="+mn-ea"/>
              </a:rPr>
              <a:t>。</a:t>
            </a:r>
            <a:endParaRPr lang="zh-CN" altLang="en-US">
              <a:sym typeface="+mn-ea"/>
            </a:endParaRPr>
          </a:p>
        </p:txBody>
      </p:sp>
      <p:sp>
        <p:nvSpPr>
          <p:cNvPr id="2" name="文本框 1"/>
          <p:cNvSpPr txBox="1"/>
          <p:nvPr/>
        </p:nvSpPr>
        <p:spPr>
          <a:xfrm>
            <a:off x="3255645" y="4919980"/>
            <a:ext cx="7853045" cy="1630045"/>
          </a:xfrm>
          <a:prstGeom prst="rect">
            <a:avLst/>
          </a:prstGeom>
          <a:noFill/>
        </p:spPr>
        <p:txBody>
          <a:bodyPr wrap="square" rtlCol="0" anchor="t">
            <a:spAutoFit/>
          </a:bodyPr>
          <a:p>
            <a:pPr marL="342900" indent="-342900">
              <a:buFont typeface="Arial" panose="020B0604020202020204" pitchFamily="34" charset="0"/>
              <a:buChar char="•"/>
            </a:pPr>
            <a:r>
              <a:rPr lang="zh-CN" altLang="en-US" sz="2000" b="1" dirty="0">
                <a:latin typeface="Times New Roman" panose="02020603050405020304" pitchFamily="18" charset="0"/>
                <a:cs typeface="Times New Roman" panose="02020603050405020304" pitchFamily="18" charset="0"/>
                <a:sym typeface="+mn-ea"/>
              </a:rPr>
              <a:t>开发简单</a:t>
            </a:r>
            <a:r>
              <a:rPr lang="zh-CN" altLang="en-US" sz="2000" dirty="0">
                <a:latin typeface="Times New Roman" panose="02020603050405020304" pitchFamily="18" charset="0"/>
                <a:cs typeface="Times New Roman" panose="02020603050405020304" pitchFamily="18" charset="0"/>
                <a:sym typeface="+mn-ea"/>
              </a:rPr>
              <a:t>：用户态编程</a:t>
            </a:r>
            <a:endParaRPr lang="zh-CN" alt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altLang="zh-CN" sz="2000" b="1" dirty="0">
              <a:solidFill>
                <a:srgbClr val="C0000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zh-CN" altLang="en-US" sz="2000" b="1" dirty="0">
                <a:latin typeface="Times New Roman" panose="02020603050405020304" pitchFamily="18" charset="0"/>
                <a:cs typeface="Times New Roman" panose="02020603050405020304" pitchFamily="18" charset="0"/>
                <a:sym typeface="+mn-ea"/>
              </a:rPr>
              <a:t>部署时间短，不易出错</a:t>
            </a:r>
            <a:endParaRPr lang="zh-CN" alt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altLang="zh-CN" sz="2000" dirty="0">
              <a:solidFill>
                <a:srgbClr val="C0000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zh-CN" altLang="en-US" sz="2000" b="1" dirty="0">
                <a:latin typeface="Times New Roman" panose="02020603050405020304" pitchFamily="18" charset="0"/>
                <a:cs typeface="Times New Roman" panose="02020603050405020304" pitchFamily="18" charset="0"/>
                <a:sym typeface="+mn-ea"/>
              </a:rPr>
              <a:t>适用性广</a:t>
            </a:r>
            <a:r>
              <a:rPr lang="zh-CN" altLang="en-US" sz="2000" dirty="0">
                <a:latin typeface="Times New Roman" panose="02020603050405020304" pitchFamily="18" charset="0"/>
                <a:cs typeface="Times New Roman" panose="02020603050405020304" pitchFamily="18" charset="0"/>
                <a:sym typeface="+mn-ea"/>
              </a:rPr>
              <a:t>：重复利用用户态调度框架部署调度算法</a:t>
            </a:r>
            <a:endParaRPr lang="zh-CN" altLang="en-US" sz="2000" dirty="0">
              <a:latin typeface="Times New Roman" panose="02020603050405020304" pitchFamily="18" charset="0"/>
              <a:cs typeface="Times New Roman" panose="02020603050405020304" pitchFamily="18" charset="0"/>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2509520" cy="6858000"/>
          </a:xfrm>
          <a:prstGeom prst="rect">
            <a:avLst/>
          </a:prstGeom>
          <a:solidFill>
            <a:srgbClr val="1D50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nvGrpSpPr>
          <p:cNvPr id="20" name="组合 19"/>
          <p:cNvGrpSpPr/>
          <p:nvPr/>
        </p:nvGrpSpPr>
        <p:grpSpPr>
          <a:xfrm>
            <a:off x="0" y="1256291"/>
            <a:ext cx="2737505" cy="762000"/>
            <a:chOff x="0" y="772160"/>
            <a:chExt cx="2737505" cy="762000"/>
          </a:xfrm>
        </p:grpSpPr>
        <p:sp>
          <p:nvSpPr>
            <p:cNvPr id="15" name="矩形 14"/>
            <p:cNvSpPr/>
            <p:nvPr/>
          </p:nvSpPr>
          <p:spPr>
            <a:xfrm>
              <a:off x="0" y="772160"/>
              <a:ext cx="2509520" cy="762000"/>
            </a:xfrm>
            <a:prstGeom prst="rect">
              <a:avLst/>
            </a:prstGeom>
            <a:solidFill>
              <a:srgbClr val="C0000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7" name="等腰三角形 16"/>
            <p:cNvSpPr/>
            <p:nvPr/>
          </p:nvSpPr>
          <p:spPr>
            <a:xfrm rot="5400000">
              <a:off x="2491281" y="1039167"/>
              <a:ext cx="264463" cy="227985"/>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sp>
        <p:nvSpPr>
          <p:cNvPr id="8" name="文本框 7"/>
          <p:cNvSpPr txBox="1"/>
          <p:nvPr/>
        </p:nvSpPr>
        <p:spPr>
          <a:xfrm>
            <a:off x="86360" y="1388371"/>
            <a:ext cx="2336800" cy="460375"/>
          </a:xfrm>
          <a:prstGeom prst="rect">
            <a:avLst/>
          </a:prstGeom>
          <a:noFill/>
        </p:spPr>
        <p:txBody>
          <a:bodyPr wrap="square" rtlCol="0">
            <a:spAutoFit/>
          </a:bodyPr>
          <a:lstStyle/>
          <a:p>
            <a:pPr algn="ctr"/>
            <a:r>
              <a:rPr lang="zh-CN" altLang="en-US" sz="2400" b="1" dirty="0">
                <a:solidFill>
                  <a:schemeClr val="bg1"/>
                </a:solidFill>
                <a:latin typeface="Times New Roman" panose="02020603050405020304" pitchFamily="18" charset="0"/>
                <a:cs typeface="Times New Roman" panose="02020603050405020304" pitchFamily="18" charset="0"/>
              </a:rPr>
              <a:t>研究</a:t>
            </a:r>
            <a:r>
              <a:rPr lang="zh-CN" altLang="en-US" sz="2400" b="1" dirty="0">
                <a:solidFill>
                  <a:schemeClr val="bg1"/>
                </a:solidFill>
                <a:latin typeface="Times New Roman" panose="02020603050405020304" pitchFamily="18" charset="0"/>
                <a:cs typeface="Times New Roman" panose="02020603050405020304" pitchFamily="18" charset="0"/>
              </a:rPr>
              <a:t>背景</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9" name="文本框 8"/>
          <p:cNvSpPr txBox="1"/>
          <p:nvPr/>
        </p:nvSpPr>
        <p:spPr>
          <a:xfrm>
            <a:off x="86360" y="2324952"/>
            <a:ext cx="2336800" cy="460375"/>
          </a:xfrm>
          <a:prstGeom prst="rect">
            <a:avLst/>
          </a:prstGeom>
          <a:noFill/>
        </p:spPr>
        <p:txBody>
          <a:bodyPr wrap="square" rtlCol="0">
            <a:spAutoFit/>
          </a:bodyPr>
          <a:lstStyle/>
          <a:p>
            <a:pPr algn="ctr"/>
            <a:r>
              <a:rPr lang="zh-CN" altLang="en-US" sz="2400" b="1" dirty="0">
                <a:solidFill>
                  <a:schemeClr val="bg1"/>
                </a:solidFill>
                <a:latin typeface="Times New Roman" panose="02020603050405020304" pitchFamily="18" charset="0"/>
                <a:cs typeface="Times New Roman" panose="02020603050405020304" pitchFamily="18" charset="0"/>
              </a:rPr>
              <a:t>设计</a:t>
            </a:r>
            <a:r>
              <a:rPr lang="zh-CN" altLang="en-US" sz="2400" b="1" dirty="0">
                <a:solidFill>
                  <a:schemeClr val="bg1"/>
                </a:solidFill>
                <a:latin typeface="Times New Roman" panose="02020603050405020304" pitchFamily="18" charset="0"/>
                <a:cs typeface="Times New Roman" panose="02020603050405020304" pitchFamily="18" charset="0"/>
              </a:rPr>
              <a:t>实现</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10" name="文本框 9"/>
          <p:cNvSpPr txBox="1"/>
          <p:nvPr/>
        </p:nvSpPr>
        <p:spPr>
          <a:xfrm>
            <a:off x="86360" y="3261533"/>
            <a:ext cx="2336800" cy="460375"/>
          </a:xfrm>
          <a:prstGeom prst="rect">
            <a:avLst/>
          </a:prstGeom>
          <a:noFill/>
        </p:spPr>
        <p:txBody>
          <a:bodyPr wrap="square" rtlCol="0">
            <a:spAutoFit/>
          </a:bodyPr>
          <a:lstStyle/>
          <a:p>
            <a:pPr algn="ctr"/>
            <a:r>
              <a:rPr lang="zh-CN" altLang="en-US" sz="2400" b="1" dirty="0">
                <a:solidFill>
                  <a:schemeClr val="bg1"/>
                </a:solidFill>
                <a:latin typeface="Times New Roman" panose="02020603050405020304" pitchFamily="18" charset="0"/>
                <a:cs typeface="Times New Roman" panose="02020603050405020304" pitchFamily="18" charset="0"/>
              </a:rPr>
              <a:t>高性能</a:t>
            </a:r>
            <a:r>
              <a:rPr lang="zh-CN" altLang="en-US" sz="2400" b="1" dirty="0">
                <a:solidFill>
                  <a:schemeClr val="bg1"/>
                </a:solidFill>
                <a:latin typeface="Times New Roman" panose="02020603050405020304" pitchFamily="18" charset="0"/>
                <a:cs typeface="Times New Roman" panose="02020603050405020304" pitchFamily="18" charset="0"/>
              </a:rPr>
              <a:t>优化</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11" name="文本框 10"/>
          <p:cNvSpPr txBox="1"/>
          <p:nvPr/>
        </p:nvSpPr>
        <p:spPr>
          <a:xfrm>
            <a:off x="86360" y="4198114"/>
            <a:ext cx="2336800" cy="461665"/>
          </a:xfrm>
          <a:prstGeom prst="rect">
            <a:avLst/>
          </a:prstGeom>
          <a:noFill/>
        </p:spPr>
        <p:txBody>
          <a:bodyPr wrap="square" rtlCol="0">
            <a:spAutoFit/>
          </a:bodyPr>
          <a:lstStyle/>
          <a:p>
            <a:pPr algn="ctr"/>
            <a:r>
              <a:rPr lang="zh-CN" altLang="en-US" sz="2400" b="1" dirty="0">
                <a:solidFill>
                  <a:schemeClr val="bg1"/>
                </a:solidFill>
                <a:latin typeface="Times New Roman" panose="02020603050405020304" pitchFamily="18" charset="0"/>
                <a:cs typeface="Times New Roman" panose="02020603050405020304" pitchFamily="18" charset="0"/>
              </a:rPr>
              <a:t>性能评估</a:t>
            </a:r>
            <a:endParaRPr lang="zh-CN" altLang="en-US" sz="2400" dirty="0">
              <a:solidFill>
                <a:schemeClr val="bg1"/>
              </a:solidFill>
              <a:latin typeface="Times New Roman" panose="02020603050405020304" pitchFamily="18" charset="0"/>
              <a:cs typeface="Times New Roman" panose="02020603050405020304" pitchFamily="18" charset="0"/>
            </a:endParaRPr>
          </a:p>
        </p:txBody>
      </p:sp>
      <p:pic>
        <p:nvPicPr>
          <p:cNvPr id="23" name="图形 22" descr="文凭卷筒"/>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797560" y="5943600"/>
            <a:ext cx="914400" cy="914400"/>
          </a:xfrm>
          <a:prstGeom prst="rect">
            <a:avLst/>
          </a:prstGeom>
        </p:spPr>
      </p:pic>
      <p:sp>
        <p:nvSpPr>
          <p:cNvPr id="13" name="标题 1"/>
          <p:cNvSpPr txBox="1"/>
          <p:nvPr/>
        </p:nvSpPr>
        <p:spPr>
          <a:xfrm>
            <a:off x="3255691" y="568119"/>
            <a:ext cx="8596786" cy="6881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b="1" dirty="0">
                <a:latin typeface="Times New Roman" panose="02020603050405020304" pitchFamily="18" charset="0"/>
                <a:cs typeface="Times New Roman" panose="02020603050405020304" pitchFamily="18" charset="0"/>
              </a:rPr>
              <a:t>0.2 </a:t>
            </a:r>
            <a:r>
              <a:rPr lang="zh-CN" altLang="en-US" sz="3600" b="1" dirty="0">
                <a:latin typeface="Times New Roman" panose="02020603050405020304" pitchFamily="18" charset="0"/>
                <a:cs typeface="Times New Roman" panose="02020603050405020304" pitchFamily="18" charset="0"/>
                <a:sym typeface="+mn-ea"/>
              </a:rPr>
              <a:t>用户态调度框架</a:t>
            </a:r>
            <a:endParaRPr lang="zh-CN" altLang="en-US" sz="3600" b="1" dirty="0">
              <a:latin typeface="Times New Roman" panose="02020603050405020304" pitchFamily="18" charset="0"/>
              <a:cs typeface="Times New Roman" panose="02020603050405020304" pitchFamily="18" charset="0"/>
              <a:sym typeface="+mn-ea"/>
            </a:endParaRPr>
          </a:p>
        </p:txBody>
      </p:sp>
      <p:pic>
        <p:nvPicPr>
          <p:cNvPr id="16" name="图片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668" y="311328"/>
            <a:ext cx="2256183" cy="414149"/>
          </a:xfrm>
          <a:prstGeom prst="rect">
            <a:avLst/>
          </a:prstGeom>
        </p:spPr>
      </p:pic>
      <p:sp>
        <p:nvSpPr>
          <p:cNvPr id="30" name="文本框 29"/>
          <p:cNvSpPr txBox="1"/>
          <p:nvPr/>
        </p:nvSpPr>
        <p:spPr>
          <a:xfrm>
            <a:off x="46051" y="5134697"/>
            <a:ext cx="2336800" cy="460375"/>
          </a:xfrm>
          <a:prstGeom prst="rect">
            <a:avLst/>
          </a:prstGeom>
          <a:noFill/>
        </p:spPr>
        <p:txBody>
          <a:bodyPr wrap="square" rtlCol="0">
            <a:spAutoFit/>
          </a:bodyPr>
          <a:lstStyle/>
          <a:p>
            <a:pPr algn="ctr"/>
            <a:r>
              <a:rPr lang="zh-CN" altLang="en-US" sz="2400" b="1" dirty="0">
                <a:solidFill>
                  <a:schemeClr val="bg1"/>
                </a:solidFill>
                <a:latin typeface="Times New Roman" panose="02020603050405020304" pitchFamily="18" charset="0"/>
                <a:cs typeface="Times New Roman" panose="02020603050405020304" pitchFamily="18" charset="0"/>
              </a:rPr>
              <a:t>赛题</a:t>
            </a:r>
            <a:r>
              <a:rPr lang="zh-CN" altLang="en-US" sz="2400" b="1" dirty="0">
                <a:solidFill>
                  <a:schemeClr val="bg1"/>
                </a:solidFill>
                <a:latin typeface="Times New Roman" panose="02020603050405020304" pitchFamily="18" charset="0"/>
                <a:cs typeface="Times New Roman" panose="02020603050405020304" pitchFamily="18" charset="0"/>
              </a:rPr>
              <a:t>总结</a:t>
            </a:r>
            <a:endParaRPr lang="zh-CN" altLang="en-US" sz="2400" dirty="0">
              <a:solidFill>
                <a:schemeClr val="bg1"/>
              </a:solidFill>
              <a:latin typeface="Times New Roman" panose="02020603050405020304" pitchFamily="18" charset="0"/>
              <a:cs typeface="Times New Roman" panose="02020603050405020304" pitchFamily="18" charset="0"/>
            </a:endParaRPr>
          </a:p>
        </p:txBody>
      </p:sp>
      <p:sp>
        <p:nvSpPr>
          <p:cNvPr id="31" name="文本框 30"/>
          <p:cNvSpPr txBox="1"/>
          <p:nvPr/>
        </p:nvSpPr>
        <p:spPr>
          <a:xfrm>
            <a:off x="3278339" y="1387845"/>
            <a:ext cx="4940631" cy="521970"/>
          </a:xfrm>
          <a:prstGeom prst="rect">
            <a:avLst/>
          </a:prstGeom>
          <a:noFill/>
        </p:spPr>
        <p:txBody>
          <a:bodyPr wrap="square" rtlCol="0">
            <a:spAutoFit/>
          </a:bodyPr>
          <a:lstStyle/>
          <a:p>
            <a:r>
              <a:rPr lang="zh-CN" altLang="en-US" sz="2800" b="1" dirty="0">
                <a:latin typeface="Times New Roman" panose="02020603050405020304" pitchFamily="18" charset="0"/>
                <a:cs typeface="Times New Roman" panose="02020603050405020304" pitchFamily="18" charset="0"/>
              </a:rPr>
              <a:t>内核部分</a:t>
            </a:r>
            <a:endParaRPr lang="zh-CN" altLang="en-US" sz="2800" b="1" dirty="0">
              <a:latin typeface="Times New Roman" panose="02020603050405020304" pitchFamily="18" charset="0"/>
              <a:cs typeface="Times New Roman" panose="02020603050405020304" pitchFamily="18" charset="0"/>
            </a:endParaRPr>
          </a:p>
        </p:txBody>
      </p:sp>
      <p:sp>
        <p:nvSpPr>
          <p:cNvPr id="32" name="文本框 31"/>
          <p:cNvSpPr txBox="1"/>
          <p:nvPr/>
        </p:nvSpPr>
        <p:spPr>
          <a:xfrm>
            <a:off x="3901440" y="1552575"/>
            <a:ext cx="6795135" cy="1339850"/>
          </a:xfrm>
          <a:prstGeom prst="rect">
            <a:avLst/>
          </a:prstGeom>
          <a:noFill/>
        </p:spPr>
        <p:txBody>
          <a:bodyPr wrap="square" rtlCol="0">
            <a:noAutofit/>
          </a:bodyPr>
          <a:lstStyle/>
          <a:p>
            <a:pPr marL="342900" indent="-342900">
              <a:buFont typeface="Arial" panose="020B0604020202020204" pitchFamily="34" charset="0"/>
              <a:buChar char="•"/>
            </a:pPr>
            <a:endParaRPr lang="en-US" altLang="zh-C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为用户态提供接口（</a:t>
            </a:r>
            <a:r>
              <a:rPr lang="en-US" altLang="zh-CN" sz="2000" dirty="0">
                <a:latin typeface="Times New Roman" panose="02020603050405020304" pitchFamily="18" charset="0"/>
                <a:cs typeface="Times New Roman" panose="02020603050405020304" pitchFamily="18" charset="0"/>
              </a:rPr>
              <a:t>eBPF, syscall</a:t>
            </a:r>
            <a:r>
              <a:rPr lang="zh-CN" altLang="en-US" sz="2000" dirty="0">
                <a:latin typeface="Times New Roman" panose="02020603050405020304" pitchFamily="18" charset="0"/>
                <a:cs typeface="Times New Roman" panose="02020603050405020304" pitchFamily="18" charset="0"/>
              </a:rPr>
              <a:t>）供其部署调度</a:t>
            </a:r>
            <a:r>
              <a:rPr lang="zh-CN" altLang="en-US" sz="2000" dirty="0">
                <a:latin typeface="Times New Roman" panose="02020603050405020304" pitchFamily="18" charset="0"/>
                <a:cs typeface="Times New Roman" panose="02020603050405020304" pitchFamily="18" charset="0"/>
              </a:rPr>
              <a:t>算法</a:t>
            </a:r>
            <a:endParaRPr lang="zh-CN" alt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zh-CN" altLang="en-US" sz="2000" dirty="0">
              <a:latin typeface="Times New Roman" panose="02020603050405020304" pitchFamily="18" charset="0"/>
              <a:cs typeface="Times New Roman" panose="02020603050405020304" pitchFamily="18" charset="0"/>
            </a:endParaRPr>
          </a:p>
          <a:p>
            <a:pPr indent="0">
              <a:buFont typeface="Arial" panose="020B0604020202020204" pitchFamily="34" charset="0"/>
              <a:buNone/>
            </a:pPr>
            <a:endParaRPr lang="en-US" altLang="zh-C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altLang="zh-C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altLang="zh-CN" sz="2000" dirty="0">
              <a:latin typeface="Times New Roman" panose="02020603050405020304" pitchFamily="18" charset="0"/>
              <a:cs typeface="Times New Roman" panose="02020603050405020304" pitchFamily="18" charset="0"/>
            </a:endParaRPr>
          </a:p>
        </p:txBody>
      </p:sp>
      <p:sp>
        <p:nvSpPr>
          <p:cNvPr id="33" name="文本框 32"/>
          <p:cNvSpPr txBox="1"/>
          <p:nvPr/>
        </p:nvSpPr>
        <p:spPr>
          <a:xfrm>
            <a:off x="3278505" y="2428240"/>
            <a:ext cx="5621020" cy="533400"/>
          </a:xfrm>
          <a:prstGeom prst="rect">
            <a:avLst/>
          </a:prstGeom>
          <a:noFill/>
        </p:spPr>
        <p:txBody>
          <a:bodyPr wrap="square" rtlCol="0">
            <a:noAutofit/>
          </a:bodyPr>
          <a:lstStyle/>
          <a:p>
            <a:r>
              <a:rPr lang="zh-CN" altLang="en-US" sz="2800" b="1" dirty="0">
                <a:latin typeface="Times New Roman" panose="02020603050405020304" pitchFamily="18" charset="0"/>
                <a:cs typeface="Times New Roman" panose="02020603050405020304" pitchFamily="18" charset="0"/>
              </a:rPr>
              <a:t>用户态部分</a:t>
            </a:r>
            <a:endParaRPr lang="en-US" altLang="zh-CN" sz="2800" u="sng" dirty="0">
              <a:latin typeface="Times New Roman" panose="02020603050405020304" pitchFamily="18" charset="0"/>
              <a:cs typeface="Times New Roman" panose="02020603050405020304" pitchFamily="18" charset="0"/>
            </a:endParaRPr>
          </a:p>
          <a:p>
            <a:endParaRPr lang="zh-CN" altLang="en-US" sz="2800" b="1" u="sng" dirty="0">
              <a:latin typeface="Times New Roman" panose="02020603050405020304" pitchFamily="18" charset="0"/>
              <a:cs typeface="Times New Roman" panose="02020603050405020304" pitchFamily="18" charset="0"/>
            </a:endParaRPr>
          </a:p>
        </p:txBody>
      </p:sp>
      <p:sp>
        <p:nvSpPr>
          <p:cNvPr id="34" name="文本框 33"/>
          <p:cNvSpPr txBox="1"/>
          <p:nvPr/>
        </p:nvSpPr>
        <p:spPr>
          <a:xfrm>
            <a:off x="3863975" y="2733675"/>
            <a:ext cx="7950835" cy="1464310"/>
          </a:xfrm>
          <a:prstGeom prst="rect">
            <a:avLst/>
          </a:prstGeom>
          <a:noFill/>
        </p:spPr>
        <p:txBody>
          <a:bodyPr wrap="square" rtlCol="0">
            <a:noAutofit/>
          </a:bodyPr>
          <a:lstStyle/>
          <a:p>
            <a:pPr indent="0">
              <a:buFont typeface="Arial" panose="020B0604020202020204" pitchFamily="34" charset="0"/>
              <a:buNone/>
            </a:pPr>
            <a:endParaRPr lang="zh-CN" altLang="en-US" sz="2000" b="1" dirty="0">
              <a:solidFill>
                <a:srgbClr val="C0000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zh-CN" altLang="en-US" sz="2000" dirty="0">
                <a:solidFill>
                  <a:schemeClr val="tx1"/>
                </a:solidFill>
                <a:latin typeface="Times New Roman" panose="02020603050405020304" pitchFamily="18" charset="0"/>
                <a:cs typeface="Times New Roman" panose="02020603050405020304" pitchFamily="18" charset="0"/>
              </a:rPr>
              <a:t>实现调度策略（</a:t>
            </a:r>
            <a:r>
              <a:rPr lang="zh-CN" altLang="en-US" sz="2000" dirty="0">
                <a:solidFill>
                  <a:schemeClr val="tx1"/>
                </a:solidFill>
                <a:latin typeface="Times New Roman" panose="02020603050405020304" pitchFamily="18" charset="0"/>
                <a:cs typeface="Times New Roman" panose="02020603050405020304" pitchFamily="18" charset="0"/>
              </a:rPr>
              <a:t>如先来先服务、最短作业</a:t>
            </a:r>
            <a:r>
              <a:rPr lang="zh-CN" altLang="en-US" sz="2000" dirty="0">
                <a:solidFill>
                  <a:schemeClr val="tx1"/>
                </a:solidFill>
                <a:latin typeface="Times New Roman" panose="02020603050405020304" pitchFamily="18" charset="0"/>
                <a:cs typeface="Times New Roman" panose="02020603050405020304" pitchFamily="18" charset="0"/>
              </a:rPr>
              <a:t>优先）</a:t>
            </a:r>
            <a:endParaRPr lang="zh-CN" altLang="en-US" sz="2000" b="1" dirty="0">
              <a:solidFill>
                <a:srgbClr val="C0000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altLang="zh-CN" sz="2000" b="1" dirty="0">
              <a:solidFill>
                <a:srgbClr val="C0000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通过内核提供的接口将调度策略注入内核</a:t>
            </a:r>
            <a:endParaRPr lang="zh-CN" alt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altLang="zh-CN" sz="2000" dirty="0">
              <a:solidFill>
                <a:srgbClr val="C0000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altLang="zh-CN" sz="2000" dirty="0">
              <a:solidFill>
                <a:srgbClr val="C00000"/>
              </a:solidFill>
              <a:latin typeface="Times New Roman" panose="02020603050405020304" pitchFamily="18" charset="0"/>
              <a:cs typeface="Times New Roman" panose="02020603050405020304" pitchFamily="18" charset="0"/>
            </a:endParaRPr>
          </a:p>
          <a:p>
            <a:pPr indent="0">
              <a:buFont typeface="Arial" panose="020B0604020202020204" pitchFamily="34" charset="0"/>
              <a:buNone/>
            </a:pPr>
            <a:endParaRPr lang="en-US" altLang="zh-CN" sz="2000" dirty="0">
              <a:solidFill>
                <a:srgbClr val="C0000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altLang="zh-CN" sz="2000" b="1" dirty="0">
              <a:solidFill>
                <a:srgbClr val="C0000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altLang="zh-CN" sz="2000" b="1" dirty="0">
              <a:solidFill>
                <a:srgbClr val="C00000"/>
              </a:solidFill>
              <a:latin typeface="Times New Roman" panose="02020603050405020304" pitchFamily="18" charset="0"/>
              <a:cs typeface="Times New Roman" panose="02020603050405020304" pitchFamily="18" charset="0"/>
            </a:endParaRPr>
          </a:p>
        </p:txBody>
      </p:sp>
      <p:pic>
        <p:nvPicPr>
          <p:cNvPr id="14" name="图片 13"/>
          <p:cNvPicPr>
            <a:picLocks noChangeAspect="1"/>
          </p:cNvPicPr>
          <p:nvPr/>
        </p:nvPicPr>
        <p:blipFill>
          <a:blip r:embed="rId4"/>
          <a:srcRect l="5152" t="15248" r="5588" b="13918"/>
          <a:stretch>
            <a:fillRect/>
          </a:stretch>
        </p:blipFill>
        <p:spPr>
          <a:xfrm>
            <a:off x="4275455" y="4197985"/>
            <a:ext cx="4877435" cy="1410335"/>
          </a:xfrm>
          <a:prstGeom prst="rect">
            <a:avLst/>
          </a:prstGeom>
        </p:spPr>
      </p:pic>
      <p:sp>
        <p:nvSpPr>
          <p:cNvPr id="3" name="文本框 2"/>
          <p:cNvSpPr txBox="1"/>
          <p:nvPr/>
        </p:nvSpPr>
        <p:spPr>
          <a:xfrm>
            <a:off x="4275455" y="5943600"/>
            <a:ext cx="4967605" cy="521970"/>
          </a:xfrm>
          <a:prstGeom prst="rect">
            <a:avLst/>
          </a:prstGeom>
          <a:noFill/>
        </p:spPr>
        <p:txBody>
          <a:bodyPr wrap="square" rtlCol="0">
            <a:spAutoFit/>
          </a:bodyPr>
          <a:p>
            <a:r>
              <a:rPr lang="zh-CN" altLang="en-US" sz="2800" b="1">
                <a:solidFill>
                  <a:srgbClr val="FF0000"/>
                </a:solidFill>
              </a:rPr>
              <a:t>核心：内核与用户态间的接口</a:t>
            </a:r>
            <a:endParaRPr lang="zh-CN" altLang="en-US" sz="2800" b="1">
              <a:solidFill>
                <a:srgbClr val="FF0000"/>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2509520" cy="6858000"/>
          </a:xfrm>
          <a:prstGeom prst="rect">
            <a:avLst/>
          </a:prstGeom>
          <a:solidFill>
            <a:srgbClr val="1D50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nvGrpSpPr>
          <p:cNvPr id="20" name="组合 19"/>
          <p:cNvGrpSpPr/>
          <p:nvPr/>
        </p:nvGrpSpPr>
        <p:grpSpPr>
          <a:xfrm>
            <a:off x="0" y="1256291"/>
            <a:ext cx="2737505" cy="762000"/>
            <a:chOff x="0" y="772160"/>
            <a:chExt cx="2737505" cy="762000"/>
          </a:xfrm>
        </p:grpSpPr>
        <p:sp>
          <p:nvSpPr>
            <p:cNvPr id="15" name="矩形 14"/>
            <p:cNvSpPr/>
            <p:nvPr/>
          </p:nvSpPr>
          <p:spPr>
            <a:xfrm>
              <a:off x="0" y="772160"/>
              <a:ext cx="2509520" cy="762000"/>
            </a:xfrm>
            <a:prstGeom prst="rect">
              <a:avLst/>
            </a:prstGeom>
            <a:solidFill>
              <a:srgbClr val="C0000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7" name="等腰三角形 16"/>
            <p:cNvSpPr/>
            <p:nvPr/>
          </p:nvSpPr>
          <p:spPr>
            <a:xfrm rot="5400000">
              <a:off x="2491281" y="1039167"/>
              <a:ext cx="264463" cy="227985"/>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sp>
        <p:nvSpPr>
          <p:cNvPr id="8" name="文本框 7"/>
          <p:cNvSpPr txBox="1"/>
          <p:nvPr/>
        </p:nvSpPr>
        <p:spPr>
          <a:xfrm>
            <a:off x="86360" y="1388371"/>
            <a:ext cx="2336800" cy="460375"/>
          </a:xfrm>
          <a:prstGeom prst="rect">
            <a:avLst/>
          </a:prstGeom>
          <a:noFill/>
        </p:spPr>
        <p:txBody>
          <a:bodyPr wrap="square" rtlCol="0">
            <a:spAutoFit/>
          </a:bodyPr>
          <a:lstStyle/>
          <a:p>
            <a:pPr algn="ctr"/>
            <a:r>
              <a:rPr lang="zh-CN" altLang="en-US" sz="2400" b="1" dirty="0">
                <a:solidFill>
                  <a:schemeClr val="bg1"/>
                </a:solidFill>
                <a:latin typeface="Times New Roman" panose="02020603050405020304" pitchFamily="18" charset="0"/>
                <a:cs typeface="Times New Roman" panose="02020603050405020304" pitchFamily="18" charset="0"/>
              </a:rPr>
              <a:t>研究</a:t>
            </a:r>
            <a:r>
              <a:rPr lang="zh-CN" altLang="en-US" sz="2400" b="1" dirty="0">
                <a:solidFill>
                  <a:schemeClr val="bg1"/>
                </a:solidFill>
                <a:latin typeface="Times New Roman" panose="02020603050405020304" pitchFamily="18" charset="0"/>
                <a:cs typeface="Times New Roman" panose="02020603050405020304" pitchFamily="18" charset="0"/>
              </a:rPr>
              <a:t>背景</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9" name="文本框 8"/>
          <p:cNvSpPr txBox="1"/>
          <p:nvPr/>
        </p:nvSpPr>
        <p:spPr>
          <a:xfrm>
            <a:off x="86360" y="2324952"/>
            <a:ext cx="2336800" cy="460375"/>
          </a:xfrm>
          <a:prstGeom prst="rect">
            <a:avLst/>
          </a:prstGeom>
          <a:noFill/>
        </p:spPr>
        <p:txBody>
          <a:bodyPr wrap="square" rtlCol="0">
            <a:spAutoFit/>
          </a:bodyPr>
          <a:lstStyle/>
          <a:p>
            <a:pPr algn="ctr"/>
            <a:r>
              <a:rPr lang="zh-CN" altLang="en-US" sz="2400" b="1" dirty="0">
                <a:solidFill>
                  <a:schemeClr val="bg1"/>
                </a:solidFill>
                <a:latin typeface="Times New Roman" panose="02020603050405020304" pitchFamily="18" charset="0"/>
                <a:cs typeface="Times New Roman" panose="02020603050405020304" pitchFamily="18" charset="0"/>
              </a:rPr>
              <a:t>设计</a:t>
            </a:r>
            <a:r>
              <a:rPr lang="zh-CN" altLang="en-US" sz="2400" b="1" dirty="0">
                <a:solidFill>
                  <a:schemeClr val="bg1"/>
                </a:solidFill>
                <a:latin typeface="Times New Roman" panose="02020603050405020304" pitchFamily="18" charset="0"/>
                <a:cs typeface="Times New Roman" panose="02020603050405020304" pitchFamily="18" charset="0"/>
              </a:rPr>
              <a:t>实现</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10" name="文本框 9"/>
          <p:cNvSpPr txBox="1"/>
          <p:nvPr/>
        </p:nvSpPr>
        <p:spPr>
          <a:xfrm>
            <a:off x="86360" y="3261533"/>
            <a:ext cx="2336800" cy="460375"/>
          </a:xfrm>
          <a:prstGeom prst="rect">
            <a:avLst/>
          </a:prstGeom>
          <a:noFill/>
        </p:spPr>
        <p:txBody>
          <a:bodyPr wrap="square" rtlCol="0">
            <a:spAutoFit/>
          </a:bodyPr>
          <a:lstStyle/>
          <a:p>
            <a:pPr algn="ctr"/>
            <a:r>
              <a:rPr lang="zh-CN" altLang="en-US" sz="2400" b="1" dirty="0">
                <a:solidFill>
                  <a:schemeClr val="bg1"/>
                </a:solidFill>
                <a:latin typeface="Times New Roman" panose="02020603050405020304" pitchFamily="18" charset="0"/>
                <a:cs typeface="Times New Roman" panose="02020603050405020304" pitchFamily="18" charset="0"/>
              </a:rPr>
              <a:t>高性能</a:t>
            </a:r>
            <a:r>
              <a:rPr lang="zh-CN" altLang="en-US" sz="2400" b="1" dirty="0">
                <a:solidFill>
                  <a:schemeClr val="bg1"/>
                </a:solidFill>
                <a:latin typeface="Times New Roman" panose="02020603050405020304" pitchFamily="18" charset="0"/>
                <a:cs typeface="Times New Roman" panose="02020603050405020304" pitchFamily="18" charset="0"/>
              </a:rPr>
              <a:t>优化</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11" name="文本框 10"/>
          <p:cNvSpPr txBox="1"/>
          <p:nvPr/>
        </p:nvSpPr>
        <p:spPr>
          <a:xfrm>
            <a:off x="86360" y="4198114"/>
            <a:ext cx="2336800" cy="461665"/>
          </a:xfrm>
          <a:prstGeom prst="rect">
            <a:avLst/>
          </a:prstGeom>
          <a:noFill/>
        </p:spPr>
        <p:txBody>
          <a:bodyPr wrap="square" rtlCol="0">
            <a:spAutoFit/>
          </a:bodyPr>
          <a:lstStyle/>
          <a:p>
            <a:pPr algn="ctr"/>
            <a:r>
              <a:rPr lang="zh-CN" altLang="en-US" sz="2400" b="1" dirty="0">
                <a:solidFill>
                  <a:schemeClr val="bg1"/>
                </a:solidFill>
                <a:latin typeface="Times New Roman" panose="02020603050405020304" pitchFamily="18" charset="0"/>
                <a:cs typeface="Times New Roman" panose="02020603050405020304" pitchFamily="18" charset="0"/>
              </a:rPr>
              <a:t>性能评估</a:t>
            </a:r>
            <a:endParaRPr lang="zh-CN" altLang="en-US" sz="2400" dirty="0">
              <a:solidFill>
                <a:schemeClr val="bg1"/>
              </a:solidFill>
              <a:latin typeface="Times New Roman" panose="02020603050405020304" pitchFamily="18" charset="0"/>
              <a:cs typeface="Times New Roman" panose="02020603050405020304" pitchFamily="18" charset="0"/>
            </a:endParaRPr>
          </a:p>
        </p:txBody>
      </p:sp>
      <p:pic>
        <p:nvPicPr>
          <p:cNvPr id="23" name="图形 22" descr="文凭卷筒"/>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797560" y="5943600"/>
            <a:ext cx="914400" cy="914400"/>
          </a:xfrm>
          <a:prstGeom prst="rect">
            <a:avLst/>
          </a:prstGeom>
        </p:spPr>
      </p:pic>
      <p:sp>
        <p:nvSpPr>
          <p:cNvPr id="13" name="标题 1"/>
          <p:cNvSpPr txBox="1"/>
          <p:nvPr/>
        </p:nvSpPr>
        <p:spPr>
          <a:xfrm>
            <a:off x="3255691" y="568119"/>
            <a:ext cx="8596786" cy="6881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b="1" dirty="0">
                <a:latin typeface="Times New Roman" panose="02020603050405020304" pitchFamily="18" charset="0"/>
                <a:cs typeface="Times New Roman" panose="02020603050405020304" pitchFamily="18" charset="0"/>
              </a:rPr>
              <a:t>0.3 </a:t>
            </a:r>
            <a:r>
              <a:rPr lang="zh-CN" altLang="en-US" sz="3600" b="1" dirty="0">
                <a:latin typeface="Times New Roman" panose="02020603050405020304" pitchFamily="18" charset="0"/>
                <a:cs typeface="Times New Roman" panose="02020603050405020304" pitchFamily="18" charset="0"/>
                <a:sym typeface="+mn-ea"/>
              </a:rPr>
              <a:t>赛题</a:t>
            </a:r>
            <a:r>
              <a:rPr lang="zh-CN" altLang="en-US" sz="3600" b="1" dirty="0">
                <a:latin typeface="Times New Roman" panose="02020603050405020304" pitchFamily="18" charset="0"/>
                <a:cs typeface="Times New Roman" panose="02020603050405020304" pitchFamily="18" charset="0"/>
                <a:sym typeface="+mn-ea"/>
              </a:rPr>
              <a:t>要求</a:t>
            </a:r>
            <a:endParaRPr lang="zh-CN" altLang="en-US" sz="3600" b="1" dirty="0">
              <a:latin typeface="Times New Roman" panose="02020603050405020304" pitchFamily="18" charset="0"/>
              <a:cs typeface="Times New Roman" panose="02020603050405020304" pitchFamily="18" charset="0"/>
              <a:sym typeface="+mn-ea"/>
            </a:endParaRPr>
          </a:p>
        </p:txBody>
      </p:sp>
      <p:pic>
        <p:nvPicPr>
          <p:cNvPr id="16" name="图片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668" y="311328"/>
            <a:ext cx="2256183" cy="414149"/>
          </a:xfrm>
          <a:prstGeom prst="rect">
            <a:avLst/>
          </a:prstGeom>
        </p:spPr>
      </p:pic>
      <p:sp>
        <p:nvSpPr>
          <p:cNvPr id="30" name="文本框 29"/>
          <p:cNvSpPr txBox="1"/>
          <p:nvPr/>
        </p:nvSpPr>
        <p:spPr>
          <a:xfrm>
            <a:off x="46051" y="5134697"/>
            <a:ext cx="2336800" cy="460375"/>
          </a:xfrm>
          <a:prstGeom prst="rect">
            <a:avLst/>
          </a:prstGeom>
          <a:noFill/>
        </p:spPr>
        <p:txBody>
          <a:bodyPr wrap="square" rtlCol="0">
            <a:spAutoFit/>
          </a:bodyPr>
          <a:lstStyle/>
          <a:p>
            <a:pPr algn="ctr"/>
            <a:r>
              <a:rPr lang="zh-CN" altLang="en-US" sz="2400" b="1" dirty="0">
                <a:solidFill>
                  <a:schemeClr val="bg1"/>
                </a:solidFill>
                <a:latin typeface="Times New Roman" panose="02020603050405020304" pitchFamily="18" charset="0"/>
                <a:cs typeface="Times New Roman" panose="02020603050405020304" pitchFamily="18" charset="0"/>
              </a:rPr>
              <a:t>赛题</a:t>
            </a:r>
            <a:r>
              <a:rPr lang="zh-CN" altLang="en-US" sz="2400" b="1" dirty="0">
                <a:solidFill>
                  <a:schemeClr val="bg1"/>
                </a:solidFill>
                <a:latin typeface="Times New Roman" panose="02020603050405020304" pitchFamily="18" charset="0"/>
                <a:cs typeface="Times New Roman" panose="02020603050405020304" pitchFamily="18" charset="0"/>
              </a:rPr>
              <a:t>总结</a:t>
            </a:r>
            <a:endParaRPr lang="zh-CN" altLang="en-US" sz="2400" dirty="0">
              <a:solidFill>
                <a:schemeClr val="bg1"/>
              </a:solidFill>
              <a:latin typeface="Times New Roman" panose="02020603050405020304" pitchFamily="18" charset="0"/>
              <a:cs typeface="Times New Roman" panose="02020603050405020304" pitchFamily="18" charset="0"/>
            </a:endParaRPr>
          </a:p>
        </p:txBody>
      </p:sp>
      <p:sp>
        <p:nvSpPr>
          <p:cNvPr id="31" name="文本框 30"/>
          <p:cNvSpPr txBox="1"/>
          <p:nvPr/>
        </p:nvSpPr>
        <p:spPr>
          <a:xfrm>
            <a:off x="3278505" y="1491615"/>
            <a:ext cx="6736080" cy="521970"/>
          </a:xfrm>
          <a:prstGeom prst="rect">
            <a:avLst/>
          </a:prstGeom>
          <a:noFill/>
        </p:spPr>
        <p:txBody>
          <a:bodyPr wrap="square" rtlCol="0">
            <a:spAutoFit/>
          </a:bodyPr>
          <a:lstStyle/>
          <a:p>
            <a:r>
              <a:rPr lang="en-US" altLang="zh-CN" sz="2800" b="1">
                <a:latin typeface="Times New Roman" panose="02020603050405020304" pitchFamily="18" charset="0"/>
                <a:cs typeface="Times New Roman" panose="02020603050405020304" pitchFamily="18" charset="0"/>
                <a:sym typeface="+mn-ea"/>
              </a:rPr>
              <a:t>Proj134——</a:t>
            </a:r>
            <a:r>
              <a:rPr lang="zh-CN" altLang="en-US" sz="2800" b="1">
                <a:latin typeface="Times New Roman" panose="02020603050405020304" pitchFamily="18" charset="0"/>
                <a:cs typeface="Times New Roman" panose="02020603050405020304" pitchFamily="18" charset="0"/>
                <a:sym typeface="+mn-ea"/>
              </a:rPr>
              <a:t>基于 CFS 的用户态调度框架</a:t>
            </a:r>
            <a:endParaRPr lang="zh-CN" altLang="en-US" sz="2800" b="1">
              <a:latin typeface="Times New Roman" panose="02020603050405020304" pitchFamily="18" charset="0"/>
              <a:cs typeface="Times New Roman" panose="02020603050405020304" pitchFamily="18" charset="0"/>
              <a:sym typeface="+mn-ea"/>
            </a:endParaRPr>
          </a:p>
        </p:txBody>
      </p:sp>
      <p:sp>
        <p:nvSpPr>
          <p:cNvPr id="3" name="文本框 2"/>
          <p:cNvSpPr txBox="1"/>
          <p:nvPr/>
        </p:nvSpPr>
        <p:spPr>
          <a:xfrm>
            <a:off x="3822700" y="2856230"/>
            <a:ext cx="7694930" cy="1014730"/>
          </a:xfrm>
          <a:prstGeom prst="rect">
            <a:avLst/>
          </a:prstGeom>
          <a:noFill/>
        </p:spPr>
        <p:txBody>
          <a:bodyPr wrap="square" rtlCol="0">
            <a:spAutoFit/>
          </a:bodyPr>
          <a:p>
            <a:pPr indent="0">
              <a:buFont typeface="Arial" panose="020B0604020202020204" pitchFamily="34" charset="0"/>
              <a:buNone/>
            </a:pPr>
            <a:r>
              <a:rPr sz="2000" dirty="0">
                <a:latin typeface="Times New Roman" panose="02020603050405020304" pitchFamily="18" charset="0"/>
                <a:cs typeface="Times New Roman" panose="02020603050405020304" pitchFamily="18" charset="0"/>
                <a:sym typeface="+mn-ea"/>
              </a:rPr>
              <a:t>给出详细的设计文档，包括但不限于：实现</a:t>
            </a:r>
            <a:r>
              <a:rPr sz="2000" dirty="0">
                <a:solidFill>
                  <a:srgbClr val="FF0000"/>
                </a:solidFill>
                <a:latin typeface="Times New Roman" panose="02020603050405020304" pitchFamily="18" charset="0"/>
                <a:cs typeface="Times New Roman" panose="02020603050405020304" pitchFamily="18" charset="0"/>
                <a:sym typeface="+mn-ea"/>
              </a:rPr>
              <a:t> task delegation </a:t>
            </a:r>
            <a:r>
              <a:rPr sz="2000" dirty="0">
                <a:latin typeface="Times New Roman" panose="02020603050405020304" pitchFamily="18" charset="0"/>
                <a:cs typeface="Times New Roman" panose="02020603050405020304" pitchFamily="18" charset="0"/>
                <a:sym typeface="+mn-ea"/>
              </a:rPr>
              <a:t>的机制、实现 </a:t>
            </a:r>
            <a:r>
              <a:rPr sz="2000" dirty="0">
                <a:solidFill>
                  <a:srgbClr val="FF0000"/>
                </a:solidFill>
                <a:latin typeface="Times New Roman" panose="02020603050405020304" pitchFamily="18" charset="0"/>
                <a:cs typeface="Times New Roman" panose="02020603050405020304" pitchFamily="18" charset="0"/>
                <a:sym typeface="+mn-ea"/>
              </a:rPr>
              <a:t>preemption</a:t>
            </a:r>
            <a:r>
              <a:rPr sz="2000" dirty="0">
                <a:latin typeface="Times New Roman" panose="02020603050405020304" pitchFamily="18" charset="0"/>
                <a:cs typeface="Times New Roman" panose="02020603050405020304" pitchFamily="18" charset="0"/>
                <a:sym typeface="+mn-ea"/>
              </a:rPr>
              <a:t> 机制以及对 </a:t>
            </a:r>
            <a:r>
              <a:rPr sz="2000" dirty="0">
                <a:solidFill>
                  <a:srgbClr val="FF0000"/>
                </a:solidFill>
                <a:latin typeface="Times New Roman" panose="02020603050405020304" pitchFamily="18" charset="0"/>
                <a:cs typeface="Times New Roman" panose="02020603050405020304" pitchFamily="18" charset="0"/>
                <a:sym typeface="+mn-ea"/>
              </a:rPr>
              <a:t>fairness</a:t>
            </a:r>
            <a:r>
              <a:rPr sz="2000" dirty="0">
                <a:latin typeface="Times New Roman" panose="02020603050405020304" pitchFamily="18" charset="0"/>
                <a:cs typeface="Times New Roman" panose="02020603050405020304" pitchFamily="18" charset="0"/>
                <a:sym typeface="+mn-ea"/>
              </a:rPr>
              <a:t> 的考虑等，并且在实现后给出</a:t>
            </a:r>
            <a:r>
              <a:rPr sz="2000" dirty="0">
                <a:solidFill>
                  <a:srgbClr val="FF0000"/>
                </a:solidFill>
                <a:latin typeface="Times New Roman" panose="02020603050405020304" pitchFamily="18" charset="0"/>
                <a:cs typeface="Times New Roman" panose="02020603050405020304" pitchFamily="18" charset="0"/>
                <a:sym typeface="+mn-ea"/>
              </a:rPr>
              <a:t>性能测试报告</a:t>
            </a:r>
            <a:r>
              <a:rPr sz="2000" dirty="0">
                <a:latin typeface="Times New Roman" panose="02020603050405020304" pitchFamily="18" charset="0"/>
                <a:cs typeface="Times New Roman" panose="02020603050405020304" pitchFamily="18" charset="0"/>
                <a:sym typeface="+mn-ea"/>
              </a:rPr>
              <a:t>。</a:t>
            </a:r>
            <a:endParaRPr lang="zh-CN" altLang="en-US" sz="2000" dirty="0">
              <a:latin typeface="Times New Roman" panose="02020603050405020304" pitchFamily="18" charset="0"/>
              <a:cs typeface="Times New Roman" panose="02020603050405020304" pitchFamily="18" charset="0"/>
              <a:sym typeface="+mn-ea"/>
            </a:endParaRPr>
          </a:p>
        </p:txBody>
      </p:sp>
      <p:sp>
        <p:nvSpPr>
          <p:cNvPr id="4" name="文本框 3"/>
          <p:cNvSpPr txBox="1"/>
          <p:nvPr/>
        </p:nvSpPr>
        <p:spPr>
          <a:xfrm>
            <a:off x="3352800" y="2232660"/>
            <a:ext cx="6096000" cy="521970"/>
          </a:xfrm>
          <a:prstGeom prst="rect">
            <a:avLst/>
          </a:prstGeom>
          <a:noFill/>
        </p:spPr>
        <p:txBody>
          <a:bodyPr wrap="square" rtlCol="0" anchor="t">
            <a:spAutoFit/>
          </a:bodyPr>
          <a:p>
            <a:r>
              <a:rPr lang="zh-CN" altLang="en-US" sz="2800" b="1" dirty="0">
                <a:latin typeface="Times New Roman" panose="02020603050405020304" pitchFamily="18" charset="0"/>
                <a:cs typeface="Times New Roman" panose="02020603050405020304" pitchFamily="18" charset="0"/>
                <a:sym typeface="+mn-ea"/>
              </a:rPr>
              <a:t>目标</a:t>
            </a:r>
            <a:endParaRPr lang="zh-CN" altLang="en-US" sz="2800" b="1" dirty="0">
              <a:latin typeface="Times New Roman" panose="02020603050405020304" pitchFamily="18" charset="0"/>
              <a:cs typeface="Times New Roman" panose="02020603050405020304" pitchFamily="18" charset="0"/>
              <a:sym typeface="+mn-ea"/>
            </a:endParaRPr>
          </a:p>
        </p:txBody>
      </p:sp>
      <p:sp>
        <p:nvSpPr>
          <p:cNvPr id="6" name="文本框 5"/>
          <p:cNvSpPr txBox="1"/>
          <p:nvPr>
            <p:custDataLst>
              <p:tags r:id="rId4"/>
            </p:custDataLst>
          </p:nvPr>
        </p:nvSpPr>
        <p:spPr>
          <a:xfrm>
            <a:off x="3352800" y="3954780"/>
            <a:ext cx="6096000" cy="607695"/>
          </a:xfrm>
          <a:prstGeom prst="rect">
            <a:avLst/>
          </a:prstGeom>
          <a:noFill/>
        </p:spPr>
        <p:txBody>
          <a:bodyPr wrap="square" rtlCol="0" anchor="t">
            <a:noAutofit/>
          </a:bodyPr>
          <a:p>
            <a:r>
              <a:rPr lang="zh-CN" altLang="en-US" sz="2800" b="1" dirty="0">
                <a:latin typeface="Times New Roman" panose="02020603050405020304" pitchFamily="18" charset="0"/>
                <a:cs typeface="Times New Roman" panose="02020603050405020304" pitchFamily="18" charset="0"/>
                <a:sym typeface="+mn-ea"/>
              </a:rPr>
              <a:t>特征</a:t>
            </a:r>
            <a:endParaRPr lang="zh-CN" altLang="en-US" sz="2800" b="1" dirty="0">
              <a:latin typeface="Times New Roman" panose="02020603050405020304" pitchFamily="18" charset="0"/>
              <a:cs typeface="Times New Roman" panose="02020603050405020304" pitchFamily="18" charset="0"/>
              <a:sym typeface="+mn-ea"/>
            </a:endParaRPr>
          </a:p>
          <a:p>
            <a:pPr indent="457200"/>
            <a:endParaRPr lang="zh-CN" altLang="en-US" sz="2800" b="1" dirty="0">
              <a:latin typeface="Times New Roman" panose="02020603050405020304" pitchFamily="18" charset="0"/>
              <a:cs typeface="Times New Roman" panose="02020603050405020304" pitchFamily="18" charset="0"/>
              <a:sym typeface="+mn-ea"/>
            </a:endParaRPr>
          </a:p>
          <a:p>
            <a:endParaRPr lang="zh-CN" altLang="en-US" sz="2800" b="1" dirty="0">
              <a:latin typeface="Times New Roman" panose="02020603050405020304" pitchFamily="18" charset="0"/>
              <a:cs typeface="Times New Roman" panose="02020603050405020304" pitchFamily="18" charset="0"/>
              <a:sym typeface="+mn-ea"/>
            </a:endParaRPr>
          </a:p>
          <a:p>
            <a:r>
              <a:rPr lang="zh-CN" altLang="en-US" sz="2800" b="1" dirty="0">
                <a:latin typeface="Times New Roman" panose="02020603050405020304" pitchFamily="18" charset="0"/>
                <a:cs typeface="Times New Roman" panose="02020603050405020304" pitchFamily="18" charset="0"/>
                <a:sym typeface="+mn-ea"/>
              </a:rPr>
              <a:t>扩展</a:t>
            </a:r>
            <a:r>
              <a:rPr lang="zh-CN" altLang="en-US" sz="2800" b="1" dirty="0">
                <a:latin typeface="Times New Roman" panose="02020603050405020304" pitchFamily="18" charset="0"/>
                <a:cs typeface="Times New Roman" panose="02020603050405020304" pitchFamily="18" charset="0"/>
                <a:sym typeface="+mn-ea"/>
              </a:rPr>
              <a:t>目标</a:t>
            </a:r>
            <a:endParaRPr lang="zh-CN" altLang="en-US" sz="2800" b="1" dirty="0">
              <a:latin typeface="Times New Roman" panose="02020603050405020304" pitchFamily="18" charset="0"/>
              <a:cs typeface="Times New Roman" panose="02020603050405020304" pitchFamily="18" charset="0"/>
              <a:sym typeface="+mn-ea"/>
            </a:endParaRPr>
          </a:p>
        </p:txBody>
      </p:sp>
      <p:sp>
        <p:nvSpPr>
          <p:cNvPr id="14" name="文本框 13"/>
          <p:cNvSpPr txBox="1"/>
          <p:nvPr/>
        </p:nvSpPr>
        <p:spPr>
          <a:xfrm>
            <a:off x="3822700" y="5842000"/>
            <a:ext cx="7604125" cy="712470"/>
          </a:xfrm>
          <a:prstGeom prst="rect">
            <a:avLst/>
          </a:prstGeom>
          <a:noFill/>
        </p:spPr>
        <p:txBody>
          <a:bodyPr wrap="square" rtlCol="0">
            <a:noAutofit/>
          </a:bodyPr>
          <a:p>
            <a:r>
              <a:rPr lang="zh-CN" altLang="en-US" sz="2000">
                <a:solidFill>
                  <a:srgbClr val="FF0000"/>
                </a:solidFill>
                <a:sym typeface="+mn-ea"/>
              </a:rPr>
              <a:t>挖掘实际应用的场景</a:t>
            </a:r>
            <a:r>
              <a:rPr lang="zh-CN" altLang="en-US" sz="2000">
                <a:sym typeface="+mn-ea"/>
              </a:rPr>
              <a:t>，并针对该场景设计实现调度策略并通过该调度框架注入到内核达到</a:t>
            </a:r>
            <a:r>
              <a:rPr lang="zh-CN" altLang="en-US" sz="2000">
                <a:solidFill>
                  <a:srgbClr val="FF0000"/>
                </a:solidFill>
                <a:sym typeface="+mn-ea"/>
              </a:rPr>
              <a:t>优化</a:t>
            </a:r>
            <a:r>
              <a:rPr lang="zh-CN" altLang="en-US" sz="2000">
                <a:sym typeface="+mn-ea"/>
              </a:rPr>
              <a:t>。</a:t>
            </a:r>
            <a:endParaRPr lang="zh-CN" altLang="en-US" sz="2000">
              <a:sym typeface="+mn-ea"/>
            </a:endParaRPr>
          </a:p>
        </p:txBody>
      </p:sp>
      <p:sp>
        <p:nvSpPr>
          <p:cNvPr id="2" name="文本框 1"/>
          <p:cNvSpPr txBox="1"/>
          <p:nvPr/>
        </p:nvSpPr>
        <p:spPr>
          <a:xfrm>
            <a:off x="3822700" y="4567555"/>
            <a:ext cx="6096000" cy="398780"/>
          </a:xfrm>
          <a:prstGeom prst="rect">
            <a:avLst/>
          </a:prstGeom>
          <a:noFill/>
        </p:spPr>
        <p:txBody>
          <a:bodyPr wrap="square" rtlCol="0" anchor="t">
            <a:spAutoFit/>
          </a:bodyPr>
          <a:p>
            <a:r>
              <a:rPr lang="zh-CN" altLang="en-US" sz="2000">
                <a:sym typeface="+mn-ea"/>
              </a:rPr>
              <a:t>兼容</a:t>
            </a:r>
            <a:r>
              <a:rPr lang="en-US" altLang="zh-CN" sz="2000">
                <a:solidFill>
                  <a:srgbClr val="FF0000"/>
                </a:solidFill>
                <a:sym typeface="+mn-ea"/>
              </a:rPr>
              <a:t>CPU cgroup</a:t>
            </a:r>
            <a:r>
              <a:rPr lang="zh-CN" altLang="en-US" sz="2000">
                <a:sym typeface="+mn-ea"/>
              </a:rPr>
              <a:t>。</a:t>
            </a:r>
            <a:endParaRPr lang="zh-CN" altLang="en-US" sz="2000">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2509520" cy="6858000"/>
          </a:xfrm>
          <a:prstGeom prst="rect">
            <a:avLst/>
          </a:prstGeom>
          <a:solidFill>
            <a:srgbClr val="1D50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nvGrpSpPr>
          <p:cNvPr id="20" name="组合 19"/>
          <p:cNvGrpSpPr/>
          <p:nvPr/>
        </p:nvGrpSpPr>
        <p:grpSpPr>
          <a:xfrm>
            <a:off x="0" y="1256291"/>
            <a:ext cx="2737505" cy="762000"/>
            <a:chOff x="0" y="772160"/>
            <a:chExt cx="2737505" cy="762000"/>
          </a:xfrm>
        </p:grpSpPr>
        <p:sp>
          <p:nvSpPr>
            <p:cNvPr id="15" name="矩形 14"/>
            <p:cNvSpPr/>
            <p:nvPr/>
          </p:nvSpPr>
          <p:spPr>
            <a:xfrm>
              <a:off x="0" y="772160"/>
              <a:ext cx="2509520" cy="762000"/>
            </a:xfrm>
            <a:prstGeom prst="rect">
              <a:avLst/>
            </a:prstGeom>
            <a:solidFill>
              <a:srgbClr val="C0000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7" name="等腰三角形 16"/>
            <p:cNvSpPr/>
            <p:nvPr/>
          </p:nvSpPr>
          <p:spPr>
            <a:xfrm rot="5400000">
              <a:off x="2491281" y="1039167"/>
              <a:ext cx="264463" cy="227985"/>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sp>
        <p:nvSpPr>
          <p:cNvPr id="8" name="文本框 7"/>
          <p:cNvSpPr txBox="1"/>
          <p:nvPr/>
        </p:nvSpPr>
        <p:spPr>
          <a:xfrm>
            <a:off x="86360" y="1388371"/>
            <a:ext cx="2336800" cy="460375"/>
          </a:xfrm>
          <a:prstGeom prst="rect">
            <a:avLst/>
          </a:prstGeom>
          <a:noFill/>
        </p:spPr>
        <p:txBody>
          <a:bodyPr wrap="square" rtlCol="0">
            <a:spAutoFit/>
          </a:bodyPr>
          <a:lstStyle/>
          <a:p>
            <a:pPr algn="ctr"/>
            <a:r>
              <a:rPr lang="zh-CN" altLang="en-US" sz="2400" b="1" dirty="0">
                <a:solidFill>
                  <a:schemeClr val="bg1"/>
                </a:solidFill>
                <a:latin typeface="Times New Roman" panose="02020603050405020304" pitchFamily="18" charset="0"/>
                <a:cs typeface="Times New Roman" panose="02020603050405020304" pitchFamily="18" charset="0"/>
              </a:rPr>
              <a:t>研究</a:t>
            </a:r>
            <a:r>
              <a:rPr lang="zh-CN" altLang="en-US" sz="2400" b="1" dirty="0">
                <a:solidFill>
                  <a:schemeClr val="bg1"/>
                </a:solidFill>
                <a:latin typeface="Times New Roman" panose="02020603050405020304" pitchFamily="18" charset="0"/>
                <a:cs typeface="Times New Roman" panose="02020603050405020304" pitchFamily="18" charset="0"/>
              </a:rPr>
              <a:t>背景</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9" name="文本框 8"/>
          <p:cNvSpPr txBox="1"/>
          <p:nvPr/>
        </p:nvSpPr>
        <p:spPr>
          <a:xfrm>
            <a:off x="86360" y="2324952"/>
            <a:ext cx="2336800" cy="460375"/>
          </a:xfrm>
          <a:prstGeom prst="rect">
            <a:avLst/>
          </a:prstGeom>
          <a:noFill/>
        </p:spPr>
        <p:txBody>
          <a:bodyPr wrap="square" rtlCol="0">
            <a:spAutoFit/>
          </a:bodyPr>
          <a:lstStyle/>
          <a:p>
            <a:pPr algn="ctr"/>
            <a:r>
              <a:rPr lang="zh-CN" altLang="en-US" sz="2400" b="1" dirty="0">
                <a:solidFill>
                  <a:schemeClr val="bg1"/>
                </a:solidFill>
                <a:latin typeface="Times New Roman" panose="02020603050405020304" pitchFamily="18" charset="0"/>
                <a:cs typeface="Times New Roman" panose="02020603050405020304" pitchFamily="18" charset="0"/>
              </a:rPr>
              <a:t>设计</a:t>
            </a:r>
            <a:r>
              <a:rPr lang="zh-CN" altLang="en-US" sz="2400" b="1" dirty="0">
                <a:solidFill>
                  <a:schemeClr val="bg1"/>
                </a:solidFill>
                <a:latin typeface="Times New Roman" panose="02020603050405020304" pitchFamily="18" charset="0"/>
                <a:cs typeface="Times New Roman" panose="02020603050405020304" pitchFamily="18" charset="0"/>
              </a:rPr>
              <a:t>实现</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10" name="文本框 9"/>
          <p:cNvSpPr txBox="1"/>
          <p:nvPr/>
        </p:nvSpPr>
        <p:spPr>
          <a:xfrm>
            <a:off x="86360" y="3261533"/>
            <a:ext cx="2336800" cy="460375"/>
          </a:xfrm>
          <a:prstGeom prst="rect">
            <a:avLst/>
          </a:prstGeom>
          <a:noFill/>
        </p:spPr>
        <p:txBody>
          <a:bodyPr wrap="square" rtlCol="0">
            <a:spAutoFit/>
          </a:bodyPr>
          <a:lstStyle/>
          <a:p>
            <a:pPr algn="ctr"/>
            <a:r>
              <a:rPr lang="zh-CN" altLang="en-US" sz="2400" b="1" dirty="0">
                <a:solidFill>
                  <a:schemeClr val="bg1"/>
                </a:solidFill>
                <a:latin typeface="Times New Roman" panose="02020603050405020304" pitchFamily="18" charset="0"/>
                <a:cs typeface="Times New Roman" panose="02020603050405020304" pitchFamily="18" charset="0"/>
              </a:rPr>
              <a:t>高性能</a:t>
            </a:r>
            <a:r>
              <a:rPr lang="zh-CN" altLang="en-US" sz="2400" b="1" dirty="0">
                <a:solidFill>
                  <a:schemeClr val="bg1"/>
                </a:solidFill>
                <a:latin typeface="Times New Roman" panose="02020603050405020304" pitchFamily="18" charset="0"/>
                <a:cs typeface="Times New Roman" panose="02020603050405020304" pitchFamily="18" charset="0"/>
              </a:rPr>
              <a:t>优化</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11" name="文本框 10"/>
          <p:cNvSpPr txBox="1"/>
          <p:nvPr/>
        </p:nvSpPr>
        <p:spPr>
          <a:xfrm>
            <a:off x="86360" y="4198114"/>
            <a:ext cx="2336800" cy="461665"/>
          </a:xfrm>
          <a:prstGeom prst="rect">
            <a:avLst/>
          </a:prstGeom>
          <a:noFill/>
        </p:spPr>
        <p:txBody>
          <a:bodyPr wrap="square" rtlCol="0">
            <a:spAutoFit/>
          </a:bodyPr>
          <a:lstStyle/>
          <a:p>
            <a:pPr algn="ctr"/>
            <a:r>
              <a:rPr lang="zh-CN" altLang="en-US" sz="2400" b="1" dirty="0">
                <a:solidFill>
                  <a:schemeClr val="bg1"/>
                </a:solidFill>
                <a:latin typeface="Times New Roman" panose="02020603050405020304" pitchFamily="18" charset="0"/>
                <a:cs typeface="Times New Roman" panose="02020603050405020304" pitchFamily="18" charset="0"/>
              </a:rPr>
              <a:t>性能评估</a:t>
            </a:r>
            <a:endParaRPr lang="zh-CN" altLang="en-US" sz="2400" dirty="0">
              <a:solidFill>
                <a:schemeClr val="bg1"/>
              </a:solidFill>
              <a:latin typeface="Times New Roman" panose="02020603050405020304" pitchFamily="18" charset="0"/>
              <a:cs typeface="Times New Roman" panose="02020603050405020304" pitchFamily="18" charset="0"/>
            </a:endParaRPr>
          </a:p>
        </p:txBody>
      </p:sp>
      <p:pic>
        <p:nvPicPr>
          <p:cNvPr id="23" name="图形 22" descr="文凭卷筒"/>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797560" y="5943600"/>
            <a:ext cx="914400" cy="914400"/>
          </a:xfrm>
          <a:prstGeom prst="rect">
            <a:avLst/>
          </a:prstGeom>
        </p:spPr>
      </p:pic>
      <p:sp>
        <p:nvSpPr>
          <p:cNvPr id="13" name="标题 1"/>
          <p:cNvSpPr txBox="1"/>
          <p:nvPr/>
        </p:nvSpPr>
        <p:spPr>
          <a:xfrm>
            <a:off x="3255691" y="568119"/>
            <a:ext cx="8596786" cy="6881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b="1" dirty="0">
                <a:latin typeface="Times New Roman" panose="02020603050405020304" pitchFamily="18" charset="0"/>
                <a:cs typeface="Times New Roman" panose="02020603050405020304" pitchFamily="18" charset="0"/>
              </a:rPr>
              <a:t>0.4 </a:t>
            </a:r>
            <a:r>
              <a:rPr lang="zh-CN" altLang="en-US" sz="3600" b="1" dirty="0">
                <a:latin typeface="Times New Roman" panose="02020603050405020304" pitchFamily="18" charset="0"/>
                <a:cs typeface="Times New Roman" panose="02020603050405020304" pitchFamily="18" charset="0"/>
                <a:sym typeface="+mn-ea"/>
              </a:rPr>
              <a:t>竞赛</a:t>
            </a:r>
            <a:r>
              <a:rPr lang="zh-CN" altLang="en-US" sz="3600" b="1" dirty="0">
                <a:latin typeface="Times New Roman" panose="02020603050405020304" pitchFamily="18" charset="0"/>
                <a:cs typeface="Times New Roman" panose="02020603050405020304" pitchFamily="18" charset="0"/>
                <a:sym typeface="+mn-ea"/>
              </a:rPr>
              <a:t>成果</a:t>
            </a:r>
            <a:endParaRPr lang="zh-CN" altLang="en-US" sz="3600" b="1" dirty="0">
              <a:latin typeface="Times New Roman" panose="02020603050405020304" pitchFamily="18" charset="0"/>
              <a:cs typeface="Times New Roman" panose="02020603050405020304" pitchFamily="18" charset="0"/>
              <a:sym typeface="+mn-ea"/>
            </a:endParaRPr>
          </a:p>
        </p:txBody>
      </p:sp>
      <p:pic>
        <p:nvPicPr>
          <p:cNvPr id="16" name="图片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668" y="311328"/>
            <a:ext cx="2256183" cy="414149"/>
          </a:xfrm>
          <a:prstGeom prst="rect">
            <a:avLst/>
          </a:prstGeom>
        </p:spPr>
      </p:pic>
      <p:sp>
        <p:nvSpPr>
          <p:cNvPr id="30" name="文本框 29"/>
          <p:cNvSpPr txBox="1"/>
          <p:nvPr/>
        </p:nvSpPr>
        <p:spPr>
          <a:xfrm>
            <a:off x="46051" y="5134697"/>
            <a:ext cx="2336800" cy="460375"/>
          </a:xfrm>
          <a:prstGeom prst="rect">
            <a:avLst/>
          </a:prstGeom>
          <a:noFill/>
        </p:spPr>
        <p:txBody>
          <a:bodyPr wrap="square" rtlCol="0">
            <a:spAutoFit/>
          </a:bodyPr>
          <a:lstStyle/>
          <a:p>
            <a:pPr algn="ctr"/>
            <a:r>
              <a:rPr lang="zh-CN" altLang="en-US" sz="2400" b="1" dirty="0">
                <a:solidFill>
                  <a:schemeClr val="bg1"/>
                </a:solidFill>
                <a:latin typeface="Times New Roman" panose="02020603050405020304" pitchFamily="18" charset="0"/>
                <a:cs typeface="Times New Roman" panose="02020603050405020304" pitchFamily="18" charset="0"/>
              </a:rPr>
              <a:t>赛题</a:t>
            </a:r>
            <a:r>
              <a:rPr lang="zh-CN" altLang="en-US" sz="2400" b="1" dirty="0">
                <a:solidFill>
                  <a:schemeClr val="bg1"/>
                </a:solidFill>
                <a:latin typeface="Times New Roman" panose="02020603050405020304" pitchFamily="18" charset="0"/>
                <a:cs typeface="Times New Roman" panose="02020603050405020304" pitchFamily="18" charset="0"/>
              </a:rPr>
              <a:t>总结</a:t>
            </a:r>
            <a:endParaRPr lang="zh-CN" altLang="en-US" sz="2400" dirty="0">
              <a:solidFill>
                <a:schemeClr val="bg1"/>
              </a:solidFill>
              <a:latin typeface="Times New Roman" panose="02020603050405020304" pitchFamily="18" charset="0"/>
              <a:cs typeface="Times New Roman" panose="02020603050405020304" pitchFamily="18" charset="0"/>
            </a:endParaRPr>
          </a:p>
        </p:txBody>
      </p:sp>
      <p:sp>
        <p:nvSpPr>
          <p:cNvPr id="31" name="文本框 30"/>
          <p:cNvSpPr txBox="1"/>
          <p:nvPr/>
        </p:nvSpPr>
        <p:spPr>
          <a:xfrm>
            <a:off x="2939249" y="1495795"/>
            <a:ext cx="4940631" cy="52197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EXT</a:t>
            </a:r>
            <a:endParaRPr lang="en-US" altLang="zh-CN" sz="2800" b="1" dirty="0">
              <a:latin typeface="Times New Roman" panose="02020603050405020304" pitchFamily="18" charset="0"/>
              <a:cs typeface="Times New Roman" panose="02020603050405020304" pitchFamily="18" charset="0"/>
            </a:endParaRPr>
          </a:p>
        </p:txBody>
      </p:sp>
      <p:sp>
        <p:nvSpPr>
          <p:cNvPr id="32" name="文本框 31"/>
          <p:cNvSpPr txBox="1"/>
          <p:nvPr/>
        </p:nvSpPr>
        <p:spPr>
          <a:xfrm>
            <a:off x="3977640" y="1258570"/>
            <a:ext cx="6442075" cy="668655"/>
          </a:xfrm>
          <a:prstGeom prst="rect">
            <a:avLst/>
          </a:prstGeom>
          <a:noFill/>
        </p:spPr>
        <p:txBody>
          <a:bodyPr wrap="square" rtlCol="0">
            <a:noAutofit/>
          </a:bodyPr>
          <a:lstStyle/>
          <a:p>
            <a:pPr indent="0">
              <a:buFont typeface="Arial" panose="020B0604020202020204" pitchFamily="34" charset="0"/>
              <a:buNone/>
            </a:pPr>
            <a:endParaRPr lang="en-US" altLang="zh-CN" sz="2000" b="1" dirty="0">
              <a:solidFill>
                <a:srgbClr val="C0000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zh-CN" altLang="en-US" sz="2000" b="1" dirty="0">
                <a:latin typeface="Times New Roman" panose="02020603050405020304" pitchFamily="18" charset="0"/>
                <a:cs typeface="Times New Roman" panose="02020603050405020304" pitchFamily="18" charset="0"/>
                <a:sym typeface="+mn-ea"/>
              </a:rPr>
              <a:t>基于</a:t>
            </a:r>
            <a:r>
              <a:rPr lang="en-US" altLang="zh-CN" sz="2000" b="1" dirty="0">
                <a:latin typeface="Times New Roman" panose="02020603050405020304" pitchFamily="18" charset="0"/>
                <a:cs typeface="Times New Roman" panose="02020603050405020304" pitchFamily="18" charset="0"/>
                <a:sym typeface="+mn-ea"/>
              </a:rPr>
              <a:t>Meta</a:t>
            </a:r>
            <a:r>
              <a:rPr lang="zh-CN" altLang="en-US" sz="2000" b="1" dirty="0">
                <a:latin typeface="Times New Roman" panose="02020603050405020304" pitchFamily="18" charset="0"/>
                <a:cs typeface="Times New Roman" panose="02020603050405020304" pitchFamily="18" charset="0"/>
                <a:sym typeface="+mn-ea"/>
              </a:rPr>
              <a:t>公司开发的内核搭建</a:t>
            </a:r>
            <a:r>
              <a:rPr lang="zh-CN" altLang="en-US" sz="2000" b="1" dirty="0">
                <a:latin typeface="Times New Roman" panose="02020603050405020304" pitchFamily="18" charset="0"/>
                <a:cs typeface="Times New Roman" panose="02020603050405020304" pitchFamily="18" charset="0"/>
                <a:sym typeface="+mn-ea"/>
              </a:rPr>
              <a:t>用户态</a:t>
            </a:r>
            <a:r>
              <a:rPr lang="zh-CN" altLang="en-US" sz="2000" b="1" dirty="0">
                <a:latin typeface="Times New Roman" panose="02020603050405020304" pitchFamily="18" charset="0"/>
                <a:cs typeface="Times New Roman" panose="02020603050405020304" pitchFamily="18" charset="0"/>
                <a:sym typeface="+mn-ea"/>
              </a:rPr>
              <a:t>框架</a:t>
            </a:r>
            <a:endParaRPr lang="en-US" altLang="zh-CN" sz="2000" b="1" dirty="0">
              <a:latin typeface="Times New Roman" panose="02020603050405020304" pitchFamily="18" charset="0"/>
              <a:cs typeface="Times New Roman" panose="02020603050405020304" pitchFamily="18" charset="0"/>
            </a:endParaRPr>
          </a:p>
        </p:txBody>
      </p:sp>
      <p:sp>
        <p:nvSpPr>
          <p:cNvPr id="34" name="文本框 33"/>
          <p:cNvSpPr txBox="1"/>
          <p:nvPr/>
        </p:nvSpPr>
        <p:spPr>
          <a:xfrm>
            <a:off x="3977640" y="2507615"/>
            <a:ext cx="7950835" cy="4376420"/>
          </a:xfrm>
          <a:prstGeom prst="rect">
            <a:avLst/>
          </a:prstGeom>
          <a:noFill/>
        </p:spPr>
        <p:txBody>
          <a:bodyPr wrap="square" rtlCol="0">
            <a:noAutofit/>
          </a:bodyPr>
          <a:lstStyle/>
          <a:p>
            <a:pPr marL="342900" indent="-342900">
              <a:buFont typeface="Arial" panose="020B0604020202020204" pitchFamily="34" charset="0"/>
              <a:buChar char="•"/>
            </a:pPr>
            <a:r>
              <a:rPr lang="zh-CN" altLang="en-US" sz="2000" b="1" dirty="0">
                <a:latin typeface="Times New Roman" panose="02020603050405020304" pitchFamily="18" charset="0"/>
                <a:cs typeface="Times New Roman" panose="02020603050405020304" pitchFamily="18" charset="0"/>
                <a:sym typeface="+mn-ea"/>
              </a:rPr>
              <a:t>满足用户态调度框架所有</a:t>
            </a:r>
            <a:r>
              <a:rPr lang="zh-CN" altLang="en-US" sz="2000" b="1" dirty="0">
                <a:latin typeface="Times New Roman" panose="02020603050405020304" pitchFamily="18" charset="0"/>
                <a:cs typeface="Times New Roman" panose="02020603050405020304" pitchFamily="18" charset="0"/>
                <a:sym typeface="+mn-ea"/>
              </a:rPr>
              <a:t>特性，兼容</a:t>
            </a:r>
            <a:r>
              <a:rPr lang="en-US" altLang="zh-CN" sz="2000" b="1" dirty="0">
                <a:latin typeface="Times New Roman" panose="02020603050405020304" pitchFamily="18" charset="0"/>
                <a:cs typeface="Times New Roman" panose="02020603050405020304" pitchFamily="18" charset="0"/>
                <a:sym typeface="+mn-ea"/>
              </a:rPr>
              <a:t>cgroup</a:t>
            </a:r>
            <a:endParaRPr lang="en-US" altLang="zh-CN" sz="2000" b="1" dirty="0">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endParaRPr lang="en-US" altLang="zh-CN" sz="2000" b="1" dirty="0">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r>
              <a:rPr lang="zh-CN" altLang="en-US" sz="2000" b="1" dirty="0">
                <a:solidFill>
                  <a:srgbClr val="FF0000"/>
                </a:solidFill>
                <a:latin typeface="Times New Roman" panose="02020603050405020304" pitchFamily="18" charset="0"/>
                <a:cs typeface="Times New Roman" panose="02020603050405020304" pitchFamily="18" charset="0"/>
                <a:sym typeface="+mn-ea"/>
              </a:rPr>
              <a:t>快速</a:t>
            </a:r>
            <a:r>
              <a:rPr lang="zh-CN" altLang="en-US" sz="2000" b="1" dirty="0">
                <a:latin typeface="Times New Roman" panose="02020603050405020304" pitchFamily="18" charset="0"/>
                <a:cs typeface="Times New Roman" panose="02020603050405020304" pitchFamily="18" charset="0"/>
                <a:sym typeface="+mn-ea"/>
              </a:rPr>
              <a:t>：</a:t>
            </a:r>
            <a:endParaRPr lang="zh-CN" altLang="en-US" sz="2000" b="1" dirty="0">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endParaRPr lang="zh-CN" altLang="en-US" sz="2000" b="1" dirty="0">
              <a:latin typeface="Times New Roman" panose="02020603050405020304" pitchFamily="18" charset="0"/>
              <a:cs typeface="Times New Roman" panose="02020603050405020304" pitchFamily="18" charset="0"/>
              <a:sym typeface="+mn-ea"/>
            </a:endParaRPr>
          </a:p>
          <a:p>
            <a:pPr marL="800100" lvl="1" indent="-342900">
              <a:buFont typeface="Arial" panose="020B0604020202020204" pitchFamily="34" charset="0"/>
              <a:buChar char="•"/>
            </a:pPr>
            <a:r>
              <a:rPr lang="zh-CN" altLang="en-US" sz="2000" b="1" dirty="0">
                <a:latin typeface="Times New Roman" panose="02020603050405020304" pitchFamily="18" charset="0"/>
                <a:cs typeface="Times New Roman" panose="02020603050405020304" pitchFamily="18" charset="0"/>
                <a:sym typeface="+mn-ea"/>
              </a:rPr>
              <a:t>创新运用中断加速用户态调度策略实施</a:t>
            </a:r>
            <a:endParaRPr lang="zh-CN" altLang="en-US" sz="2000" b="1" dirty="0">
              <a:latin typeface="Times New Roman" panose="02020603050405020304" pitchFamily="18" charset="0"/>
              <a:cs typeface="Times New Roman" panose="02020603050405020304" pitchFamily="18" charset="0"/>
              <a:sym typeface="+mn-ea"/>
            </a:endParaRPr>
          </a:p>
          <a:p>
            <a:pPr marL="800100" lvl="1" indent="-342900">
              <a:buFont typeface="Arial" panose="020B0604020202020204" pitchFamily="34" charset="0"/>
              <a:buChar char="•"/>
            </a:pPr>
            <a:endParaRPr lang="zh-CN" altLang="en-US" sz="2000" b="1" dirty="0">
              <a:latin typeface="Times New Roman" panose="02020603050405020304" pitchFamily="18" charset="0"/>
              <a:cs typeface="Times New Roman" panose="02020603050405020304" pitchFamily="18" charset="0"/>
              <a:sym typeface="+mn-ea"/>
            </a:endParaRPr>
          </a:p>
          <a:p>
            <a:pPr marL="800100" lvl="1" indent="-342900">
              <a:buFont typeface="Arial" panose="020B0604020202020204" pitchFamily="34" charset="0"/>
              <a:buChar char="•"/>
            </a:pPr>
            <a:r>
              <a:rPr lang="zh-CN" altLang="en-US" sz="2000" b="1" dirty="0">
                <a:latin typeface="Times New Roman" panose="02020603050405020304" pitchFamily="18" charset="0"/>
                <a:cs typeface="Times New Roman" panose="02020603050405020304" pitchFamily="18" charset="0"/>
                <a:sym typeface="+mn-ea"/>
              </a:rPr>
              <a:t>突破传统用户态与内核</a:t>
            </a:r>
            <a:r>
              <a:rPr lang="en-US" altLang="zh-CN" sz="2000" b="1" dirty="0">
                <a:latin typeface="Times New Roman" panose="02020603050405020304" pitchFamily="18" charset="0"/>
                <a:cs typeface="Times New Roman" panose="02020603050405020304" pitchFamily="18" charset="0"/>
                <a:sym typeface="+mn-ea"/>
              </a:rPr>
              <a:t>syscall</a:t>
            </a:r>
            <a:r>
              <a:rPr lang="zh-CN" altLang="en-US" sz="2000" b="1" dirty="0">
                <a:latin typeface="Times New Roman" panose="02020603050405020304" pitchFamily="18" charset="0"/>
                <a:cs typeface="Times New Roman" panose="02020603050405020304" pitchFamily="18" charset="0"/>
                <a:sym typeface="+mn-ea"/>
              </a:rPr>
              <a:t>通信，采用</a:t>
            </a:r>
            <a:r>
              <a:rPr lang="zh-CN" altLang="en-US" sz="2000" b="1" dirty="0">
                <a:latin typeface="Times New Roman" panose="02020603050405020304" pitchFamily="18" charset="0"/>
                <a:cs typeface="Times New Roman" panose="02020603050405020304" pitchFamily="18" charset="0"/>
                <a:sym typeface="+mn-ea"/>
              </a:rPr>
              <a:t>高性能消息队列通信</a:t>
            </a:r>
            <a:endParaRPr lang="zh-CN" altLang="en-US" sz="2000" b="1" dirty="0">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endParaRPr lang="zh-CN" altLang="en-US" sz="2000" b="1" dirty="0">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r>
              <a:rPr lang="zh-CN" altLang="en-US" sz="2000" b="1" dirty="0">
                <a:solidFill>
                  <a:srgbClr val="FF0000"/>
                </a:solidFill>
                <a:latin typeface="Times New Roman" panose="02020603050405020304" pitchFamily="18" charset="0"/>
                <a:cs typeface="Times New Roman" panose="02020603050405020304" pitchFamily="18" charset="0"/>
                <a:sym typeface="+mn-ea"/>
              </a:rPr>
              <a:t>灵活</a:t>
            </a:r>
            <a:r>
              <a:rPr lang="zh-CN" altLang="en-US" sz="2000" b="1" dirty="0">
                <a:latin typeface="Times New Roman" panose="02020603050405020304" pitchFamily="18" charset="0"/>
                <a:cs typeface="Times New Roman" panose="02020603050405020304" pitchFamily="18" charset="0"/>
                <a:sym typeface="+mn-ea"/>
              </a:rPr>
              <a:t>：部署调度算法快（分钟级别），代码量</a:t>
            </a:r>
            <a:r>
              <a:rPr lang="zh-CN" altLang="en-US" sz="2000" b="1" dirty="0">
                <a:latin typeface="Times New Roman" panose="02020603050405020304" pitchFamily="18" charset="0"/>
                <a:cs typeface="Times New Roman" panose="02020603050405020304" pitchFamily="18" charset="0"/>
                <a:sym typeface="+mn-ea"/>
              </a:rPr>
              <a:t>少</a:t>
            </a:r>
            <a:endParaRPr lang="zh-CN" altLang="en-US" sz="2000" b="1" dirty="0">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endParaRPr lang="zh-CN" altLang="en-US" sz="2000" b="1" dirty="0">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r>
              <a:rPr lang="zh-CN" altLang="en-US" sz="2000" b="1" dirty="0">
                <a:solidFill>
                  <a:srgbClr val="FF0000"/>
                </a:solidFill>
                <a:latin typeface="Times New Roman" panose="02020603050405020304" pitchFamily="18" charset="0"/>
                <a:cs typeface="Times New Roman" panose="02020603050405020304" pitchFamily="18" charset="0"/>
                <a:sym typeface="+mn-ea"/>
              </a:rPr>
              <a:t>抗干扰</a:t>
            </a:r>
            <a:r>
              <a:rPr lang="zh-CN" altLang="en-US" sz="2000" b="1" dirty="0">
                <a:latin typeface="Times New Roman" panose="02020603050405020304" pitchFamily="18" charset="0"/>
                <a:cs typeface="Times New Roman" panose="02020603050405020304" pitchFamily="18" charset="0"/>
                <a:sym typeface="+mn-ea"/>
              </a:rPr>
              <a:t>：自适应</a:t>
            </a:r>
            <a:r>
              <a:rPr lang="zh-CN" altLang="en-US" sz="2000" b="1" dirty="0">
                <a:latin typeface="Times New Roman" panose="02020603050405020304" pitchFamily="18" charset="0"/>
                <a:cs typeface="Times New Roman" panose="02020603050405020304" pitchFamily="18" charset="0"/>
                <a:sym typeface="+mn-ea"/>
              </a:rPr>
              <a:t>调度优先级</a:t>
            </a:r>
            <a:r>
              <a:rPr lang="zh-CN" altLang="en-US" sz="2000" b="1" dirty="0">
                <a:latin typeface="Times New Roman" panose="02020603050405020304" pitchFamily="18" charset="0"/>
                <a:cs typeface="Times New Roman" panose="02020603050405020304" pitchFamily="18" charset="0"/>
                <a:sym typeface="+mn-ea"/>
              </a:rPr>
              <a:t>调整</a:t>
            </a:r>
            <a:endParaRPr lang="zh-CN" altLang="en-US" sz="2000" b="1" dirty="0">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endParaRPr lang="en-US" altLang="zh-CN" sz="2000" b="1" dirty="0">
              <a:solidFill>
                <a:srgbClr val="C00000"/>
              </a:solidFill>
              <a:latin typeface="Times New Roman" panose="02020603050405020304" pitchFamily="18" charset="0"/>
              <a:cs typeface="Times New Roman" panose="02020603050405020304" pitchFamily="18" charset="0"/>
            </a:endParaRPr>
          </a:p>
          <a:p>
            <a:pPr indent="0">
              <a:buFont typeface="Arial" panose="020B0604020202020204" pitchFamily="34" charset="0"/>
              <a:buNone/>
            </a:pPr>
            <a:endParaRPr lang="zh-CN" altLang="en-US" sz="2000" b="1" dirty="0">
              <a:latin typeface="Times New Roman" panose="02020603050405020304" pitchFamily="18" charset="0"/>
              <a:cs typeface="Times New Roman" panose="02020603050405020304" pitchFamily="18" charset="0"/>
              <a:sym typeface="+mn-ea"/>
            </a:endParaRPr>
          </a:p>
        </p:txBody>
      </p:sp>
      <p:sp>
        <p:nvSpPr>
          <p:cNvPr id="3" name="文本框 2"/>
          <p:cNvSpPr txBox="1"/>
          <p:nvPr/>
        </p:nvSpPr>
        <p:spPr>
          <a:xfrm>
            <a:off x="2945130" y="2440940"/>
            <a:ext cx="6403340" cy="513080"/>
          </a:xfrm>
          <a:prstGeom prst="rect">
            <a:avLst/>
          </a:prstGeom>
          <a:noFill/>
        </p:spPr>
        <p:txBody>
          <a:bodyPr wrap="square" rtlCol="0" anchor="t">
            <a:noAutofit/>
          </a:bodyPr>
          <a:p>
            <a:r>
              <a:rPr lang="en-US" altLang="zh-CN" sz="2800" b="1" dirty="0">
                <a:latin typeface="Times New Roman" panose="02020603050405020304" pitchFamily="18" charset="0"/>
                <a:cs typeface="Times New Roman" panose="02020603050405020304" pitchFamily="18" charset="0"/>
                <a:sym typeface="+mn-ea"/>
              </a:rPr>
              <a:t>COS</a:t>
            </a:r>
            <a:endParaRPr lang="en-US" altLang="zh-CN" sz="2800" b="1" dirty="0">
              <a:latin typeface="Times New Roman" panose="02020603050405020304" pitchFamily="18" charset="0"/>
              <a:cs typeface="Times New Roman" panose="02020603050405020304" pitchFamily="18" charset="0"/>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2509520" cy="6858000"/>
          </a:xfrm>
          <a:prstGeom prst="rect">
            <a:avLst/>
          </a:prstGeom>
          <a:solidFill>
            <a:srgbClr val="1D50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nvGrpSpPr>
          <p:cNvPr id="20" name="组合 19"/>
          <p:cNvGrpSpPr/>
          <p:nvPr/>
        </p:nvGrpSpPr>
        <p:grpSpPr>
          <a:xfrm>
            <a:off x="0" y="1256291"/>
            <a:ext cx="2737505" cy="762000"/>
            <a:chOff x="0" y="772160"/>
            <a:chExt cx="2737505" cy="762000"/>
          </a:xfrm>
        </p:grpSpPr>
        <p:sp>
          <p:nvSpPr>
            <p:cNvPr id="15" name="矩形 14"/>
            <p:cNvSpPr/>
            <p:nvPr/>
          </p:nvSpPr>
          <p:spPr>
            <a:xfrm>
              <a:off x="0" y="772160"/>
              <a:ext cx="2509520" cy="762000"/>
            </a:xfrm>
            <a:prstGeom prst="rect">
              <a:avLst/>
            </a:prstGeom>
            <a:solidFill>
              <a:srgbClr val="C0000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7" name="等腰三角形 16"/>
            <p:cNvSpPr/>
            <p:nvPr/>
          </p:nvSpPr>
          <p:spPr>
            <a:xfrm rot="5400000">
              <a:off x="2491281" y="1039167"/>
              <a:ext cx="264463" cy="227985"/>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sp>
        <p:nvSpPr>
          <p:cNvPr id="8" name="文本框 7"/>
          <p:cNvSpPr txBox="1"/>
          <p:nvPr/>
        </p:nvSpPr>
        <p:spPr>
          <a:xfrm>
            <a:off x="86360" y="1388371"/>
            <a:ext cx="2336800" cy="460375"/>
          </a:xfrm>
          <a:prstGeom prst="rect">
            <a:avLst/>
          </a:prstGeom>
          <a:noFill/>
        </p:spPr>
        <p:txBody>
          <a:bodyPr wrap="square" rtlCol="0">
            <a:spAutoFit/>
          </a:bodyPr>
          <a:lstStyle/>
          <a:p>
            <a:pPr algn="ctr"/>
            <a:r>
              <a:rPr lang="zh-CN" altLang="en-US" sz="2400" b="1" dirty="0">
                <a:solidFill>
                  <a:schemeClr val="bg1"/>
                </a:solidFill>
                <a:latin typeface="Times New Roman" panose="02020603050405020304" pitchFamily="18" charset="0"/>
                <a:cs typeface="Times New Roman" panose="02020603050405020304" pitchFamily="18" charset="0"/>
              </a:rPr>
              <a:t>研究</a:t>
            </a:r>
            <a:r>
              <a:rPr lang="zh-CN" altLang="en-US" sz="2400" b="1" dirty="0">
                <a:solidFill>
                  <a:schemeClr val="bg1"/>
                </a:solidFill>
                <a:latin typeface="Times New Roman" panose="02020603050405020304" pitchFamily="18" charset="0"/>
                <a:cs typeface="Times New Roman" panose="02020603050405020304" pitchFamily="18" charset="0"/>
              </a:rPr>
              <a:t>背景</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9" name="文本框 8"/>
          <p:cNvSpPr txBox="1"/>
          <p:nvPr/>
        </p:nvSpPr>
        <p:spPr>
          <a:xfrm>
            <a:off x="86360" y="2324952"/>
            <a:ext cx="2336800" cy="460375"/>
          </a:xfrm>
          <a:prstGeom prst="rect">
            <a:avLst/>
          </a:prstGeom>
          <a:noFill/>
        </p:spPr>
        <p:txBody>
          <a:bodyPr wrap="square" rtlCol="0">
            <a:spAutoFit/>
          </a:bodyPr>
          <a:lstStyle/>
          <a:p>
            <a:pPr algn="ctr"/>
            <a:r>
              <a:rPr lang="zh-CN" altLang="en-US" sz="2400" b="1" dirty="0">
                <a:solidFill>
                  <a:schemeClr val="bg1"/>
                </a:solidFill>
                <a:latin typeface="Times New Roman" panose="02020603050405020304" pitchFamily="18" charset="0"/>
                <a:cs typeface="Times New Roman" panose="02020603050405020304" pitchFamily="18" charset="0"/>
              </a:rPr>
              <a:t>设计</a:t>
            </a:r>
            <a:r>
              <a:rPr lang="zh-CN" altLang="en-US" sz="2400" b="1" dirty="0">
                <a:solidFill>
                  <a:schemeClr val="bg1"/>
                </a:solidFill>
                <a:latin typeface="Times New Roman" panose="02020603050405020304" pitchFamily="18" charset="0"/>
                <a:cs typeface="Times New Roman" panose="02020603050405020304" pitchFamily="18" charset="0"/>
              </a:rPr>
              <a:t>实现</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10" name="文本框 9"/>
          <p:cNvSpPr txBox="1"/>
          <p:nvPr/>
        </p:nvSpPr>
        <p:spPr>
          <a:xfrm>
            <a:off x="86360" y="3261533"/>
            <a:ext cx="2336800" cy="460375"/>
          </a:xfrm>
          <a:prstGeom prst="rect">
            <a:avLst/>
          </a:prstGeom>
          <a:noFill/>
        </p:spPr>
        <p:txBody>
          <a:bodyPr wrap="square" rtlCol="0">
            <a:spAutoFit/>
          </a:bodyPr>
          <a:lstStyle/>
          <a:p>
            <a:pPr algn="ctr"/>
            <a:r>
              <a:rPr lang="zh-CN" altLang="en-US" sz="2400" b="1" dirty="0">
                <a:solidFill>
                  <a:schemeClr val="bg1"/>
                </a:solidFill>
                <a:latin typeface="Times New Roman" panose="02020603050405020304" pitchFamily="18" charset="0"/>
                <a:cs typeface="Times New Roman" panose="02020603050405020304" pitchFamily="18" charset="0"/>
              </a:rPr>
              <a:t>高性能</a:t>
            </a:r>
            <a:r>
              <a:rPr lang="zh-CN" altLang="en-US" sz="2400" b="1" dirty="0">
                <a:solidFill>
                  <a:schemeClr val="bg1"/>
                </a:solidFill>
                <a:latin typeface="Times New Roman" panose="02020603050405020304" pitchFamily="18" charset="0"/>
                <a:cs typeface="Times New Roman" panose="02020603050405020304" pitchFamily="18" charset="0"/>
              </a:rPr>
              <a:t>优化</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11" name="文本框 10"/>
          <p:cNvSpPr txBox="1"/>
          <p:nvPr/>
        </p:nvSpPr>
        <p:spPr>
          <a:xfrm>
            <a:off x="86360" y="4198114"/>
            <a:ext cx="2336800" cy="461665"/>
          </a:xfrm>
          <a:prstGeom prst="rect">
            <a:avLst/>
          </a:prstGeom>
          <a:noFill/>
        </p:spPr>
        <p:txBody>
          <a:bodyPr wrap="square" rtlCol="0">
            <a:spAutoFit/>
          </a:bodyPr>
          <a:lstStyle/>
          <a:p>
            <a:pPr algn="ctr"/>
            <a:r>
              <a:rPr lang="zh-CN" altLang="en-US" sz="2400" b="1" dirty="0">
                <a:solidFill>
                  <a:schemeClr val="bg1"/>
                </a:solidFill>
                <a:latin typeface="Times New Roman" panose="02020603050405020304" pitchFamily="18" charset="0"/>
                <a:cs typeface="Times New Roman" panose="02020603050405020304" pitchFamily="18" charset="0"/>
              </a:rPr>
              <a:t>性能评估</a:t>
            </a:r>
            <a:endParaRPr lang="zh-CN" altLang="en-US" sz="2400" dirty="0">
              <a:solidFill>
                <a:schemeClr val="bg1"/>
              </a:solidFill>
              <a:latin typeface="Times New Roman" panose="02020603050405020304" pitchFamily="18" charset="0"/>
              <a:cs typeface="Times New Roman" panose="02020603050405020304" pitchFamily="18" charset="0"/>
            </a:endParaRPr>
          </a:p>
        </p:txBody>
      </p:sp>
      <p:pic>
        <p:nvPicPr>
          <p:cNvPr id="23" name="图形 22" descr="文凭卷筒"/>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797560" y="5943600"/>
            <a:ext cx="914400" cy="914400"/>
          </a:xfrm>
          <a:prstGeom prst="rect">
            <a:avLst/>
          </a:prstGeom>
        </p:spPr>
      </p:pic>
      <p:sp>
        <p:nvSpPr>
          <p:cNvPr id="13" name="标题 1"/>
          <p:cNvSpPr txBox="1"/>
          <p:nvPr/>
        </p:nvSpPr>
        <p:spPr>
          <a:xfrm>
            <a:off x="3255691" y="568119"/>
            <a:ext cx="8596786" cy="6881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b="1">
                <a:latin typeface="Times New Roman" panose="02020603050405020304" pitchFamily="18" charset="0"/>
                <a:cs typeface="Times New Roman" panose="02020603050405020304" pitchFamily="18" charset="0"/>
                <a:sym typeface="+mn-ea"/>
              </a:rPr>
              <a:t>0.5 </a:t>
            </a:r>
            <a:r>
              <a:rPr lang="zh-CN" altLang="en-US" sz="3600" b="1">
                <a:latin typeface="Times New Roman" panose="02020603050405020304" pitchFamily="18" charset="0"/>
                <a:cs typeface="Times New Roman" panose="02020603050405020304" pitchFamily="18" charset="0"/>
                <a:sym typeface="+mn-ea"/>
              </a:rPr>
              <a:t>完成</a:t>
            </a:r>
            <a:r>
              <a:rPr lang="zh-CN" altLang="en-US" sz="3600" b="1">
                <a:latin typeface="Times New Roman" panose="02020603050405020304" pitchFamily="18" charset="0"/>
                <a:cs typeface="Times New Roman" panose="02020603050405020304" pitchFamily="18" charset="0"/>
                <a:sym typeface="+mn-ea"/>
              </a:rPr>
              <a:t>情况</a:t>
            </a:r>
            <a:endParaRPr lang="zh-CN" altLang="en-US" sz="3600" b="1">
              <a:latin typeface="Times New Roman" panose="02020603050405020304" pitchFamily="18" charset="0"/>
              <a:cs typeface="Times New Roman" panose="02020603050405020304" pitchFamily="18" charset="0"/>
              <a:sym typeface="+mn-ea"/>
            </a:endParaRPr>
          </a:p>
        </p:txBody>
      </p:sp>
      <p:pic>
        <p:nvPicPr>
          <p:cNvPr id="16" name="图片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668" y="311328"/>
            <a:ext cx="2256183" cy="414149"/>
          </a:xfrm>
          <a:prstGeom prst="rect">
            <a:avLst/>
          </a:prstGeom>
        </p:spPr>
      </p:pic>
      <p:sp>
        <p:nvSpPr>
          <p:cNvPr id="30" name="文本框 29"/>
          <p:cNvSpPr txBox="1"/>
          <p:nvPr/>
        </p:nvSpPr>
        <p:spPr>
          <a:xfrm>
            <a:off x="46051" y="5134697"/>
            <a:ext cx="2336800" cy="460375"/>
          </a:xfrm>
          <a:prstGeom prst="rect">
            <a:avLst/>
          </a:prstGeom>
          <a:noFill/>
        </p:spPr>
        <p:txBody>
          <a:bodyPr wrap="square" rtlCol="0">
            <a:spAutoFit/>
          </a:bodyPr>
          <a:lstStyle/>
          <a:p>
            <a:pPr algn="ctr"/>
            <a:r>
              <a:rPr lang="zh-CN" altLang="en-US" sz="2400" b="1" dirty="0">
                <a:solidFill>
                  <a:schemeClr val="bg1"/>
                </a:solidFill>
                <a:latin typeface="Times New Roman" panose="02020603050405020304" pitchFamily="18" charset="0"/>
                <a:cs typeface="Times New Roman" panose="02020603050405020304" pitchFamily="18" charset="0"/>
              </a:rPr>
              <a:t>赛题</a:t>
            </a:r>
            <a:r>
              <a:rPr lang="zh-CN" altLang="en-US" sz="2400" b="1" dirty="0">
                <a:solidFill>
                  <a:schemeClr val="bg1"/>
                </a:solidFill>
                <a:latin typeface="Times New Roman" panose="02020603050405020304" pitchFamily="18" charset="0"/>
                <a:cs typeface="Times New Roman" panose="02020603050405020304" pitchFamily="18" charset="0"/>
              </a:rPr>
              <a:t>总结</a:t>
            </a:r>
            <a:endParaRPr lang="zh-CN" altLang="en-US" sz="2400" dirty="0">
              <a:solidFill>
                <a:schemeClr val="bg1"/>
              </a:solidFill>
              <a:latin typeface="Times New Roman" panose="02020603050405020304" pitchFamily="18" charset="0"/>
              <a:cs typeface="Times New Roman" panose="02020603050405020304" pitchFamily="18" charset="0"/>
            </a:endParaRPr>
          </a:p>
        </p:txBody>
      </p:sp>
      <p:graphicFrame>
        <p:nvGraphicFramePr>
          <p:cNvPr id="3" name="表格 3"/>
          <p:cNvGraphicFramePr>
            <a:graphicFrameLocks noGrp="1"/>
          </p:cNvGraphicFramePr>
          <p:nvPr>
            <p:custDataLst>
              <p:tags r:id="rId4"/>
            </p:custDataLst>
          </p:nvPr>
        </p:nvGraphicFramePr>
        <p:xfrm>
          <a:off x="3012440" y="2073275"/>
          <a:ext cx="9011920" cy="4378960"/>
        </p:xfrm>
        <a:graphic>
          <a:graphicData uri="http://schemas.openxmlformats.org/drawingml/2006/table">
            <a:tbl>
              <a:tblPr firstRow="1" bandRow="1">
                <a:tableStyleId>{5C22544A-7EE6-4342-B048-85BDC9FD1C3A}</a:tableStyleId>
              </a:tblPr>
              <a:tblGrid>
                <a:gridCol w="2094230"/>
                <a:gridCol w="1214120"/>
                <a:gridCol w="5703570"/>
              </a:tblGrid>
              <a:tr h="578485">
                <a:tc>
                  <a:txBody>
                    <a:bodyPr/>
                    <a:p>
                      <a:r>
                        <a:rPr lang="zh-CN" altLang="en-US"/>
                        <a:t>目标</a:t>
                      </a:r>
                      <a:endParaRPr lang="zh-CN" altLang="en-US"/>
                    </a:p>
                  </a:txBody>
                  <a:tcPr/>
                </a:tc>
                <a:tc>
                  <a:txBody>
                    <a:bodyPr/>
                    <a:p>
                      <a:r>
                        <a:rPr lang="zh-CN" altLang="en-US"/>
                        <a:t>完成情况</a:t>
                      </a:r>
                      <a:endParaRPr lang="zh-CN" altLang="en-US"/>
                    </a:p>
                  </a:txBody>
                  <a:tcPr/>
                </a:tc>
                <a:tc>
                  <a:txBody>
                    <a:bodyPr/>
                    <a:p>
                      <a:r>
                        <a:rPr lang="zh-CN" altLang="en-US"/>
                        <a:t>说明</a:t>
                      </a:r>
                      <a:endParaRPr lang="zh-CN" altLang="en-US"/>
                    </a:p>
                  </a:txBody>
                  <a:tcPr/>
                </a:tc>
              </a:tr>
              <a:tr h="699770">
                <a:tc>
                  <a:txBody>
                    <a:bodyPr/>
                    <a:p>
                      <a:r>
                        <a:rPr lang="zh-CN" altLang="en-US"/>
                        <a:t>task delegation</a:t>
                      </a:r>
                      <a:endParaRPr lang="zh-CN" altLang="en-US"/>
                    </a:p>
                  </a:txBody>
                  <a:tcPr/>
                </a:tc>
                <a:tc>
                  <a:txBody>
                    <a:bodyPr/>
                    <a:p>
                      <a:r>
                        <a:rPr lang="zh-CN" altLang="en-US"/>
                        <a:t>完成</a:t>
                      </a:r>
                      <a:endParaRPr lang="zh-CN" altLang="en-US"/>
                    </a:p>
                  </a:txBody>
                  <a:tcPr/>
                </a:tc>
                <a:tc>
                  <a:txBody>
                    <a:bodyPr/>
                    <a:p>
                      <a:r>
                        <a:rPr lang="zh-CN" altLang="en-US"/>
                        <a:t>通过</a:t>
                      </a:r>
                      <a:r>
                        <a:rPr lang="en-US" altLang="zh-CN"/>
                        <a:t>shoot</a:t>
                      </a:r>
                      <a:r>
                        <a:rPr lang="zh-CN" altLang="en-US"/>
                        <a:t>与</a:t>
                      </a:r>
                      <a:r>
                        <a:rPr lang="zh-CN" altLang="en-US"/>
                        <a:t>中断将线程以</a:t>
                      </a:r>
                      <a:r>
                        <a:rPr lang="en-US" altLang="zh-CN"/>
                        <a:t>us</a:t>
                      </a:r>
                      <a:r>
                        <a:rPr lang="zh-CN" altLang="en-US"/>
                        <a:t>的时延调度到目标</a:t>
                      </a:r>
                      <a:r>
                        <a:rPr lang="en-US" altLang="zh-CN"/>
                        <a:t>CPU</a:t>
                      </a:r>
                      <a:r>
                        <a:rPr lang="zh-CN" altLang="en-US"/>
                        <a:t>上并且运行</a:t>
                      </a:r>
                      <a:endParaRPr lang="zh-CN" altLang="en-US"/>
                    </a:p>
                  </a:txBody>
                  <a:tcPr/>
                </a:tc>
              </a:tr>
              <a:tr h="700405">
                <a:tc>
                  <a:txBody>
                    <a:bodyPr/>
                    <a:p>
                      <a:r>
                        <a:rPr lang="en-US" altLang="zh-CN"/>
                        <a:t>task </a:t>
                      </a:r>
                      <a:r>
                        <a:rPr lang="en-US" altLang="zh-CN"/>
                        <a:t>preemption</a:t>
                      </a:r>
                      <a:endParaRPr lang="en-US" altLang="zh-CN"/>
                    </a:p>
                  </a:txBody>
                  <a:tcPr/>
                </a:tc>
                <a:tc>
                  <a:txBody>
                    <a:bodyPr/>
                    <a:p>
                      <a:pPr marL="0" marR="0" lvl="0" indent="0" algn="l" defTabSz="914400" rtl="0" eaLnBrk="1" fontAlgn="auto" latinLnBrk="0" hangingPunct="1">
                        <a:lnSpc>
                          <a:spcPct val="100000"/>
                        </a:lnSpc>
                        <a:spcBef>
                          <a:spcPts val="0"/>
                        </a:spcBef>
                        <a:spcAft>
                          <a:spcPts val="0"/>
                        </a:spcAft>
                        <a:buClrTx/>
                        <a:buSzTx/>
                        <a:buFontTx/>
                        <a:buNone/>
                        <a:defRPr/>
                      </a:pPr>
                      <a:r>
                        <a:rPr lang="zh-CN" altLang="en-US"/>
                        <a:t>完成</a:t>
                      </a:r>
                      <a:endParaRPr lang="zh-CN" altLang="en-US"/>
                    </a:p>
                    <a:p>
                      <a:endParaRPr lang="zh-CN" altLang="en-US"/>
                    </a:p>
                  </a:txBody>
                  <a:tcPr/>
                </a:tc>
                <a:tc>
                  <a:txBody>
                    <a:bodyPr/>
                    <a:p>
                      <a:r>
                        <a:rPr lang="zh-CN" altLang="en-US"/>
                        <a:t>通过</a:t>
                      </a:r>
                      <a:r>
                        <a:rPr lang="en-US" altLang="zh-CN"/>
                        <a:t>IPI</a:t>
                      </a:r>
                      <a:r>
                        <a:rPr lang="zh-CN" altLang="en-US"/>
                        <a:t>中断与消息队列支持对线程快速抢占与抢占</a:t>
                      </a:r>
                      <a:r>
                        <a:rPr lang="zh-CN" altLang="en-US"/>
                        <a:t>消息传递</a:t>
                      </a:r>
                      <a:endParaRPr lang="zh-CN" altLang="en-US"/>
                    </a:p>
                  </a:txBody>
                  <a:tcPr/>
                </a:tc>
              </a:tr>
              <a:tr h="699770">
                <a:tc>
                  <a:txBody>
                    <a:bodyPr/>
                    <a:p>
                      <a:r>
                        <a:rPr lang="en-US" altLang="zh-CN"/>
                        <a:t>fairness</a:t>
                      </a:r>
                      <a:endParaRPr lang="en-US" altLang="zh-CN"/>
                    </a:p>
                  </a:txBody>
                  <a:tcPr/>
                </a:tc>
                <a:tc>
                  <a:txBody>
                    <a:bodyPr/>
                    <a:p>
                      <a:pPr marL="0" marR="0" lvl="0" indent="0" algn="l" defTabSz="914400" rtl="0" eaLnBrk="1" fontAlgn="auto" latinLnBrk="0" hangingPunct="1">
                        <a:lnSpc>
                          <a:spcPct val="100000"/>
                        </a:lnSpc>
                        <a:spcBef>
                          <a:spcPts val="0"/>
                        </a:spcBef>
                        <a:spcAft>
                          <a:spcPts val="0"/>
                        </a:spcAft>
                        <a:buClrTx/>
                        <a:buSzTx/>
                        <a:buFontTx/>
                        <a:buNone/>
                        <a:defRPr/>
                      </a:pPr>
                      <a:r>
                        <a:rPr lang="zh-CN" altLang="en-US"/>
                        <a:t>完成</a:t>
                      </a:r>
                      <a:endParaRPr lang="zh-CN" altLang="en-US"/>
                    </a:p>
                    <a:p>
                      <a:endParaRPr lang="zh-CN" altLang="en-US"/>
                    </a:p>
                  </a:txBody>
                  <a:tcPr/>
                </a:tc>
                <a:tc>
                  <a:txBody>
                    <a:bodyPr/>
                    <a:p>
                      <a:r>
                        <a:rPr lang="en-US" altLang="zh-CN"/>
                        <a:t>COS</a:t>
                      </a:r>
                      <a:r>
                        <a:rPr lang="zh-CN" altLang="en-US"/>
                        <a:t>调度类优先级自适应变化，兼顾公平与</a:t>
                      </a:r>
                      <a:r>
                        <a:rPr lang="zh-CN" altLang="en-US"/>
                        <a:t>性能</a:t>
                      </a:r>
                      <a:endParaRPr lang="zh-CN" altLang="en-US"/>
                    </a:p>
                  </a:txBody>
                  <a:tcPr/>
                </a:tc>
              </a:tr>
              <a:tr h="1000125">
                <a:tc>
                  <a:txBody>
                    <a:bodyPr/>
                    <a:p>
                      <a:r>
                        <a:rPr lang="en-US" altLang="zh-CN" b="0"/>
                        <a:t>CPU cgroup</a:t>
                      </a:r>
                      <a:endParaRPr lang="en-US" altLang="zh-CN" b="0"/>
                    </a:p>
                  </a:txBody>
                  <a:tcPr/>
                </a:tc>
                <a:tc>
                  <a:txBody>
                    <a:bodyPr/>
                    <a:p>
                      <a:pPr marL="0" marR="0" lvl="0" indent="0" algn="l" defTabSz="914400" rtl="0" eaLnBrk="1" fontAlgn="auto" latinLnBrk="0" hangingPunct="1">
                        <a:lnSpc>
                          <a:spcPct val="100000"/>
                        </a:lnSpc>
                        <a:spcBef>
                          <a:spcPts val="0"/>
                        </a:spcBef>
                        <a:spcAft>
                          <a:spcPts val="0"/>
                        </a:spcAft>
                        <a:buClrTx/>
                        <a:buSzTx/>
                        <a:buFontTx/>
                        <a:buNone/>
                        <a:defRPr/>
                      </a:pPr>
                      <a:r>
                        <a:rPr lang="zh-CN" altLang="en-US"/>
                        <a:t>完成</a:t>
                      </a:r>
                      <a:endParaRPr lang="zh-CN" altLang="en-US"/>
                    </a:p>
                    <a:p>
                      <a:endParaRPr lang="zh-CN" altLang="en-US"/>
                    </a:p>
                  </a:txBody>
                  <a:tcPr/>
                </a:tc>
                <a:tc>
                  <a:txBody>
                    <a:bodyPr/>
                    <a:p>
                      <a:r>
                        <a:rPr lang="zh-CN" altLang="en-US"/>
                        <a:t>通过</a:t>
                      </a:r>
                      <a:r>
                        <a:rPr lang="en-US" altLang="zh-CN"/>
                        <a:t>COS</a:t>
                      </a:r>
                      <a:r>
                        <a:rPr lang="zh-CN" altLang="en-US"/>
                        <a:t>提供的四个系统调用对</a:t>
                      </a:r>
                      <a:r>
                        <a:rPr lang="en-US" altLang="zh-CN"/>
                        <a:t>cgroup</a:t>
                      </a:r>
                      <a:r>
                        <a:rPr lang="zh-CN" altLang="en-US"/>
                        <a:t>进行控制，限制</a:t>
                      </a:r>
                      <a:r>
                        <a:rPr lang="en-US" altLang="zh-CN"/>
                        <a:t>COS</a:t>
                      </a:r>
                      <a:r>
                        <a:rPr lang="zh-CN" altLang="en-US"/>
                        <a:t>线程</a:t>
                      </a:r>
                      <a:r>
                        <a:rPr lang="en-US" altLang="zh-CN"/>
                        <a:t>CPU</a:t>
                      </a:r>
                      <a:r>
                        <a:rPr lang="zh-CN" altLang="en-US"/>
                        <a:t>使用率</a:t>
                      </a:r>
                      <a:endParaRPr lang="zh-CN" altLang="en-US"/>
                    </a:p>
                  </a:txBody>
                  <a:tcPr/>
                </a:tc>
              </a:tr>
              <a:tr h="700405">
                <a:tc>
                  <a:txBody>
                    <a:bodyPr/>
                    <a:p>
                      <a:r>
                        <a:rPr lang="zh-CN" altLang="en-US"/>
                        <a:t>性能测试</a:t>
                      </a:r>
                      <a:r>
                        <a:rPr lang="zh-CN" altLang="en-US"/>
                        <a:t>报告</a:t>
                      </a:r>
                      <a:endParaRPr lang="zh-CN" altLang="en-US"/>
                    </a:p>
                  </a:txBody>
                  <a:tcPr/>
                </a:tc>
                <a:tc>
                  <a:txBody>
                    <a:bodyPr/>
                    <a:p>
                      <a:pPr marL="0" marR="0" lvl="0" indent="0" algn="l" defTabSz="914400" rtl="0" eaLnBrk="1" fontAlgn="auto" latinLnBrk="0" hangingPunct="1">
                        <a:lnSpc>
                          <a:spcPct val="100000"/>
                        </a:lnSpc>
                        <a:spcBef>
                          <a:spcPts val="0"/>
                        </a:spcBef>
                        <a:spcAft>
                          <a:spcPts val="0"/>
                        </a:spcAft>
                        <a:buClrTx/>
                        <a:buSzTx/>
                        <a:buFontTx/>
                        <a:buNone/>
                        <a:defRPr/>
                      </a:pPr>
                      <a:r>
                        <a:rPr lang="zh-CN" altLang="en-US"/>
                        <a:t>基本完成</a:t>
                      </a:r>
                      <a:endParaRPr lang="zh-CN" altLang="en-US"/>
                    </a:p>
                    <a:p>
                      <a:endParaRPr lang="zh-CN" altLang="en-US"/>
                    </a:p>
                  </a:txBody>
                  <a:tcPr/>
                </a:tc>
                <a:tc>
                  <a:txBody>
                    <a:bodyPr/>
                    <a:p>
                      <a:r>
                        <a:rPr lang="en-US" altLang="zh-CN"/>
                        <a:t>COS</a:t>
                      </a:r>
                      <a:r>
                        <a:rPr lang="zh-CN" altLang="en-US"/>
                        <a:t>对</a:t>
                      </a:r>
                      <a:r>
                        <a:rPr lang="en-US" altLang="zh-CN"/>
                        <a:t>task delegation</a:t>
                      </a:r>
                      <a:r>
                        <a:rPr lang="zh-CN" altLang="en-US"/>
                        <a:t>时延和</a:t>
                      </a:r>
                      <a:r>
                        <a:rPr lang="en-US" altLang="zh-CN"/>
                        <a:t>cgroup</a:t>
                      </a:r>
                      <a:r>
                        <a:rPr lang="zh-CN" altLang="en-US"/>
                        <a:t>均进行了相关测试，</a:t>
                      </a:r>
                      <a:endParaRPr lang="zh-CN" altLang="en-US"/>
                    </a:p>
                  </a:txBody>
                  <a:tcPr/>
                </a:tc>
              </a:tr>
            </a:tbl>
          </a:graphicData>
        </a:graphic>
      </p:graphicFrame>
      <p:sp>
        <p:nvSpPr>
          <p:cNvPr id="4" name="文本框 3"/>
          <p:cNvSpPr txBox="1"/>
          <p:nvPr>
            <p:custDataLst>
              <p:tags r:id="rId5"/>
            </p:custDataLst>
          </p:nvPr>
        </p:nvSpPr>
        <p:spPr>
          <a:xfrm>
            <a:off x="3254375" y="1480185"/>
            <a:ext cx="4064000" cy="460375"/>
          </a:xfrm>
          <a:prstGeom prst="rect">
            <a:avLst/>
          </a:prstGeom>
          <a:noFill/>
        </p:spPr>
        <p:txBody>
          <a:bodyPr wrap="square" rtlCol="0">
            <a:spAutoFit/>
          </a:bodyPr>
          <a:p>
            <a:r>
              <a:rPr lang="zh-CN" altLang="en-US" sz="2400" b="1"/>
              <a:t>基本目标</a:t>
            </a:r>
            <a:endParaRPr lang="zh-CN" altLang="en-US" sz="2400" b="1"/>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tags/tag1.xml><?xml version="1.0" encoding="utf-8"?>
<p:tagLst xmlns:p="http://schemas.openxmlformats.org/presentationml/2006/main">
  <p:tag name="KSO_WM_UNIT_PLACING_PICTURE_USER_VIEWPORT" val="{&quot;height&quot;:3760,&quot;width&quot;:14400}"/>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UNIT_TABLE_BEAUTIFY" val="smartTable{d311c134-d5e8-4def-828a-7968e9f81c18}"/>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UNIT_TABLE_BEAUTIFY" val="smartTable{7a451cbd-58d9-4356-a0e1-b78793b700b6}"/>
  <p:tag name="KSO_WM_BEAUTIFY_FLAG" val=""/>
  <p:tag name="TABLE_ENDDRAG_ORIGIN_RECT" val="709*331"/>
  <p:tag name="TABLE_ENDDRAG_RECT" val="237*109*709*331"/>
</p:tagLst>
</file>

<file path=ppt/tags/tag25.xml><?xml version="1.0" encoding="utf-8"?>
<p:tagLst xmlns:p="http://schemas.openxmlformats.org/presentationml/2006/main">
  <p:tag name="KSO_WM_UNIT_TABLE_BEAUTIFY" val="smartTable{8c6d9eab-0374-400a-8d9b-481761d5e821}"/>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UNIT_TABLE_BEAUTIFY" val="smartTable{d311c134-d5e8-4def-828a-7968e9f81c18}"/>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COMMONDATA" val="eyJoZGlkIjoiMDc4ZmYyZDhiMzAxNThlYWFmOTJiMGE2OTZkZjczMTgifQ=="/>
  <p:tag name="KSO_WPP_MARK_KEY" val="fea330c9-29b2-4de5-8d90-3e531bec429c"/>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UNIT_PLACING_PICTURE_USER_VIEWPORT" val="{&quot;height&quot;:10800,&quot;width&quot;:4657}"/>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UNIT_TABLE_BEAUTIFY" val="smartTable{fc10dd9e-5dbe-481e-9e94-a88b1b75a607}"/>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UNIT_TABLE_BEAUTIFY" val="smartTable{8c6d9eab-0374-400a-8d9b-481761d5e821}"/>
  <p:tag name="KSO_WM_BEAUTIFY_FLAG" val=""/>
  <p:tag name="TABLE_ENDDRAG_ORIGIN_RECT" val="696*118"/>
  <p:tag name="TABLE_ENDDRAG_RECT" val="237*152*696*118"/>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7725</Words>
  <Application>WPS 演示</Application>
  <PresentationFormat>宽屏</PresentationFormat>
  <Paragraphs>1169</Paragraphs>
  <Slides>46</Slides>
  <Notes>63</Notes>
  <HiddenSlides>12</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46</vt:i4>
      </vt:variant>
    </vt:vector>
  </HeadingPairs>
  <TitlesOfParts>
    <vt:vector size="55" baseType="lpstr">
      <vt:lpstr>Arial</vt:lpstr>
      <vt:lpstr>宋体</vt:lpstr>
      <vt:lpstr>Wingdings</vt:lpstr>
      <vt:lpstr>Times New Roman</vt:lpstr>
      <vt:lpstr>等线</vt:lpstr>
      <vt:lpstr>微软雅黑</vt:lpstr>
      <vt:lpstr>Arial Unicode MS</vt:lpstr>
      <vt:lpstr>等线 Light</vt:lpstr>
      <vt:lpstr>Office 主题​​</vt:lpstr>
      <vt:lpstr>proj134-CFS-based-userspace-scheduler</vt:lpstr>
      <vt:lpstr>答辩大纲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Wade Wilson</dc:creator>
  <cp:lastModifiedBy>伊丽莎白粒子</cp:lastModifiedBy>
  <cp:revision>3026</cp:revision>
  <dcterms:created xsi:type="dcterms:W3CDTF">2021-10-12T02:52:00Z</dcterms:created>
  <dcterms:modified xsi:type="dcterms:W3CDTF">2023-08-15T09:26:01Z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9790AB6DCA9E4338B60B78C1250726FB</vt:lpwstr>
  </property>
  <property fmtid="{D5CDD505-2E9C-101B-9397-08002B2CF9AE}" pid="3" name="KSOProductBuildVer">
    <vt:lpwstr>2052-11.1.0.14309</vt:lpwstr>
  </property>
</Properties>
</file>