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3215" r:id="rId2"/>
    <p:sldId id="3329" r:id="rId3"/>
    <p:sldId id="3330" r:id="rId4"/>
    <p:sldId id="3332" r:id="rId5"/>
    <p:sldId id="3333" r:id="rId6"/>
    <p:sldId id="3338" r:id="rId7"/>
    <p:sldId id="3339" r:id="rId8"/>
    <p:sldId id="3342" r:id="rId9"/>
    <p:sldId id="3341" r:id="rId10"/>
    <p:sldId id="3323" r:id="rId11"/>
    <p:sldId id="3314" r:id="rId12"/>
    <p:sldId id="3312" r:id="rId13"/>
  </p:sldIdLst>
  <p:sldSz cx="9001125" cy="5040313"/>
  <p:notesSz cx="7099300" cy="10234613"/>
  <p:custDataLst>
    <p:tags r:id="rId1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47066" indent="-1275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896351" indent="-25736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45636" indent="-3871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794920" indent="-51695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1597457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1916948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2236440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2555931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">
          <p15:clr>
            <a:srgbClr val="A4A3A4"/>
          </p15:clr>
        </p15:guide>
        <p15:guide id="2" orient="horz" pos="2915">
          <p15:clr>
            <a:srgbClr val="A4A3A4"/>
          </p15:clr>
        </p15:guide>
        <p15:guide id="3" pos="2835">
          <p15:clr>
            <a:srgbClr val="A4A3A4"/>
          </p15:clr>
        </p15:guide>
        <p15:guide id="4" pos="390">
          <p15:clr>
            <a:srgbClr val="A4A3A4"/>
          </p15:clr>
        </p15:guide>
        <p15:guide id="5" pos="5248">
          <p15:clr>
            <a:srgbClr val="A4A3A4"/>
          </p15:clr>
        </p15:guide>
        <p15:guide id="6" pos="48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7406D"/>
    <a:srgbClr val="9933FF"/>
    <a:srgbClr val="009999"/>
    <a:srgbClr val="CCFFCC"/>
    <a:srgbClr val="BBE5E7"/>
    <a:srgbClr val="0070C0"/>
    <a:srgbClr val="FFFFCC"/>
    <a:srgbClr val="008080"/>
    <a:srgbClr val="C0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42" autoAdjust="0"/>
    <p:restoredTop sz="95830" autoAdjust="0"/>
  </p:normalViewPr>
  <p:slideViewPr>
    <p:cSldViewPr>
      <p:cViewPr varScale="1">
        <p:scale>
          <a:sx n="147" d="100"/>
          <a:sy n="147" d="100"/>
        </p:scale>
        <p:origin x="360" y="108"/>
      </p:cViewPr>
      <p:guideLst>
        <p:guide orient="horz" pos="229"/>
        <p:guide orient="horz" pos="2915"/>
        <p:guide pos="2835"/>
        <p:guide pos="390"/>
        <p:guide pos="5248"/>
        <p:guide pos="4836"/>
      </p:guideLst>
    </p:cSldViewPr>
  </p:slideViewPr>
  <p:outlineViewPr>
    <p:cViewPr>
      <p:scale>
        <a:sx n="100" d="100"/>
        <a:sy n="100" d="100"/>
      </p:scale>
      <p:origin x="0" y="-1268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298" y="-84"/>
      </p:cViewPr>
      <p:guideLst>
        <p:guide orient="horz" pos="3223"/>
        <p:guide pos="2236"/>
      </p:guideLst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noProof="1" smtClean="0"/>
            </a:lvl1pPr>
          </a:lstStyle>
          <a:p>
            <a:pPr>
              <a:defRPr/>
            </a:pPr>
            <a:fld id="{843730D4-DAA0-4961-8D66-8018B71D47DD}" type="datetimeFigureOut">
              <a:rPr lang="zh-CN" altLang="en-US"/>
              <a:pPr>
                <a:defRPr/>
              </a:pPr>
              <a:t>2022/4/21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noProof="1"/>
            </a:lvl1pPr>
          </a:lstStyle>
          <a:p>
            <a:fld id="{53CB15B2-6539-414E-885F-134AB7BAEF7A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64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noProof="1"/>
            </a:lvl1pPr>
          </a:lstStyle>
          <a:p>
            <a:pPr>
              <a:defRPr/>
            </a:pPr>
            <a:fld id="{F20F0E08-FCD4-40FB-9946-C51233C97953}" type="datetimeFigureOut">
              <a:rPr lang="zh-CN" altLang="en-US"/>
              <a:pPr>
                <a:defRPr/>
              </a:pPr>
              <a:t>2022/4/21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23825" y="768350"/>
            <a:ext cx="6851650" cy="38369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noProof="1"/>
            </a:lvl1pPr>
          </a:lstStyle>
          <a:p>
            <a:fld id="{70CA4341-F6FF-475E-A543-0194832CB00B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857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38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787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36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85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13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504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996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487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7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概括性地列出课程内容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50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7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141" y="824885"/>
            <a:ext cx="675084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141" y="2647331"/>
            <a:ext cx="6750844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E8E1-2156-44D8-985A-B7DE18793C4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B3F3-2A3A-4B2D-BA10-444E79601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9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68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1430" y="268350"/>
            <a:ext cx="1940868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827" y="268350"/>
            <a:ext cx="5710089" cy="427143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5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61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39" y="1256579"/>
            <a:ext cx="776347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139" y="3373044"/>
            <a:ext cx="776347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18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827" y="1341750"/>
            <a:ext cx="382547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820" y="1341750"/>
            <a:ext cx="382547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2022/4/21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64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268350"/>
            <a:ext cx="7763470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000" y="1235577"/>
            <a:ext cx="380789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00" y="1841114"/>
            <a:ext cx="3807897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819" y="1235577"/>
            <a:ext cx="3826651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819" y="1841114"/>
            <a:ext cx="3826651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2022/4/21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97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840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56C02-6AC0-4150-BF14-3C2902387D77}" type="datetimeFigureOut">
              <a:rPr lang="zh-CN" altLang="en-US" smtClean="0"/>
              <a:pPr>
                <a:defRPr/>
              </a:pPr>
              <a:t>2022/4/21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9ED6-FA7E-4333-AD61-EE26BDBEFB97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03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650" y="725712"/>
            <a:ext cx="4556820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4"/>
            <a:ext cx="2903097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2022/4/21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7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6650" y="725712"/>
            <a:ext cx="4556820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4"/>
            <a:ext cx="2903097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2022/4/21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90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828" y="268350"/>
            <a:ext cx="77634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828" y="1341750"/>
            <a:ext cx="77634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827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623" y="4671624"/>
            <a:ext cx="303788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045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17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hitsz-cslab/organ/tree/2022/pk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78" y="4392312"/>
            <a:ext cx="2873085" cy="320828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>
            <a:off x="1839987" y="1391678"/>
            <a:ext cx="5321149" cy="193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  <a:cs typeface="Aharoni" panose="02010803020104030203" pitchFamily="2" charset="-79"/>
              </a:rPr>
              <a:t>计算机组成原理</a:t>
            </a:r>
            <a:endParaRPr lang="en-US" altLang="zh-CN" sz="2800" b="1" dirty="0">
              <a:solidFill>
                <a:srgbClr val="17406D"/>
              </a:solidFill>
              <a:latin typeface="楷体" panose="02010609060101010101" pitchFamily="49" charset="-122"/>
              <a:ea typeface="楷体" panose="02010609060101010101" pitchFamily="49" charset="-122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  <a:cs typeface="Aharoni" panose="02010803020104030203" pitchFamily="2" charset="-79"/>
              </a:rPr>
              <a:t>实验二</a:t>
            </a:r>
            <a:r>
              <a:rPr lang="en-US" altLang="zh-CN" sz="2800" b="1" dirty="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  <a:cs typeface="Aharoni" panose="02010803020104030203" pitchFamily="2" charset="-79"/>
              </a:rPr>
              <a:t> </a:t>
            </a:r>
            <a:r>
              <a:rPr lang="zh-CN" altLang="en-US" sz="2800" b="1" dirty="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  <a:cs typeface="Aharoni" panose="02010803020104030203" pitchFamily="2" charset="-79"/>
              </a:rPr>
              <a:t>十进制转十六进制</a:t>
            </a:r>
            <a:endParaRPr lang="en-US" altLang="zh-CN" sz="2800" b="1" dirty="0">
              <a:solidFill>
                <a:srgbClr val="17406D"/>
              </a:solidFill>
              <a:latin typeface="楷体" panose="02010609060101010101" pitchFamily="49" charset="-122"/>
              <a:ea typeface="楷体" panose="02010609060101010101" pitchFamily="49" charset="-122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  <a:cs typeface="Aharoni" panose="02010803020104030203" pitchFamily="2" charset="-79"/>
              </a:rPr>
              <a:t>薛睿</a:t>
            </a:r>
          </a:p>
        </p:txBody>
      </p:sp>
    </p:spTree>
    <p:extLst>
      <p:ext uri="{BB962C8B-B14F-4D97-AF65-F5344CB8AC3E}">
        <p14:creationId xmlns:p14="http://schemas.microsoft.com/office/powerpoint/2010/main" val="12857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081BB61-CF39-C244-BF0E-31E32023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16" y="2088120"/>
            <a:ext cx="8262688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ClrTx/>
              <a:buSzTx/>
              <a:buFontTx/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9pPr>
          </a:lstStyle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lang="zh-CN" altLang="en-US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存储器的地址分配与使用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为例进行演示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RARS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使用。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/>
              <a:t>  </a:t>
            </a:r>
            <a:endParaRPr lang="en-US" altLang="zh-CN" dirty="0"/>
          </a:p>
        </p:txBody>
      </p:sp>
      <p:sp>
        <p:nvSpPr>
          <p:cNvPr id="6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实验演示</a:t>
            </a:r>
          </a:p>
        </p:txBody>
      </p:sp>
    </p:spTree>
    <p:extLst>
      <p:ext uri="{BB962C8B-B14F-4D97-AF65-F5344CB8AC3E}">
        <p14:creationId xmlns:p14="http://schemas.microsoft.com/office/powerpoint/2010/main" val="291852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0"/>
          <p:cNvSpPr txBox="1"/>
          <p:nvPr/>
        </p:nvSpPr>
        <p:spPr>
          <a:xfrm>
            <a:off x="288211" y="143958"/>
            <a:ext cx="280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实验提交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81BB61-CF39-C244-BF0E-31E32023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316" y="650899"/>
            <a:ext cx="8406700" cy="4021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ClrTx/>
              <a:buSzTx/>
              <a:buFontTx/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提交格式：学号</a:t>
            </a:r>
            <a:r>
              <a:rPr lang="en-US" altLang="zh-CN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</a:t>
            </a: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姓名</a:t>
            </a:r>
            <a:r>
              <a:rPr lang="en-US" altLang="zh-CN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zip</a:t>
            </a:r>
          </a:p>
          <a:p>
            <a:pPr>
              <a:spcAft>
                <a:spcPts val="1200"/>
              </a:spcAft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注意：如有出现雷同，雷同者均不得分！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提交内容：</a:t>
            </a: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汇编程序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dec_to_hex.asm 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分（包含注释）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fibonacci_sequence.asm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0.5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提交截止时间：</a:t>
            </a:r>
            <a:r>
              <a:rPr lang="en-US" altLang="zh-CN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2022-05-01 00:00 </a:t>
            </a:r>
          </a:p>
          <a:p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提醒：实验一截止时间 </a:t>
            </a:r>
            <a:r>
              <a:rPr lang="en-US" altLang="zh-CN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2022-04-24 00:00</a:t>
            </a:r>
          </a:p>
        </p:txBody>
      </p:sp>
    </p:spTree>
    <p:extLst>
      <p:ext uri="{BB962C8B-B14F-4D97-AF65-F5344CB8AC3E}">
        <p14:creationId xmlns:p14="http://schemas.microsoft.com/office/powerpoint/2010/main" val="2169721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410BC61-334E-43DB-8C56-358F24C23149}"/>
              </a:ext>
            </a:extLst>
          </p:cNvPr>
          <p:cNvSpPr txBox="1"/>
          <p:nvPr/>
        </p:nvSpPr>
        <p:spPr>
          <a:xfrm>
            <a:off x="1839987" y="1512072"/>
            <a:ext cx="5321149" cy="12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646" b="1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  <a:cs typeface="Aharoni" panose="02010803020104030203" pitchFamily="2" charset="-79"/>
              </a:rPr>
              <a:t>开始实验      签到</a:t>
            </a:r>
            <a:endParaRPr lang="en-US" altLang="zh-CN" sz="2646" b="1" dirty="0">
              <a:solidFill>
                <a:srgbClr val="17406D"/>
              </a:solidFill>
              <a:latin typeface="楷体" panose="02010609060101010101" pitchFamily="49" charset="-122"/>
              <a:ea typeface="楷体" panose="02010609060101010101" pitchFamily="49" charset="-122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646" b="1" dirty="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  <a:cs typeface="Aharoni" panose="02010803020104030203" pitchFamily="2" charset="-79"/>
              </a:rPr>
              <a:t>有问题腾讯课堂或</a:t>
            </a:r>
            <a:r>
              <a:rPr lang="en-US" altLang="zh-CN" sz="2646" b="1" dirty="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  <a:cs typeface="Aharoni" panose="02010803020104030203" pitchFamily="2" charset="-79"/>
              </a:rPr>
              <a:t>QQ</a:t>
            </a:r>
            <a:r>
              <a:rPr lang="zh-CN" altLang="en-US" sz="2646" b="1" dirty="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  <a:cs typeface="Aharoni" panose="02010803020104030203" pitchFamily="2" charset="-79"/>
              </a:rPr>
              <a:t>询问</a:t>
            </a:r>
            <a:endParaRPr lang="zh-CN" altLang="en-US" sz="1764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78" y="4392312"/>
            <a:ext cx="2873085" cy="32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1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F64CCF7F-BF7F-47A3-BBEC-AE2E48B4C96F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42216" y="1008030"/>
            <a:ext cx="8374354" cy="1008080"/>
          </a:xfrm>
          <a:prstGeom prst="rect">
            <a:avLst/>
          </a:prstGeom>
          <a:noFill/>
        </p:spPr>
        <p:txBody>
          <a:bodyPr lIns="91435" tIns="45717" rIns="91435" bIns="45717"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熟悉并掌握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RISC-V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汇编程序的编写</a:t>
            </a:r>
            <a:endParaRPr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掌握子程序设计方法</a:t>
            </a:r>
            <a:endParaRPr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BF27BBE-2C8D-44DA-AFA7-71C433C2DC49}"/>
              </a:ext>
            </a:extLst>
          </p:cNvPr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15" name="TextBox 10">
            <a:extLst>
              <a:ext uri="{FF2B5EF4-FFF2-40B4-BE49-F238E27FC236}">
                <a16:creationId xmlns:a16="http://schemas.microsoft.com/office/drawing/2014/main" id="{4266C265-7F9F-4991-8EF4-0AB1E322127A}"/>
              </a:ext>
            </a:extLst>
          </p:cNvPr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实验目的</a:t>
            </a:r>
          </a:p>
        </p:txBody>
      </p:sp>
    </p:spTree>
    <p:extLst>
      <p:ext uri="{BB962C8B-B14F-4D97-AF65-F5344CB8AC3E}">
        <p14:creationId xmlns:p14="http://schemas.microsoft.com/office/powerpoint/2010/main" val="216438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B2FD92F-F1BC-460D-B1A7-C2113059B0F7}"/>
              </a:ext>
            </a:extLst>
          </p:cNvPr>
          <p:cNvSpPr/>
          <p:nvPr/>
        </p:nvSpPr>
        <p:spPr>
          <a:xfrm>
            <a:off x="288210" y="936024"/>
            <a:ext cx="8604718" cy="2936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RARS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编辑器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+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汇编器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+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模拟器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下载地址：</a:t>
            </a:r>
            <a:endParaRPr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hlinkClick r:id="rId3"/>
              </a:rPr>
              <a:t>https://gitee.com/hitsz-cslab/organ/tree/2022/pkg</a:t>
            </a:r>
            <a:endParaRPr lang="en-US" altLang="zh-CN" sz="1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6795C93-25DC-42EE-A7FB-30E66505DB21}"/>
              </a:ext>
            </a:extLst>
          </p:cNvPr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16" name="TextBox 10">
            <a:extLst>
              <a:ext uri="{FF2B5EF4-FFF2-40B4-BE49-F238E27FC236}">
                <a16:creationId xmlns:a16="http://schemas.microsoft.com/office/drawing/2014/main" id="{11B91750-5CBA-4D6D-B870-4B87AB68CF35}"/>
              </a:ext>
            </a:extLst>
          </p:cNvPr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实验工具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E76DB5-4223-4965-A6D6-770AE8F3A80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598" y="772835"/>
            <a:ext cx="3270250" cy="3692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793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081BB61-CF39-C244-BF0E-31E32023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16" y="1008030"/>
            <a:ext cx="8233191" cy="168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ClrTx/>
              <a:buSzTx/>
              <a:buFontTx/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9pPr>
          </a:lstStyle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将储存在数据存储器中的十进制无符号数（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位学号）转换成十六进制，将结果存储在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S3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寄存器中。</a:t>
            </a:r>
          </a:p>
          <a:p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要求：程序必须用到子程序，且不可以使用伪指令。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实验内容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A4DE58-025E-47C0-AAFE-C9ADC09D4322}"/>
              </a:ext>
            </a:extLst>
          </p:cNvPr>
          <p:cNvSpPr/>
          <p:nvPr/>
        </p:nvSpPr>
        <p:spPr>
          <a:xfrm>
            <a:off x="1332298" y="1080036"/>
            <a:ext cx="1152096" cy="35999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E7C3D3-3F64-46C6-A497-4ADD819B1CB4}"/>
              </a:ext>
            </a:extLst>
          </p:cNvPr>
          <p:cNvSpPr/>
          <p:nvPr/>
        </p:nvSpPr>
        <p:spPr>
          <a:xfrm>
            <a:off x="864259" y="1520026"/>
            <a:ext cx="936078" cy="35999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B5BB90-A443-4D74-9646-0AD20915A428}"/>
              </a:ext>
            </a:extLst>
          </p:cNvPr>
          <p:cNvSpPr/>
          <p:nvPr/>
        </p:nvSpPr>
        <p:spPr>
          <a:xfrm>
            <a:off x="2484394" y="2304138"/>
            <a:ext cx="720060" cy="35999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B50616-A0CD-4699-BB38-87C2347A3DF1}"/>
              </a:ext>
            </a:extLst>
          </p:cNvPr>
          <p:cNvSpPr/>
          <p:nvPr/>
        </p:nvSpPr>
        <p:spPr>
          <a:xfrm>
            <a:off x="3636490" y="2304138"/>
            <a:ext cx="1872156" cy="359998"/>
          </a:xfrm>
          <a:prstGeom prst="rect">
            <a:avLst/>
          </a:prstGeom>
          <a:noFill/>
          <a:ln w="25400">
            <a:solidFill>
              <a:srgbClr val="1740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07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081BB61-CF39-C244-BF0E-31E32023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10" y="772835"/>
            <a:ext cx="8233191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ClrTx/>
              <a:buSzTx/>
              <a:buFontTx/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9pPr>
          </a:lstStyle>
          <a:p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十进制转换成十六进制方法</a:t>
            </a:r>
            <a:endParaRPr lang="en-US" altLang="zh-CN" sz="18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实验内容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2B0B67-ACF9-43BC-802B-9F7FC9916343}"/>
              </a:ext>
            </a:extLst>
          </p:cNvPr>
          <p:cNvSpPr/>
          <p:nvPr/>
        </p:nvSpPr>
        <p:spPr>
          <a:xfrm>
            <a:off x="288210" y="1403551"/>
            <a:ext cx="84067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、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间接法</a:t>
            </a: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把十进制转成二进制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：十进制数除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取余法，即十进制数除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，余数为权位上的数，得到的商值继续除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，依此步骤继续向下运算直到商为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为止。</a:t>
            </a: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再由二进制转成十六进制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位二进制数按权展开相加得到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位十六进制数。 </a:t>
            </a: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、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直接法</a:t>
            </a: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把十进制转八进制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或者</a:t>
            </a: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十六进制按照除</a:t>
            </a:r>
            <a:r>
              <a:rPr lang="en-US" altLang="zh-CN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取余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，直到商为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为止。</a:t>
            </a:r>
            <a:endParaRPr lang="zh-CN" altLang="en-US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187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081BB61-CF39-C244-BF0E-31E32023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10" y="837676"/>
            <a:ext cx="8406700" cy="267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ClrTx/>
              <a:buSzTx/>
              <a:buFontTx/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求斐波拉契数</a:t>
            </a:r>
          </a:p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根据数据存储器中给定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值，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n=20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，计算斐波拉契数，将结果存储在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S3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寄存器中。</a:t>
            </a:r>
          </a:p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斐波拉契数定义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	FIB(1) = 1</a:t>
            </a:r>
          </a:p>
          <a:p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	FIB(2) = 1</a:t>
            </a:r>
          </a:p>
          <a:p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	FIB(n) = FIB(n-2) + FIB(n-1)</a:t>
            </a:r>
            <a:endParaRPr lang="zh-CN" alt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288210" y="143958"/>
            <a:ext cx="5076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实验内容</a:t>
            </a:r>
            <a:r>
              <a:rPr lang="en-US" altLang="zh-CN" dirty="0"/>
              <a:t>-</a:t>
            </a:r>
            <a:r>
              <a:rPr lang="zh-CN" altLang="en-US" dirty="0"/>
              <a:t>附加题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33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6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实验原理</a:t>
            </a:r>
            <a:r>
              <a:rPr lang="en-US" altLang="zh-CN" dirty="0"/>
              <a:t>-</a:t>
            </a:r>
            <a:r>
              <a:rPr lang="zh-CN" altLang="en-US" dirty="0"/>
              <a:t>函数调用与子程序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2B0B67-ACF9-43BC-802B-9F7FC9916343}"/>
              </a:ext>
            </a:extLst>
          </p:cNvPr>
          <p:cNvSpPr/>
          <p:nvPr/>
        </p:nvSpPr>
        <p:spPr>
          <a:xfrm>
            <a:off x="342216" y="758684"/>
            <a:ext cx="8406700" cy="3289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函数调用者与被调用者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主调用者（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caller)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准备函数参数，跳转到被调用者（子程序）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被调用者（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callee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使用调用者提供的参数，然后运行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运行结束保存返回值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将控制权还给调用者（如跳回）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B79AA0-6DC5-4B44-868E-925294EC66D1}"/>
              </a:ext>
            </a:extLst>
          </p:cNvPr>
          <p:cNvSpPr/>
          <p:nvPr/>
        </p:nvSpPr>
        <p:spPr>
          <a:xfrm>
            <a:off x="2268376" y="1872102"/>
            <a:ext cx="432036" cy="35999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A63F4B-2956-4D6D-BC2B-4C4A1A04AD0A}"/>
              </a:ext>
            </a:extLst>
          </p:cNvPr>
          <p:cNvSpPr/>
          <p:nvPr/>
        </p:nvSpPr>
        <p:spPr>
          <a:xfrm>
            <a:off x="2916430" y="1872102"/>
            <a:ext cx="504042" cy="35999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84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6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实验原理</a:t>
            </a:r>
            <a:r>
              <a:rPr lang="en-US" altLang="zh-CN" dirty="0"/>
              <a:t>-</a:t>
            </a:r>
            <a:r>
              <a:rPr lang="zh-CN" altLang="en-US" dirty="0"/>
              <a:t>函数调用相关寄存器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58AC5AA-768E-46F0-AAEB-A36E99FB7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64" y="1080036"/>
            <a:ext cx="7380803" cy="351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2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6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实验原理</a:t>
            </a:r>
            <a:r>
              <a:rPr lang="en-US" altLang="zh-CN" dirty="0"/>
              <a:t>-</a:t>
            </a:r>
            <a:r>
              <a:rPr lang="zh-CN" altLang="en-US" dirty="0"/>
              <a:t>函数调用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2B0B67-ACF9-43BC-802B-9F7FC9916343}"/>
              </a:ext>
            </a:extLst>
          </p:cNvPr>
          <p:cNvSpPr/>
          <p:nvPr/>
        </p:nvSpPr>
        <p:spPr>
          <a:xfrm>
            <a:off x="342216" y="758684"/>
            <a:ext cx="8766730" cy="3859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过程调用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    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jal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ra, 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ProcedureLabel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	#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将下一条指令的地址保存在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#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跳转到目标地址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ProcedureLabel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过程返回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    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jalr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zero, 0(ra)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	#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跳转到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0+ra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中保存的地址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	#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把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zero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用作目寄存器（实际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zero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不会被改变）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	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772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578455"/>
</p:tagLst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509</Words>
  <Characters>0</Characters>
  <Application>Microsoft Office PowerPoint</Application>
  <DocSecurity>0</DocSecurity>
  <PresentationFormat>自定义</PresentationFormat>
  <Lines>0</Lines>
  <Paragraphs>71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KaiTi</vt:lpstr>
      <vt:lpstr>楷体</vt:lpstr>
      <vt:lpstr>宋体</vt:lpstr>
      <vt:lpstr>微软雅黑</vt:lpstr>
      <vt:lpstr>Aharoni</vt:lpstr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keywords>http:/www.ypppt.com</cp:keywords>
  <cp:lastModifiedBy/>
  <cp:revision>1</cp:revision>
  <dcterms:created xsi:type="dcterms:W3CDTF">2017-05-21T03:30:57Z</dcterms:created>
  <dcterms:modified xsi:type="dcterms:W3CDTF">2022-04-22T09:52:04Z</dcterms:modified>
</cp:coreProperties>
</file>