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9"/>
  </p:notesMasterIdLst>
  <p:sldIdLst>
    <p:sldId id="256" r:id="rId2"/>
    <p:sldId id="257" r:id="rId3"/>
    <p:sldId id="280" r:id="rId4"/>
    <p:sldId id="288" r:id="rId5"/>
    <p:sldId id="289" r:id="rId6"/>
    <p:sldId id="290" r:id="rId7"/>
    <p:sldId id="291" r:id="rId8"/>
    <p:sldId id="292" r:id="rId9"/>
    <p:sldId id="294" r:id="rId10"/>
    <p:sldId id="295" r:id="rId11"/>
    <p:sldId id="296" r:id="rId12"/>
    <p:sldId id="297" r:id="rId13"/>
    <p:sldId id="261" r:id="rId14"/>
    <p:sldId id="298" r:id="rId15"/>
    <p:sldId id="299" r:id="rId16"/>
    <p:sldId id="262" r:id="rId17"/>
    <p:sldId id="279" r:id="rId18"/>
  </p:sldIdLst>
  <p:sldSz cx="9144000" cy="5143500" type="screen16x9"/>
  <p:notesSz cx="6858000" cy="9144000"/>
  <p:embeddedFontLst>
    <p:embeddedFont>
      <p:font typeface="Nixie One" panose="020B0604020202020204" charset="0"/>
      <p:regular r:id="rId20"/>
    </p:embeddedFont>
    <p:embeddedFont>
      <p:font typeface="Muli" panose="020B0604020202020204" charset="0"/>
      <p:regular r:id="rId21"/>
      <p:italic r:id="rId2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A9CDCD9-0434-4C82-9A78-C76026DFEA13}">
  <a:tblStyle styleId="{1A9CDCD9-0434-4C82-9A78-C76026DFEA1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056"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997397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7" name="Shape 1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738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1" name="Shape 1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4378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2236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Shape 1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3" name="Shape 14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2236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125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Shape 16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0" name="Shape 16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3320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3725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6" name="Shape 1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520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57" name="Shape 57"/>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4" name="Shape 64"/>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65" name="Shape 65"/>
          <p:cNvGrpSpPr/>
          <p:nvPr/>
        </p:nvGrpSpPr>
        <p:grpSpPr>
          <a:xfrm>
            <a:off x="4380525" y="515192"/>
            <a:ext cx="382958"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4" name="Shape 74"/>
          <p:cNvGrpSpPr/>
          <p:nvPr/>
        </p:nvGrpSpPr>
        <p:grpSpPr>
          <a:xfrm>
            <a:off x="3199463"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9" name="Shape 79"/>
          <p:cNvGrpSpPr/>
          <p:nvPr/>
        </p:nvGrpSpPr>
        <p:grpSpPr>
          <a:xfrm rot="10800000" flipH="1">
            <a:off x="3920311" y="3981675"/>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62" name="Shape 162"/>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64" name="Shape 16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65" name="Shape 165"/>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6" name="Shape 166"/>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167" name="Shape 167"/>
          <p:cNvGrpSpPr/>
          <p:nvPr/>
        </p:nvGrpSpPr>
        <p:grpSpPr>
          <a:xfrm>
            <a:off x="5772008" y="4056440"/>
            <a:ext cx="573942"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174" name="Shape 174"/>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732700" y="1735600"/>
            <a:ext cx="4944300" cy="6453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15" name="Shape 515"/>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a:spcBef>
                <a:spcPts val="0"/>
              </a:spcBef>
              <a:buFont typeface="Muli"/>
              <a:defRPr>
                <a:latin typeface="Muli"/>
                <a:ea typeface="Muli"/>
                <a:cs typeface="Muli"/>
                <a:sym typeface="Muli"/>
              </a:defRPr>
            </a:lvl1pPr>
            <a:lvl2pPr>
              <a:spcBef>
                <a:spcPts val="0"/>
              </a:spcBef>
              <a:buFont typeface="Muli"/>
              <a:defRPr>
                <a:latin typeface="Muli"/>
                <a:ea typeface="Muli"/>
                <a:cs typeface="Muli"/>
                <a:sym typeface="Muli"/>
              </a:defRPr>
            </a:lvl2pPr>
            <a:lvl3pPr>
              <a:spcBef>
                <a:spcPts val="0"/>
              </a:spcBef>
              <a:buFont typeface="Muli"/>
              <a:defRPr>
                <a:latin typeface="Muli"/>
                <a:ea typeface="Muli"/>
                <a:cs typeface="Muli"/>
                <a:sym typeface="Muli"/>
              </a:defRPr>
            </a:lvl3pPr>
            <a:lvl4pPr>
              <a:spcBef>
                <a:spcPts val="0"/>
              </a:spcBef>
              <a:buFont typeface="Muli"/>
              <a:defRPr>
                <a:latin typeface="Muli"/>
                <a:ea typeface="Muli"/>
                <a:cs typeface="Muli"/>
                <a:sym typeface="Muli"/>
              </a:defRPr>
            </a:lvl4pPr>
            <a:lvl5pPr>
              <a:spcBef>
                <a:spcPts val="0"/>
              </a:spcBef>
              <a:buFont typeface="Muli"/>
              <a:defRPr>
                <a:latin typeface="Muli"/>
                <a:ea typeface="Muli"/>
                <a:cs typeface="Muli"/>
                <a:sym typeface="Muli"/>
              </a:defRPr>
            </a:lvl5pPr>
            <a:lvl6pPr>
              <a:spcBef>
                <a:spcPts val="0"/>
              </a:spcBef>
              <a:buFont typeface="Muli"/>
              <a:defRPr>
                <a:latin typeface="Muli"/>
                <a:ea typeface="Muli"/>
                <a:cs typeface="Muli"/>
                <a:sym typeface="Muli"/>
              </a:defRPr>
            </a:lvl6pPr>
            <a:lvl7pPr>
              <a:spcBef>
                <a:spcPts val="0"/>
              </a:spcBef>
              <a:buFont typeface="Muli"/>
              <a:defRPr>
                <a:latin typeface="Muli"/>
                <a:ea typeface="Muli"/>
                <a:cs typeface="Muli"/>
                <a:sym typeface="Muli"/>
              </a:defRPr>
            </a:lvl7pPr>
            <a:lvl8pPr>
              <a:spcBef>
                <a:spcPts val="0"/>
              </a:spcBef>
              <a:buFont typeface="Muli"/>
              <a:defRPr>
                <a:latin typeface="Muli"/>
                <a:ea typeface="Muli"/>
                <a:cs typeface="Muli"/>
                <a:sym typeface="Muli"/>
              </a:defRPr>
            </a:lvl8pPr>
            <a:lvl9pPr>
              <a:spcBef>
                <a:spcPts val="0"/>
              </a:spcBef>
              <a:buFont typeface="Muli"/>
              <a:defRPr>
                <a:latin typeface="Muli"/>
                <a:ea typeface="Muli"/>
                <a:cs typeface="Muli"/>
                <a:sym typeface="Muli"/>
              </a:defRPr>
            </a:lvl9pPr>
          </a:lstStyle>
          <a:p>
            <a:endParaRPr/>
          </a:p>
        </p:txBody>
      </p:sp>
      <p:grpSp>
        <p:nvGrpSpPr>
          <p:cNvPr id="516" name="Shape 516"/>
          <p:cNvGrpSpPr/>
          <p:nvPr/>
        </p:nvGrpSpPr>
        <p:grpSpPr>
          <a:xfrm rot="10800000" flipH="1">
            <a:off x="411206" y="245768"/>
            <a:ext cx="1322798" cy="1145959"/>
            <a:chOff x="4088875" y="1431100"/>
            <a:chExt cx="3293000" cy="2852775"/>
          </a:xfrm>
        </p:grpSpPr>
        <p:sp>
          <p:nvSpPr>
            <p:cNvPr id="517" name="Shape 517"/>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19" name="Shape 519"/>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20" name="Shape 520"/>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21" name="Shape 521"/>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22" name="Shape 522"/>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23" name="Shape 523"/>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25" name="Shape 525"/>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26" name="Shape 526"/>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27" name="Shape 527"/>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28" name="Shape 528"/>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29" name="Shape 529"/>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30" name="Shape 530"/>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31" name="Shape 531"/>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32" name="Shape 532"/>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33" name="Shape 533"/>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34" name="Shape 534"/>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35" name="Shape 535"/>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36" name="Shape 536"/>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37" name="Shape 537"/>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538" name="Shape 538"/>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539" name="Shape 539"/>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540" name="Shape 540"/>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541" name="Shape 541"/>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542" name="Shape 542"/>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543" name="Shape 543"/>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544" name="Shape 544"/>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545" name="Shape 545"/>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546" name="Shape 546"/>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547" name="Shape 547"/>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548" name="Shape 548"/>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549" name="Shape 549"/>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550" name="Shape 550"/>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551" name="Shape 551"/>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552" name="Shape 552"/>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553" name="Shape 553"/>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554" name="Shape 554"/>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555" name="Shape 555"/>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556" name="Shape 556"/>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57" name="Shape 557"/>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58" name="Shape 558"/>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59" name="Shape 559"/>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60" name="Shape 560"/>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61" name="Shape 561"/>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62" name="Shape 562"/>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3" name="Shape 563"/>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564" name="Shape 564"/>
          <p:cNvGrpSpPr/>
          <p:nvPr/>
        </p:nvGrpSpPr>
        <p:grpSpPr>
          <a:xfrm rot="10800000" flipH="1">
            <a:off x="7663686" y="3682711"/>
            <a:ext cx="1034724" cy="895486"/>
            <a:chOff x="238125" y="1431100"/>
            <a:chExt cx="3296350" cy="2852775"/>
          </a:xfrm>
        </p:grpSpPr>
        <p:sp>
          <p:nvSpPr>
            <p:cNvPr id="565" name="Shape 565"/>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66" name="Shape 566"/>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67" name="Shape 567"/>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68" name="Shape 568"/>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69" name="Shape 569"/>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70" name="Shape 570"/>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71" name="Shape 571"/>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2" name="Shape 572"/>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3" name="Shape 573"/>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4" name="Shape 574"/>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5" name="Shape 575"/>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6" name="Shape 576"/>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7" name="Shape 577"/>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8" name="Shape 578"/>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9" name="Shape 579"/>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0" name="Shape 580"/>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1" name="Shape 581"/>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2" name="Shape 582"/>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3" name="Shape 583"/>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4" name="Shape 584"/>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5" name="Shape 585"/>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6" name="Shape 586"/>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7" name="Shape 587"/>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8" name="Shape 588"/>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9" name="Shape 589"/>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0" name="Shape 590"/>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1" name="Shape 591"/>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2" name="Shape 592"/>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3" name="Shape 593"/>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4" name="Shape 594"/>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5" name="Shape 595"/>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6" name="Shape 596"/>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7" name="Shape 597"/>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8" name="Shape 598"/>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9" name="Shape 599"/>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0" name="Shape 600"/>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1" name="Shape 601"/>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2" name="Shape 602"/>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3" name="Shape 603"/>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4" name="Shape 604"/>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5" name="Shape 605"/>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6" name="Shape 606"/>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7" name="Shape 607"/>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8" name="Shape 608"/>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9" name="Shape 609"/>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0" name="Shape 610"/>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1" name="Shape 611"/>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2" name="Shape 612"/>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3" name="Shape 613"/>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4" name="Shape 614"/>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5" name="Shape 615"/>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6" name="Shape 616"/>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7" name="Shape 617"/>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8" name="Shape 618"/>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9" name="Shape 619"/>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0" name="Shape 620"/>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1" name="Shape 621"/>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2" name="Shape 622"/>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3" name="Shape 623"/>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4" name="Shape 624"/>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5" name="Shape 625"/>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6" name="Shape 626"/>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7" name="Shape 627"/>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8" name="Shape 628"/>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9" name="Shape 629"/>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0" name="Shape 630"/>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1" name="Shape 631"/>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2" name="Shape 632"/>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3" name="Shape 633"/>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4" name="Shape 634"/>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5" name="Shape 635"/>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6" name="Shape 636"/>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7" name="Shape 637"/>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8" name="Shape 638"/>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9" name="Shape 639"/>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0" name="Shape 640"/>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1" name="Shape 641"/>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642" name="Shape 642"/>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643" name="Shape 643"/>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644" name="Shape 644"/>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645" name="Shape 645"/>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646" name="Shape 646"/>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647" name="Shape 647"/>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8" name="Shape 648"/>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49" name="Shape 649"/>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50" name="Shape 650"/>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sp>
        <p:nvSpPr>
          <p:cNvPr id="651" name="Shape 6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2" name="Shape 6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653" name="Shape 6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54" name="Shape 6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655" name="Shape 655"/>
          <p:cNvGrpSpPr/>
          <p:nvPr/>
        </p:nvGrpSpPr>
        <p:grpSpPr>
          <a:xfrm>
            <a:off x="1729783" y="61067"/>
            <a:ext cx="351203" cy="324660"/>
            <a:chOff x="5975075" y="2327500"/>
            <a:chExt cx="420100" cy="388350"/>
          </a:xfrm>
        </p:grpSpPr>
        <p:sp>
          <p:nvSpPr>
            <p:cNvPr id="656" name="Shape 656"/>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57" name="Shape 657"/>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58" name="Shape 658"/>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59" name="Shape 659"/>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660" name="Shape 660"/>
          <p:cNvGrpSpPr/>
          <p:nvPr/>
        </p:nvGrpSpPr>
        <p:grpSpPr>
          <a:xfrm>
            <a:off x="7354067" y="3426714"/>
            <a:ext cx="455624" cy="437053"/>
            <a:chOff x="5241175" y="4959100"/>
            <a:chExt cx="539775" cy="517775"/>
          </a:xfrm>
        </p:grpSpPr>
        <p:sp>
          <p:nvSpPr>
            <p:cNvPr id="661" name="Shape 661"/>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2" name="Shape 662"/>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3" name="Shape 663"/>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4" name="Shape 664"/>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5" name="Shape 665"/>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6" name="Shape 666"/>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67" name="Shape 667"/>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grpSp>
        <p:nvGrpSpPr>
          <p:cNvPr id="668" name="Shape 668"/>
          <p:cNvGrpSpPr/>
          <p:nvPr/>
        </p:nvGrpSpPr>
        <p:grpSpPr>
          <a:xfrm>
            <a:off x="904276" y="515192"/>
            <a:ext cx="382958" cy="607110"/>
            <a:chOff x="6718575" y="2318625"/>
            <a:chExt cx="256950" cy="407375"/>
          </a:xfrm>
        </p:grpSpPr>
        <p:sp>
          <p:nvSpPr>
            <p:cNvPr id="669" name="Shape 66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0" name="Shape 67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1" name="Shape 67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2" name="Shape 67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3" name="Shape 67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4" name="Shape 67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5" name="Shape 67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6" name="Shape 67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677" name="Shape 677"/>
          <p:cNvGrpSpPr/>
          <p:nvPr/>
        </p:nvGrpSpPr>
        <p:grpSpPr>
          <a:xfrm>
            <a:off x="335759" y="1840530"/>
            <a:ext cx="342881" cy="350068"/>
            <a:chOff x="3951850" y="2985350"/>
            <a:chExt cx="407950" cy="416500"/>
          </a:xfrm>
        </p:grpSpPr>
        <p:sp>
          <p:nvSpPr>
            <p:cNvPr id="678" name="Shape 67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9" name="Shape 67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0" name="Shape 68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1" name="Shape 68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1732700" y="1735600"/>
            <a:ext cx="4944300" cy="6453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4" name="Shape 854"/>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5" name="Shape 855"/>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6" name="Shape 856"/>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grpSp>
        <p:nvGrpSpPr>
          <p:cNvPr id="857" name="Shape 857"/>
          <p:cNvGrpSpPr/>
          <p:nvPr/>
        </p:nvGrpSpPr>
        <p:grpSpPr>
          <a:xfrm rot="10800000" flipH="1">
            <a:off x="411206" y="245768"/>
            <a:ext cx="1322798" cy="1145959"/>
            <a:chOff x="4088875" y="1431100"/>
            <a:chExt cx="3293000" cy="2852775"/>
          </a:xfrm>
        </p:grpSpPr>
        <p:sp>
          <p:nvSpPr>
            <p:cNvPr id="858" name="Shape 85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59" name="Shape 85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60" name="Shape 86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61" name="Shape 86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62" name="Shape 86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63" name="Shape 86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4" name="Shape 86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65" name="Shape 86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66" name="Shape 86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867" name="Shape 86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868" name="Shape 86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869" name="Shape 86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870" name="Shape 87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871" name="Shape 87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872" name="Shape 87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873" name="Shape 87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874" name="Shape 87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875" name="Shape 87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876" name="Shape 87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877" name="Shape 87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878" name="Shape 87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879" name="Shape 87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80" name="Shape 88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81" name="Shape 88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82" name="Shape 88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83" name="Shape 88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84" name="Shape 88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85" name="Shape 88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86" name="Shape 88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87" name="Shape 88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8" name="Shape 88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89" name="Shape 88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890" name="Shape 89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891" name="Shape 89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892" name="Shape 89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893" name="Shape 89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894" name="Shape 89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895" name="Shape 89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896" name="Shape 89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897" name="Shape 89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898" name="Shape 89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899" name="Shape 89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900" name="Shape 90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901" name="Shape 90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902" name="Shape 90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903" name="Shape 90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904" name="Shape 90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905" name="Shape 90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6" name="Shape 90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907" name="Shape 90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908" name="Shape 90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909" name="Shape 909"/>
          <p:cNvGrpSpPr/>
          <p:nvPr/>
        </p:nvGrpSpPr>
        <p:grpSpPr>
          <a:xfrm>
            <a:off x="1729783" y="61067"/>
            <a:ext cx="351203" cy="324660"/>
            <a:chOff x="5975075" y="2327500"/>
            <a:chExt cx="420100" cy="388350"/>
          </a:xfrm>
        </p:grpSpPr>
        <p:sp>
          <p:nvSpPr>
            <p:cNvPr id="910" name="Shape 91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911" name="Shape 91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912" name="Shape 91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913" name="Shape 913"/>
          <p:cNvGrpSpPr/>
          <p:nvPr/>
        </p:nvGrpSpPr>
        <p:grpSpPr>
          <a:xfrm>
            <a:off x="904276" y="515192"/>
            <a:ext cx="382958" cy="607110"/>
            <a:chOff x="6718575" y="2318625"/>
            <a:chExt cx="256950" cy="407375"/>
          </a:xfrm>
        </p:grpSpPr>
        <p:sp>
          <p:nvSpPr>
            <p:cNvPr id="914" name="Shape 9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5" name="Shape 9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6" name="Shape 9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7" name="Shape 9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8" name="Shape 9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9" name="Shape 9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0" name="Shape 9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1" name="Shape 9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22" name="Shape 922"/>
          <p:cNvGrpSpPr/>
          <p:nvPr/>
        </p:nvGrpSpPr>
        <p:grpSpPr>
          <a:xfrm>
            <a:off x="335759" y="1840530"/>
            <a:ext cx="342881" cy="350068"/>
            <a:chOff x="3951850" y="2985350"/>
            <a:chExt cx="407950" cy="416500"/>
          </a:xfrm>
        </p:grpSpPr>
        <p:sp>
          <p:nvSpPr>
            <p:cNvPr id="923" name="Shape 92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4" name="Shape 92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5" name="Shape 92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6" name="Shape 92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1315" name="Shape 1315"/>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1316" name="Shape 1316"/>
          <p:cNvGrpSpPr/>
          <p:nvPr/>
        </p:nvGrpSpPr>
        <p:grpSpPr>
          <a:xfrm rot="10800000" flipH="1">
            <a:off x="8218342" y="4123089"/>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99" name="Shape 1399"/>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00" name="Shape 1400"/>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401" name="Shape 1401"/>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402" name="Shape 1402"/>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hopov91/ASP.NET-Web-Voting-Project"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Shape 1404"/>
          <p:cNvSpPr txBox="1">
            <a:spLocks noGrp="1"/>
          </p:cNvSpPr>
          <p:nvPr>
            <p:ph type="ctrTitle"/>
          </p:nvPr>
        </p:nvSpPr>
        <p:spPr>
          <a:xfrm>
            <a:off x="1113183" y="2297927"/>
            <a:ext cx="6941488" cy="882596"/>
          </a:xfrm>
          <a:prstGeom prst="rect">
            <a:avLst/>
          </a:prstGeom>
        </p:spPr>
        <p:txBody>
          <a:bodyPr lIns="91425" tIns="91425" rIns="91425" bIns="91425" anchor="ctr" anchorCtr="0">
            <a:noAutofit/>
          </a:bodyPr>
          <a:lstStyle/>
          <a:p>
            <a:r>
              <a:rPr lang="bg-BG" sz="2400" b="1" dirty="0"/>
              <a:t>ИЗГРАЖДАНЕ НА </a:t>
            </a:r>
            <a:r>
              <a:rPr lang="en-US" sz="2400" b="1" dirty="0"/>
              <a:t>WEB </a:t>
            </a:r>
            <a:r>
              <a:rPr lang="bg-BG" sz="2400" b="1" dirty="0"/>
              <a:t>ПРИЛОЖЕНИЕ ЗА ЕЛЕКТРОННО ГЛАСУВАНЕ </a:t>
            </a:r>
            <a:r>
              <a:rPr lang="bg-BG" sz="2400" b="1" dirty="0" smtClean="0"/>
              <a:t>ЧРЕЗ .</a:t>
            </a:r>
            <a:r>
              <a:rPr lang="en-US" sz="2400" b="1" dirty="0" smtClean="0"/>
              <a:t>NET</a:t>
            </a:r>
            <a:r>
              <a:rPr lang="bg-BG" sz="2400" b="1" dirty="0" smtClean="0"/>
              <a:t/>
            </a:r>
            <a:br>
              <a:rPr lang="bg-BG" sz="2400" b="1" dirty="0" smtClean="0"/>
            </a:br>
            <a:r>
              <a:rPr lang="en-US" sz="2400" b="1" dirty="0"/>
              <a:t/>
            </a:r>
            <a:br>
              <a:rPr lang="en-US" sz="2400" b="1" dirty="0"/>
            </a:br>
            <a:r>
              <a:rPr lang="bg-BG" sz="2400" b="1" dirty="0"/>
              <a:t>Иван </a:t>
            </a:r>
            <a:r>
              <a:rPr lang="bg-BG" sz="2400" b="1" dirty="0" smtClean="0"/>
              <a:t>Шопов  № </a:t>
            </a:r>
            <a:r>
              <a:rPr lang="bg-BG" sz="2400" b="1" dirty="0"/>
              <a:t>0163-имд</a:t>
            </a:r>
            <a:endParaRPr lang="en-US" sz="2400" b="1"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Използвани технологии, платформи и методологии</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endParaRPr lang="bg-BG" sz="1800" dirty="0" smtClean="0">
              <a:solidFill>
                <a:srgbClr val="00E1C6"/>
              </a:solidFill>
              <a:latin typeface="Muli"/>
              <a:ea typeface="Muli"/>
              <a:cs typeface="Muli"/>
              <a:sym typeface="Muli"/>
            </a:endParaRPr>
          </a:p>
          <a:p>
            <a:pPr algn="ctr"/>
            <a:r>
              <a:rPr lang="en-US" sz="1800" dirty="0" smtClean="0">
                <a:solidFill>
                  <a:srgbClr val="00E1C6"/>
                </a:solidFill>
                <a:latin typeface="Muli"/>
                <a:ea typeface="Muli"/>
                <a:cs typeface="Muli"/>
                <a:sym typeface="Muli"/>
              </a:rPr>
              <a:t>ASP.NET </a:t>
            </a:r>
            <a:r>
              <a:rPr lang="en-US" sz="1800" dirty="0">
                <a:solidFill>
                  <a:srgbClr val="00E1C6"/>
                </a:solidFill>
                <a:latin typeface="Muli"/>
                <a:ea typeface="Muli"/>
                <a:cs typeface="Muli"/>
                <a:sym typeface="Muli"/>
              </a:rPr>
              <a:t>Web Forms </a:t>
            </a:r>
            <a:r>
              <a:rPr lang="bg-BG" sz="1800" dirty="0" smtClean="0">
                <a:solidFill>
                  <a:srgbClr val="00E1C6"/>
                </a:solidFill>
                <a:latin typeface="Muli"/>
                <a:ea typeface="Muli"/>
                <a:cs typeface="Muli"/>
                <a:sym typeface="Muli"/>
              </a:rPr>
              <a:t>всъщност </a:t>
            </a:r>
            <a:r>
              <a:rPr lang="ru-RU" sz="1800" dirty="0" smtClean="0">
                <a:solidFill>
                  <a:srgbClr val="00E1C6"/>
                </a:solidFill>
                <a:latin typeface="Muli"/>
                <a:ea typeface="Muli"/>
                <a:cs typeface="Muli"/>
                <a:sym typeface="Muli"/>
              </a:rPr>
              <a:t>са</a:t>
            </a:r>
            <a:r>
              <a:rPr lang="ru-RU" sz="1800" dirty="0">
                <a:solidFill>
                  <a:srgbClr val="00E1C6"/>
                </a:solidFill>
                <a:latin typeface="Muli"/>
                <a:ea typeface="Muli"/>
                <a:cs typeface="Muli"/>
                <a:sym typeface="Muli"/>
              </a:rPr>
              <a:t>: </a:t>
            </a:r>
          </a:p>
          <a:p>
            <a:pPr algn="ctr"/>
            <a:endParaRPr lang="ru-RU" sz="1800" dirty="0">
              <a:solidFill>
                <a:srgbClr val="00E1C6"/>
              </a:solidFill>
              <a:latin typeface="Muli"/>
              <a:ea typeface="Muli"/>
              <a:cs typeface="Muli"/>
              <a:sym typeface="Muli"/>
            </a:endParaRPr>
          </a:p>
          <a:p>
            <a:r>
              <a:rPr lang="ru-RU" sz="1800" dirty="0" smtClean="0">
                <a:solidFill>
                  <a:srgbClr val="00E1C6"/>
                </a:solidFill>
                <a:latin typeface="Muli"/>
                <a:ea typeface="Muli"/>
                <a:cs typeface="Muli"/>
                <a:sym typeface="Muli"/>
              </a:rPr>
              <a:t> -     Базирани </a:t>
            </a:r>
            <a:r>
              <a:rPr lang="ru-RU" sz="1800" dirty="0">
                <a:solidFill>
                  <a:srgbClr val="00E1C6"/>
                </a:solidFill>
                <a:latin typeface="Muli"/>
                <a:ea typeface="Muli"/>
                <a:cs typeface="Muli"/>
                <a:sym typeface="Muli"/>
              </a:rPr>
              <a:t>на </a:t>
            </a:r>
            <a:r>
              <a:rPr lang="en-US" sz="1800" dirty="0">
                <a:solidFill>
                  <a:srgbClr val="00E1C6"/>
                </a:solidFill>
                <a:latin typeface="Muli"/>
                <a:ea typeface="Muli"/>
                <a:cs typeface="Muli"/>
                <a:sym typeface="Muli"/>
              </a:rPr>
              <a:t>ASP.NET </a:t>
            </a:r>
            <a:r>
              <a:rPr lang="ru-RU" sz="1800" dirty="0" smtClean="0">
                <a:solidFill>
                  <a:srgbClr val="00E1C6"/>
                </a:solidFill>
                <a:latin typeface="Muli"/>
                <a:ea typeface="Muli"/>
                <a:cs typeface="Muli"/>
                <a:sym typeface="Muli"/>
              </a:rPr>
              <a:t>технологията, </a:t>
            </a:r>
            <a:r>
              <a:rPr lang="ru-RU" sz="1800" dirty="0">
                <a:solidFill>
                  <a:srgbClr val="00E1C6"/>
                </a:solidFill>
                <a:latin typeface="Muli"/>
                <a:ea typeface="Muli"/>
                <a:cs typeface="Muli"/>
                <a:sym typeface="Muli"/>
              </a:rPr>
              <a:t>в която кода, който работи </a:t>
            </a:r>
            <a:r>
              <a:rPr lang="ru-RU" sz="1800" dirty="0" smtClean="0">
                <a:solidFill>
                  <a:srgbClr val="00E1C6"/>
                </a:solidFill>
                <a:latin typeface="Muli"/>
                <a:ea typeface="Muli"/>
                <a:cs typeface="Muli"/>
                <a:sym typeface="Muli"/>
              </a:rPr>
              <a:t>   </a:t>
            </a:r>
          </a:p>
          <a:p>
            <a:r>
              <a:rPr lang="ru-RU" sz="1800" dirty="0" smtClean="0">
                <a:solidFill>
                  <a:srgbClr val="00E1C6"/>
                </a:solidFill>
                <a:latin typeface="Muli"/>
                <a:ea typeface="Muli"/>
                <a:cs typeface="Muli"/>
                <a:sym typeface="Muli"/>
              </a:rPr>
              <a:t>на </a:t>
            </a:r>
            <a:r>
              <a:rPr lang="ru-RU" sz="1800" dirty="0">
                <a:solidFill>
                  <a:srgbClr val="00E1C6"/>
                </a:solidFill>
                <a:latin typeface="Muli"/>
                <a:ea typeface="Muli"/>
                <a:cs typeface="Muli"/>
                <a:sym typeface="Muli"/>
              </a:rPr>
              <a:t>сървъра динамично генерира това, </a:t>
            </a:r>
            <a:r>
              <a:rPr lang="ru-RU" sz="1800" dirty="0" smtClean="0">
                <a:solidFill>
                  <a:srgbClr val="00E1C6"/>
                </a:solidFill>
                <a:latin typeface="Muli"/>
                <a:ea typeface="Muli"/>
                <a:cs typeface="Muli"/>
                <a:sym typeface="Muli"/>
              </a:rPr>
              <a:t>което </a:t>
            </a:r>
            <a:r>
              <a:rPr lang="ru-RU" sz="1800" dirty="0">
                <a:solidFill>
                  <a:srgbClr val="00E1C6"/>
                </a:solidFill>
                <a:latin typeface="Muli"/>
                <a:ea typeface="Muli"/>
                <a:cs typeface="Muli"/>
                <a:sym typeface="Muli"/>
              </a:rPr>
              <a:t>се визуализира на браузъра</a:t>
            </a:r>
            <a:r>
              <a:rPr lang="ru-RU" sz="1800" dirty="0" smtClean="0">
                <a:solidFill>
                  <a:srgbClr val="00E1C6"/>
                </a:solidFill>
                <a:latin typeface="Muli"/>
                <a:ea typeface="Muli"/>
                <a:cs typeface="Muli"/>
                <a:sym typeface="Muli"/>
              </a:rPr>
              <a:t>;</a:t>
            </a:r>
          </a:p>
          <a:p>
            <a:endParaRPr lang="ru-RU" sz="1800" dirty="0" smtClean="0">
              <a:solidFill>
                <a:srgbClr val="00E1C6"/>
              </a:solidFill>
              <a:latin typeface="Muli"/>
              <a:ea typeface="Muli"/>
              <a:cs typeface="Muli"/>
              <a:sym typeface="Muli"/>
            </a:endParaRPr>
          </a:p>
          <a:p>
            <a:r>
              <a:rPr lang="ru-RU" sz="1800" dirty="0" smtClean="0">
                <a:solidFill>
                  <a:srgbClr val="00E1C6"/>
                </a:solidFill>
                <a:latin typeface="Muli"/>
                <a:ea typeface="Muli"/>
                <a:cs typeface="Muli"/>
                <a:sym typeface="Muli"/>
              </a:rPr>
              <a:t> -     Съвместими с всеки браузър;</a:t>
            </a:r>
          </a:p>
          <a:p>
            <a:endParaRPr lang="ru-RU" sz="1800" dirty="0">
              <a:solidFill>
                <a:srgbClr val="00E1C6"/>
              </a:solidFill>
              <a:latin typeface="Muli"/>
              <a:ea typeface="Muli"/>
              <a:cs typeface="Muli"/>
              <a:sym typeface="Muli"/>
            </a:endParaRPr>
          </a:p>
          <a:p>
            <a:r>
              <a:rPr lang="ru-RU" sz="1800" dirty="0" smtClean="0">
                <a:solidFill>
                  <a:srgbClr val="00E1C6"/>
                </a:solidFill>
                <a:latin typeface="Muli"/>
                <a:ea typeface="Muli"/>
                <a:cs typeface="Muli"/>
                <a:sym typeface="Muli"/>
              </a:rPr>
              <a:t> -     Съвместими </a:t>
            </a:r>
            <a:r>
              <a:rPr lang="ru-RU" sz="1800" dirty="0">
                <a:solidFill>
                  <a:srgbClr val="00E1C6"/>
                </a:solidFill>
                <a:latin typeface="Muli"/>
                <a:ea typeface="Muli"/>
                <a:cs typeface="Muli"/>
                <a:sym typeface="Muli"/>
              </a:rPr>
              <a:t>с всеки програмен език поддържан от .</a:t>
            </a:r>
            <a:r>
              <a:rPr lang="en-US" sz="1800" dirty="0">
                <a:solidFill>
                  <a:srgbClr val="00E1C6"/>
                </a:solidFill>
                <a:latin typeface="Muli"/>
                <a:ea typeface="Muli"/>
                <a:cs typeface="Muli"/>
                <a:sym typeface="Muli"/>
              </a:rPr>
              <a:t>NET CLR (common language runtime), </a:t>
            </a:r>
            <a:r>
              <a:rPr lang="ru-RU" sz="1800" dirty="0">
                <a:solidFill>
                  <a:srgbClr val="00E1C6"/>
                </a:solidFill>
                <a:latin typeface="Muli"/>
                <a:ea typeface="Muli"/>
                <a:cs typeface="Muli"/>
                <a:sym typeface="Muli"/>
              </a:rPr>
              <a:t>като </a:t>
            </a:r>
            <a:r>
              <a:rPr lang="en-US" sz="1800" dirty="0">
                <a:solidFill>
                  <a:srgbClr val="00E1C6"/>
                </a:solidFill>
                <a:latin typeface="Muli"/>
                <a:ea typeface="Muli"/>
                <a:cs typeface="Muli"/>
                <a:sym typeface="Muli"/>
              </a:rPr>
              <a:t>Visual Basic </a:t>
            </a:r>
            <a:r>
              <a:rPr lang="ru-RU" sz="1800" dirty="0">
                <a:solidFill>
                  <a:srgbClr val="00E1C6"/>
                </a:solidFill>
                <a:latin typeface="Muli"/>
                <a:ea typeface="Muli"/>
                <a:cs typeface="Muli"/>
                <a:sym typeface="Muli"/>
              </a:rPr>
              <a:t>и </a:t>
            </a:r>
            <a:r>
              <a:rPr lang="en-US" sz="1800" dirty="0">
                <a:solidFill>
                  <a:srgbClr val="00E1C6"/>
                </a:solidFill>
                <a:latin typeface="Muli"/>
                <a:ea typeface="Muli"/>
                <a:cs typeface="Muli"/>
                <a:sym typeface="Muli"/>
              </a:rPr>
              <a:t>C#;</a:t>
            </a:r>
          </a:p>
          <a:p>
            <a:pPr algn="ctr"/>
            <a:endParaRPr lang="en" sz="1800" dirty="0">
              <a:solidFill>
                <a:srgbClr val="00E1C6"/>
              </a:solidFill>
              <a:latin typeface="Muli"/>
              <a:ea typeface="Muli"/>
              <a:cs typeface="Muli"/>
              <a:sym typeface="Muli"/>
            </a:endParaRPr>
          </a:p>
        </p:txBody>
      </p:sp>
      <p:grpSp>
        <p:nvGrpSpPr>
          <p:cNvPr id="57" name="Shape 1639"/>
          <p:cNvGrpSpPr/>
          <p:nvPr/>
        </p:nvGrpSpPr>
        <p:grpSpPr>
          <a:xfrm flipH="1">
            <a:off x="1430632" y="1125397"/>
            <a:ext cx="644658" cy="547357"/>
            <a:chOff x="4088875" y="1431100"/>
            <a:chExt cx="3293000" cy="2852775"/>
          </a:xfrm>
        </p:grpSpPr>
        <p:sp>
          <p:nvSpPr>
            <p:cNvPr id="58"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9"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60"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61"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62"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63"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64"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65"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66"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67"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68"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69"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0"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1"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2"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3"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4"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5"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6"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7"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8"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0"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1"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2"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3"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4"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5"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6"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7"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9"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90"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91"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92"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93"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94"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95"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96"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97"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98"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99"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00"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01"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02"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03"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04"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452" y="1286641"/>
            <a:ext cx="463550" cy="207599"/>
          </a:xfrm>
          <a:prstGeom prst="rect">
            <a:avLst/>
          </a:prstGeom>
        </p:spPr>
      </p:pic>
    </p:spTree>
    <p:extLst>
      <p:ext uri="{BB962C8B-B14F-4D97-AF65-F5344CB8AC3E}">
        <p14:creationId xmlns:p14="http://schemas.microsoft.com/office/powerpoint/2010/main" val="42661309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Използвани технологии, платформи и методологии</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endParaRPr lang="bg-BG" sz="1800" dirty="0" smtClean="0">
              <a:solidFill>
                <a:srgbClr val="00E1C6"/>
              </a:solidFill>
              <a:latin typeface="Muli"/>
              <a:ea typeface="Muli"/>
              <a:cs typeface="Muli"/>
              <a:sym typeface="Muli"/>
            </a:endParaRPr>
          </a:p>
          <a:p>
            <a:r>
              <a:rPr lang="ru-RU" sz="1800" dirty="0" smtClean="0">
                <a:solidFill>
                  <a:srgbClr val="00E1C6"/>
                </a:solidFill>
                <a:latin typeface="Muli"/>
                <a:ea typeface="Muli"/>
                <a:cs typeface="Muli"/>
                <a:sym typeface="Muli"/>
              </a:rPr>
              <a:t> -     Изградени </a:t>
            </a:r>
            <a:r>
              <a:rPr lang="ru-RU" sz="1800" dirty="0">
                <a:solidFill>
                  <a:srgbClr val="00E1C6"/>
                </a:solidFill>
                <a:latin typeface="Muli"/>
                <a:ea typeface="Muli"/>
                <a:cs typeface="Muli"/>
                <a:sym typeface="Muli"/>
              </a:rPr>
              <a:t>са на .NET фреймуърк, което дава всичката функционалност и преимущества на тази среда за разработка, като </a:t>
            </a:r>
            <a:r>
              <a:rPr lang="ru-RU" sz="1800" dirty="0" smtClean="0">
                <a:solidFill>
                  <a:srgbClr val="00E1C6"/>
                </a:solidFill>
                <a:latin typeface="Muli"/>
                <a:ea typeface="Muli"/>
                <a:cs typeface="Muli"/>
                <a:sym typeface="Muli"/>
              </a:rPr>
              <a:t>типизиране </a:t>
            </a:r>
            <a:r>
              <a:rPr lang="ru-RU" sz="1800" dirty="0">
                <a:solidFill>
                  <a:srgbClr val="00E1C6"/>
                </a:solidFill>
                <a:latin typeface="Muli"/>
                <a:ea typeface="Muli"/>
                <a:cs typeface="Muli"/>
                <a:sym typeface="Muli"/>
              </a:rPr>
              <a:t>и </a:t>
            </a:r>
            <a:r>
              <a:rPr lang="ru-RU" sz="1800" dirty="0" smtClean="0">
                <a:solidFill>
                  <a:srgbClr val="00E1C6"/>
                </a:solidFill>
                <a:latin typeface="Muli"/>
                <a:ea typeface="Muli"/>
                <a:cs typeface="Muli"/>
                <a:sym typeface="Muli"/>
              </a:rPr>
              <a:t>наследяване;</a:t>
            </a:r>
          </a:p>
          <a:p>
            <a:endParaRPr lang="ru-RU" sz="1800" dirty="0" smtClean="0">
              <a:solidFill>
                <a:srgbClr val="00E1C6"/>
              </a:solidFill>
              <a:latin typeface="Muli"/>
              <a:ea typeface="Muli"/>
              <a:cs typeface="Muli"/>
              <a:sym typeface="Muli"/>
            </a:endParaRPr>
          </a:p>
          <a:p>
            <a:r>
              <a:rPr lang="ru-RU" sz="1800" dirty="0" smtClean="0">
                <a:solidFill>
                  <a:srgbClr val="00E1C6"/>
                </a:solidFill>
                <a:latin typeface="Muli"/>
                <a:ea typeface="Muli"/>
                <a:cs typeface="Muli"/>
                <a:sym typeface="Muli"/>
              </a:rPr>
              <a:t> </a:t>
            </a:r>
            <a:endParaRPr lang="en" sz="1800" dirty="0">
              <a:solidFill>
                <a:srgbClr val="00E1C6"/>
              </a:solidFill>
              <a:latin typeface="Muli"/>
              <a:ea typeface="Muli"/>
              <a:cs typeface="Muli"/>
              <a:sym typeface="Muli"/>
            </a:endParaRPr>
          </a:p>
        </p:txBody>
      </p:sp>
      <p:grpSp>
        <p:nvGrpSpPr>
          <p:cNvPr id="57" name="Shape 1639"/>
          <p:cNvGrpSpPr/>
          <p:nvPr/>
        </p:nvGrpSpPr>
        <p:grpSpPr>
          <a:xfrm flipH="1">
            <a:off x="1430632" y="1125397"/>
            <a:ext cx="644658" cy="547357"/>
            <a:chOff x="4088875" y="1431100"/>
            <a:chExt cx="3293000" cy="2852775"/>
          </a:xfrm>
        </p:grpSpPr>
        <p:sp>
          <p:nvSpPr>
            <p:cNvPr id="58"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9"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60"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61"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62"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63"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64"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65"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66"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67"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68"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69"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0"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1"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2"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3"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4"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5"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6"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7"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8"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0"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1"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2"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3"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4"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5"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6"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7"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9"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90"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91"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92"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93"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94"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95"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96"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97"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98"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99"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00"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01"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02"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03"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04"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452" y="1286641"/>
            <a:ext cx="463550" cy="207599"/>
          </a:xfrm>
          <a:prstGeom prst="rect">
            <a:avLst/>
          </a:prstGeom>
        </p:spPr>
      </p:pic>
    </p:spTree>
    <p:extLst>
      <p:ext uri="{BB962C8B-B14F-4D97-AF65-F5344CB8AC3E}">
        <p14:creationId xmlns:p14="http://schemas.microsoft.com/office/powerpoint/2010/main" val="65066239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Използвани технологии, платформи и методологии</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grpSp>
        <p:nvGrpSpPr>
          <p:cNvPr id="57" name="Shape 1639"/>
          <p:cNvGrpSpPr/>
          <p:nvPr/>
        </p:nvGrpSpPr>
        <p:grpSpPr>
          <a:xfrm flipH="1">
            <a:off x="1430632" y="1125397"/>
            <a:ext cx="644658" cy="547357"/>
            <a:chOff x="4088875" y="1431100"/>
            <a:chExt cx="3293000" cy="2852775"/>
          </a:xfrm>
        </p:grpSpPr>
        <p:sp>
          <p:nvSpPr>
            <p:cNvPr id="58"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9"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60"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61"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62"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63"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64"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65"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66"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67"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68"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69"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0"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1"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2"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3"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4"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5"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6"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7"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8"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0"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1"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2"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3"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4"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5"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6"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7"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9"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90"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91"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92"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93"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94"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95"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96"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97"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98"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99"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00"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01"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02"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03"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04"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a:solidFill>
                  <a:srgbClr val="00E1C6"/>
                </a:solidFill>
                <a:latin typeface="Muli"/>
                <a:ea typeface="Muli"/>
                <a:cs typeface="Muli"/>
                <a:sym typeface="Muli"/>
              </a:rPr>
              <a:t>ASP.NET Web Forms ни </a:t>
            </a:r>
            <a:r>
              <a:rPr lang="ru-RU" sz="1800" dirty="0" smtClean="0">
                <a:solidFill>
                  <a:srgbClr val="00E1C6"/>
                </a:solidFill>
                <a:latin typeface="Muli"/>
                <a:ea typeface="Muli"/>
                <a:cs typeface="Muli"/>
                <a:sym typeface="Muli"/>
              </a:rPr>
              <a:t>дават основно:</a:t>
            </a:r>
            <a:endParaRPr lang="ru-RU" sz="1800" dirty="0">
              <a:solidFill>
                <a:srgbClr val="00E1C6"/>
              </a:solidFill>
              <a:latin typeface="Muli"/>
              <a:ea typeface="Muli"/>
              <a:cs typeface="Muli"/>
              <a:sym typeface="Muli"/>
            </a:endParaRPr>
          </a:p>
          <a:p>
            <a:endParaRPr lang="ru-RU" sz="1800" dirty="0">
              <a:solidFill>
                <a:srgbClr val="00E1C6"/>
              </a:solidFill>
              <a:latin typeface="Muli"/>
              <a:ea typeface="Muli"/>
              <a:cs typeface="Muli"/>
              <a:sym typeface="Muli"/>
            </a:endParaRPr>
          </a:p>
          <a:p>
            <a:r>
              <a:rPr lang="ru-RU" sz="1800" dirty="0">
                <a:solidFill>
                  <a:srgbClr val="00E1C6"/>
                </a:solidFill>
                <a:latin typeface="Muli"/>
                <a:ea typeface="Muli"/>
                <a:cs typeface="Muli"/>
                <a:sym typeface="Muli"/>
              </a:rPr>
              <a:t> </a:t>
            </a:r>
            <a:r>
              <a:rPr lang="ru-RU" sz="1800" dirty="0" smtClean="0">
                <a:solidFill>
                  <a:srgbClr val="00E1C6"/>
                </a:solidFill>
                <a:latin typeface="Muli"/>
                <a:ea typeface="Muli"/>
                <a:cs typeface="Muli"/>
                <a:sym typeface="Muli"/>
              </a:rPr>
              <a:t>-     Разделение </a:t>
            </a:r>
            <a:r>
              <a:rPr lang="ru-RU" sz="1800" dirty="0">
                <a:solidFill>
                  <a:srgbClr val="00E1C6"/>
                </a:solidFill>
                <a:latin typeface="Muli"/>
                <a:ea typeface="Muli"/>
                <a:cs typeface="Muli"/>
                <a:sym typeface="Muli"/>
              </a:rPr>
              <a:t>на </a:t>
            </a:r>
            <a:r>
              <a:rPr lang="ru-RU" sz="1800" dirty="0" smtClean="0">
                <a:solidFill>
                  <a:srgbClr val="00E1C6"/>
                </a:solidFill>
                <a:latin typeface="Muli"/>
                <a:ea typeface="Muli"/>
                <a:cs typeface="Muli"/>
                <a:sym typeface="Muli"/>
              </a:rPr>
              <a:t>HTML-а </a:t>
            </a:r>
            <a:r>
              <a:rPr lang="ru-RU" sz="1800" dirty="0">
                <a:solidFill>
                  <a:srgbClr val="00E1C6"/>
                </a:solidFill>
                <a:latin typeface="Muli"/>
                <a:ea typeface="Muli"/>
                <a:cs typeface="Muli"/>
                <a:sym typeface="Muli"/>
              </a:rPr>
              <a:t>и кода за </a:t>
            </a:r>
            <a:r>
              <a:rPr lang="ru-RU" sz="1800" dirty="0" smtClean="0">
                <a:solidFill>
                  <a:srgbClr val="00E1C6"/>
                </a:solidFill>
                <a:latin typeface="Muli"/>
                <a:ea typeface="Muli"/>
                <a:cs typeface="Muli"/>
                <a:sym typeface="Muli"/>
              </a:rPr>
              <a:t>потребителския </a:t>
            </a:r>
            <a:r>
              <a:rPr lang="ru-RU" sz="1800" dirty="0">
                <a:solidFill>
                  <a:srgbClr val="00E1C6"/>
                </a:solidFill>
                <a:latin typeface="Muli"/>
                <a:ea typeface="Muli"/>
                <a:cs typeface="Muli"/>
                <a:sym typeface="Muli"/>
              </a:rPr>
              <a:t>интерфейс от главната логика на приложението;</a:t>
            </a:r>
          </a:p>
          <a:p>
            <a:endParaRPr lang="ru-RU" sz="1800" dirty="0">
              <a:solidFill>
                <a:srgbClr val="00E1C6"/>
              </a:solidFill>
              <a:latin typeface="Muli"/>
              <a:ea typeface="Muli"/>
              <a:cs typeface="Muli"/>
              <a:sym typeface="Muli"/>
            </a:endParaRPr>
          </a:p>
          <a:p>
            <a:r>
              <a:rPr lang="ru-RU" sz="1800" dirty="0">
                <a:solidFill>
                  <a:srgbClr val="00E1C6"/>
                </a:solidFill>
                <a:latin typeface="Muli"/>
                <a:ea typeface="Muli"/>
                <a:cs typeface="Muli"/>
                <a:sym typeface="Muli"/>
              </a:rPr>
              <a:t> </a:t>
            </a:r>
            <a:r>
              <a:rPr lang="ru-RU" sz="1800" dirty="0" smtClean="0">
                <a:solidFill>
                  <a:srgbClr val="00E1C6"/>
                </a:solidFill>
                <a:latin typeface="Muli"/>
                <a:ea typeface="Muli"/>
                <a:cs typeface="Muli"/>
                <a:sym typeface="Muli"/>
              </a:rPr>
              <a:t>-     Богат </a:t>
            </a:r>
            <a:r>
              <a:rPr lang="ru-RU" sz="1800" dirty="0">
                <a:solidFill>
                  <a:srgbClr val="00E1C6"/>
                </a:solidFill>
                <a:latin typeface="Muli"/>
                <a:ea typeface="Muli"/>
                <a:cs typeface="Muli"/>
                <a:sym typeface="Muli"/>
              </a:rPr>
              <a:t>набор от сървърни контроли за най-често използваните задачи;</a:t>
            </a:r>
          </a:p>
          <a:p>
            <a:endParaRPr lang="ru-RU" sz="1800" dirty="0">
              <a:solidFill>
                <a:srgbClr val="00E1C6"/>
              </a:solidFill>
              <a:latin typeface="Muli"/>
              <a:ea typeface="Muli"/>
              <a:cs typeface="Muli"/>
              <a:sym typeface="Muli"/>
            </a:endParaRPr>
          </a:p>
          <a:p>
            <a:r>
              <a:rPr lang="ru-RU" sz="1800" dirty="0">
                <a:solidFill>
                  <a:srgbClr val="00E1C6"/>
                </a:solidFill>
                <a:latin typeface="Muli"/>
                <a:ea typeface="Muli"/>
                <a:cs typeface="Muli"/>
                <a:sym typeface="Muli"/>
              </a:rPr>
              <a:t> </a:t>
            </a:r>
            <a:r>
              <a:rPr lang="ru-RU" sz="1800" dirty="0" smtClean="0">
                <a:solidFill>
                  <a:srgbClr val="00E1C6"/>
                </a:solidFill>
                <a:latin typeface="Muli"/>
                <a:ea typeface="Muli"/>
                <a:cs typeface="Muli"/>
                <a:sym typeface="Muli"/>
              </a:rPr>
              <a:t>-     Поддръжка </a:t>
            </a:r>
            <a:r>
              <a:rPr lang="ru-RU" sz="1800" dirty="0">
                <a:solidFill>
                  <a:srgbClr val="00E1C6"/>
                </a:solidFill>
                <a:latin typeface="Muli"/>
                <a:ea typeface="Muli"/>
                <a:cs typeface="Muli"/>
                <a:sym typeface="Muli"/>
              </a:rPr>
              <a:t>на клиентски скриптове, който се изпълняват в браузъра.</a:t>
            </a:r>
          </a:p>
          <a:p>
            <a:pPr algn="ctr"/>
            <a:endParaRPr lang="en" sz="1800" dirty="0">
              <a:solidFill>
                <a:srgbClr val="00E1C6"/>
              </a:solidFill>
              <a:latin typeface="Muli"/>
              <a:ea typeface="Muli"/>
              <a:cs typeface="Muli"/>
              <a:sym typeface="Mul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452" y="1286641"/>
            <a:ext cx="463550" cy="207599"/>
          </a:xfrm>
          <a:prstGeom prst="rect">
            <a:avLst/>
          </a:prstGeom>
        </p:spPr>
      </p:pic>
    </p:spTree>
    <p:extLst>
      <p:ext uri="{BB962C8B-B14F-4D97-AF65-F5344CB8AC3E}">
        <p14:creationId xmlns:p14="http://schemas.microsoft.com/office/powerpoint/2010/main" val="12603934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433" y="2406251"/>
            <a:ext cx="4389120" cy="2857899"/>
          </a:xfrm>
          <a:prstGeom prst="rect">
            <a:avLst/>
          </a:prstGeom>
          <a:ln>
            <a:noFill/>
          </a:ln>
          <a:effectLst>
            <a:softEdge rad="112500"/>
          </a:effectLst>
        </p:spPr>
      </p:pic>
      <p:sp>
        <p:nvSpPr>
          <p:cNvPr id="1437" name="Shape 1437"/>
          <p:cNvSpPr txBox="1">
            <a:spLocks noGrp="1"/>
          </p:cNvSpPr>
          <p:nvPr>
            <p:ph type="title"/>
          </p:nvPr>
        </p:nvSpPr>
        <p:spPr>
          <a:xfrm>
            <a:off x="2138901" y="699714"/>
            <a:ext cx="6268893" cy="639297"/>
          </a:xfrm>
          <a:prstGeom prst="rect">
            <a:avLst/>
          </a:prstGeom>
        </p:spPr>
        <p:txBody>
          <a:bodyPr lIns="91425" tIns="91425" rIns="91425" bIns="91425" anchor="b" anchorCtr="0">
            <a:noAutofit/>
          </a:bodyPr>
          <a:lstStyle/>
          <a:p>
            <a:pPr algn="ctr"/>
            <a:r>
              <a:rPr lang="en-US" sz="2800" b="1" dirty="0" smtClean="0"/>
              <a:t/>
            </a:r>
            <a:br>
              <a:rPr lang="en-US" sz="2800" b="1" dirty="0" smtClean="0"/>
            </a:br>
            <a:r>
              <a:rPr lang="en-US" sz="2800" b="1" dirty="0"/>
              <a:t/>
            </a:r>
            <a:br>
              <a:rPr lang="en-US" sz="2800" b="1" dirty="0"/>
            </a:br>
            <a:r>
              <a:rPr lang="ru-RU" sz="2800" b="1" dirty="0" smtClean="0"/>
              <a:t>Реализация и тестване на </a:t>
            </a:r>
            <a:r>
              <a:rPr lang="en-US" sz="2800" b="1" dirty="0" smtClean="0"/>
              <a:t>Web</a:t>
            </a:r>
            <a:r>
              <a:rPr lang="ru-RU" sz="2800" b="1" dirty="0" smtClean="0"/>
              <a:t> </a:t>
            </a:r>
            <a:r>
              <a:rPr lang="bg-BG" sz="2800" b="1" dirty="0" smtClean="0"/>
              <a:t>приложението</a:t>
            </a:r>
            <a:endParaRPr lang="en" sz="2800" b="1" dirty="0"/>
          </a:p>
        </p:txBody>
      </p:sp>
      <p:sp>
        <p:nvSpPr>
          <p:cNvPr id="1438" name="Shape 1438"/>
          <p:cNvSpPr txBox="1">
            <a:spLocks noGrp="1"/>
          </p:cNvSpPr>
          <p:nvPr>
            <p:ph type="body" idx="1"/>
          </p:nvPr>
        </p:nvSpPr>
        <p:spPr>
          <a:xfrm>
            <a:off x="1683307" y="1225361"/>
            <a:ext cx="4944300" cy="1183530"/>
          </a:xfrm>
          <a:prstGeom prst="rect">
            <a:avLst/>
          </a:prstGeom>
        </p:spPr>
        <p:txBody>
          <a:bodyPr lIns="91425" tIns="91425" rIns="91425" bIns="91425" anchor="t" anchorCtr="0">
            <a:noAutofit/>
          </a:bodyPr>
          <a:lstStyle/>
          <a:p>
            <a:pPr marL="457200" lvl="0" indent="-228600"/>
            <a:r>
              <a:rPr lang="bg-BG" dirty="0" smtClean="0"/>
              <a:t>Използвах за реализацията:</a:t>
            </a:r>
            <a:endParaRPr lang="en-US" dirty="0" smtClean="0"/>
          </a:p>
          <a:p>
            <a:pPr marL="457200" lvl="0" indent="-228600"/>
            <a:r>
              <a:rPr lang="en-US" dirty="0" smtClean="0"/>
              <a:t>C#</a:t>
            </a:r>
          </a:p>
          <a:p>
            <a:pPr marL="457200" lvl="0" indent="-228600"/>
            <a:r>
              <a:rPr lang="en-US" dirty="0" smtClean="0"/>
              <a:t>ASP.NET</a:t>
            </a:r>
            <a:r>
              <a:rPr lang="bg-BG" dirty="0" smtClean="0"/>
              <a:t> </a:t>
            </a:r>
            <a:r>
              <a:rPr lang="en-US" dirty="0" smtClean="0"/>
              <a:t>Web Forms</a:t>
            </a:r>
          </a:p>
          <a:p>
            <a:pPr marL="457200" indent="-228600"/>
            <a:r>
              <a:rPr lang="en-US" dirty="0" smtClean="0"/>
              <a:t>SQL Server Database</a:t>
            </a:r>
          </a:p>
          <a:p>
            <a:pPr marL="457200" indent="-228600"/>
            <a:r>
              <a:rPr lang="en-US" dirty="0" smtClean="0"/>
              <a:t>Visual Studio 2015 Professional</a:t>
            </a:r>
            <a:endParaRPr lang="bg-BG" dirty="0" smtClean="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Shape 1418"/>
          <p:cNvSpPr txBox="1">
            <a:spLocks noGrp="1"/>
          </p:cNvSpPr>
          <p:nvPr>
            <p:ph type="ctrTitle" idx="4294967295"/>
          </p:nvPr>
        </p:nvSpPr>
        <p:spPr>
          <a:xfrm>
            <a:off x="2711395" y="802798"/>
            <a:ext cx="5343276" cy="1159799"/>
          </a:xfrm>
          <a:prstGeom prst="rect">
            <a:avLst/>
          </a:prstGeom>
          <a:noFill/>
          <a:ln>
            <a:noFill/>
          </a:ln>
        </p:spPr>
        <p:txBody>
          <a:bodyPr lIns="91425" tIns="91425" rIns="91425" bIns="91425" anchor="b" anchorCtr="0">
            <a:noAutofit/>
          </a:bodyPr>
          <a:lstStyle/>
          <a:p>
            <a:pPr>
              <a:spcBef>
                <a:spcPts val="0"/>
              </a:spcBef>
              <a:buNone/>
            </a:pPr>
            <a:r>
              <a:rPr lang="en" sz="4800" b="1" dirty="0" smtClean="0">
                <a:solidFill>
                  <a:srgbClr val="00B0F0"/>
                </a:solidFill>
              </a:rPr>
              <a:t>Web Voting App</a:t>
            </a:r>
            <a:endParaRPr lang="en" sz="4800" b="1" dirty="0">
              <a:solidFill>
                <a:srgbClr val="00B0F0"/>
              </a:solidFill>
            </a:endParaRPr>
          </a:p>
        </p:txBody>
      </p:sp>
      <p:sp>
        <p:nvSpPr>
          <p:cNvPr id="1419" name="Shape 1419"/>
          <p:cNvSpPr txBox="1">
            <a:spLocks noGrp="1"/>
          </p:cNvSpPr>
          <p:nvPr>
            <p:ph type="body" idx="4294967295"/>
          </p:nvPr>
        </p:nvSpPr>
        <p:spPr>
          <a:xfrm>
            <a:off x="4116938" y="2283961"/>
            <a:ext cx="1727321" cy="536876"/>
          </a:xfrm>
          <a:prstGeom prst="rect">
            <a:avLst/>
          </a:prstGeom>
          <a:noFill/>
          <a:ln>
            <a:noFill/>
          </a:ln>
        </p:spPr>
        <p:txBody>
          <a:bodyPr lIns="91425" tIns="91425" rIns="91425" bIns="91425" anchor="t" anchorCtr="0">
            <a:noAutofit/>
          </a:bodyPr>
          <a:lstStyle/>
          <a:p>
            <a:pPr algn="ctr" rtl="0">
              <a:spcBef>
                <a:spcPts val="0"/>
              </a:spcBef>
              <a:buNone/>
            </a:pPr>
            <a:r>
              <a:rPr lang="en-US" sz="2400" b="1" smtClean="0">
                <a:solidFill>
                  <a:schemeClr val="bg1">
                    <a:lumMod val="95000"/>
                  </a:schemeClr>
                </a:solidFill>
              </a:rPr>
              <a:t>Demo</a:t>
            </a:r>
            <a:endParaRPr lang="en" sz="2400" dirty="0">
              <a:solidFill>
                <a:schemeClr val="bg1">
                  <a:lumMod val="95000"/>
                </a:schemeClr>
              </a:solidFill>
            </a:endParaRPr>
          </a:p>
        </p:txBody>
      </p:sp>
      <p:grpSp>
        <p:nvGrpSpPr>
          <p:cNvPr id="8" name="Shape 1639"/>
          <p:cNvGrpSpPr/>
          <p:nvPr/>
        </p:nvGrpSpPr>
        <p:grpSpPr>
          <a:xfrm flipH="1">
            <a:off x="1079690" y="660318"/>
            <a:ext cx="1463040" cy="1240284"/>
            <a:chOff x="4088875" y="1431100"/>
            <a:chExt cx="3293000" cy="2852775"/>
          </a:xfrm>
        </p:grpSpPr>
        <p:sp>
          <p:nvSpPr>
            <p:cNvPr id="9"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0"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1"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2"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3"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5"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6"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7"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8"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9"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0"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1"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2"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3"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4"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5"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6"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9"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0"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1"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2"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3"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4"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5"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6"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7"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8"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9"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0"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1"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2"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3"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4"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5"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6"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7"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8"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49"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0"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1"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2"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3"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4"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5"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481" y="893408"/>
            <a:ext cx="962802" cy="77410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86" y="360699"/>
            <a:ext cx="702696" cy="555929"/>
          </a:xfrm>
          <a:prstGeom prst="rect">
            <a:avLst/>
          </a:prstGeom>
        </p:spPr>
      </p:pic>
    </p:spTree>
    <p:extLst>
      <p:ext uri="{BB962C8B-B14F-4D97-AF65-F5344CB8AC3E}">
        <p14:creationId xmlns:p14="http://schemas.microsoft.com/office/powerpoint/2010/main" val="42122636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Shape 1418"/>
          <p:cNvSpPr txBox="1">
            <a:spLocks noGrp="1"/>
          </p:cNvSpPr>
          <p:nvPr>
            <p:ph type="ctrTitle" idx="4294967295"/>
          </p:nvPr>
        </p:nvSpPr>
        <p:spPr>
          <a:xfrm>
            <a:off x="2711395" y="802798"/>
            <a:ext cx="5343276" cy="1159799"/>
          </a:xfrm>
          <a:prstGeom prst="rect">
            <a:avLst/>
          </a:prstGeom>
          <a:noFill/>
          <a:ln>
            <a:noFill/>
          </a:ln>
        </p:spPr>
        <p:txBody>
          <a:bodyPr lIns="91425" tIns="91425" rIns="91425" bIns="91425" anchor="b" anchorCtr="0">
            <a:noAutofit/>
          </a:bodyPr>
          <a:lstStyle/>
          <a:p>
            <a:pPr>
              <a:spcBef>
                <a:spcPts val="0"/>
              </a:spcBef>
              <a:buNone/>
            </a:pPr>
            <a:r>
              <a:rPr lang="en" sz="4800" b="1" dirty="0" smtClean="0">
                <a:solidFill>
                  <a:srgbClr val="00B0F0"/>
                </a:solidFill>
              </a:rPr>
              <a:t>Web Voting App</a:t>
            </a:r>
            <a:endParaRPr lang="en" sz="4800" b="1" dirty="0">
              <a:solidFill>
                <a:srgbClr val="00B0F0"/>
              </a:solidFill>
            </a:endParaRPr>
          </a:p>
        </p:txBody>
      </p:sp>
      <p:sp>
        <p:nvSpPr>
          <p:cNvPr id="1419" name="Shape 1419"/>
          <p:cNvSpPr txBox="1">
            <a:spLocks noGrp="1"/>
          </p:cNvSpPr>
          <p:nvPr>
            <p:ph type="body" idx="4294967295"/>
          </p:nvPr>
        </p:nvSpPr>
        <p:spPr>
          <a:xfrm>
            <a:off x="4116938" y="2283961"/>
            <a:ext cx="1727321" cy="536876"/>
          </a:xfrm>
          <a:prstGeom prst="rect">
            <a:avLst/>
          </a:prstGeom>
          <a:noFill/>
          <a:ln>
            <a:noFill/>
          </a:ln>
        </p:spPr>
        <p:txBody>
          <a:bodyPr lIns="91425" tIns="91425" rIns="91425" bIns="91425" anchor="t" anchorCtr="0">
            <a:noAutofit/>
          </a:bodyPr>
          <a:lstStyle/>
          <a:p>
            <a:pPr algn="ctr" rtl="0">
              <a:spcBef>
                <a:spcPts val="0"/>
              </a:spcBef>
              <a:buNone/>
            </a:pPr>
            <a:r>
              <a:rPr lang="en-US" sz="2400" b="1" dirty="0" smtClean="0">
                <a:solidFill>
                  <a:schemeClr val="bg1">
                    <a:lumMod val="95000"/>
                  </a:schemeClr>
                </a:solidFill>
              </a:rPr>
              <a:t>L</a:t>
            </a:r>
            <a:r>
              <a:rPr lang="en" sz="2400" b="1" dirty="0" smtClean="0">
                <a:solidFill>
                  <a:schemeClr val="bg1">
                    <a:lumMod val="95000"/>
                  </a:schemeClr>
                </a:solidFill>
              </a:rPr>
              <a:t>ive demo</a:t>
            </a:r>
            <a:endParaRPr lang="en" sz="2400" dirty="0">
              <a:solidFill>
                <a:schemeClr val="bg1">
                  <a:lumMod val="95000"/>
                </a:schemeClr>
              </a:solidFill>
            </a:endParaRPr>
          </a:p>
        </p:txBody>
      </p:sp>
      <p:grpSp>
        <p:nvGrpSpPr>
          <p:cNvPr id="8" name="Shape 1639"/>
          <p:cNvGrpSpPr/>
          <p:nvPr/>
        </p:nvGrpSpPr>
        <p:grpSpPr>
          <a:xfrm flipH="1">
            <a:off x="1079690" y="660318"/>
            <a:ext cx="1463040" cy="1240284"/>
            <a:chOff x="4088875" y="1431100"/>
            <a:chExt cx="3293000" cy="2852775"/>
          </a:xfrm>
        </p:grpSpPr>
        <p:sp>
          <p:nvSpPr>
            <p:cNvPr id="9"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0"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1"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2"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3"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5"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6"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7"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8"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9"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0"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1"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2"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3"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4"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5"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6"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9"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0"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1"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2"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3"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4"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5"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6"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7"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8"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9"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0"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1"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2"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3"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4"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5"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6"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7"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8"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49"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0"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1"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2"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3"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4"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5"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481" y="893408"/>
            <a:ext cx="962802" cy="77410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86" y="360699"/>
            <a:ext cx="702696" cy="555929"/>
          </a:xfrm>
          <a:prstGeom prst="rect">
            <a:avLst/>
          </a:prstGeom>
        </p:spPr>
      </p:pic>
    </p:spTree>
    <p:extLst>
      <p:ext uri="{BB962C8B-B14F-4D97-AF65-F5344CB8AC3E}">
        <p14:creationId xmlns:p14="http://schemas.microsoft.com/office/powerpoint/2010/main" val="281532379"/>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p:nvPr>
        </p:nvSpPr>
        <p:spPr>
          <a:xfrm>
            <a:off x="3829050" y="1474800"/>
            <a:ext cx="4991099" cy="1159799"/>
          </a:xfrm>
          <a:prstGeom prst="rect">
            <a:avLst/>
          </a:prstGeom>
          <a:noFill/>
          <a:ln>
            <a:noFill/>
          </a:ln>
        </p:spPr>
        <p:txBody>
          <a:bodyPr lIns="91425" tIns="91425" rIns="91425" bIns="91425" anchor="t" anchorCtr="0">
            <a:noAutofit/>
          </a:bodyPr>
          <a:lstStyle/>
          <a:p>
            <a:pPr lvl="0" rtl="0">
              <a:spcBef>
                <a:spcPts val="0"/>
              </a:spcBef>
              <a:buNone/>
            </a:pPr>
            <a:r>
              <a:rPr lang="en" sz="5400" dirty="0" smtClean="0">
                <a:solidFill>
                  <a:srgbClr val="00B0F0"/>
                </a:solidFill>
              </a:rPr>
              <a:t>Source code</a:t>
            </a:r>
            <a:endParaRPr lang="en" sz="5400" dirty="0">
              <a:solidFill>
                <a:srgbClr val="00B0F0"/>
              </a:solidFill>
            </a:endParaRP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68" name="Shape 1859">
            <a:hlinkClick r:id="rId3"/>
          </p:cNvPr>
          <p:cNvSpPr/>
          <p:nvPr/>
        </p:nvSpPr>
        <p:spPr>
          <a:xfrm>
            <a:off x="5909877" y="2617668"/>
            <a:ext cx="292909" cy="292892"/>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4" name="Текстово поле 3"/>
          <p:cNvSpPr txBox="1"/>
          <p:nvPr/>
        </p:nvSpPr>
        <p:spPr>
          <a:xfrm>
            <a:off x="5060271" y="2601524"/>
            <a:ext cx="872355" cy="307777"/>
          </a:xfrm>
          <a:prstGeom prst="rect">
            <a:avLst/>
          </a:prstGeom>
          <a:noFill/>
        </p:spPr>
        <p:txBody>
          <a:bodyPr wrap="none" rtlCol="0">
            <a:spAutoFit/>
          </a:bodyPr>
          <a:lstStyle/>
          <a:p>
            <a:r>
              <a:rPr lang="en-US" dirty="0" smtClean="0">
                <a:solidFill>
                  <a:schemeClr val="bg1"/>
                </a:solidFill>
              </a:rPr>
              <a:t>Click me</a:t>
            </a:r>
            <a:endParaRPr lang="bg-BG"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Shape 1637"/>
          <p:cNvSpPr txBox="1">
            <a:spLocks noGrp="1"/>
          </p:cNvSpPr>
          <p:nvPr>
            <p:ph type="ctrTitle"/>
          </p:nvPr>
        </p:nvSpPr>
        <p:spPr>
          <a:xfrm>
            <a:off x="1343771" y="1354750"/>
            <a:ext cx="7529886" cy="1159799"/>
          </a:xfrm>
          <a:prstGeom prst="rect">
            <a:avLst/>
          </a:prstGeom>
          <a:noFill/>
          <a:ln>
            <a:noFill/>
          </a:ln>
        </p:spPr>
        <p:txBody>
          <a:bodyPr lIns="91425" tIns="91425" rIns="91425" bIns="91425" anchor="b" anchorCtr="0">
            <a:noAutofit/>
          </a:bodyPr>
          <a:lstStyle/>
          <a:p>
            <a:pPr lvl="0" algn="ctr" rtl="0">
              <a:spcBef>
                <a:spcPts val="0"/>
              </a:spcBef>
              <a:buNone/>
            </a:pPr>
            <a:r>
              <a:rPr lang="bg-BG" sz="6000" dirty="0" smtClean="0">
                <a:solidFill>
                  <a:srgbClr val="00B0F0"/>
                </a:solidFill>
              </a:rPr>
              <a:t>Благодаря</a:t>
            </a:r>
            <a:r>
              <a:rPr lang="en-US" sz="6000" dirty="0" smtClean="0">
                <a:solidFill>
                  <a:srgbClr val="00B0F0"/>
                </a:solidFill>
              </a:rPr>
              <a:t> </a:t>
            </a:r>
            <a:r>
              <a:rPr lang="bg-BG" sz="6000" dirty="0" smtClean="0">
                <a:solidFill>
                  <a:srgbClr val="00B0F0"/>
                </a:solidFill>
              </a:rPr>
              <a:t>Ви за вниманието</a:t>
            </a:r>
            <a:r>
              <a:rPr lang="en" sz="6000" dirty="0" smtClean="0">
                <a:solidFill>
                  <a:srgbClr val="00B0F0"/>
                </a:solidFill>
              </a:rPr>
              <a:t>!</a:t>
            </a:r>
            <a:endParaRPr lang="en" sz="6000" dirty="0">
              <a:solidFill>
                <a:srgbClr val="00B0F0"/>
              </a:solidFill>
            </a:endParaRPr>
          </a:p>
        </p:txBody>
      </p:sp>
      <p:sp>
        <p:nvSpPr>
          <p:cNvPr id="1638" name="Shape 1638"/>
          <p:cNvSpPr txBox="1">
            <a:spLocks noGrp="1"/>
          </p:cNvSpPr>
          <p:nvPr>
            <p:ph type="body" idx="1"/>
          </p:nvPr>
        </p:nvSpPr>
        <p:spPr>
          <a:xfrm>
            <a:off x="3156668" y="2400250"/>
            <a:ext cx="3829760" cy="805287"/>
          </a:xfrm>
          <a:prstGeom prst="rect">
            <a:avLst/>
          </a:prstGeom>
          <a:noFill/>
          <a:ln>
            <a:noFill/>
          </a:ln>
        </p:spPr>
        <p:txBody>
          <a:bodyPr lIns="91425" tIns="91425" rIns="91425" bIns="91425" anchor="t" anchorCtr="0">
            <a:noAutofit/>
          </a:bodyPr>
          <a:lstStyle/>
          <a:p>
            <a:pPr lvl="0" rtl="0">
              <a:spcBef>
                <a:spcPts val="0"/>
              </a:spcBef>
              <a:buNone/>
            </a:pPr>
            <a:endParaRPr lang="bg-BG" sz="3600" b="1" dirty="0" smtClean="0">
              <a:solidFill>
                <a:schemeClr val="bg1"/>
              </a:solidFill>
            </a:endParaRPr>
          </a:p>
          <a:p>
            <a:pPr lvl="0" algn="ctr" rtl="0">
              <a:spcBef>
                <a:spcPts val="0"/>
              </a:spcBef>
              <a:buNone/>
            </a:pPr>
            <a:r>
              <a:rPr lang="bg-BG" sz="3600" b="1" dirty="0" smtClean="0">
                <a:solidFill>
                  <a:schemeClr val="bg1"/>
                </a:solidFill>
              </a:rPr>
              <a:t>Въпроси</a:t>
            </a:r>
            <a:r>
              <a:rPr lang="en" sz="3600" b="1" dirty="0" smtClean="0">
                <a:solidFill>
                  <a:schemeClr val="bg1"/>
                </a:solidFill>
              </a:rPr>
              <a:t>?</a:t>
            </a:r>
            <a:endParaRPr lang="en" dirty="0"/>
          </a:p>
        </p:txBody>
      </p:sp>
      <p:sp>
        <p:nvSpPr>
          <p:cNvPr id="1687" name="Shape 1687"/>
          <p:cNvSpPr/>
          <p:nvPr/>
        </p:nvSpPr>
        <p:spPr>
          <a:xfrm>
            <a:off x="576345" y="352682"/>
            <a:ext cx="595288" cy="577224"/>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bg-BG" sz="2800" b="1" dirty="0" smtClean="0"/>
              <a:t>Цел </a:t>
            </a:r>
            <a:r>
              <a:rPr lang="bg-BG" sz="2800" b="1" dirty="0"/>
              <a:t>на </a:t>
            </a:r>
            <a:r>
              <a:rPr lang="bg-BG" sz="2800" b="1" dirty="0" smtClean="0"/>
              <a:t>магистърската </a:t>
            </a:r>
            <a:r>
              <a:rPr lang="bg-BG" sz="2800" b="1" dirty="0"/>
              <a:t>теза</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a:solidFill>
                  <a:srgbClr val="00E1C6"/>
                </a:solidFill>
                <a:latin typeface="Muli"/>
                <a:ea typeface="Muli"/>
                <a:cs typeface="Muli"/>
                <a:sym typeface="Muli"/>
              </a:rPr>
              <a:t>Настоящата магистърска теза има за цел да бъде разработено Web приложение за гласуване, притежаващо лесно разбираем и функционален потребителски интерфейс с регистрационна и логин форми, чрез които потребителите на приложението могат да се идентифицират и да гласуват по зададена тема, като могат също така да следят резултатите на поставената тема в реално време.</a:t>
            </a:r>
            <a:endParaRPr lang="en" sz="1800" dirty="0">
              <a:solidFill>
                <a:srgbClr val="00E1C6"/>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700" y="973600"/>
            <a:ext cx="7196615" cy="645300"/>
          </a:xfrm>
          <a:prstGeom prst="rect">
            <a:avLst/>
          </a:prstGeom>
        </p:spPr>
        <p:txBody>
          <a:bodyPr lIns="91425" tIns="91425" rIns="91425" bIns="91425" anchor="b" anchorCtr="0">
            <a:noAutofit/>
          </a:bodyPr>
          <a:lstStyle/>
          <a:p>
            <a:pPr algn="ctr"/>
            <a:r>
              <a:rPr lang="bg-BG" sz="2800" b="1" dirty="0"/>
              <a:t>Въз основа на поставената </a:t>
            </a:r>
            <a:r>
              <a:rPr lang="bg-BG" sz="2800" b="1" dirty="0" smtClean="0"/>
              <a:t>цел </a:t>
            </a:r>
            <a:r>
              <a:rPr lang="bg-BG" sz="2800" b="1" dirty="0"/>
              <a:t>се оформиха следните основни задачи:</a:t>
            </a:r>
            <a:endParaRPr lang="en-US" sz="2800" b="1" dirty="0"/>
          </a:p>
        </p:txBody>
      </p:sp>
      <p:sp>
        <p:nvSpPr>
          <p:cNvPr id="11" name="Shape 1579"/>
          <p:cNvSpPr/>
          <p:nvPr/>
        </p:nvSpPr>
        <p:spPr>
          <a:xfrm>
            <a:off x="1001865" y="1989300"/>
            <a:ext cx="2536465" cy="2216940"/>
          </a:xfrm>
          <a:prstGeom prst="homePlate">
            <a:avLst>
              <a:gd name="adj" fmla="val 12913"/>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bg-BG" sz="1800" dirty="0" smtClean="0">
                <a:solidFill>
                  <a:srgbClr val="00E1C6"/>
                </a:solidFill>
                <a:latin typeface="Muli"/>
                <a:ea typeface="Muli"/>
                <a:cs typeface="Muli"/>
                <a:sym typeface="Muli"/>
              </a:rPr>
              <a:t>Избор </a:t>
            </a:r>
            <a:r>
              <a:rPr lang="bg-BG" sz="1800" dirty="0">
                <a:solidFill>
                  <a:srgbClr val="00E1C6"/>
                </a:solidFill>
                <a:latin typeface="Muli"/>
                <a:ea typeface="Muli"/>
                <a:cs typeface="Muli"/>
                <a:sym typeface="Muli"/>
              </a:rPr>
              <a:t>на </a:t>
            </a:r>
            <a:r>
              <a:rPr lang="bg-BG" sz="1800" dirty="0" smtClean="0">
                <a:solidFill>
                  <a:srgbClr val="00E1C6"/>
                </a:solidFill>
                <a:latin typeface="Muli"/>
                <a:ea typeface="Muli"/>
                <a:cs typeface="Muli"/>
                <a:sym typeface="Muli"/>
              </a:rPr>
              <a:t>платформа</a:t>
            </a:r>
          </a:p>
          <a:p>
            <a:pPr algn="ctr"/>
            <a:r>
              <a:rPr lang="bg-BG" dirty="0" smtClean="0">
                <a:solidFill>
                  <a:srgbClr val="00E1C6"/>
                </a:solidFill>
                <a:latin typeface="Muli"/>
                <a:ea typeface="Muli"/>
                <a:cs typeface="Muli"/>
                <a:sym typeface="Muli"/>
              </a:rPr>
              <a:t>- Трябва да бъде масова, което ще направи приложението лесно за поддържане и надграждане</a:t>
            </a:r>
            <a:endParaRPr lang="en" dirty="0">
              <a:solidFill>
                <a:srgbClr val="00E1C6"/>
              </a:solidFill>
              <a:latin typeface="Muli"/>
              <a:ea typeface="Muli"/>
              <a:cs typeface="Muli"/>
              <a:sym typeface="Muli"/>
            </a:endParaRPr>
          </a:p>
        </p:txBody>
      </p:sp>
      <p:sp>
        <p:nvSpPr>
          <p:cNvPr id="12" name="Shape 1580"/>
          <p:cNvSpPr/>
          <p:nvPr/>
        </p:nvSpPr>
        <p:spPr>
          <a:xfrm>
            <a:off x="5947574" y="1989301"/>
            <a:ext cx="2695493" cy="2216940"/>
          </a:xfrm>
          <a:prstGeom prst="chevron">
            <a:avLst>
              <a:gd name="adj" fmla="val 12278"/>
            </a:avLst>
          </a:prstGeom>
          <a:noFill/>
          <a:ln w="114300" cap="flat" cmpd="sng">
            <a:solidFill>
              <a:srgbClr val="19BBD5"/>
            </a:solidFill>
            <a:prstDash val="solid"/>
            <a:miter/>
            <a:headEnd type="none" w="med" len="med"/>
            <a:tailEnd type="none" w="med" len="med"/>
          </a:ln>
        </p:spPr>
        <p:txBody>
          <a:bodyPr lIns="91425" tIns="91425" rIns="91425" bIns="91425" anchor="ctr" anchorCtr="0">
            <a:noAutofit/>
          </a:bodyPr>
          <a:lstStyle/>
          <a:p>
            <a:pPr algn="ctr"/>
            <a:endParaRPr lang="ru-RU" sz="1800" dirty="0" smtClean="0">
              <a:solidFill>
                <a:srgbClr val="19BBD5"/>
              </a:solidFill>
              <a:latin typeface="Muli"/>
              <a:ea typeface="Muli"/>
              <a:cs typeface="Muli"/>
              <a:sym typeface="Muli"/>
            </a:endParaRPr>
          </a:p>
          <a:p>
            <a:pPr algn="ctr"/>
            <a:r>
              <a:rPr lang="ru-RU" sz="1800" dirty="0" smtClean="0">
                <a:solidFill>
                  <a:srgbClr val="19BBD5"/>
                </a:solidFill>
                <a:latin typeface="Muli"/>
                <a:ea typeface="Muli"/>
                <a:cs typeface="Muli"/>
                <a:sym typeface="Muli"/>
              </a:rPr>
              <a:t>Избор </a:t>
            </a:r>
            <a:r>
              <a:rPr lang="ru-RU" sz="1800" dirty="0">
                <a:solidFill>
                  <a:srgbClr val="19BBD5"/>
                </a:solidFill>
                <a:latin typeface="Muli"/>
                <a:ea typeface="Muli"/>
                <a:cs typeface="Muli"/>
                <a:sym typeface="Muli"/>
              </a:rPr>
              <a:t>на </a:t>
            </a:r>
            <a:r>
              <a:rPr lang="ru-RU" sz="1800" dirty="0" smtClean="0">
                <a:solidFill>
                  <a:srgbClr val="19BBD5"/>
                </a:solidFill>
                <a:latin typeface="Muli"/>
                <a:ea typeface="Muli"/>
                <a:cs typeface="Muli"/>
                <a:sym typeface="Muli"/>
              </a:rPr>
              <a:t>техн</a:t>
            </a:r>
            <a:r>
              <a:rPr lang="bg-BG" sz="1800" dirty="0" smtClean="0">
                <a:solidFill>
                  <a:srgbClr val="19BBD5"/>
                </a:solidFill>
                <a:latin typeface="Muli"/>
                <a:ea typeface="Muli"/>
                <a:cs typeface="Muli"/>
                <a:sym typeface="Muli"/>
              </a:rPr>
              <a:t>о</a:t>
            </a:r>
            <a:r>
              <a:rPr lang="ru-RU" sz="1800" dirty="0" smtClean="0">
                <a:solidFill>
                  <a:srgbClr val="19BBD5"/>
                </a:solidFill>
                <a:latin typeface="Muli"/>
                <a:ea typeface="Muli"/>
                <a:cs typeface="Muli"/>
                <a:sym typeface="Muli"/>
              </a:rPr>
              <a:t>логия </a:t>
            </a:r>
            <a:r>
              <a:rPr lang="ru-RU" sz="1800" dirty="0">
                <a:solidFill>
                  <a:srgbClr val="19BBD5"/>
                </a:solidFill>
                <a:latin typeface="Muli"/>
                <a:ea typeface="Muli"/>
                <a:cs typeface="Muli"/>
                <a:sym typeface="Muli"/>
              </a:rPr>
              <a:t>за запазване на приетата </a:t>
            </a:r>
            <a:r>
              <a:rPr lang="ru-RU" sz="1800" dirty="0" smtClean="0">
                <a:solidFill>
                  <a:srgbClr val="19BBD5"/>
                </a:solidFill>
                <a:latin typeface="Muli"/>
                <a:ea typeface="Muli"/>
                <a:cs typeface="Muli"/>
                <a:sym typeface="Muli"/>
              </a:rPr>
              <a:t>информация</a:t>
            </a:r>
          </a:p>
          <a:p>
            <a:pPr algn="ctr"/>
            <a:r>
              <a:rPr lang="ru-RU" dirty="0">
                <a:solidFill>
                  <a:srgbClr val="19BBD5"/>
                </a:solidFill>
                <a:latin typeface="Muli"/>
                <a:ea typeface="Muli"/>
                <a:cs typeface="Muli"/>
                <a:sym typeface="Muli"/>
              </a:rPr>
              <a:t>- </a:t>
            </a:r>
            <a:r>
              <a:rPr lang="ru-RU" dirty="0" smtClean="0">
                <a:solidFill>
                  <a:srgbClr val="19BBD5"/>
                </a:solidFill>
                <a:latin typeface="Muli"/>
                <a:ea typeface="Muli"/>
                <a:cs typeface="Muli"/>
                <a:sym typeface="Muli"/>
              </a:rPr>
              <a:t>Информацията трябва да бъде преизползваема  </a:t>
            </a:r>
            <a:endParaRPr lang="ru-RU" dirty="0">
              <a:solidFill>
                <a:srgbClr val="19BBD5"/>
              </a:solidFill>
              <a:latin typeface="Muli"/>
              <a:ea typeface="Muli"/>
              <a:cs typeface="Muli"/>
              <a:sym typeface="Muli"/>
            </a:endParaRPr>
          </a:p>
          <a:p>
            <a:pPr algn="ctr"/>
            <a:endParaRPr lang="en" sz="1800" dirty="0">
              <a:solidFill>
                <a:srgbClr val="19BBD5"/>
              </a:solidFill>
              <a:latin typeface="Muli"/>
              <a:ea typeface="Muli"/>
              <a:cs typeface="Muli"/>
              <a:sym typeface="Muli"/>
            </a:endParaRPr>
          </a:p>
        </p:txBody>
      </p:sp>
      <p:sp>
        <p:nvSpPr>
          <p:cNvPr id="13" name="Shape 1581"/>
          <p:cNvSpPr/>
          <p:nvPr/>
        </p:nvSpPr>
        <p:spPr>
          <a:xfrm>
            <a:off x="3434963" y="1989301"/>
            <a:ext cx="2615979" cy="2216939"/>
          </a:xfrm>
          <a:prstGeom prst="chevron">
            <a:avLst>
              <a:gd name="adj" fmla="val 12637"/>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r>
              <a:rPr lang="bg-BG" sz="1800" dirty="0" smtClean="0">
                <a:solidFill>
                  <a:srgbClr val="00B0F0"/>
                </a:solidFill>
                <a:latin typeface="Muli"/>
                <a:ea typeface="Muli"/>
                <a:cs typeface="Muli"/>
                <a:sym typeface="Muli"/>
              </a:rPr>
              <a:t>Потребителски интерфейс</a:t>
            </a:r>
          </a:p>
          <a:p>
            <a:pPr algn="ctr"/>
            <a:r>
              <a:rPr lang="bg-BG" sz="1800" dirty="0" smtClean="0">
                <a:solidFill>
                  <a:srgbClr val="00B0F0"/>
                </a:solidFill>
                <a:latin typeface="Muli"/>
                <a:ea typeface="Muli"/>
                <a:cs typeface="Muli"/>
                <a:sym typeface="Muli"/>
              </a:rPr>
              <a:t>- </a:t>
            </a:r>
            <a:r>
              <a:rPr lang="bg-BG" dirty="0" smtClean="0">
                <a:solidFill>
                  <a:srgbClr val="00B0F0"/>
                </a:solidFill>
                <a:latin typeface="Muli"/>
                <a:ea typeface="Muli"/>
                <a:cs typeface="Muli"/>
                <a:sym typeface="Muli"/>
              </a:rPr>
              <a:t>Трябва да бъде </a:t>
            </a:r>
            <a:r>
              <a:rPr lang="ru-RU" dirty="0">
                <a:solidFill>
                  <a:srgbClr val="00B0F0"/>
                </a:solidFill>
                <a:latin typeface="Muli"/>
                <a:ea typeface="Muli"/>
                <a:cs typeface="Muli"/>
                <a:sym typeface="Muli"/>
              </a:rPr>
              <a:t>изчистен, </a:t>
            </a:r>
            <a:r>
              <a:rPr lang="ru-RU" dirty="0" smtClean="0">
                <a:solidFill>
                  <a:srgbClr val="00B0F0"/>
                </a:solidFill>
                <a:latin typeface="Muli"/>
                <a:ea typeface="Muli"/>
                <a:cs typeface="Muli"/>
                <a:sym typeface="Muli"/>
              </a:rPr>
              <a:t>опростен и </a:t>
            </a:r>
            <a:r>
              <a:rPr lang="ru-RU" dirty="0">
                <a:solidFill>
                  <a:srgbClr val="00B0F0"/>
                </a:solidFill>
                <a:latin typeface="Muli"/>
                <a:ea typeface="Muli"/>
                <a:cs typeface="Muli"/>
                <a:sym typeface="Muli"/>
              </a:rPr>
              <a:t>в</a:t>
            </a:r>
          </a:p>
          <a:p>
            <a:pPr algn="ctr"/>
            <a:r>
              <a:rPr lang="ru-RU" dirty="0">
                <a:solidFill>
                  <a:srgbClr val="00B0F0"/>
                </a:solidFill>
                <a:latin typeface="Muli"/>
                <a:ea typeface="Muli"/>
                <a:cs typeface="Muli"/>
                <a:sym typeface="Muli"/>
              </a:rPr>
              <a:t>същото </a:t>
            </a:r>
            <a:r>
              <a:rPr lang="ru-RU" dirty="0" smtClean="0">
                <a:solidFill>
                  <a:srgbClr val="00B0F0"/>
                </a:solidFill>
                <a:latin typeface="Muli"/>
                <a:ea typeface="Muli"/>
                <a:cs typeface="Muli"/>
                <a:sym typeface="Muli"/>
              </a:rPr>
              <a:t>време функционален</a:t>
            </a:r>
            <a:endParaRPr lang="ru-RU" dirty="0">
              <a:solidFill>
                <a:srgbClr val="00B0F0"/>
              </a:solidFill>
              <a:latin typeface="Muli"/>
              <a:ea typeface="Muli"/>
              <a:cs typeface="Muli"/>
              <a:sym typeface="Muli"/>
            </a:endParaRPr>
          </a:p>
          <a:p>
            <a:pPr algn="ctr"/>
            <a:r>
              <a:rPr lang="bg-BG" dirty="0" smtClean="0">
                <a:solidFill>
                  <a:srgbClr val="00E1C6"/>
                </a:solidFill>
                <a:latin typeface="Muli"/>
                <a:ea typeface="Muli"/>
                <a:cs typeface="Muli"/>
                <a:sym typeface="Muli"/>
              </a:rPr>
              <a:t> </a:t>
            </a:r>
            <a:endParaRPr lang="en" dirty="0">
              <a:solidFill>
                <a:srgbClr val="00E1C6"/>
              </a:solidFill>
              <a:latin typeface="Muli"/>
              <a:ea typeface="Muli"/>
              <a:cs typeface="Muli"/>
              <a:sym typeface="Muli"/>
            </a:endParaRPr>
          </a:p>
        </p:txBody>
      </p:sp>
    </p:spTree>
    <p:extLst>
      <p:ext uri="{BB962C8B-B14F-4D97-AF65-F5344CB8AC3E}">
        <p14:creationId xmlns:p14="http://schemas.microsoft.com/office/powerpoint/2010/main" val="355567468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Същност и технологии за изграждане на W</a:t>
            </a:r>
            <a:r>
              <a:rPr lang="en-US" sz="2800" b="1" dirty="0" err="1" smtClean="0"/>
              <a:t>eb</a:t>
            </a:r>
            <a:r>
              <a:rPr lang="ru-RU" sz="2800" b="1" dirty="0" smtClean="0"/>
              <a:t> приложения</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en-US" sz="1800" dirty="0">
                <a:solidFill>
                  <a:srgbClr val="00E1C6"/>
                </a:solidFill>
                <a:latin typeface="Muli"/>
                <a:ea typeface="Muli"/>
                <a:cs typeface="Muli"/>
                <a:sym typeface="Muli"/>
              </a:rPr>
              <a:t>Web-</a:t>
            </a:r>
            <a:r>
              <a:rPr lang="ru-RU" sz="1800" dirty="0">
                <a:solidFill>
                  <a:srgbClr val="00E1C6"/>
                </a:solidFill>
                <a:latin typeface="Muli"/>
                <a:ea typeface="Muli"/>
                <a:cs typeface="Muli"/>
                <a:sym typeface="Muli"/>
              </a:rPr>
              <a:t>приложенията представляват софтуерни системи, които са достъпни през Интернет или локална мрежа чрез стандартен </a:t>
            </a:r>
            <a:r>
              <a:rPr lang="en-US" sz="1800" dirty="0">
                <a:solidFill>
                  <a:srgbClr val="00E1C6"/>
                </a:solidFill>
                <a:latin typeface="Muli"/>
                <a:ea typeface="Muli"/>
                <a:cs typeface="Muli"/>
                <a:sym typeface="Muli"/>
              </a:rPr>
              <a:t>Web-</a:t>
            </a:r>
            <a:r>
              <a:rPr lang="ru-RU" sz="1800" dirty="0">
                <a:solidFill>
                  <a:srgbClr val="00E1C6"/>
                </a:solidFill>
                <a:latin typeface="Muli"/>
                <a:ea typeface="Muli"/>
                <a:cs typeface="Muli"/>
                <a:sym typeface="Muli"/>
              </a:rPr>
              <a:t>браузър. Например всички </a:t>
            </a:r>
            <a:r>
              <a:rPr lang="en-US" sz="1800" dirty="0">
                <a:solidFill>
                  <a:srgbClr val="00E1C6"/>
                </a:solidFill>
                <a:latin typeface="Muli"/>
                <a:ea typeface="Muli"/>
                <a:cs typeface="Muli"/>
                <a:sym typeface="Muli"/>
              </a:rPr>
              <a:t>Web-</a:t>
            </a:r>
            <a:r>
              <a:rPr lang="ru-RU" sz="1800" dirty="0">
                <a:solidFill>
                  <a:srgbClr val="00E1C6"/>
                </a:solidFill>
                <a:latin typeface="Muli"/>
                <a:ea typeface="Muli"/>
                <a:cs typeface="Muli"/>
                <a:sym typeface="Muli"/>
              </a:rPr>
              <a:t>базирани системи за електронна поща (като например </a:t>
            </a:r>
            <a:r>
              <a:rPr lang="en-US" sz="1800" dirty="0">
                <a:solidFill>
                  <a:srgbClr val="00E1C6"/>
                </a:solidFill>
                <a:latin typeface="Muli"/>
                <a:ea typeface="Muli"/>
                <a:cs typeface="Muli"/>
                <a:sym typeface="Muli"/>
              </a:rPr>
              <a:t>yahoo.com, abv.bg </a:t>
            </a:r>
            <a:r>
              <a:rPr lang="ru-RU" sz="1800" dirty="0">
                <a:solidFill>
                  <a:srgbClr val="00E1C6"/>
                </a:solidFill>
                <a:latin typeface="Muli"/>
                <a:ea typeface="Muli"/>
                <a:cs typeface="Muli"/>
                <a:sym typeface="Muli"/>
              </a:rPr>
              <a:t>и </a:t>
            </a:r>
            <a:r>
              <a:rPr lang="en-US" sz="1800" dirty="0">
                <a:solidFill>
                  <a:srgbClr val="00E1C6"/>
                </a:solidFill>
                <a:latin typeface="Muli"/>
                <a:ea typeface="Muli"/>
                <a:cs typeface="Muli"/>
                <a:sym typeface="Muli"/>
              </a:rPr>
              <a:t>Gmail.com) </a:t>
            </a:r>
            <a:r>
              <a:rPr lang="ru-RU" sz="1800" dirty="0">
                <a:solidFill>
                  <a:srgbClr val="00E1C6"/>
                </a:solidFill>
                <a:latin typeface="Muli"/>
                <a:ea typeface="Muli"/>
                <a:cs typeface="Muli"/>
                <a:sym typeface="Muli"/>
              </a:rPr>
              <a:t>представляват </a:t>
            </a:r>
            <a:r>
              <a:rPr lang="en-US" sz="1800" dirty="0">
                <a:solidFill>
                  <a:srgbClr val="00E1C6"/>
                </a:solidFill>
                <a:latin typeface="Muli"/>
                <a:ea typeface="Muli"/>
                <a:cs typeface="Muli"/>
                <a:sym typeface="Muli"/>
              </a:rPr>
              <a:t>Web-</a:t>
            </a:r>
            <a:r>
              <a:rPr lang="ru-RU" sz="1800" dirty="0">
                <a:solidFill>
                  <a:srgbClr val="00E1C6"/>
                </a:solidFill>
                <a:latin typeface="Muli"/>
                <a:ea typeface="Muli"/>
                <a:cs typeface="Muli"/>
                <a:sym typeface="Muli"/>
              </a:rPr>
              <a:t>приложения.</a:t>
            </a:r>
            <a:endParaRPr lang="en" sz="1800" dirty="0">
              <a:solidFill>
                <a:srgbClr val="00E1C6"/>
              </a:solidFill>
              <a:latin typeface="Muli"/>
              <a:ea typeface="Muli"/>
              <a:cs typeface="Muli"/>
              <a:sym typeface="Muli"/>
            </a:endParaRPr>
          </a:p>
        </p:txBody>
      </p:sp>
    </p:spTree>
    <p:extLst>
      <p:ext uri="{BB962C8B-B14F-4D97-AF65-F5344CB8AC3E}">
        <p14:creationId xmlns:p14="http://schemas.microsoft.com/office/powerpoint/2010/main" val="343373132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Същност и технологии за изграждане на W</a:t>
            </a:r>
            <a:r>
              <a:rPr lang="en-US" sz="2800" b="1" dirty="0" err="1" smtClean="0"/>
              <a:t>eb</a:t>
            </a:r>
            <a:r>
              <a:rPr lang="ru-RU" sz="2800" b="1" dirty="0" smtClean="0"/>
              <a:t> приложения</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smtClean="0">
                <a:solidFill>
                  <a:srgbClr val="00E1C6"/>
                </a:solidFill>
                <a:latin typeface="Muli"/>
                <a:ea typeface="Muli"/>
                <a:cs typeface="Muli"/>
                <a:sym typeface="Muli"/>
              </a:rPr>
              <a:t>За достъп до една Web-базирана система, е необходимо потребителят да разполага със стандартен Web-браузър (например вече остаряващият Internet Explorer заменен от Microsoft Edge, Mozilla Google Chrome и тн.) и връзка до машината, на която се намира тази система. Обикновено връзката се осъществява чрез Интернет, а за достъп до системата се използва адресът на нейния Web-сайт в рамките на глобалната информационна система WWW.</a:t>
            </a:r>
            <a:endParaRPr lang="en" sz="1800" dirty="0">
              <a:solidFill>
                <a:srgbClr val="00E1C6"/>
              </a:solidFill>
              <a:latin typeface="Muli"/>
              <a:ea typeface="Muli"/>
              <a:cs typeface="Muli"/>
              <a:sym typeface="Muli"/>
            </a:endParaRPr>
          </a:p>
        </p:txBody>
      </p:sp>
    </p:spTree>
    <p:extLst>
      <p:ext uri="{BB962C8B-B14F-4D97-AF65-F5344CB8AC3E}">
        <p14:creationId xmlns:p14="http://schemas.microsoft.com/office/powerpoint/2010/main" val="81011527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Същност и технологии за изграждане на W</a:t>
            </a:r>
            <a:r>
              <a:rPr lang="en-US" sz="2800" b="1" dirty="0" err="1" smtClean="0"/>
              <a:t>eb</a:t>
            </a:r>
            <a:r>
              <a:rPr lang="ru-RU" sz="2800" b="1" dirty="0" smtClean="0"/>
              <a:t> приложения</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a:solidFill>
                  <a:srgbClr val="00E1C6"/>
                </a:solidFill>
                <a:latin typeface="Muli"/>
                <a:ea typeface="Muli"/>
                <a:cs typeface="Muli"/>
                <a:sym typeface="Muli"/>
              </a:rPr>
              <a:t>Характерна черта за Web-приложенията е, че към тях едновременно осъществяват достъп много потребители. Всеки потребител се обслужва независимо от другите потребители, така сякаш е единствен.</a:t>
            </a:r>
            <a:endParaRPr lang="en" sz="1800" dirty="0">
              <a:solidFill>
                <a:srgbClr val="00E1C6"/>
              </a:solidFill>
              <a:latin typeface="Muli"/>
              <a:ea typeface="Muli"/>
              <a:cs typeface="Muli"/>
              <a:sym typeface="Muli"/>
            </a:endParaRPr>
          </a:p>
        </p:txBody>
      </p:sp>
    </p:spTree>
    <p:extLst>
      <p:ext uri="{BB962C8B-B14F-4D97-AF65-F5344CB8AC3E}">
        <p14:creationId xmlns:p14="http://schemas.microsoft.com/office/powerpoint/2010/main" val="146551244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Същност и технологии за изграждане на W</a:t>
            </a:r>
            <a:r>
              <a:rPr lang="en-US" sz="2800" b="1" dirty="0" err="1" smtClean="0"/>
              <a:t>eb</a:t>
            </a:r>
            <a:r>
              <a:rPr lang="ru-RU" sz="2800" b="1" dirty="0" smtClean="0"/>
              <a:t> приложения</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a:solidFill>
                  <a:srgbClr val="00E1C6"/>
                </a:solidFill>
                <a:latin typeface="Muli"/>
                <a:ea typeface="Muli"/>
                <a:cs typeface="Muli"/>
                <a:sym typeface="Muli"/>
              </a:rPr>
              <a:t>Друга характерна черта на Web-приложенията е, че работят с еднопосочна комуникация, по модела заявка-отговор (request-response). Браузърът на клиента дава заявка за някакъв ресурс и сървърът отговаря на тази заявка с изпращането на поискания ресурс или със съобщение за грешка. Този модел на комуникация лишава сървъра от възможността да изпраща асинхронно данни на клиента по свое желание. Това ограничение сериозно затруднява системите, които осъществяват визуализиране на информация в реално време.</a:t>
            </a:r>
            <a:endParaRPr lang="en" sz="1800" dirty="0">
              <a:solidFill>
                <a:srgbClr val="00E1C6"/>
              </a:solidFill>
              <a:latin typeface="Muli"/>
              <a:ea typeface="Muli"/>
              <a:cs typeface="Muli"/>
              <a:sym typeface="Muli"/>
            </a:endParaRPr>
          </a:p>
        </p:txBody>
      </p:sp>
    </p:spTree>
    <p:extLst>
      <p:ext uri="{BB962C8B-B14F-4D97-AF65-F5344CB8AC3E}">
        <p14:creationId xmlns:p14="http://schemas.microsoft.com/office/powerpoint/2010/main" val="118553635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Използвани технологии, платформи и методологии</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smtClean="0">
                <a:solidFill>
                  <a:srgbClr val="00E1C6"/>
                </a:solidFill>
                <a:latin typeface="Muli"/>
                <a:ea typeface="Muli"/>
                <a:cs typeface="Muli"/>
                <a:sym typeface="Muli"/>
              </a:rPr>
              <a:t>Изградих проекта </a:t>
            </a:r>
            <a:r>
              <a:rPr lang="ru-RU" sz="1800" dirty="0">
                <a:solidFill>
                  <a:srgbClr val="00E1C6"/>
                </a:solidFill>
                <a:latin typeface="Muli"/>
                <a:ea typeface="Muli"/>
                <a:cs typeface="Muli"/>
                <a:sym typeface="Muli"/>
              </a:rPr>
              <a:t>върху .</a:t>
            </a:r>
            <a:r>
              <a:rPr lang="en-US" sz="1800" dirty="0">
                <a:solidFill>
                  <a:srgbClr val="00E1C6"/>
                </a:solidFill>
                <a:latin typeface="Muli"/>
                <a:ea typeface="Muli"/>
                <a:cs typeface="Muli"/>
                <a:sym typeface="Muli"/>
              </a:rPr>
              <a:t>NET </a:t>
            </a:r>
            <a:r>
              <a:rPr lang="ru-RU" sz="1800" dirty="0">
                <a:solidFill>
                  <a:srgbClr val="00E1C6"/>
                </a:solidFill>
                <a:latin typeface="Muli"/>
                <a:ea typeface="Muli"/>
                <a:cs typeface="Muli"/>
                <a:sym typeface="Muli"/>
              </a:rPr>
              <a:t>версия 4.5.2 платформата на Майкрософт и по специално </a:t>
            </a:r>
            <a:r>
              <a:rPr lang="en-US" sz="1800" dirty="0">
                <a:solidFill>
                  <a:srgbClr val="00E1C6"/>
                </a:solidFill>
                <a:latin typeface="Muli"/>
                <a:ea typeface="Muli"/>
                <a:cs typeface="Muli"/>
                <a:sym typeface="Muli"/>
              </a:rPr>
              <a:t>ASP.NET Web Forms, IIS, SQL Server Database (</a:t>
            </a:r>
            <a:r>
              <a:rPr lang="ru-RU" sz="1800" dirty="0">
                <a:solidFill>
                  <a:srgbClr val="00E1C6"/>
                </a:solidFill>
                <a:latin typeface="Muli"/>
                <a:ea typeface="Muli"/>
                <a:cs typeface="Muli"/>
                <a:sym typeface="Muli"/>
              </a:rPr>
              <a:t>бази данни). Средата за разработка ще представлява разбира се най-новата версия на </a:t>
            </a:r>
            <a:r>
              <a:rPr lang="en-US" sz="1800" dirty="0">
                <a:solidFill>
                  <a:srgbClr val="00E1C6"/>
                </a:solidFill>
                <a:latin typeface="Muli"/>
                <a:ea typeface="Muli"/>
                <a:cs typeface="Muli"/>
                <a:sym typeface="Muli"/>
              </a:rPr>
              <a:t>Visual Studio 2015, </a:t>
            </a:r>
            <a:r>
              <a:rPr lang="ru-RU" sz="1800" dirty="0">
                <a:solidFill>
                  <a:srgbClr val="00E1C6"/>
                </a:solidFill>
                <a:latin typeface="Muli"/>
                <a:ea typeface="Muli"/>
                <a:cs typeface="Muli"/>
                <a:sym typeface="Muli"/>
              </a:rPr>
              <a:t>в случая ще използвам - </a:t>
            </a:r>
            <a:r>
              <a:rPr lang="en-US" sz="1800" dirty="0">
                <a:solidFill>
                  <a:srgbClr val="00E1C6"/>
                </a:solidFill>
                <a:latin typeface="Muli"/>
                <a:ea typeface="Muli"/>
                <a:cs typeface="Muli"/>
                <a:sym typeface="Muli"/>
              </a:rPr>
              <a:t>Visual Studio 2015 Professional, </a:t>
            </a:r>
            <a:r>
              <a:rPr lang="ru-RU" sz="1800" dirty="0">
                <a:solidFill>
                  <a:srgbClr val="00E1C6"/>
                </a:solidFill>
                <a:latin typeface="Muli"/>
                <a:ea typeface="Muli"/>
                <a:cs typeface="Muli"/>
                <a:sym typeface="Muli"/>
              </a:rPr>
              <a:t>което ще ни предостави богат асортимент от инструменти и възможности за разработка. </a:t>
            </a:r>
            <a:endParaRPr lang="en" sz="1800" dirty="0">
              <a:solidFill>
                <a:srgbClr val="00E1C6"/>
              </a:solidFill>
              <a:latin typeface="Muli"/>
              <a:ea typeface="Muli"/>
              <a:cs typeface="Muli"/>
              <a:sym typeface="Muli"/>
            </a:endParaRPr>
          </a:p>
        </p:txBody>
      </p:sp>
      <p:grpSp>
        <p:nvGrpSpPr>
          <p:cNvPr id="5" name="Shape 1639"/>
          <p:cNvGrpSpPr/>
          <p:nvPr/>
        </p:nvGrpSpPr>
        <p:grpSpPr>
          <a:xfrm flipH="1">
            <a:off x="1430632" y="1125397"/>
            <a:ext cx="644658" cy="547357"/>
            <a:chOff x="4088875" y="1431100"/>
            <a:chExt cx="3293000" cy="2852775"/>
          </a:xfrm>
        </p:grpSpPr>
        <p:sp>
          <p:nvSpPr>
            <p:cNvPr id="6"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7"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9"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0"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2"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3"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4"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5"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6"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7"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8"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9"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0"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1"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2"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3"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4"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5"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6"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7"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8"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9"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0"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1"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2"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3"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4"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5"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6"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7"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8"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9"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0"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1"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2"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3"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4"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5"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6"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47"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48"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49"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0"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1"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2"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3"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81" y="1203406"/>
            <a:ext cx="448754" cy="399450"/>
          </a:xfrm>
          <a:prstGeom prst="rect">
            <a:avLst/>
          </a:prstGeom>
        </p:spPr>
      </p:pic>
    </p:spTree>
    <p:extLst>
      <p:ext uri="{BB962C8B-B14F-4D97-AF65-F5344CB8AC3E}">
        <p14:creationId xmlns:p14="http://schemas.microsoft.com/office/powerpoint/2010/main" val="322072501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Shape 1409"/>
          <p:cNvSpPr txBox="1">
            <a:spLocks noGrp="1"/>
          </p:cNvSpPr>
          <p:nvPr>
            <p:ph type="title"/>
          </p:nvPr>
        </p:nvSpPr>
        <p:spPr>
          <a:xfrm>
            <a:off x="1732699" y="973600"/>
            <a:ext cx="6234507" cy="645300"/>
          </a:xfrm>
          <a:prstGeom prst="rect">
            <a:avLst/>
          </a:prstGeom>
        </p:spPr>
        <p:txBody>
          <a:bodyPr lIns="91425" tIns="91425" rIns="91425" bIns="91425" anchor="b" anchorCtr="0">
            <a:noAutofit/>
          </a:bodyPr>
          <a:lstStyle/>
          <a:p>
            <a:pPr lvl="0" algn="ctr"/>
            <a:r>
              <a:rPr lang="ru-RU" sz="2800" b="1" dirty="0" smtClean="0"/>
              <a:t>Използвани технологии, платформи и методологии</a:t>
            </a:r>
            <a:endParaRPr lang="en" sz="2800" b="1" dirty="0"/>
          </a:p>
        </p:txBody>
      </p:sp>
      <p:sp>
        <p:nvSpPr>
          <p:cNvPr id="1410" name="Shape 1410"/>
          <p:cNvSpPr txBox="1"/>
          <p:nvPr/>
        </p:nvSpPr>
        <p:spPr>
          <a:xfrm>
            <a:off x="1371599" y="3949650"/>
            <a:ext cx="6965779" cy="826499"/>
          </a:xfrm>
          <a:prstGeom prst="rect">
            <a:avLst/>
          </a:prstGeom>
          <a:noFill/>
          <a:ln>
            <a:noFill/>
          </a:ln>
        </p:spPr>
        <p:txBody>
          <a:bodyPr lIns="91425" tIns="91425" rIns="91425" bIns="91425" anchor="t" anchorCtr="0">
            <a:noAutofit/>
          </a:bodyPr>
          <a:lstStyle/>
          <a:p>
            <a:pPr lvl="0">
              <a:spcBef>
                <a:spcPts val="600"/>
              </a:spcBef>
            </a:pPr>
            <a:endParaRPr lang="en" sz="2000" b="1" dirty="0">
              <a:solidFill>
                <a:schemeClr val="bg1">
                  <a:lumMod val="95000"/>
                </a:schemeClr>
              </a:solidFill>
              <a:latin typeface="Muli" panose="020B0604020202020204" charset="0"/>
              <a:ea typeface="Muli"/>
              <a:cs typeface="Muli"/>
              <a:sym typeface="Muli"/>
            </a:endParaRPr>
          </a:p>
        </p:txBody>
      </p:sp>
      <p:sp>
        <p:nvSpPr>
          <p:cNvPr id="11" name="Shape 1579"/>
          <p:cNvSpPr/>
          <p:nvPr/>
        </p:nvSpPr>
        <p:spPr>
          <a:xfrm>
            <a:off x="946205" y="1979875"/>
            <a:ext cx="7927451" cy="2671637"/>
          </a:xfrm>
          <a:prstGeom prst="homePlate">
            <a:avLst>
              <a:gd name="adj" fmla="val 24772"/>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r>
              <a:rPr lang="ru-RU" sz="1800" dirty="0">
                <a:solidFill>
                  <a:srgbClr val="00E1C6"/>
                </a:solidFill>
                <a:latin typeface="Muli"/>
                <a:ea typeface="Muli"/>
                <a:cs typeface="Muli"/>
                <a:sym typeface="Muli"/>
              </a:rPr>
              <a:t>Защо Web Forms? Защото Web Forms ни предоставят класическата ASP.NET технология, компонентно-ориентирана рамка (framework) за разработка на динамични уеб приложения и всички останали необходими инструменти за разработването </a:t>
            </a:r>
            <a:r>
              <a:rPr lang="ru-RU" sz="1800" dirty="0" smtClean="0">
                <a:solidFill>
                  <a:srgbClr val="00E1C6"/>
                </a:solidFill>
                <a:latin typeface="Muli"/>
                <a:ea typeface="Muli"/>
                <a:cs typeface="Muli"/>
                <a:sym typeface="Muli"/>
              </a:rPr>
              <a:t>им.</a:t>
            </a:r>
            <a:endParaRPr lang="en-US" sz="1800" dirty="0" smtClean="0">
              <a:solidFill>
                <a:srgbClr val="00E1C6"/>
              </a:solidFill>
              <a:latin typeface="Muli"/>
              <a:ea typeface="Muli"/>
              <a:cs typeface="Muli"/>
              <a:sym typeface="Muli"/>
            </a:endParaRPr>
          </a:p>
          <a:p>
            <a:pPr algn="ctr"/>
            <a:endParaRPr lang="en" sz="1800" dirty="0">
              <a:solidFill>
                <a:srgbClr val="00E1C6"/>
              </a:solidFill>
              <a:latin typeface="Muli"/>
              <a:ea typeface="Muli"/>
              <a:cs typeface="Muli"/>
              <a:sym typeface="Muli"/>
            </a:endParaRPr>
          </a:p>
        </p:txBody>
      </p:sp>
      <p:grpSp>
        <p:nvGrpSpPr>
          <p:cNvPr id="57" name="Shape 1639"/>
          <p:cNvGrpSpPr/>
          <p:nvPr/>
        </p:nvGrpSpPr>
        <p:grpSpPr>
          <a:xfrm flipH="1">
            <a:off x="1430632" y="1125397"/>
            <a:ext cx="644658" cy="547357"/>
            <a:chOff x="4088875" y="1431100"/>
            <a:chExt cx="3293000" cy="2852775"/>
          </a:xfrm>
        </p:grpSpPr>
        <p:sp>
          <p:nvSpPr>
            <p:cNvPr id="58"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9"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60"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61"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62"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63"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64"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65"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66"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67"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68"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69"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0"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1"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2"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3"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4"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5"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6"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7"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8"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0"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1"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2"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3"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4"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5"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6"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7"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9"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90"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91"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92"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93"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94"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95"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96"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97"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98"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99"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00"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01"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02"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03"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04"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452" y="1286641"/>
            <a:ext cx="463550" cy="207599"/>
          </a:xfrm>
          <a:prstGeom prst="rect">
            <a:avLst/>
          </a:prstGeom>
        </p:spPr>
      </p:pic>
    </p:spTree>
    <p:extLst>
      <p:ext uri="{BB962C8B-B14F-4D97-AF65-F5344CB8AC3E}">
        <p14:creationId xmlns:p14="http://schemas.microsoft.com/office/powerpoint/2010/main" val="12740219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682</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Nixie One</vt:lpstr>
      <vt:lpstr>Muli</vt:lpstr>
      <vt:lpstr>Imogen template</vt:lpstr>
      <vt:lpstr>ИЗГРАЖДАНЕ НА WEB ПРИЛОЖЕНИЕ ЗА ЕЛЕКТРОННО ГЛАСУВАНЕ ЧРЕЗ .NET  Иван Шопов  № 0163-имд</vt:lpstr>
      <vt:lpstr>Цел на магистърската теза</vt:lpstr>
      <vt:lpstr>Въз основа на поставената цел се оформиха следните основни задачи:</vt:lpstr>
      <vt:lpstr>Същност и технологии за изграждане на Web приложения</vt:lpstr>
      <vt:lpstr>Същност и технологии за изграждане на Web приложения</vt:lpstr>
      <vt:lpstr>Същност и технологии за изграждане на Web приложения</vt:lpstr>
      <vt:lpstr>Същност и технологии за изграждане на Web приложения</vt:lpstr>
      <vt:lpstr>Използвани технологии, платформи и методологии</vt:lpstr>
      <vt:lpstr>Използвани технологии, платформи и методологии</vt:lpstr>
      <vt:lpstr>Използвани технологии, платформи и методологии</vt:lpstr>
      <vt:lpstr>Използвани технологии, платформи и методологии</vt:lpstr>
      <vt:lpstr>Използвани технологии, платформи и методологии</vt:lpstr>
      <vt:lpstr>  Реализация и тестване на Web приложението</vt:lpstr>
      <vt:lpstr>Web Voting App</vt:lpstr>
      <vt:lpstr>Web Voting App</vt:lpstr>
      <vt:lpstr>Source code</vt:lpstr>
      <vt:lpstr>Благодаря Ви за вниманието!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Apps Online Team "Fortress"</dc:title>
  <dc:creator>Shopov</dc:creator>
  <cp:lastModifiedBy>Shopov</cp:lastModifiedBy>
  <cp:revision>60</cp:revision>
  <dcterms:modified xsi:type="dcterms:W3CDTF">2016-10-16T07:18:28Z</dcterms:modified>
</cp:coreProperties>
</file>