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38" r:id="rId2"/>
    <p:sldId id="335" r:id="rId3"/>
    <p:sldId id="364" r:id="rId4"/>
    <p:sldId id="350" r:id="rId5"/>
    <p:sldId id="360" r:id="rId6"/>
    <p:sldId id="361" r:id="rId7"/>
    <p:sldId id="362" r:id="rId8"/>
    <p:sldId id="377" r:id="rId9"/>
    <p:sldId id="349" r:id="rId10"/>
    <p:sldId id="371" r:id="rId11"/>
    <p:sldId id="363" r:id="rId12"/>
    <p:sldId id="376" r:id="rId13"/>
    <p:sldId id="356" r:id="rId14"/>
    <p:sldId id="440" r:id="rId15"/>
    <p:sldId id="441" r:id="rId16"/>
    <p:sldId id="354" r:id="rId17"/>
    <p:sldId id="415" r:id="rId18"/>
    <p:sldId id="434" r:id="rId19"/>
    <p:sldId id="381" r:id="rId20"/>
    <p:sldId id="382" r:id="rId21"/>
    <p:sldId id="379" r:id="rId22"/>
    <p:sldId id="442" r:id="rId23"/>
    <p:sldId id="366" r:id="rId24"/>
    <p:sldId id="365" r:id="rId25"/>
    <p:sldId id="438" r:id="rId26"/>
    <p:sldId id="439" r:id="rId27"/>
    <p:sldId id="348" r:id="rId28"/>
    <p:sldId id="372" r:id="rId29"/>
    <p:sldId id="369" r:id="rId30"/>
    <p:sldId id="446" r:id="rId31"/>
    <p:sldId id="437" r:id="rId32"/>
    <p:sldId id="443" r:id="rId33"/>
    <p:sldId id="445" r:id="rId34"/>
    <p:sldId id="456" r:id="rId35"/>
    <p:sldId id="457" r:id="rId36"/>
    <p:sldId id="444" r:id="rId37"/>
    <p:sldId id="370" r:id="rId38"/>
    <p:sldId id="334" r:id="rId39"/>
    <p:sldId id="403" r:id="rId40"/>
  </p:sldIdLst>
  <p:sldSz cx="9144000" cy="6858000" type="screen4x3"/>
  <p:notesSz cx="6881813" cy="9296400"/>
  <p:custDataLst>
    <p:tags r:id="rId4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  <p14:sldId id="335"/>
          </p14:sldIdLst>
        </p14:section>
        <p14:section name="The MVC Design Pattern" id="{8CF34BE0-F434-4137-A7FF-4BA785BCEE54}">
          <p14:sldIdLst>
            <p14:sldId id="364"/>
            <p14:sldId id="350"/>
            <p14:sldId id="360"/>
            <p14:sldId id="361"/>
            <p14:sldId id="362"/>
            <p14:sldId id="377"/>
            <p14:sldId id="349"/>
            <p14:sldId id="371"/>
          </p14:sldIdLst>
        </p14:section>
        <p14:section name="ASP.NET MVC" id="{110850A9-C3B2-493A-8735-BCF19E5CC402}">
          <p14:sldIdLst>
            <p14:sldId id="363"/>
            <p14:sldId id="376"/>
            <p14:sldId id="356"/>
            <p14:sldId id="440"/>
            <p14:sldId id="441"/>
            <p14:sldId id="354"/>
            <p14:sldId id="415"/>
            <p14:sldId id="434"/>
            <p14:sldId id="381"/>
            <p14:sldId id="382"/>
            <p14:sldId id="379"/>
            <p14:sldId id="442"/>
            <p14:sldId id="366"/>
          </p14:sldIdLst>
        </p14:section>
        <p14:section name="Creating ASP.NET MVC Project" id="{C1D15716-48AA-499B-9313-0183838F7B1E}">
          <p14:sldIdLst>
            <p14:sldId id="365"/>
            <p14:sldId id="438"/>
            <p14:sldId id="439"/>
            <p14:sldId id="348"/>
            <p14:sldId id="372"/>
            <p14:sldId id="369"/>
          </p14:sldIdLst>
        </p14:section>
        <p14:section name="Glimpse" id="{4A66DA90-D85C-4A0A-9907-1C26D4F851A0}">
          <p14:sldIdLst>
            <p14:sldId id="446"/>
            <p14:sldId id="437"/>
            <p14:sldId id="443"/>
            <p14:sldId id="445"/>
            <p14:sldId id="456"/>
            <p14:sldId id="457"/>
            <p14:sldId id="444"/>
          </p14:sldIdLst>
        </p14:section>
        <p14:section name="Summary and Questions" id="{5346AD75-CFEF-4826-8EDA-D95E01706B79}">
          <p14:sldIdLst>
            <p14:sldId id="370"/>
            <p14:sldId id="334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0" autoAdjust="0"/>
    <p:restoredTop sz="94468" autoAdjust="0"/>
  </p:normalViewPr>
  <p:slideViewPr>
    <p:cSldViewPr>
      <p:cViewPr varScale="1">
        <p:scale>
          <a:sx n="123" d="100"/>
          <a:sy n="123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3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javascriptmvc.com/" TargetMode="External"/><Relationship Id="rId3" Type="http://schemas.openxmlformats.org/officeDocument/2006/relationships/hyperlink" Target="http://ellislab.com/codeigniter" TargetMode="External"/><Relationship Id="rId7" Type="http://schemas.openxmlformats.org/officeDocument/2006/relationships/hyperlink" Target="http://angularjs.org/" TargetMode="External"/><Relationship Id="rId2" Type="http://schemas.openxmlformats.org/officeDocument/2006/relationships/hyperlink" Target="http://cakephp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byonrails.org/" TargetMode="External"/><Relationship Id="rId11" Type="http://schemas.openxmlformats.org/officeDocument/2006/relationships/image" Target="../media/image14.gif"/><Relationship Id="rId5" Type="http://schemas.openxmlformats.org/officeDocument/2006/relationships/hyperlink" Target="https://www.djangoproject.com/" TargetMode="External"/><Relationship Id="rId10" Type="http://schemas.openxmlformats.org/officeDocument/2006/relationships/hyperlink" Target="http://www.asp.net/mvc" TargetMode="External"/><Relationship Id="rId4" Type="http://schemas.openxmlformats.org/officeDocument/2006/relationships/hyperlink" Target="http://www.springsource.org/" TargetMode="External"/><Relationship Id="rId9" Type="http://schemas.openxmlformats.org/officeDocument/2006/relationships/hyperlink" Target="http://spinejs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eblogs.asp.net/scottg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spnet.uservoice.com/forums/41201-asp-net-mvc" TargetMode="External"/><Relationship Id="rId2" Type="http://schemas.openxmlformats.org/officeDocument/2006/relationships/hyperlink" Target="http://aspnetwebstack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spnet/Mvc" TargetMode="External"/><Relationship Id="rId4" Type="http://schemas.openxmlformats.org/officeDocument/2006/relationships/hyperlink" Target="https://github.com/aspne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impse/glimp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://localhost:port/Glimpse.ax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9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229600" cy="1524000"/>
          </a:xfrm>
        </p:spPr>
        <p:txBody>
          <a:bodyPr/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ASP.NET MVC</a:t>
            </a:r>
          </a:p>
        </p:txBody>
      </p:sp>
      <p:pic>
        <p:nvPicPr>
          <p:cNvPr id="9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97943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2743200" cy="329602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  <p:pic>
        <p:nvPicPr>
          <p:cNvPr id="6146" name="Picture 2" descr="http://www.awdp.org/images/market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580" y="4572000"/>
            <a:ext cx="246182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2137" y="4572000"/>
            <a:ext cx="181610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9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ASP.NET MVC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r>
              <a:rPr lang="en-US" dirty="0">
                <a:hlinkClick r:id="rId2"/>
              </a:rPr>
              <a:t>CakePHP</a:t>
            </a:r>
            <a:r>
              <a:rPr lang="en-US" dirty="0"/>
              <a:t> (PHP)</a:t>
            </a:r>
          </a:p>
          <a:p>
            <a:r>
              <a:rPr lang="en-US" dirty="0">
                <a:hlinkClick r:id="rId3"/>
              </a:rPr>
              <a:t>CodeIgniter</a:t>
            </a:r>
            <a:r>
              <a:rPr lang="en-US" dirty="0"/>
              <a:t> (PHP)</a:t>
            </a:r>
          </a:p>
          <a:p>
            <a:r>
              <a:rPr lang="en-US" dirty="0">
                <a:hlinkClick r:id="rId4"/>
              </a:rPr>
              <a:t>Spring</a:t>
            </a:r>
            <a:r>
              <a:rPr lang="en-US" dirty="0"/>
              <a:t> (Java)</a:t>
            </a:r>
          </a:p>
          <a:p>
            <a:r>
              <a:rPr lang="en-US" dirty="0"/>
              <a:t>Perl: Catalyst, Dancer</a:t>
            </a:r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Django</a:t>
            </a:r>
            <a:r>
              <a:rPr lang="en-US" dirty="0"/>
              <a:t>, Flask, </a:t>
            </a:r>
            <a:r>
              <a:rPr lang="en-US" dirty="0" err="1"/>
              <a:t>Grok</a:t>
            </a:r>
            <a:endParaRPr lang="en-US" dirty="0"/>
          </a:p>
          <a:p>
            <a:r>
              <a:rPr lang="en-US" dirty="0"/>
              <a:t>Ruby: </a:t>
            </a:r>
            <a:r>
              <a:rPr lang="en-US" dirty="0">
                <a:hlinkClick r:id="rId6"/>
              </a:rPr>
              <a:t>Ruby on Rails</a:t>
            </a:r>
            <a:r>
              <a:rPr lang="en-US" dirty="0"/>
              <a:t>, Camping, Nitro, Sinatra</a:t>
            </a:r>
          </a:p>
          <a:p>
            <a:r>
              <a:rPr lang="en-US" dirty="0"/>
              <a:t>JavaScript: </a:t>
            </a:r>
            <a:r>
              <a:rPr lang="en-US" dirty="0">
                <a:hlinkClick r:id="rId7"/>
              </a:rPr>
              <a:t>AngularJS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JavaScriptMVC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Spine</a:t>
            </a:r>
            <a:endParaRPr lang="en-US" dirty="0"/>
          </a:p>
          <a:p>
            <a:r>
              <a:rPr lang="en-US" dirty="0">
                <a:hlinkClick r:id="rId10"/>
              </a:rPr>
              <a:t>ASP.NET MVC</a:t>
            </a:r>
            <a:r>
              <a:rPr lang="en-US" dirty="0"/>
              <a:t> (.NET Framework)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4098" name="Picture 2" descr="Codeigniter Flow Chart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40" y="1219200"/>
            <a:ext cx="4922522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5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514600"/>
            <a:ext cx="7924800" cy="685800"/>
          </a:xfrm>
        </p:spPr>
        <p:txBody>
          <a:bodyPr/>
          <a:lstStyle/>
          <a:p>
            <a:r>
              <a:rPr lang="en-US" dirty="0"/>
              <a:t>ASP.NET MVC</a:t>
            </a:r>
          </a:p>
        </p:txBody>
      </p:sp>
      <p:pic>
        <p:nvPicPr>
          <p:cNvPr id="1026" name="Picture 2" descr="http://www.davidhayden.me/media/default/posts/ASP.NET-MVC-4-Bundling-and-Minific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15" y="838200"/>
            <a:ext cx="3951970" cy="1335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3124200"/>
            <a:ext cx="34099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8570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82408" y="1310055"/>
            <a:ext cx="2431077" cy="1439607"/>
            <a:chOff x="6666900" y="1482970"/>
            <a:chExt cx="2431077" cy="1439607"/>
          </a:xfrm>
        </p:grpSpPr>
        <p:sp>
          <p:nvSpPr>
            <p:cNvPr id="29" name="Right Brace 28"/>
            <p:cNvSpPr/>
            <p:nvPr/>
          </p:nvSpPr>
          <p:spPr bwMode="auto">
            <a:xfrm>
              <a:off x="6666900" y="1482970"/>
              <a:ext cx="548640" cy="1439607"/>
            </a:xfrm>
            <a:prstGeom prst="rightBrace">
              <a:avLst>
                <a:gd name="adj1" fmla="val 8333"/>
                <a:gd name="adj2" fmla="val 50755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solidFill>
                  <a:srgbClr val="00B05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0" name="TextBox 8"/>
            <p:cNvSpPr txBox="1"/>
            <p:nvPr/>
          </p:nvSpPr>
          <p:spPr>
            <a:xfrm>
              <a:off x="7194892" y="1971372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>
                  <a:solidFill>
                    <a:schemeClr val="accent1"/>
                  </a:solidFill>
                </a:rPr>
                <a:t>Presentation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19926" y="3633720"/>
            <a:ext cx="1834203" cy="2673266"/>
            <a:chOff x="6666900" y="3675185"/>
            <a:chExt cx="1834203" cy="1770183"/>
          </a:xfrm>
        </p:grpSpPr>
        <p:sp>
          <p:nvSpPr>
            <p:cNvPr id="27" name="Right Brace 26"/>
            <p:cNvSpPr/>
            <p:nvPr/>
          </p:nvSpPr>
          <p:spPr bwMode="auto">
            <a:xfrm>
              <a:off x="6666900" y="3675185"/>
              <a:ext cx="548640" cy="1770183"/>
            </a:xfrm>
            <a:prstGeom prst="rightBrac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8" name="TextBox 9"/>
            <p:cNvSpPr txBox="1"/>
            <p:nvPr/>
          </p:nvSpPr>
          <p:spPr>
            <a:xfrm>
              <a:off x="7173174" y="4329444"/>
              <a:ext cx="132792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Runtime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1579" y="1310055"/>
            <a:ext cx="2541559" cy="2324577"/>
            <a:chOff x="658841" y="1482970"/>
            <a:chExt cx="2541559" cy="2324577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58841" y="1482970"/>
              <a:ext cx="2541559" cy="1439607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 WebForms</a:t>
              </a:r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>
              <a:off x="1929621" y="2922577"/>
              <a:ext cx="504000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372297" y="1310055"/>
            <a:ext cx="2541559" cy="2324577"/>
            <a:chOff x="3439559" y="1482970"/>
            <a:chExt cx="2541559" cy="2324577"/>
          </a:xfrm>
        </p:grpSpPr>
        <p:sp>
          <p:nvSpPr>
            <p:cNvPr id="22" name="Rectangle 21"/>
            <p:cNvSpPr/>
            <p:nvPr/>
          </p:nvSpPr>
          <p:spPr bwMode="auto">
            <a:xfrm>
              <a:off x="3439559" y="1482970"/>
              <a:ext cx="2541559" cy="143960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ASP.NET</a:t>
              </a:r>
            </a:p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</a:rPr>
                <a:t>MVC</a:t>
              </a: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 flipH="1">
              <a:off x="4310047" y="2922577"/>
              <a:ext cx="400292" cy="88497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38200" y="3657599"/>
            <a:ext cx="4865659" cy="2649386"/>
            <a:chOff x="1920240" y="2873365"/>
            <a:chExt cx="4373880" cy="294007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20240" y="2873365"/>
              <a:ext cx="4373880" cy="29400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207264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Caching</a:t>
              </a: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307080" y="34817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.NET</a:t>
              </a: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322320" y="515811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Handlers</a:t>
              </a: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2042160" y="514287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Routes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207264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Pages</a:t>
              </a:r>
            </a:p>
          </p:txBody>
        </p:sp>
        <p:sp>
          <p:nvSpPr>
            <p:cNvPr id="39" name="Rounded Rectangle 38"/>
            <p:cNvSpPr/>
            <p:nvPr/>
          </p:nvSpPr>
          <p:spPr bwMode="auto">
            <a:xfrm>
              <a:off x="3307080" y="404559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Controls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4541520" y="34969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Globalization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042160" y="4594235"/>
              <a:ext cx="121920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Profile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4541520" y="406083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Master Pages</a:t>
              </a: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541520" y="462471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Membership</a:t>
              </a:r>
            </a:p>
          </p:txBody>
        </p:sp>
        <p:sp>
          <p:nvSpPr>
            <p:cNvPr id="44" name="Rounded Rectangle 43"/>
            <p:cNvSpPr/>
            <p:nvPr/>
          </p:nvSpPr>
          <p:spPr bwMode="auto">
            <a:xfrm>
              <a:off x="3322320" y="4609475"/>
              <a:ext cx="115824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Roles</a:t>
              </a:r>
            </a:p>
          </p:txBody>
        </p:sp>
        <p:sp>
          <p:nvSpPr>
            <p:cNvPr id="45" name="Rounded Rectangle 44"/>
            <p:cNvSpPr/>
            <p:nvPr/>
          </p:nvSpPr>
          <p:spPr bwMode="auto">
            <a:xfrm>
              <a:off x="4541520" y="5173355"/>
              <a:ext cx="1630680" cy="48768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/>
              <a:r>
                <a:rPr 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rebuchet MS" pitchFamily="34" charset="0"/>
                </a:rPr>
                <a:t>Etc...</a:t>
              </a:r>
            </a:p>
          </p:txBody>
        </p:sp>
        <p:sp>
          <p:nvSpPr>
            <p:cNvPr id="46" name="TextBox 35"/>
            <p:cNvSpPr txBox="1"/>
            <p:nvPr/>
          </p:nvSpPr>
          <p:spPr>
            <a:xfrm>
              <a:off x="3448627" y="2924078"/>
              <a:ext cx="1317105" cy="51953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ASP.NET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93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CFF33"/>
                </a:solidFill>
              </a:rPr>
              <a:t>ASP.NET Web Forms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and mature, supported by heaps of third party controls and tools</a:t>
            </a:r>
          </a:p>
          <a:p>
            <a:r>
              <a:rPr lang="en-US" dirty="0"/>
              <a:t>Event driven web development</a:t>
            </a:r>
          </a:p>
          <a:p>
            <a:r>
              <a:rPr lang="en-US" dirty="0" err="1"/>
              <a:t>Postbacks</a:t>
            </a:r>
            <a:endParaRPr lang="en-US" dirty="0"/>
          </a:p>
          <a:p>
            <a:r>
              <a:rPr lang="en-US" dirty="0" err="1"/>
              <a:t>Viewstate</a:t>
            </a:r>
            <a:endParaRPr lang="en-US" dirty="0"/>
          </a:p>
          <a:p>
            <a:r>
              <a:rPr lang="en-US" dirty="0"/>
              <a:t>Less control over the HTML</a:t>
            </a:r>
          </a:p>
          <a:p>
            <a:r>
              <a:rPr lang="en-US" dirty="0"/>
              <a:t>Hard to test</a:t>
            </a:r>
          </a:p>
          <a:p>
            <a:r>
              <a:rPr lang="en-US" dirty="0"/>
              <a:t>Rapid development</a:t>
            </a:r>
          </a:p>
        </p:txBody>
      </p:sp>
      <p:pic>
        <p:nvPicPr>
          <p:cNvPr id="1026" name="Picture 2" descr="https://twimg0-a.akamaihd.net/profile_images/2600136208/4zeimmsdyc58esq34wb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95600"/>
            <a:ext cx="2971800" cy="29718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45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791200"/>
          </a:xfrm>
        </p:spPr>
        <p:txBody>
          <a:bodyPr/>
          <a:lstStyle/>
          <a:p>
            <a:r>
              <a:rPr lang="en-US" dirty="0"/>
              <a:t>Classic ASP introduced in late 1990's</a:t>
            </a:r>
          </a:p>
          <a:p>
            <a:r>
              <a:rPr lang="en-US" dirty="0"/>
              <a:t>ASP.NET 1.0 – 2002 (Web Forms)</a:t>
            </a:r>
          </a:p>
          <a:p>
            <a:r>
              <a:rPr lang="en-US" dirty="0"/>
              <a:t> ASP.NET 3.5 – 2008 (First version of MVC)</a:t>
            </a:r>
          </a:p>
          <a:p>
            <a:pPr lvl="1"/>
            <a:r>
              <a:rPr lang="en-US" dirty="0"/>
              <a:t>Two more versions in next two years</a:t>
            </a:r>
          </a:p>
          <a:p>
            <a:r>
              <a:rPr lang="en-US" dirty="0"/>
              <a:t>ASP.NET 4 – 2010 (VS 2010, MVC 2.0, Razor)</a:t>
            </a:r>
          </a:p>
          <a:p>
            <a:r>
              <a:rPr lang="en-US" dirty="0"/>
              <a:t>ASP.NET 4.5 (First version of Web API, VS 2012)</a:t>
            </a:r>
          </a:p>
          <a:p>
            <a:r>
              <a:rPr lang="en-US" dirty="0"/>
              <a:t>February 2013 – </a:t>
            </a:r>
            <a:r>
              <a:rPr lang="en-US" dirty="0" err="1"/>
              <a:t>SignalR</a:t>
            </a:r>
            <a:endParaRPr lang="en-US" dirty="0"/>
          </a:p>
          <a:p>
            <a:r>
              <a:rPr lang="en-US" dirty="0"/>
              <a:t>Autumn 2013 – VS 2013, One ASP.NET, MVC 5</a:t>
            </a:r>
          </a:p>
          <a:p>
            <a:r>
              <a:rPr lang="en-US" dirty="0"/>
              <a:t>ASP.NET </a:t>
            </a:r>
            <a:r>
              <a:rPr lang="en-US" dirty="0" err="1"/>
              <a:t>vNext</a:t>
            </a:r>
            <a:r>
              <a:rPr lang="en-US" dirty="0"/>
              <a:t> – 2014, Roslyn, Platform </a:t>
            </a:r>
            <a:r>
              <a:rPr lang="en-US" dirty="0" err="1"/>
              <a:t>ind.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947" y="823355"/>
            <a:ext cx="1459654" cy="853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81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ASP.NET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Forms</a:t>
            </a:r>
          </a:p>
          <a:p>
            <a:pPr lvl="1"/>
            <a:r>
              <a:rPr lang="en-US" dirty="0"/>
              <a:t>Component-based</a:t>
            </a:r>
          </a:p>
          <a:p>
            <a:r>
              <a:rPr lang="en-US" dirty="0"/>
              <a:t>ASP.NET MVC</a:t>
            </a:r>
          </a:p>
          <a:p>
            <a:r>
              <a:rPr lang="en-US" dirty="0"/>
              <a:t>Web Pages</a:t>
            </a:r>
          </a:p>
          <a:p>
            <a:pPr lvl="1"/>
            <a:r>
              <a:rPr lang="en-US" dirty="0"/>
              <a:t>Lightweight framework for dynamic content</a:t>
            </a:r>
          </a:p>
          <a:p>
            <a:r>
              <a:rPr lang="en-US" dirty="0"/>
              <a:t>Web API</a:t>
            </a:r>
          </a:p>
          <a:p>
            <a:pPr lvl="1"/>
            <a:r>
              <a:rPr lang="en-US" dirty="0"/>
              <a:t>Framework for building </a:t>
            </a:r>
            <a:r>
              <a:rPr lang="en-US" dirty="0" err="1"/>
              <a:t>RESTful</a:t>
            </a:r>
            <a:r>
              <a:rPr lang="en-US" dirty="0"/>
              <a:t> Web services</a:t>
            </a:r>
          </a:p>
          <a:p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Real-time client-server communication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All the parts of ASP.NET, all the subsystems are all part of the larger ASP.NET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" t="-1256" r="-1"/>
          <a:stretch/>
        </p:blipFill>
        <p:spPr bwMode="auto">
          <a:xfrm>
            <a:off x="4267200" y="1143000"/>
            <a:ext cx="4460203" cy="1996889"/>
          </a:xfrm>
          <a:prstGeom prst="roundRect">
            <a:avLst>
              <a:gd name="adj" fmla="val 1885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72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Runs on top of ASP.NET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Not a replacement for </a:t>
            </a:r>
            <a:r>
              <a:rPr lang="en-US" dirty="0" err="1"/>
              <a:t>WebForms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Leverage the benefits of ASP.NET</a:t>
            </a:r>
          </a:p>
          <a:p>
            <a:pPr lvl="2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Caching, modules, handlers, session state, …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Embrace the web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No illusions of state – no page lifecycle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User/SEO friendly URLs, clean HTML 5, SPA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Adopt REST concepts</a:t>
            </a:r>
            <a:endParaRPr lang="en-US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Uses MVC pattern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Conventions and Guidance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sz="2800" dirty="0"/>
              <a:t>Separation of concerns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90440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MVC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r>
              <a:rPr lang="en-US" dirty="0"/>
              <a:t>Tight control over markup</a:t>
            </a:r>
          </a:p>
          <a:p>
            <a:r>
              <a:rPr lang="en-US" dirty="0"/>
              <a:t>Testable</a:t>
            </a:r>
          </a:p>
          <a:p>
            <a:r>
              <a:rPr lang="en-US" dirty="0"/>
              <a:t>Loosely coupled and extensible</a:t>
            </a:r>
          </a:p>
          <a:p>
            <a:r>
              <a:rPr lang="en-US" dirty="0"/>
              <a:t>Convention over configuration</a:t>
            </a:r>
          </a:p>
          <a:p>
            <a:r>
              <a:rPr lang="en-US" dirty="0"/>
              <a:t>Razor view engine</a:t>
            </a:r>
          </a:p>
          <a:p>
            <a:pPr lvl="1"/>
            <a:r>
              <a:rPr lang="en-US" dirty="0"/>
              <a:t>One of the greatest view engines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intellisense</a:t>
            </a:r>
            <a:r>
              <a:rPr lang="en-US" dirty="0"/>
              <a:t>, integrated in Visual Studio</a:t>
            </a:r>
          </a:p>
          <a:p>
            <a:r>
              <a:rPr lang="en-US" dirty="0"/>
              <a:t>Reuse of current skills (C#, EF, LINQ, JS, etc.)</a:t>
            </a:r>
          </a:p>
          <a:p>
            <a:r>
              <a:rPr lang="en-US" dirty="0"/>
              <a:t>Application-based (not scripts like PHP)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5" name="Picture 4" descr="http://4.bp.blogspot.com/-e6I8CyF7AG4/UOKfFIZfoyI/AAAAAAAABNs/2L68gGJhvrg/s1600/asp.net%2B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784123"/>
            <a:ext cx="219075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0278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ASP.NET MVC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59436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1.0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In February 2007, Scott Guthrie ("</a:t>
            </a:r>
            <a:r>
              <a:rPr lang="en-US" dirty="0">
                <a:hlinkClick r:id="rId2"/>
              </a:rPr>
              <a:t>ScottGu</a:t>
            </a:r>
            <a:r>
              <a:rPr lang="en-US" dirty="0"/>
              <a:t>") of Microsoft sketched out the core of ASP.NET MVC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Released on 13 March 2009</a:t>
            </a:r>
            <a:endParaRPr lang="bg-BG" dirty="0"/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2.0 (Areas, </a:t>
            </a:r>
            <a:r>
              <a:rPr lang="en-US" dirty="0" err="1"/>
              <a:t>Async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Released just one year later, on 10 March 2010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3.0 (Razor) – 13 January 2011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4.0 (Web API) – 15 August 2012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5.0 (Identity) – 17 October 2013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MVC 5.2.3 – 9 February 2015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dirty="0"/>
              <a:t>ASP.NET Core </a:t>
            </a:r>
            <a:r>
              <a:rPr lang="en-US"/>
              <a:t>1.0 – 2016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has one responsibility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SRP </a:t>
            </a:r>
            <a:r>
              <a:rPr lang="en-US" dirty="0"/>
              <a:t>– Single Responsibility Principle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DRY </a:t>
            </a:r>
            <a:r>
              <a:rPr lang="en-US" dirty="0"/>
              <a:t>– Don’t Repeat Yourself</a:t>
            </a:r>
          </a:p>
          <a:p>
            <a:r>
              <a:rPr lang="en-US" dirty="0"/>
              <a:t>More easily testable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TDD </a:t>
            </a:r>
            <a:r>
              <a:rPr lang="en-US" dirty="0"/>
              <a:t>– Test-driven development</a:t>
            </a:r>
          </a:p>
          <a:p>
            <a:r>
              <a:rPr lang="en-US" dirty="0"/>
              <a:t>Helps with concurrent development</a:t>
            </a:r>
          </a:p>
          <a:p>
            <a:pPr lvl="1"/>
            <a:r>
              <a:rPr lang="en-US" dirty="0"/>
              <a:t>Performing tasks concurrently</a:t>
            </a:r>
          </a:p>
          <a:p>
            <a:pPr lvl="2"/>
            <a:r>
              <a:rPr lang="en-US" dirty="0"/>
              <a:t>One developer works on views</a:t>
            </a:r>
          </a:p>
          <a:p>
            <a:pPr lvl="2"/>
            <a:r>
              <a:rPr lang="en-US" dirty="0"/>
              <a:t>Another works on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2" descr="d:\Desktop\srp1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2286000"/>
            <a:ext cx="2279963" cy="18239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081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The MVC Design Pattern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Model, View, Controller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The MVC Pattern for Web and Examples</a:t>
            </a:r>
          </a:p>
          <a:p>
            <a:pPr>
              <a:lnSpc>
                <a:spcPct val="114000"/>
              </a:lnSpc>
            </a:pPr>
            <a:r>
              <a:rPr lang="en-US" dirty="0"/>
              <a:t>ASP.NET MVC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Comparison with Web Forms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ASP.NET MVC Advantages</a:t>
            </a:r>
          </a:p>
          <a:p>
            <a:pPr>
              <a:lnSpc>
                <a:spcPct val="114000"/>
              </a:lnSpc>
            </a:pPr>
            <a:r>
              <a:rPr lang="en-US" dirty="0"/>
              <a:t>Creating first ASP.NET MVC Project</a:t>
            </a:r>
          </a:p>
          <a:p>
            <a:pPr>
              <a:lnSpc>
                <a:spcPct val="114000"/>
              </a:lnSpc>
            </a:pPr>
            <a:r>
              <a:rPr lang="en-US" dirty="0"/>
              <a:t>Server Information with Glimpse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5" descr="C:\Users\nkost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502284">
            <a:off x="5827487" y="2613722"/>
            <a:ext cx="3225906" cy="26882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Replace any component of the system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Interface-based architecture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Almost anything can be replaced or extended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Model binders (request data to CLR objects)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Action/result filters (e.g.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OnActionExecuting</a:t>
            </a:r>
            <a:r>
              <a:rPr lang="en-US" dirty="0"/>
              <a:t>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Custom action result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engine (Razor, </a:t>
            </a:r>
            <a:r>
              <a:rPr lang="en-US" dirty="0" err="1"/>
              <a:t>WebForms</a:t>
            </a:r>
            <a:r>
              <a:rPr lang="en-US" dirty="0"/>
              <a:t>, </a:t>
            </a:r>
            <a:r>
              <a:rPr lang="en-US" dirty="0" err="1"/>
              <a:t>NHaml</a:t>
            </a:r>
            <a:r>
              <a:rPr lang="en-US" dirty="0"/>
              <a:t>, Spark)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helpers (HTML, AJAX, URL, etc.)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Custom data providers (ADO.NET), etc.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Controller factory can be also replaced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REST-like</a:t>
            </a:r>
          </a:p>
          <a:p>
            <a:pPr lvl="1"/>
            <a:r>
              <a:rPr lang="en-US" dirty="0"/>
              <a:t>/products/update</a:t>
            </a:r>
          </a:p>
          <a:p>
            <a:pPr lvl="1"/>
            <a:r>
              <a:rPr lang="en-US" dirty="0"/>
              <a:t>/blog/posts/2013/01/28/</a:t>
            </a:r>
            <a:r>
              <a:rPr lang="en-US" dirty="0" err="1"/>
              <a:t>mvc</a:t>
            </a:r>
            <a:r>
              <a:rPr lang="en-US" dirty="0"/>
              <a:t>-is-cool</a:t>
            </a:r>
          </a:p>
          <a:p>
            <a:r>
              <a:rPr lang="en-US" dirty="0"/>
              <a:t>Friendlier to humans</a:t>
            </a:r>
          </a:p>
          <a:p>
            <a:pPr lvl="1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product.aspx?catId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 </a:t>
            </a:r>
            <a:r>
              <a:rPr lang="en-US" dirty="0"/>
              <a:t>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post.php?id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=123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Becomes /products/chocolate/</a:t>
            </a:r>
          </a:p>
          <a:p>
            <a:r>
              <a:rPr lang="en-US" dirty="0"/>
              <a:t>Friendlier to web crawlers</a:t>
            </a:r>
          </a:p>
          <a:p>
            <a:pPr lvl="1"/>
            <a:r>
              <a:rPr lang="en-US" dirty="0">
                <a:solidFill>
                  <a:srgbClr val="EBFFD2"/>
                </a:solidFill>
              </a:rPr>
              <a:t>Search engine optimization (SEO)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457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MVC, Web API, and Web Pages source code is available in </a:t>
            </a:r>
            <a:r>
              <a:rPr lang="en-US" dirty="0" err="1"/>
              <a:t>CodePlex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2"/>
              </a:rPr>
              <a:t>http://aspnetwebstack.codeplex.com/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You can vote for new features in ASP.NET </a:t>
            </a:r>
            <a:r>
              <a:rPr lang="en-US" dirty="0" err="1"/>
              <a:t>UserVoice</a:t>
            </a:r>
            <a:r>
              <a:rPr lang="en-US" dirty="0"/>
              <a:t> site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3"/>
              </a:rPr>
              <a:t>http://aspnet.uservoice.com/forums/41201-asp-net-mvc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ASP.NET Core (the new MVC) is on GitHub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4"/>
              </a:rPr>
              <a:t>https://github.com/aspnet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hlinkClick r:id="rId5"/>
              </a:rPr>
              <a:t>https://github.com/aspnet/Mvc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6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Pattern in ASP.NET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33400" y="1219200"/>
            <a:ext cx="2264253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/Users/Ivo/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(C#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062335"/>
            <a:ext cx="2057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64370" y="1115631"/>
            <a:ext cx="3341430" cy="12312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ASP.NET MVC Routing engine</a:t>
            </a:r>
          </a:p>
        </p:txBody>
      </p:sp>
      <p:sp>
        <p:nvSpPr>
          <p:cNvPr id="9" name="Down Arrow 8"/>
          <p:cNvSpPr/>
          <p:nvPr/>
        </p:nvSpPr>
        <p:spPr>
          <a:xfrm rot="1213933">
            <a:off x="4783955" y="2350777"/>
            <a:ext cx="360830" cy="68167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(POCO)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9600" y="5105399"/>
            <a:ext cx="280147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 engine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(Razor)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Action Button: Home 12">
            <a:hlinkClick r:id="" action="ppaction://noaction" highlightClick="1"/>
          </p:cNvPr>
          <p:cNvSpPr/>
          <p:nvPr/>
        </p:nvSpPr>
        <p:spPr>
          <a:xfrm>
            <a:off x="53340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Left Arrow 1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Left Arrow 1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9363488">
            <a:off x="1057643" y="3392297"/>
            <a:ext cx="800100" cy="159460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" y="3817203"/>
            <a:ext cx="320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</a:p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(HTML,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File, JSON, 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…)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88812" y="2296805"/>
            <a:ext cx="319406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controller and invoke action (method)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52800" y="4191000"/>
            <a:ext cx="237290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 (model)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819401" y="1145252"/>
            <a:ext cx="1514958" cy="12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server</a:t>
            </a:r>
          </a:p>
        </p:txBody>
      </p:sp>
      <p:sp>
        <p:nvSpPr>
          <p:cNvPr id="25" name="Left Arrow 24"/>
          <p:cNvSpPr/>
          <p:nvPr/>
        </p:nvSpPr>
        <p:spPr>
          <a:xfrm rot="10800000">
            <a:off x="4370954" y="1556954"/>
            <a:ext cx="59341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52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/>
              <a:t>Creating ASP.NET MVC 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67000"/>
            <a:ext cx="5150825" cy="29718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57925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5650883" cy="3713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239000" cy="838200"/>
          </a:xfrm>
        </p:spPr>
        <p:txBody>
          <a:bodyPr/>
          <a:lstStyle/>
          <a:p>
            <a:r>
              <a:rPr lang="en-US" dirty="0"/>
              <a:t>Visual Studio 2015: New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009900"/>
            <a:ext cx="4719484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516" y="1752600"/>
            <a:ext cx="4603315" cy="1828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6173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57261"/>
            <a:ext cx="6034034" cy="348137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2015: Default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8" y="1981200"/>
            <a:ext cx="5391722" cy="389332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375" y="2703483"/>
            <a:ext cx="3088225" cy="3744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28600" y="5105400"/>
            <a:ext cx="2990278" cy="1342265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17024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7" y="685800"/>
            <a:ext cx="1870912" cy="6026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App Project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20679451">
            <a:off x="1702419" y="2512242"/>
            <a:ext cx="1595116" cy="16446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1" y="1709351"/>
            <a:ext cx="2790825" cy="124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200400" y="2252246"/>
            <a:ext cx="2667001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controllers and actions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 rot="21323456">
            <a:off x="1329354" y="6433656"/>
            <a:ext cx="1989069" cy="173856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76599" y="6215247"/>
            <a:ext cx="3733801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Web.config</a:t>
            </a:r>
            <a:r>
              <a:rPr lang="en-US" sz="1800" dirty="0">
                <a:solidFill>
                  <a:schemeClr val="bg1"/>
                </a:solidFill>
              </a:rPr>
              <a:t> – Configuration file</a:t>
            </a:r>
          </a:p>
        </p:txBody>
      </p:sp>
      <p:sp>
        <p:nvSpPr>
          <p:cNvPr id="15" name="Left Arrow 14"/>
          <p:cNvSpPr/>
          <p:nvPr/>
        </p:nvSpPr>
        <p:spPr>
          <a:xfrm rot="170317">
            <a:off x="1333537" y="5871329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55857" y="5730635"/>
            <a:ext cx="562535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Application_Start</a:t>
            </a:r>
            <a:r>
              <a:rPr lang="en-US" sz="1800" dirty="0">
                <a:solidFill>
                  <a:schemeClr val="bg1"/>
                </a:solidFill>
              </a:rPr>
              <a:t>() – The entry point of the application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Left Arrow 17"/>
          <p:cNvSpPr/>
          <p:nvPr/>
        </p:nvSpPr>
        <p:spPr>
          <a:xfrm rot="20304759">
            <a:off x="1308825" y="1557917"/>
            <a:ext cx="1828800" cy="161365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20661466">
            <a:off x="1094586" y="3935599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0" y="3516458"/>
            <a:ext cx="50292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JavaScript files (</a:t>
            </a:r>
            <a:r>
              <a:rPr lang="en-US" sz="1800" dirty="0" err="1">
                <a:solidFill>
                  <a:schemeClr val="bg1"/>
                </a:solidFill>
              </a:rPr>
              <a:t>jQuery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Modernizr</a:t>
            </a:r>
            <a:r>
              <a:rPr lang="en-US" sz="1800" dirty="0">
                <a:solidFill>
                  <a:schemeClr val="bg1"/>
                </a:solidFill>
              </a:rPr>
              <a:t>, knockout, etc.)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 rot="20992694">
            <a:off x="1413142" y="4309509"/>
            <a:ext cx="2172827" cy="20200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68896" y="4079678"/>
            <a:ext cx="367837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Razor View templates (</a:t>
            </a:r>
            <a:r>
              <a:rPr lang="en-US" sz="1800" dirty="0" err="1">
                <a:solidFill>
                  <a:schemeClr val="bg1"/>
                </a:solidFill>
              </a:rPr>
              <a:t>cshtml</a:t>
            </a:r>
            <a:r>
              <a:rPr lang="en-US" sz="1800" dirty="0">
                <a:solidFill>
                  <a:schemeClr val="bg1"/>
                </a:solidFill>
              </a:rPr>
              <a:t> files)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 rot="21271820">
            <a:off x="1317327" y="4993741"/>
            <a:ext cx="2347444" cy="18043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65208" y="4700866"/>
            <a:ext cx="481600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Shared folder contains common views like:</a:t>
            </a:r>
          </a:p>
          <a:p>
            <a:r>
              <a:rPr lang="en-US" sz="1800" dirty="0">
                <a:solidFill>
                  <a:schemeClr val="bg1"/>
                </a:solidFill>
              </a:rPr>
              <a:t>_</a:t>
            </a:r>
            <a:r>
              <a:rPr lang="en-US" sz="1800" dirty="0" err="1">
                <a:solidFill>
                  <a:schemeClr val="bg1"/>
                </a:solidFill>
              </a:rPr>
              <a:t>Layout.cshtml</a:t>
            </a:r>
            <a:r>
              <a:rPr lang="en-US" sz="1800" dirty="0">
                <a:solidFill>
                  <a:schemeClr val="bg1"/>
                </a:solidFill>
              </a:rPr>
              <a:t> – master page (main template)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7" name="Left Arrow 26"/>
          <p:cNvSpPr/>
          <p:nvPr/>
        </p:nvSpPr>
        <p:spPr>
          <a:xfrm rot="18927074">
            <a:off x="566811" y="2295644"/>
            <a:ext cx="2898368" cy="160781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971800" y="1177219"/>
            <a:ext cx="3200400" cy="338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Static files (CSS, fonts, images, etc.)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8" name="Left Arrow 27"/>
          <p:cNvSpPr/>
          <p:nvPr/>
        </p:nvSpPr>
        <p:spPr>
          <a:xfrm rot="21138456">
            <a:off x="1170786" y="3372886"/>
            <a:ext cx="2063766" cy="167843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0" y="3049459"/>
            <a:ext cx="5334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Models (view models) are located in the Models folder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9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NuGet package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package management </a:t>
            </a:r>
          </a:p>
          <a:p>
            <a:r>
              <a:rPr lang="en-US" dirty="0"/>
              <a:t>Makes it easy to install and update open source libraries and tools</a:t>
            </a:r>
          </a:p>
          <a:p>
            <a:r>
              <a:rPr lang="en-US" dirty="0"/>
              <a:t>Part of Visual Studio 2012/2013</a:t>
            </a:r>
          </a:p>
          <a:p>
            <a:r>
              <a:rPr lang="en-US" dirty="0"/>
              <a:t>Configurable package sources</a:t>
            </a:r>
          </a:p>
          <a:p>
            <a:r>
              <a:rPr lang="en-US" dirty="0"/>
              <a:t>Simple as adding a reference</a:t>
            </a:r>
          </a:p>
          <a:p>
            <a:r>
              <a:rPr lang="en-US" dirty="0"/>
              <a:t>GUI-based package installer</a:t>
            </a:r>
          </a:p>
          <a:p>
            <a:r>
              <a:rPr lang="en-US" dirty="0"/>
              <a:t>Package manager console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9" y="4306648"/>
            <a:ext cx="2668401" cy="1666875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599" y="2286000"/>
            <a:ext cx="2668401" cy="155100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7099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Demo: Internet application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/>
              <a:t>Making changes and debugging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96" y="609600"/>
            <a:ext cx="4164807" cy="3998214"/>
          </a:xfrm>
          <a:prstGeom prst="roundRect">
            <a:avLst>
              <a:gd name="adj" fmla="val 17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501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The MVC Design Pattern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13" y="2667000"/>
            <a:ext cx="3375687" cy="2849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34" y="2590800"/>
            <a:ext cx="4706966" cy="3063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38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7924800" cy="1371600"/>
          </a:xfrm>
        </p:spPr>
        <p:txBody>
          <a:bodyPr/>
          <a:lstStyle/>
          <a:p>
            <a:r>
              <a:rPr lang="en-US" dirty="0"/>
              <a:t>Server Information with Glimpse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2402680"/>
            <a:ext cx="7924800" cy="569120"/>
          </a:xfrm>
        </p:spPr>
        <p:txBody>
          <a:bodyPr/>
          <a:lstStyle/>
          <a:p>
            <a:r>
              <a:rPr lang="en-US" dirty="0"/>
              <a:t>The open source diagnostics platform of the web</a:t>
            </a:r>
          </a:p>
        </p:txBody>
      </p:sp>
      <p:pic>
        <p:nvPicPr>
          <p:cNvPr id="2052" name="Picture 4" descr="Metadata T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41536"/>
            <a:ext cx="5638800" cy="165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utes T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68789"/>
            <a:ext cx="7007225" cy="2053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getglimpse.com/Content/logo-long-whi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81400"/>
            <a:ext cx="25622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64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Info with Glimpse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Glimpse is a powerful diagnostics platform that shows execution timings, server configuration, request data and more</a:t>
            </a:r>
          </a:p>
          <a:p>
            <a:pPr lvl="1"/>
            <a:r>
              <a:rPr lang="en-US" dirty="0"/>
              <a:t>Showed inside browser (like </a:t>
            </a:r>
            <a:r>
              <a:rPr lang="en-US" dirty="0" err="1"/>
              <a:t>FireBug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no changes to the application code</a:t>
            </a:r>
          </a:p>
          <a:p>
            <a:pPr lvl="1"/>
            <a:r>
              <a:rPr lang="en-US" dirty="0"/>
              <a:t>Supports ASP.NET MVC 5, </a:t>
            </a:r>
            <a:r>
              <a:rPr lang="en-US" dirty="0" err="1"/>
              <a:t>WebForms</a:t>
            </a:r>
            <a:r>
              <a:rPr lang="en-US" dirty="0"/>
              <a:t> and EF</a:t>
            </a:r>
          </a:p>
          <a:p>
            <a:pPr lvl="1"/>
            <a:r>
              <a:rPr lang="en-US" dirty="0"/>
              <a:t>Beta support for ASP.NET Core</a:t>
            </a:r>
          </a:p>
          <a:p>
            <a:r>
              <a:rPr lang="en-US" dirty="0"/>
              <a:t>Open sourced</a:t>
            </a:r>
          </a:p>
          <a:p>
            <a:pPr lvl="1"/>
            <a:r>
              <a:rPr lang="en-US" dirty="0">
                <a:hlinkClick r:id="rId3"/>
              </a:rPr>
              <a:t>https://github.com/glimpse/glimpse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83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47244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Install NuGet packages: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Glimpse.Mvc5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Glimpse.EF6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Run the project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Configure it (enable):</a:t>
            </a:r>
          </a:p>
          <a:p>
            <a:pPr lvl="1">
              <a:lnSpc>
                <a:spcPct val="114000"/>
              </a:lnSpc>
            </a:pPr>
            <a:r>
              <a:rPr lang="en-US" dirty="0">
                <a:hlinkClick r:id="rId2"/>
              </a:rPr>
              <a:t>http://localhost:port/Glimpse.axd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1029" name="Picture 5" descr="http://getglimpse.com/Content/_v2/website-assets/img/in-monitor-scre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724" y="1600200"/>
            <a:ext cx="3818586" cy="2453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224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with 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The Trace tab shows any messages traced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System.Diagnostics.Trace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System.Diagnostics.Debug</a:t>
            </a:r>
            <a:r>
              <a:rPr lang="en-US" dirty="0"/>
              <a:t> during the lifetime of the HTTP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1301434" y="3099137"/>
            <a:ext cx="65411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Trace.TraceInformation("Info example");</a:t>
            </a:r>
          </a:p>
          <a:p>
            <a:r>
              <a:rPr lang="en-US" noProof="1"/>
              <a:t>Trace.TraceWarning("Warning example");</a:t>
            </a:r>
          </a:p>
          <a:p>
            <a:r>
              <a:rPr lang="en-US" noProof="1"/>
              <a:t>Debug.WriteLine("Debug example");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22" y="4417073"/>
            <a:ext cx="8438553" cy="19100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144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SQL Queries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Glimpse lists each database call, so excessive or under-performant queries can be reigned in</a:t>
            </a:r>
          </a:p>
          <a:p>
            <a:pPr lvl="1"/>
            <a:r>
              <a:rPr lang="en-US" dirty="0"/>
              <a:t>Shows the query itself and the query timings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4" y="2819400"/>
            <a:ext cx="8506351" cy="31266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5331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Glimpse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Profiling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Profiles key server side activities and displays the timing of each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View Rendering &amp; Resolution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complete visibility into ASP.NET MVC's view resolution process, including file access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Route Debugging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Server Configuration and Environment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Application Cache Information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Supports AJAX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0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78" y="990600"/>
            <a:ext cx="8517643" cy="332483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0"/>
            <a:ext cx="7924800" cy="685800"/>
          </a:xfrm>
        </p:spPr>
        <p:txBody>
          <a:bodyPr/>
          <a:lstStyle/>
          <a:p>
            <a:r>
              <a:rPr lang="en-US" dirty="0"/>
              <a:t>Demo: Glimpse</a:t>
            </a:r>
          </a:p>
        </p:txBody>
      </p:sp>
    </p:spTree>
    <p:extLst>
      <p:ext uri="{BB962C8B-B14F-4D97-AF65-F5344CB8AC3E}">
        <p14:creationId xmlns:p14="http://schemas.microsoft.com/office/powerpoint/2010/main" val="2338881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HTTP is a client-server protocol for transferring web resources via Internet</a:t>
            </a:r>
          </a:p>
          <a:p>
            <a:pPr>
              <a:spcBef>
                <a:spcPts val="300"/>
              </a:spcBef>
            </a:pPr>
            <a:r>
              <a:rPr lang="en-US" dirty="0"/>
              <a:t>Model–view–controller (MVC) is a software architecture pattern</a:t>
            </a:r>
          </a:p>
          <a:p>
            <a:pPr>
              <a:spcBef>
                <a:spcPts val="300"/>
              </a:spcBef>
            </a:pPr>
            <a:r>
              <a:rPr lang="en-US" dirty="0"/>
              <a:t>ASP.NET MVC is a great platform for developing Internet applications</a:t>
            </a:r>
          </a:p>
          <a:p>
            <a:pPr>
              <a:spcBef>
                <a:spcPts val="300"/>
              </a:spcBef>
            </a:pPr>
            <a:r>
              <a:rPr lang="en-US" dirty="0"/>
              <a:t>Visual Studio is the main development tool for creating ASP.NET MVC applications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Almost everything in ASP.NET MVC is a package</a:t>
            </a:r>
          </a:p>
          <a:p>
            <a:pPr>
              <a:spcBef>
                <a:spcPts val="300"/>
              </a:spcBef>
            </a:pPr>
            <a:r>
              <a:rPr lang="en-US" dirty="0"/>
              <a:t>Glimpse is a tool that helps with debugging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ASP.NET MVC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Model–view–controller (MVC) is a software architecture pattern</a:t>
            </a:r>
          </a:p>
          <a:p>
            <a:r>
              <a:rPr lang="en-US" dirty="0"/>
              <a:t>Originally formulated in the late 1970</a:t>
            </a:r>
            <a:r>
              <a:rPr lang="en-US" baseline="-25000" dirty="0"/>
              <a:t>s</a:t>
            </a:r>
            <a:r>
              <a:rPr lang="en-US" dirty="0"/>
              <a:t> by </a:t>
            </a:r>
            <a:r>
              <a:rPr lang="en-US" dirty="0" err="1"/>
              <a:t>Trygve</a:t>
            </a:r>
            <a:r>
              <a:rPr lang="en-US" dirty="0"/>
              <a:t> </a:t>
            </a:r>
            <a:r>
              <a:rPr lang="en-US" dirty="0" err="1"/>
              <a:t>Reenskaug</a:t>
            </a:r>
            <a:r>
              <a:rPr lang="en-US" dirty="0"/>
              <a:t> as part of the Smalltalk</a:t>
            </a:r>
          </a:p>
          <a:p>
            <a:r>
              <a:rPr lang="en-US" dirty="0"/>
              <a:t>Code reusability and separation of concerns</a:t>
            </a:r>
          </a:p>
          <a:p>
            <a:r>
              <a:rPr lang="en-US" dirty="0"/>
              <a:t>Originally developed for</a:t>
            </a:r>
            <a:br>
              <a:rPr lang="en-US" dirty="0"/>
            </a:br>
            <a:r>
              <a:rPr lang="en-US" dirty="0"/>
              <a:t>desktop, then adapted</a:t>
            </a:r>
            <a:br>
              <a:rPr lang="en-US" dirty="0"/>
            </a:br>
            <a:r>
              <a:rPr lang="en-US" dirty="0"/>
              <a:t>for internet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86200"/>
            <a:ext cx="2842287" cy="2398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0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/>
          <a:lstStyle/>
          <a:p>
            <a:r>
              <a:rPr lang="en-US" dirty="0"/>
              <a:t>Set of classes that describes the data we are working with as well as the business</a:t>
            </a:r>
          </a:p>
          <a:p>
            <a:r>
              <a:rPr lang="en-US" dirty="0"/>
              <a:t>Rules for how the data can be</a:t>
            </a:r>
            <a:br>
              <a:rPr lang="en-US" dirty="0"/>
            </a:br>
            <a:r>
              <a:rPr lang="en-US" dirty="0"/>
              <a:t>changed and manipulated</a:t>
            </a:r>
          </a:p>
          <a:p>
            <a:r>
              <a:rPr lang="en-US" dirty="0"/>
              <a:t>May contain data validation rules</a:t>
            </a:r>
          </a:p>
          <a:p>
            <a:r>
              <a:rPr lang="en-US" dirty="0"/>
              <a:t>Often encapsulate data stored in a database as well as code used to manipulate the data</a:t>
            </a:r>
          </a:p>
          <a:p>
            <a:r>
              <a:rPr lang="en-US" dirty="0"/>
              <a:t>Most likely a Data Access Layer of some kind</a:t>
            </a:r>
          </a:p>
          <a:p>
            <a:r>
              <a:rPr lang="en-US" dirty="0"/>
              <a:t>Apart from giving the data objects, it doesn't have significance in the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r>
              <a:rPr lang="en-US" dirty="0"/>
              <a:t>Defines how the application’s user interface (UI) will be displayed</a:t>
            </a:r>
          </a:p>
          <a:p>
            <a:r>
              <a:rPr lang="en-US" dirty="0"/>
              <a:t>May support master views (layouts) and sub-views (partial views or controls)</a:t>
            </a:r>
          </a:p>
          <a:p>
            <a:r>
              <a:rPr lang="en-US" dirty="0"/>
              <a:t>Web: Template to dynamically generate 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6" name="Picture 2" descr="http://nws2.bnt.bg/p/s/o/sofia-new-year-227924-810x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707224"/>
            <a:ext cx="4762500" cy="2922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5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/>
              <a:t>The core MVC component</a:t>
            </a:r>
          </a:p>
          <a:p>
            <a:r>
              <a:rPr lang="en-US" dirty="0"/>
              <a:t>Process the requests with the help of views and models</a:t>
            </a:r>
          </a:p>
          <a:p>
            <a:r>
              <a:rPr lang="en-US" dirty="0"/>
              <a:t>A set of classes that handles</a:t>
            </a:r>
          </a:p>
          <a:p>
            <a:pPr lvl="1"/>
            <a:r>
              <a:rPr lang="en-US" dirty="0"/>
              <a:t>Communication from the user</a:t>
            </a:r>
          </a:p>
          <a:p>
            <a:pPr lvl="1"/>
            <a:r>
              <a:rPr lang="en-US" dirty="0"/>
              <a:t>Overall application flow</a:t>
            </a:r>
          </a:p>
          <a:p>
            <a:pPr lvl="1"/>
            <a:r>
              <a:rPr lang="en-US" dirty="0"/>
              <a:t>Application-specific logic</a:t>
            </a:r>
          </a:p>
          <a:p>
            <a:r>
              <a:rPr lang="en-US" dirty="0"/>
              <a:t>Every controller has one or more "Actions"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2" descr="http://www.wagonbutterworth.com/projects/xbox_controller/xbc-c-contro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72453"/>
            <a:ext cx="2514600" cy="1675093"/>
          </a:xfrm>
          <a:prstGeom prst="roundRect">
            <a:avLst>
              <a:gd name="adj" fmla="val 446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0029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Incoming request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routed</a:t>
            </a:r>
            <a:r>
              <a:rPr lang="en-US" dirty="0"/>
              <a:t> to </a:t>
            </a:r>
            <a:r>
              <a:rPr lang="en-US" dirty="0">
                <a:solidFill>
                  <a:srgbClr val="FF9933"/>
                </a:solidFill>
              </a:rPr>
              <a:t>Controller</a:t>
            </a:r>
          </a:p>
          <a:p>
            <a:pPr lvl="1"/>
            <a:r>
              <a:rPr lang="en-US" sz="3000" dirty="0">
                <a:solidFill>
                  <a:srgbClr val="EBFFD2"/>
                </a:solidFill>
              </a:rPr>
              <a:t>For web: HTTP request</a:t>
            </a:r>
          </a:p>
          <a:p>
            <a:r>
              <a:rPr lang="en-US" dirty="0">
                <a:solidFill>
                  <a:srgbClr val="FF9933"/>
                </a:solidFill>
              </a:rPr>
              <a:t>Controller</a:t>
            </a:r>
            <a:r>
              <a:rPr lang="en-US" dirty="0"/>
              <a:t> processes request and creates presentation </a:t>
            </a:r>
            <a:r>
              <a:rPr lang="en-US" dirty="0">
                <a:solidFill>
                  <a:srgbClr val="FF9933"/>
                </a:solidFill>
              </a:rPr>
              <a:t>Model</a:t>
            </a:r>
          </a:p>
          <a:p>
            <a:pPr lvl="1"/>
            <a:r>
              <a:rPr lang="en-US" sz="3000" dirty="0">
                <a:solidFill>
                  <a:srgbClr val="EBFFD2"/>
                </a:solidFill>
              </a:rPr>
              <a:t>Controller also selects appropriate result (view)</a:t>
            </a:r>
          </a:p>
          <a:p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is passed to </a:t>
            </a:r>
            <a:r>
              <a:rPr lang="en-US" dirty="0">
                <a:solidFill>
                  <a:srgbClr val="FF9933"/>
                </a:solidFill>
              </a:rPr>
              <a:t>View</a:t>
            </a:r>
          </a:p>
          <a:p>
            <a:r>
              <a:rPr lang="en-US" dirty="0">
                <a:solidFill>
                  <a:srgbClr val="FF9933"/>
                </a:solidFill>
              </a:rPr>
              <a:t>View</a:t>
            </a:r>
            <a:r>
              <a:rPr lang="en-US" dirty="0"/>
              <a:t> transforms </a:t>
            </a:r>
            <a:r>
              <a:rPr lang="en-US" dirty="0">
                <a:solidFill>
                  <a:srgbClr val="FF9933"/>
                </a:solidFill>
              </a:rPr>
              <a:t>Model</a:t>
            </a:r>
            <a:r>
              <a:rPr lang="en-US" dirty="0"/>
              <a:t> into appropriate output format (HTML)</a:t>
            </a:r>
            <a:endParaRPr lang="en-US" dirty="0">
              <a:solidFill>
                <a:srgbClr val="FF9933"/>
              </a:solidFill>
            </a:endParaRPr>
          </a:p>
          <a:p>
            <a:r>
              <a:rPr lang="en-US" dirty="0"/>
              <a:t>Response is rendered (HTTP Response)</a:t>
            </a:r>
            <a:endParaRPr lang="en-US" dirty="0">
              <a:solidFill>
                <a:srgbClr val="FF993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MVC Pattern for Web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744070" y="1219200"/>
            <a:ext cx="2743200" cy="1066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/Some/Page/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81400" y="3008241"/>
            <a:ext cx="2599766" cy="1066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Controller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070" y="981654"/>
            <a:ext cx="22098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</a:t>
            </a:r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equest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81400" y="1144925"/>
            <a:ext cx="3599330" cy="12172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 controller (dispatcher)</a:t>
            </a:r>
          </a:p>
        </p:txBody>
      </p:sp>
      <p:sp>
        <p:nvSpPr>
          <p:cNvPr id="9" name="Down Arrow 8"/>
          <p:cNvSpPr/>
          <p:nvPr/>
        </p:nvSpPr>
        <p:spPr>
          <a:xfrm>
            <a:off x="4800600" y="2438981"/>
            <a:ext cx="360830" cy="4969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324600" y="5105399"/>
            <a:ext cx="236220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Model (data)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82420" y="5105399"/>
            <a:ext cx="2428650" cy="11663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View</a:t>
            </a:r>
          </a:p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(render UI)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3563470" y="5428601"/>
            <a:ext cx="2617696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744070" y="2295525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4070" y="2981325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User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5894364" y="4381227"/>
            <a:ext cx="1017025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2906065" y="4384817"/>
            <a:ext cx="999969" cy="3810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1175600" y="3498803"/>
            <a:ext cx="800100" cy="13439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200" y="4038600"/>
            <a:ext cx="297180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HTTP </a:t>
            </a:r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Response</a:t>
            </a:r>
            <a:endParaRPr lang="en-US" sz="2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109500" y="2440820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8988" y="4267603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Select view &amp;</a:t>
            </a:r>
            <a:b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505200" y="5715000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20477" y="4127746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6362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1dbb5ef1eec16f96b550c792a3c169f6d68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lerik Colors Theme">
    <a:dk1>
      <a:sysClr val="windowText" lastClr="000000"/>
    </a:dk1>
    <a:lt1>
      <a:srgbClr val="CCFF66"/>
    </a:lt1>
    <a:dk2>
      <a:srgbClr val="30356E"/>
    </a:dk2>
    <a:lt2>
      <a:srgbClr val="CCFF33"/>
    </a:lt2>
    <a:accent1>
      <a:srgbClr val="CC4757"/>
    </a:accent1>
    <a:accent2>
      <a:srgbClr val="FF6F61"/>
    </a:accent2>
    <a:accent3>
      <a:srgbClr val="FF953E"/>
    </a:accent3>
    <a:accent4>
      <a:srgbClr val="F8BD52"/>
    </a:accent4>
    <a:accent5>
      <a:srgbClr val="46A6BD"/>
    </a:accent5>
    <a:accent6>
      <a:srgbClr val="5488BC"/>
    </a:accent6>
    <a:hlink>
      <a:srgbClr val="76B200"/>
    </a:hlink>
    <a:folHlink>
      <a:srgbClr val="FFCF3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9999</TotalTime>
  <Words>1625</Words>
  <Application>Microsoft Office PowerPoint</Application>
  <PresentationFormat>On-screen Show (4:3)</PresentationFormat>
  <Paragraphs>315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Tahoma</vt:lpstr>
      <vt:lpstr>Trebuchet MS</vt:lpstr>
      <vt:lpstr>Wingdings 2</vt:lpstr>
      <vt:lpstr>Telerik Academy</vt:lpstr>
      <vt:lpstr>Introduction to ASP.NET MVC</vt:lpstr>
      <vt:lpstr>Table of Contents</vt:lpstr>
      <vt:lpstr>The MVC Design Pattern</vt:lpstr>
      <vt:lpstr>The MVC Design Pattern</vt:lpstr>
      <vt:lpstr>Model</vt:lpstr>
      <vt:lpstr>View</vt:lpstr>
      <vt:lpstr>Controller</vt:lpstr>
      <vt:lpstr>MVC Steps</vt:lpstr>
      <vt:lpstr>The MVC Pattern for Web</vt:lpstr>
      <vt:lpstr>MVC Frameworks</vt:lpstr>
      <vt:lpstr>ASP.NET MVC</vt:lpstr>
      <vt:lpstr>ASP.NET Core</vt:lpstr>
      <vt:lpstr>ASP.NET Web Forms</vt:lpstr>
      <vt:lpstr>ASP.NET History</vt:lpstr>
      <vt:lpstr>One ASP.NET</vt:lpstr>
      <vt:lpstr>ASP.NET MVC</vt:lpstr>
      <vt:lpstr>ASP.NET MVC (2)</vt:lpstr>
      <vt:lpstr>The ASP.NET MVC History</vt:lpstr>
      <vt:lpstr>Separation of Concerns</vt:lpstr>
      <vt:lpstr>Extensible</vt:lpstr>
      <vt:lpstr>Clean URLs</vt:lpstr>
      <vt:lpstr>Community-based</vt:lpstr>
      <vt:lpstr>MVC Pattern in ASP.NET MVC</vt:lpstr>
      <vt:lpstr>Creating ASP.NET MVC Project</vt:lpstr>
      <vt:lpstr>Visual Studio 2015: New Project</vt:lpstr>
      <vt:lpstr>VS 2015: Default Layout</vt:lpstr>
      <vt:lpstr>Internet App Project Files</vt:lpstr>
      <vt:lpstr>NuGet package management</vt:lpstr>
      <vt:lpstr>Demo: Internet application</vt:lpstr>
      <vt:lpstr>Server Information with Glimpse</vt:lpstr>
      <vt:lpstr>Server Info with Glimpse</vt:lpstr>
      <vt:lpstr>Install Glimpse</vt:lpstr>
      <vt:lpstr>Tracing with Glimpse</vt:lpstr>
      <vt:lpstr>EF SQL Queries Profiling</vt:lpstr>
      <vt:lpstr>More Glimpse Features</vt:lpstr>
      <vt:lpstr>Demo: Glimpse</vt:lpstr>
      <vt:lpstr>Summary</vt:lpstr>
      <vt:lpstr>Introduction to ASP.NET MVC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Telerik Software Academy</dc:title>
  <dc:subject>Telerik Software Academy</dc:subject>
  <dc:creator>Nikolay.IT</dc:creator>
  <cp:keywords>telerik software academy, free courses for developers</cp:keywords>
  <cp:lastModifiedBy>Viktor Tsvetkov</cp:lastModifiedBy>
  <cp:revision>1011</cp:revision>
  <dcterms:created xsi:type="dcterms:W3CDTF">2007-12-08T16:03:35Z</dcterms:created>
  <dcterms:modified xsi:type="dcterms:W3CDTF">2017-02-28T16:50:15Z</dcterms:modified>
  <cp:category>software engineering</cp:category>
</cp:coreProperties>
</file>