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338" r:id="rId2"/>
    <p:sldId id="335" r:id="rId3"/>
    <p:sldId id="373" r:id="rId4"/>
    <p:sldId id="385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400" r:id="rId13"/>
    <p:sldId id="446" r:id="rId14"/>
    <p:sldId id="450" r:id="rId15"/>
    <p:sldId id="374" r:id="rId16"/>
    <p:sldId id="386" r:id="rId17"/>
    <p:sldId id="336" r:id="rId18"/>
    <p:sldId id="395" r:id="rId19"/>
    <p:sldId id="401" r:id="rId20"/>
    <p:sldId id="448" r:id="rId21"/>
    <p:sldId id="396" r:id="rId22"/>
    <p:sldId id="443" r:id="rId23"/>
    <p:sldId id="399" r:id="rId24"/>
    <p:sldId id="397" r:id="rId25"/>
    <p:sldId id="398" r:id="rId26"/>
    <p:sldId id="402" r:id="rId27"/>
    <p:sldId id="407" r:id="rId28"/>
    <p:sldId id="337" r:id="rId29"/>
    <p:sldId id="417" r:id="rId30"/>
    <p:sldId id="405" r:id="rId31"/>
    <p:sldId id="408" r:id="rId32"/>
    <p:sldId id="445" r:id="rId33"/>
    <p:sldId id="409" r:id="rId34"/>
    <p:sldId id="410" r:id="rId35"/>
    <p:sldId id="413" r:id="rId36"/>
    <p:sldId id="412" r:id="rId37"/>
    <p:sldId id="423" r:id="rId38"/>
    <p:sldId id="418" r:id="rId39"/>
    <p:sldId id="425" r:id="rId40"/>
    <p:sldId id="426" r:id="rId41"/>
    <p:sldId id="427" r:id="rId42"/>
    <p:sldId id="432" r:id="rId43"/>
    <p:sldId id="433" r:id="rId44"/>
    <p:sldId id="428" r:id="rId45"/>
    <p:sldId id="429" r:id="rId46"/>
    <p:sldId id="424" r:id="rId47"/>
    <p:sldId id="451" r:id="rId48"/>
    <p:sldId id="452" r:id="rId49"/>
    <p:sldId id="453" r:id="rId50"/>
    <p:sldId id="454" r:id="rId51"/>
    <p:sldId id="419" r:id="rId52"/>
    <p:sldId id="420" r:id="rId53"/>
    <p:sldId id="436" r:id="rId54"/>
    <p:sldId id="370" r:id="rId55"/>
    <p:sldId id="334" r:id="rId56"/>
    <p:sldId id="403" r:id="rId57"/>
  </p:sldIdLst>
  <p:sldSz cx="9144000" cy="6858000" type="screen4x3"/>
  <p:notesSz cx="6881813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102DF86-0396-4FF6-82FB-92E785EDA54F}">
          <p14:sldIdLst>
            <p14:sldId id="338"/>
            <p14:sldId id="335"/>
          </p14:sldIdLst>
        </p14:section>
        <p14:section name="ASP.NET MVC Routing" id="{E4B1964F-0B58-4BAF-80A0-8CC6A976DD3E}">
          <p14:sldIdLst>
            <p14:sldId id="373"/>
            <p14:sldId id="385"/>
            <p14:sldId id="384"/>
            <p14:sldId id="387"/>
            <p14:sldId id="388"/>
            <p14:sldId id="389"/>
            <p14:sldId id="390"/>
            <p14:sldId id="391"/>
            <p14:sldId id="392"/>
            <p14:sldId id="400"/>
            <p14:sldId id="446"/>
            <p14:sldId id="450"/>
            <p14:sldId id="374"/>
            <p14:sldId id="386"/>
          </p14:sldIdLst>
        </p14:section>
        <p14:section name="Controllers and Actions" id="{48D1B37F-2AEC-4329-A78D-0EF2454D0412}">
          <p14:sldIdLst>
            <p14:sldId id="336"/>
            <p14:sldId id="395"/>
            <p14:sldId id="401"/>
            <p14:sldId id="448"/>
            <p14:sldId id="396"/>
            <p14:sldId id="443"/>
            <p14:sldId id="399"/>
            <p14:sldId id="397"/>
            <p14:sldId id="398"/>
            <p14:sldId id="402"/>
            <p14:sldId id="407"/>
          </p14:sldIdLst>
        </p14:section>
        <p14:section name="Razor Views" id="{7D9B0C67-5478-4A62-84D1-788B449A9966}">
          <p14:sldIdLst>
            <p14:sldId id="337"/>
            <p14:sldId id="417"/>
            <p14:sldId id="405"/>
            <p14:sldId id="408"/>
            <p14:sldId id="445"/>
            <p14:sldId id="409"/>
            <p14:sldId id="410"/>
            <p14:sldId id="413"/>
            <p14:sldId id="412"/>
            <p14:sldId id="423"/>
            <p14:sldId id="418"/>
            <p14:sldId id="425"/>
            <p14:sldId id="426"/>
            <p14:sldId id="427"/>
            <p14:sldId id="432"/>
            <p14:sldId id="433"/>
            <p14:sldId id="428"/>
            <p14:sldId id="429"/>
            <p14:sldId id="424"/>
          </p14:sldIdLst>
        </p14:section>
        <p14:section name="Bundling and Minification" id="{472FF956-E54F-4655-8368-4434FBB90AD1}">
          <p14:sldIdLst>
            <p14:sldId id="451"/>
            <p14:sldId id="452"/>
            <p14:sldId id="453"/>
            <p14:sldId id="454"/>
          </p14:sldIdLst>
        </p14:section>
        <p14:section name="Areas" id="{4B8612F7-1EBE-4AB5-AE2C-84495B302C6F}">
          <p14:sldIdLst>
            <p14:sldId id="419"/>
            <p14:sldId id="420"/>
            <p14:sldId id="436"/>
          </p14:sldIdLst>
        </p14:section>
        <p14:section name="Summary and Questions" id="{BF8BA706-AE01-4B32-9077-3FC7844D949C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93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362200"/>
            <a:ext cx="4876800" cy="15240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/>
              <a:t>Username: </a:t>
            </a:r>
            <a:r>
              <a:rPr lang="en-US" dirty="0" err="1" smtClean="0"/>
              <a:t>NikolayIT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4569900" y="2855499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</a:t>
            </a:r>
            <a:r>
              <a:rPr lang="en-US" dirty="0" smtClean="0"/>
              <a:t>the Regex class</a:t>
            </a:r>
            <a:endParaRPr lang="en-US" dirty="0" smtClean="0"/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25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81000" y="990599"/>
            <a:ext cx="835785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public class LocalhostConstraint : IRouteConstraint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public bool Match(HttpContextBase httpContext,</a:t>
            </a:r>
          </a:p>
          <a:p>
            <a:r>
              <a:rPr lang="en-US" noProof="1" smtClean="0"/>
              <a:t>        Route route,</a:t>
            </a:r>
          </a:p>
          <a:p>
            <a:r>
              <a:rPr lang="en-US" noProof="1"/>
              <a:t> </a:t>
            </a:r>
            <a:r>
              <a:rPr lang="en-US" noProof="1" smtClean="0"/>
              <a:t>       string parameterName,</a:t>
            </a:r>
          </a:p>
          <a:p>
            <a:r>
              <a:rPr lang="en-US" noProof="1" smtClean="0"/>
              <a:t>        RouteValueDictionary values,</a:t>
            </a:r>
          </a:p>
          <a:p>
            <a:r>
              <a:rPr lang="en-US" noProof="1" smtClean="0"/>
              <a:t>        RouteDirection routeDirection)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  return httpContext.Request.IsLocal;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0999" y="4695229"/>
            <a:ext cx="83578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routes.MapRoute("Admin",</a:t>
            </a:r>
          </a:p>
          <a:p>
            <a:r>
              <a:rPr lang="en-US" noProof="1" smtClean="0"/>
              <a:t>                "Admin/{action}",</a:t>
            </a:r>
          </a:p>
          <a:p>
            <a:r>
              <a:rPr lang="en-US" noProof="1" smtClean="0"/>
              <a:t>                new { controller="Admin" },</a:t>
            </a:r>
          </a:p>
          <a:p>
            <a:r>
              <a:rPr lang="en-US" noProof="1" smtClean="0"/>
              <a:t>                new {isLocal = new LocalhostConstraint()}</a:t>
            </a:r>
          </a:p>
          <a:p>
            <a:r>
              <a:rPr lang="en-US" noProof="1" smtClean="0"/>
              <a:t>               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703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Live Demo: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Routes select controllers </a:t>
            </a:r>
            <a:r>
              <a:rPr lang="en-US" dirty="0" smtClean="0"/>
              <a:t>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73" y="4267200"/>
            <a:ext cx="4901453" cy="13716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Routing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Route constraints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Controllers and </a:t>
            </a:r>
            <a:r>
              <a:rPr lang="en-US" dirty="0" smtClean="0"/>
              <a:t>Actions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 results and filters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Razor Views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Layout and sections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Helpers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Partial views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Bundling and </a:t>
            </a:r>
            <a:r>
              <a:rPr lang="en-US" dirty="0" err="1"/>
              <a:t>Minification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Areas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923199" y="3017663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783" y="929185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29140"/>
              </p:ext>
            </p:extLst>
          </p:nvPr>
        </p:nvGraphicFramePr>
        <p:xfrm>
          <a:off x="609600" y="3716655"/>
          <a:ext cx="7924800" cy="21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94613"/>
              </p:ext>
            </p:extLst>
          </p:nvPr>
        </p:nvGraphicFramePr>
        <p:xfrm>
          <a:off x="609600" y="1445895"/>
          <a:ext cx="77343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2801697"/>
                <a:gridCol w="226560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Filters (or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/App_Start/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22777"/>
              </p:ext>
            </p:extLst>
          </p:nvPr>
        </p:nvGraphicFramePr>
        <p:xfrm>
          <a:off x="571500" y="3657600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9550"/>
                <a:gridCol w="4991450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 (action)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forgeries (CSRF)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OnActionExecuting(ActionExecutingContext)</a:t>
            </a:r>
          </a:p>
          <a:p>
            <a:pPr lvl="1"/>
            <a:r>
              <a:rPr lang="en-US" noProof="1" smtClean="0"/>
              <a:t>OnActionExecuted(ActionExecutedContext)</a:t>
            </a:r>
          </a:p>
          <a:p>
            <a:pPr lvl="1"/>
            <a:r>
              <a:rPr lang="en-US" noProof="1" smtClean="0"/>
              <a:t>OnResultExecuting(ResultExecutingContext)</a:t>
            </a:r>
          </a:p>
          <a:p>
            <a:pPr lvl="1"/>
            <a:r>
              <a:rPr lang="en-US" noProof="1" smtClean="0"/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GlobalFilters.Filters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LogAttribute</a:t>
            </a:r>
            <a:r>
              <a:rPr lang="en-US" dirty="0"/>
              <a:t> : </a:t>
            </a:r>
            <a:r>
              <a:rPr lang="en-US" dirty="0" err="1" smtClean="0"/>
              <a:t>ActionFilterAttribute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public </a:t>
            </a:r>
            <a:r>
              <a:rPr lang="en-US" dirty="0"/>
              <a:t>override void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	(</a:t>
            </a:r>
            <a:r>
              <a:rPr lang="en-US" dirty="0" err="1"/>
              <a:t>ActionExecutingContext</a:t>
            </a:r>
            <a:r>
              <a:rPr lang="en-US" dirty="0"/>
              <a:t> </a:t>
            </a:r>
            <a:r>
              <a:rPr lang="en-US" dirty="0" err="1"/>
              <a:t>filterContext</a:t>
            </a:r>
            <a:r>
              <a:rPr lang="en-US" dirty="0"/>
              <a:t>)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  public </a:t>
            </a:r>
            <a:r>
              <a:rPr lang="en-US" dirty="0"/>
              <a:t>override void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	(</a:t>
            </a:r>
            <a:r>
              <a:rPr lang="en-US" dirty="0" err="1"/>
              <a:t>ActionExecutedContext</a:t>
            </a:r>
            <a:r>
              <a:rPr lang="en-US" dirty="0"/>
              <a:t> </a:t>
            </a:r>
            <a:r>
              <a:rPr lang="en-US" dirty="0" err="1"/>
              <a:t>filterContext</a:t>
            </a:r>
            <a:r>
              <a:rPr lang="en-US" dirty="0"/>
              <a:t>)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  public </a:t>
            </a:r>
            <a:r>
              <a:rPr lang="en-US" dirty="0"/>
              <a:t>override void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	(</a:t>
            </a:r>
            <a:r>
              <a:rPr lang="en-US" dirty="0" err="1"/>
              <a:t>ResultExecutingContext</a:t>
            </a:r>
            <a:r>
              <a:rPr lang="en-US" dirty="0"/>
              <a:t> </a:t>
            </a:r>
            <a:r>
              <a:rPr lang="en-US" dirty="0" err="1"/>
              <a:t>filterContext</a:t>
            </a:r>
            <a:r>
              <a:rPr lang="en-US" dirty="0"/>
              <a:t>)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  public </a:t>
            </a:r>
            <a:r>
              <a:rPr lang="en-US" dirty="0"/>
              <a:t>override void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	(</a:t>
            </a:r>
            <a:r>
              <a:rPr lang="en-US" dirty="0" err="1"/>
              <a:t>ResultExecutedContext</a:t>
            </a:r>
            <a:r>
              <a:rPr lang="en-US" dirty="0"/>
              <a:t> </a:t>
            </a:r>
            <a:r>
              <a:rPr lang="en-US" dirty="0" err="1"/>
              <a:t>filterContext</a:t>
            </a:r>
            <a:r>
              <a:rPr lang="en-US" dirty="0"/>
              <a:t>)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DepartmentController</a:t>
            </a:r>
            <a:r>
              <a:rPr lang="en-US" dirty="0"/>
              <a:t> : Controller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00540"/>
            <a:ext cx="2287140" cy="1358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ViewBag.Message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"Hello World!";</a:t>
            </a:r>
          </a:p>
          <a:p>
            <a:pPr lvl="1"/>
            <a:r>
              <a:rPr lang="en-US" sz="2800" dirty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ViewBag.Message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 View(model);</a:t>
            </a:r>
          </a:p>
          <a:p>
            <a:pPr lvl="1"/>
            <a:r>
              <a:rPr lang="en-US" sz="2800" dirty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ModelDataType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sz="2800" dirty="0" smtClean="0"/>
              <a:t>Action: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["Message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 = "Hello World!";</a:t>
            </a:r>
          </a:p>
          <a:p>
            <a:pPr lvl="1"/>
            <a:r>
              <a:rPr lang="en-US" sz="2800" dirty="0" smtClean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["Message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System.Web.Routing.RouteTable.Routes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859812" cy="1752600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83544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501521"/>
              </p:ext>
            </p:extLst>
          </p:nvPr>
        </p:nvGraphicFramePr>
        <p:xfrm>
          <a:off x="457201" y="1021080"/>
          <a:ext cx="78867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399"/>
                <a:gridCol w="1309735"/>
                <a:gridCol w="413856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Bundling and </a:t>
            </a:r>
            <a:r>
              <a:rPr lang="en-US" dirty="0" err="1"/>
              <a:t>Minification</a:t>
            </a:r>
            <a:endParaRPr lang="en-US" dirty="0"/>
          </a:p>
        </p:txBody>
      </p:sp>
      <p:pic>
        <p:nvPicPr>
          <p:cNvPr id="1026" name="Picture 2" descr="B/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657600" cy="44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-www-asp.azureedge.net/media/39122/netcapb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77867"/>
            <a:ext cx="38195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it easy to combine or bundle multiple files into a single </a:t>
            </a:r>
            <a:r>
              <a:rPr lang="en-US" dirty="0" smtClean="0"/>
              <a:t>file</a:t>
            </a:r>
          </a:p>
          <a:p>
            <a:r>
              <a:rPr lang="en-US" dirty="0"/>
              <a:t>You can create CSS, JavaScript and other </a:t>
            </a:r>
            <a:r>
              <a:rPr lang="en-US" dirty="0" smtClean="0"/>
              <a:t>bundles</a:t>
            </a:r>
          </a:p>
          <a:p>
            <a:r>
              <a:rPr lang="en-US" dirty="0"/>
              <a:t>Fewer files means </a:t>
            </a:r>
            <a:r>
              <a:rPr lang="en-US" dirty="0" smtClean="0"/>
              <a:t>fewer</a:t>
            </a:r>
            <a:br>
              <a:rPr lang="en-US" dirty="0" smtClean="0"/>
            </a:br>
            <a:r>
              <a:rPr lang="en-US" dirty="0" smtClean="0"/>
              <a:t>HTTP </a:t>
            </a:r>
            <a:r>
              <a:rPr lang="en-US" dirty="0"/>
              <a:t>requests and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improve first </a:t>
            </a:r>
            <a:r>
              <a:rPr lang="en-US" dirty="0" smtClean="0"/>
              <a:t>page</a:t>
            </a:r>
            <a:br>
              <a:rPr lang="en-US" dirty="0" smtClean="0"/>
            </a:br>
            <a:r>
              <a:rPr lang="en-US" dirty="0" smtClean="0"/>
              <a:t>load </a:t>
            </a:r>
            <a:r>
              <a:rPr lang="en-US" dirty="0"/>
              <a:t>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2050" name="Picture 2" descr="http://media-www-asp.azureedge.net/media/39122/netcapb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358591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46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Performs </a:t>
            </a:r>
            <a:r>
              <a:rPr lang="en-US" dirty="0"/>
              <a:t>a variety of different code optimizations to scripts or </a:t>
            </a:r>
            <a:r>
              <a:rPr lang="en-US" dirty="0" smtClean="0"/>
              <a:t>CSS such as:</a:t>
            </a:r>
          </a:p>
          <a:p>
            <a:pPr lvl="1"/>
            <a:r>
              <a:rPr lang="en-US" dirty="0" smtClean="0"/>
              <a:t>removing </a:t>
            </a:r>
            <a:r>
              <a:rPr lang="en-US" dirty="0"/>
              <a:t>unnecessary white space and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shortening </a:t>
            </a:r>
            <a:r>
              <a:rPr lang="en-US" dirty="0"/>
              <a:t>variable names to one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0"/>
            <a:ext cx="6101339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9" y="5953998"/>
            <a:ext cx="8258282" cy="3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</a:t>
            </a:r>
            <a:r>
              <a:rPr lang="en-US" dirty="0" err="1" smtClean="0">
                <a:solidFill>
                  <a:srgbClr val="FF9933"/>
                </a:solidFill>
              </a:rPr>
              <a:t>App_Start</a:t>
            </a:r>
            <a:r>
              <a:rPr lang="en-US" dirty="0" smtClean="0">
                <a:solidFill>
                  <a:srgbClr val="FF9933"/>
                </a:solidFill>
              </a:rPr>
              <a:t>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/>
              <a:t>Controlling Bundling and </a:t>
            </a:r>
            <a:r>
              <a:rPr lang="en-US" dirty="0" err="1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6388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nabled </a:t>
            </a:r>
            <a:r>
              <a:rPr lang="en-US" sz="2800" dirty="0"/>
              <a:t>or disabled by setting the value of the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debug</a:t>
            </a:r>
            <a:r>
              <a:rPr lang="en-US" sz="2800" dirty="0"/>
              <a:t> attribute in the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compilation Element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endParaRPr lang="en-US" sz="2800" dirty="0" smtClean="0"/>
          </a:p>
          <a:p>
            <a:pPr lvl="1"/>
            <a:r>
              <a:rPr lang="en-US" sz="2600" dirty="0" smtClean="0"/>
              <a:t>To </a:t>
            </a:r>
            <a:r>
              <a:rPr lang="en-US" sz="2600" dirty="0"/>
              <a:t>enable bundling and </a:t>
            </a:r>
            <a:r>
              <a:rPr lang="en-US" sz="2600" dirty="0" err="1"/>
              <a:t>minification</a:t>
            </a:r>
            <a:r>
              <a:rPr lang="en-US" sz="2600" dirty="0"/>
              <a:t>, set the debug value to "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sz="2600" dirty="0" smtClean="0"/>
              <a:t>"</a:t>
            </a:r>
          </a:p>
          <a:p>
            <a:r>
              <a:rPr lang="en-US" sz="2800" dirty="0" smtClean="0"/>
              <a:t>Can be </a:t>
            </a:r>
            <a:r>
              <a:rPr lang="en-US" sz="2800" dirty="0" err="1" smtClean="0"/>
              <a:t>overrided</a:t>
            </a:r>
            <a:r>
              <a:rPr lang="en-US" sz="2800" dirty="0" smtClean="0"/>
              <a:t> the setting </a:t>
            </a:r>
            <a:r>
              <a:rPr lang="en-US" sz="2800" dirty="0"/>
              <a:t>with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EnableOptimizations</a:t>
            </a:r>
            <a:r>
              <a:rPr lang="en-US" sz="2800" dirty="0" smtClean="0"/>
              <a:t> </a:t>
            </a:r>
            <a:r>
              <a:rPr lang="en-US" sz="2800" dirty="0"/>
              <a:t>property on the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BundleTable</a:t>
            </a:r>
            <a:r>
              <a:rPr lang="en-US" sz="2800" dirty="0"/>
              <a:t> </a:t>
            </a:r>
            <a:r>
              <a:rPr lang="en-US" sz="2800" dirty="0" smtClean="0"/>
              <a:t>class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09550" y="4154031"/>
            <a:ext cx="88011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public static void RegisterBundles(BundleCollection bundles)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</a:t>
            </a:r>
            <a:r>
              <a:rPr lang="en-US" noProof="1" smtClean="0"/>
              <a:t>   bundles.Add(new </a:t>
            </a:r>
            <a:r>
              <a:rPr lang="en-US" noProof="1"/>
              <a:t>ScriptBundle("~/</a:t>
            </a:r>
            <a:r>
              <a:rPr lang="en-US" noProof="1" smtClean="0"/>
              <a:t>bundles/jquery").</a:t>
            </a:r>
            <a:r>
              <a:rPr lang="en-US" noProof="1"/>
              <a:t>Include(</a:t>
            </a:r>
          </a:p>
          <a:p>
            <a:r>
              <a:rPr lang="en-US" noProof="1"/>
              <a:t>                 "~/Scripts/jquery-{version}.js</a:t>
            </a:r>
            <a:r>
              <a:rPr lang="en-US" noProof="1" smtClean="0"/>
              <a:t>"));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  BundleTable.EnableOptimizations </a:t>
            </a:r>
            <a:r>
              <a:rPr lang="en-US" noProof="1">
                <a:solidFill>
                  <a:schemeClr val="tx1"/>
                </a:solidFill>
              </a:rPr>
              <a:t>= true;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86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Live Demo: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7777</TotalTime>
  <Words>2312</Words>
  <Application>Microsoft Office PowerPoint</Application>
  <PresentationFormat>On-screen Show (4:3)</PresentationFormat>
  <Paragraphs>559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Calibri</vt:lpstr>
      <vt:lpstr>Cambria</vt:lpstr>
      <vt:lpstr>Consolas</vt:lpstr>
      <vt:lpstr>Corbel</vt:lpstr>
      <vt:lpstr>Wingdings 2</vt:lpstr>
      <vt:lpstr>Telerik Academy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Live 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Bundling and Minification</vt:lpstr>
      <vt:lpstr>Bundling</vt:lpstr>
      <vt:lpstr>Minification</vt:lpstr>
      <vt:lpstr>Controlling Bundling and Minification</vt:lpstr>
      <vt:lpstr>Areas</vt:lpstr>
      <vt:lpstr>Areas</vt:lpstr>
      <vt:lpstr>Live Demo: Areas</vt:lpstr>
      <vt:lpstr>Summary</vt:lpstr>
      <vt:lpstr>ASP.NET MVC Essentials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908</cp:revision>
  <dcterms:created xsi:type="dcterms:W3CDTF">2007-12-08T16:03:35Z</dcterms:created>
  <dcterms:modified xsi:type="dcterms:W3CDTF">2016-02-02T11:17:11Z</dcterms:modified>
  <cp:category>software engineering</cp:category>
</cp:coreProperties>
</file>