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338" r:id="rId2"/>
    <p:sldId id="335" r:id="rId3"/>
    <p:sldId id="364" r:id="rId4"/>
    <p:sldId id="453" r:id="rId5"/>
    <p:sldId id="361" r:id="rId6"/>
    <p:sldId id="360" r:id="rId7"/>
    <p:sldId id="432" r:id="rId8"/>
    <p:sldId id="455" r:id="rId9"/>
    <p:sldId id="433" r:id="rId10"/>
    <p:sldId id="434" r:id="rId11"/>
    <p:sldId id="435" r:id="rId12"/>
    <p:sldId id="456" r:id="rId13"/>
    <p:sldId id="437" r:id="rId14"/>
    <p:sldId id="436" r:id="rId15"/>
    <p:sldId id="439" r:id="rId16"/>
    <p:sldId id="442" r:id="rId17"/>
    <p:sldId id="449" r:id="rId18"/>
    <p:sldId id="450" r:id="rId19"/>
    <p:sldId id="451" r:id="rId20"/>
    <p:sldId id="334" r:id="rId21"/>
    <p:sldId id="403" r:id="rId22"/>
  </p:sldIdLst>
  <p:sldSz cx="9144000" cy="6858000" type="screen4x3"/>
  <p:notesSz cx="6881813" cy="92964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CD8"/>
    <a:srgbClr val="FFFFFF"/>
    <a:srgbClr val="9BCC00"/>
    <a:srgbClr val="9ED000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0" autoAdjust="0"/>
    <p:restoredTop sz="94468" autoAdjust="0"/>
  </p:normalViewPr>
  <p:slideViewPr>
    <p:cSldViewPr>
      <p:cViewPr varScale="1">
        <p:scale>
          <a:sx n="111" d="100"/>
          <a:sy n="111" d="100"/>
        </p:scale>
        <p:origin x="7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2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1524000"/>
          </a:xfrm>
        </p:spPr>
        <p:txBody>
          <a:bodyPr/>
          <a:lstStyle/>
          <a:p>
            <a:r>
              <a:rPr lang="en-US" dirty="0" smtClean="0"/>
              <a:t>AJAX with ASP.NET MVC</a:t>
            </a:r>
            <a:endParaRPr lang="en-US" dirty="0"/>
          </a:p>
        </p:txBody>
      </p:sp>
      <p:pic>
        <p:nvPicPr>
          <p:cNvPr id="1027" name="Picture 3" descr="C:\Users\paveldk\Desktop\aja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81952">
            <a:off x="4413738" y="568313"/>
            <a:ext cx="3684588" cy="1853808"/>
          </a:xfrm>
          <a:prstGeom prst="roundRect">
            <a:avLst/>
          </a:prstGeom>
          <a:noFill/>
        </p:spPr>
      </p:pic>
      <p:pic>
        <p:nvPicPr>
          <p:cNvPr id="1028" name="Picture 4" descr="C:\Users\paveldk\Desktop\2129568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972609">
            <a:off x="6781800" y="4572000"/>
            <a:ext cx="1981200" cy="1981200"/>
          </a:xfrm>
          <a:prstGeom prst="round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802670"/>
            <a:ext cx="1992303" cy="1992303"/>
          </a:xfrm>
          <a:prstGeom prst="roundRect">
            <a:avLst/>
          </a:prstGeom>
        </p:spPr>
      </p:pic>
      <p:sp>
        <p:nvSpPr>
          <p:cNvPr id="13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4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MVC</a:t>
            </a:r>
            <a:endParaRPr lang="en-US" dirty="0"/>
          </a:p>
        </p:txBody>
      </p:sp>
      <p:pic>
        <p:nvPicPr>
          <p:cNvPr id="10" name="Picture 2" descr="http://programmerguru.com/ajax-tutorial/wp-content/uploads/sites/8/2013/04/ajax-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119" y="4800600"/>
            <a:ext cx="2467440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Unobtrusive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/>
              <a:t>script injected into page </a:t>
            </a:r>
            <a:endParaRPr lang="en-US" dirty="0" smtClean="0"/>
          </a:p>
          <a:p>
            <a:pPr lvl="1"/>
            <a:r>
              <a:rPr lang="en-US" dirty="0"/>
              <a:t>Only </a:t>
            </a:r>
            <a:r>
              <a:rPr lang="en-US" dirty="0" smtClean="0"/>
              <a:t>data-attributes </a:t>
            </a:r>
            <a:r>
              <a:rPr lang="en-US" dirty="0"/>
              <a:t>with </a:t>
            </a:r>
            <a:r>
              <a:rPr lang="en-US" dirty="0" smtClean="0"/>
              <a:t>necessary </a:t>
            </a:r>
            <a:r>
              <a:rPr lang="en-US" dirty="0"/>
              <a:t>AJAX </a:t>
            </a:r>
            <a:r>
              <a:rPr lang="en-US" dirty="0" smtClean="0"/>
              <a:t>settings</a:t>
            </a:r>
            <a:endParaRPr lang="en-US" b="0" dirty="0"/>
          </a:p>
          <a:p>
            <a:r>
              <a:rPr lang="en-US" dirty="0"/>
              <a:t>Requires unobtrusive extensions script </a:t>
            </a:r>
            <a:endParaRPr lang="en-US" b="0" dirty="0"/>
          </a:p>
          <a:p>
            <a:pPr lvl="1"/>
            <a:r>
              <a:rPr lang="en-US" dirty="0"/>
              <a:t>jquery.unobtrusive-ajax.js (AJAX helpers)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623047" y="4114800"/>
            <a:ext cx="7897906" cy="23396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&lt;a data-</a:t>
            </a:r>
            <a:r>
              <a:rPr lang="en-US" dirty="0" err="1"/>
              <a:t>ajax</a:t>
            </a:r>
            <a:r>
              <a:rPr lang="en-US" dirty="0"/>
              <a:t>="true"</a:t>
            </a:r>
          </a:p>
          <a:p>
            <a:r>
              <a:rPr lang="en-US" dirty="0"/>
              <a:t>   </a:t>
            </a:r>
            <a:r>
              <a:rPr lang="en-US" dirty="0" smtClean="0"/>
              <a:t>data-</a:t>
            </a:r>
            <a:r>
              <a:rPr lang="en-US" dirty="0" err="1" smtClean="0"/>
              <a:t>ajax</a:t>
            </a:r>
            <a:r>
              <a:rPr lang="en-US" dirty="0" smtClean="0"/>
              <a:t>-method</a:t>
            </a:r>
            <a:r>
              <a:rPr lang="en-US" dirty="0"/>
              <a:t>="GET"</a:t>
            </a:r>
          </a:p>
          <a:p>
            <a:r>
              <a:rPr lang="en-US" dirty="0"/>
              <a:t>   </a:t>
            </a:r>
            <a:r>
              <a:rPr lang="en-US" dirty="0" smtClean="0"/>
              <a:t>data-</a:t>
            </a:r>
            <a:r>
              <a:rPr lang="en-US" dirty="0" err="1" smtClean="0"/>
              <a:t>ajax</a:t>
            </a:r>
            <a:r>
              <a:rPr lang="en-US" dirty="0" smtClean="0"/>
              <a:t>-mode</a:t>
            </a:r>
            <a:r>
              <a:rPr lang="en-US" dirty="0"/>
              <a:t>="replace"</a:t>
            </a:r>
          </a:p>
          <a:p>
            <a:r>
              <a:rPr lang="en-US" dirty="0"/>
              <a:t>   </a:t>
            </a:r>
            <a:r>
              <a:rPr lang="en-US" dirty="0" smtClean="0"/>
              <a:t>data-</a:t>
            </a:r>
            <a:r>
              <a:rPr lang="en-US" dirty="0" err="1" smtClean="0"/>
              <a:t>ajax</a:t>
            </a:r>
            <a:r>
              <a:rPr lang="en-US" dirty="0" smtClean="0"/>
              <a:t>-update</a:t>
            </a:r>
            <a:r>
              <a:rPr lang="en-US" dirty="0"/>
              <a:t>="#</a:t>
            </a:r>
            <a:r>
              <a:rPr lang="en-US" dirty="0" err="1"/>
              <a:t>timeDisplay</a:t>
            </a:r>
            <a:r>
              <a:rPr lang="en-US" dirty="0"/>
              <a:t>"</a:t>
            </a:r>
          </a:p>
          <a:p>
            <a:r>
              <a:rPr lang="en-US" dirty="0"/>
              <a:t>   </a:t>
            </a:r>
            <a:r>
              <a:rPr lang="en-US" dirty="0" err="1" smtClean="0"/>
              <a:t>href</a:t>
            </a:r>
            <a:r>
              <a:rPr lang="en-US" dirty="0"/>
              <a:t>="/Home/</a:t>
            </a:r>
            <a:r>
              <a:rPr lang="en-US" dirty="0" err="1"/>
              <a:t>ServerTime</a:t>
            </a:r>
            <a:r>
              <a:rPr lang="en-US" dirty="0"/>
              <a:t>"&gt;</a:t>
            </a:r>
          </a:p>
          <a:p>
            <a:r>
              <a:rPr lang="en-US" dirty="0"/>
              <a:t>   </a:t>
            </a:r>
            <a:r>
              <a:rPr lang="en-US" dirty="0" smtClean="0"/>
              <a:t> Get </a:t>
            </a:r>
            <a:r>
              <a:rPr lang="en-US" dirty="0"/>
              <a:t>server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&lt;/a&gt;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0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924800" cy="1371600"/>
          </a:xfrm>
        </p:spPr>
        <p:txBody>
          <a:bodyPr/>
          <a:lstStyle/>
          <a:p>
            <a:r>
              <a:rPr lang="en-US" dirty="0" smtClean="0"/>
              <a:t>AJAX Helpers </a:t>
            </a:r>
            <a:br>
              <a:rPr lang="en-US" dirty="0" smtClean="0"/>
            </a:br>
            <a:r>
              <a:rPr lang="en-US" dirty="0" smtClean="0"/>
              <a:t>in ASP.NET MVC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134" y="2742668"/>
            <a:ext cx="3505732" cy="350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7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</a:t>
            </a:r>
            <a:r>
              <a:rPr lang="en-US" dirty="0" smtClean="0"/>
              <a:t>Helpers in </a:t>
            </a:r>
            <a:r>
              <a:rPr lang="en-US" dirty="0"/>
              <a:t>ASP.NET MVC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 helpers essentially </a:t>
            </a:r>
            <a:r>
              <a:rPr lang="en-US" dirty="0"/>
              <a:t>provides </a:t>
            </a:r>
            <a:r>
              <a:rPr lang="en-US" dirty="0" smtClean="0"/>
              <a:t>AJAX functionality </a:t>
            </a:r>
            <a:r>
              <a:rPr lang="en-US" dirty="0"/>
              <a:t>to </a:t>
            </a:r>
            <a:r>
              <a:rPr lang="en-US" dirty="0" smtClean="0"/>
              <a:t>ASP.NET MVC applications</a:t>
            </a:r>
          </a:p>
          <a:p>
            <a:r>
              <a:rPr lang="en-US" dirty="0"/>
              <a:t>Two core features of </a:t>
            </a:r>
            <a:r>
              <a:rPr lang="en-US" dirty="0" smtClean="0"/>
              <a:t>AJAX helpers:</a:t>
            </a:r>
          </a:p>
          <a:p>
            <a:pPr lvl="1"/>
            <a:r>
              <a:rPr lang="en-US" dirty="0" smtClean="0"/>
              <a:t>Invoke </a:t>
            </a:r>
            <a:r>
              <a:rPr lang="en-US" dirty="0"/>
              <a:t>an action method using </a:t>
            </a:r>
            <a:r>
              <a:rPr lang="en-US" dirty="0" smtClean="0"/>
              <a:t>AJAX</a:t>
            </a:r>
          </a:p>
          <a:p>
            <a:pPr lvl="2"/>
            <a:r>
              <a:rPr lang="en-US" dirty="0" smtClean="0"/>
              <a:t>Use the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Ajax.ActionLink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helper</a:t>
            </a:r>
          </a:p>
          <a:p>
            <a:pPr lvl="1"/>
            <a:r>
              <a:rPr lang="en-US" dirty="0" smtClean="0"/>
              <a:t>Submit </a:t>
            </a:r>
            <a:r>
              <a:rPr lang="en-US" dirty="0"/>
              <a:t>an entire form using </a:t>
            </a:r>
            <a:r>
              <a:rPr lang="en-US" dirty="0" smtClean="0"/>
              <a:t>AJAX</a:t>
            </a:r>
          </a:p>
          <a:p>
            <a:pPr lvl="2"/>
            <a:r>
              <a:rPr lang="en-US" dirty="0" smtClean="0"/>
              <a:t>Use the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Ajax.BeginForm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helper</a:t>
            </a:r>
          </a:p>
          <a:p>
            <a:r>
              <a:rPr lang="en-US" dirty="0" smtClean="0"/>
              <a:t>When calling AJAX helpers you </a:t>
            </a:r>
            <a:r>
              <a:rPr lang="en-US" dirty="0"/>
              <a:t>provide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AjaxOptions</a:t>
            </a:r>
            <a:r>
              <a:rPr lang="en-US" dirty="0"/>
              <a:t> </a:t>
            </a:r>
            <a:r>
              <a:rPr lang="en-US" dirty="0" smtClean="0"/>
              <a:t>object with configurations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93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AjaxOptions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Url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URL to send </a:t>
            </a:r>
            <a:r>
              <a:rPr lang="en-US" dirty="0" smtClean="0"/>
              <a:t>request </a:t>
            </a:r>
            <a:endParaRPr lang="en-US" dirty="0"/>
          </a:p>
          <a:p>
            <a:pPr>
              <a:spcAft>
                <a:spcPts val="3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HttpMethod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Request method (GET or POST)</a:t>
            </a:r>
          </a:p>
          <a:p>
            <a:pPr>
              <a:spcAft>
                <a:spcPts val="3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InsertionMode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What to do with received data</a:t>
            </a:r>
          </a:p>
          <a:p>
            <a:pPr lvl="1">
              <a:spcAft>
                <a:spcPts val="300"/>
              </a:spcAft>
            </a:pPr>
            <a:r>
              <a:rPr lang="en-US" dirty="0" err="1"/>
              <a:t>InsertAfter</a:t>
            </a:r>
            <a:r>
              <a:rPr lang="en-US" dirty="0"/>
              <a:t>, </a:t>
            </a:r>
            <a:r>
              <a:rPr lang="en-US" dirty="0" err="1"/>
              <a:t>InsertBefore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/>
              <a:t>Replace</a:t>
            </a:r>
            <a:endParaRPr lang="en-US" dirty="0" smtClean="0"/>
          </a:p>
          <a:p>
            <a:pPr>
              <a:spcAft>
                <a:spcPts val="3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UpdateTargetId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Element to be populated</a:t>
            </a:r>
          </a:p>
          <a:p>
            <a:pPr>
              <a:spcAft>
                <a:spcPts val="3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LoadingElementId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Show/hide when loading</a:t>
            </a:r>
          </a:p>
          <a:p>
            <a:pPr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Confirm</a:t>
            </a:r>
            <a:r>
              <a:rPr lang="en-US" dirty="0" smtClean="0"/>
              <a:t> – Confirmation message</a:t>
            </a:r>
          </a:p>
          <a:p>
            <a:pPr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Events (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JavaScript functions)</a:t>
            </a:r>
            <a:endParaRPr lang="en-US" dirty="0"/>
          </a:p>
          <a:p>
            <a:pPr lvl="1">
              <a:spcAft>
                <a:spcPts val="300"/>
              </a:spcAft>
            </a:pPr>
            <a:r>
              <a:rPr lang="en-US" dirty="0" err="1" smtClean="0"/>
              <a:t>OnSuccess</a:t>
            </a:r>
            <a:r>
              <a:rPr lang="en-US" dirty="0" smtClean="0"/>
              <a:t>, </a:t>
            </a:r>
            <a:r>
              <a:rPr lang="en-US" dirty="0" err="1" smtClean="0"/>
              <a:t>OnFailure</a:t>
            </a:r>
            <a:r>
              <a:rPr lang="en-US" dirty="0" smtClean="0"/>
              <a:t>, </a:t>
            </a:r>
            <a:r>
              <a:rPr lang="en-US" dirty="0" err="1" smtClean="0"/>
              <a:t>OnBegin</a:t>
            </a:r>
            <a:r>
              <a:rPr lang="en-US" dirty="0" smtClean="0"/>
              <a:t>, </a:t>
            </a:r>
            <a:r>
              <a:rPr lang="en-US" dirty="0" err="1" smtClean="0"/>
              <a:t>OnComplete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1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Ajax.ActionLink</a:t>
            </a:r>
            <a:r>
              <a:rPr lang="en-US" dirty="0" smtClean="0"/>
              <a:t> </a:t>
            </a:r>
            <a:r>
              <a:rPr lang="en-US" dirty="0"/>
              <a:t>Helper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ext Placeholder 6"/>
          <p:cNvSpPr txBox="1">
            <a:spLocks noGrp="1"/>
          </p:cNvSpPr>
          <p:nvPr>
            <p:ph idx="1"/>
          </p:nvPr>
        </p:nvSpPr>
        <p:spPr>
          <a:xfrm>
            <a:off x="571500" y="2924060"/>
            <a:ext cx="8001000" cy="364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Ajax.ActionLink</a:t>
            </a:r>
            <a:r>
              <a:rPr lang="en-US" dirty="0"/>
              <a:t>("Get server time", "</a:t>
            </a:r>
            <a:r>
              <a:rPr lang="en-US" dirty="0" err="1"/>
              <a:t>ServerTime</a:t>
            </a:r>
            <a:r>
              <a:rPr lang="en-US" dirty="0"/>
              <a:t>", null,</a:t>
            </a:r>
          </a:p>
          <a:p>
            <a:r>
              <a:rPr lang="en-US" dirty="0"/>
              <a:t>    new </a:t>
            </a:r>
            <a:r>
              <a:rPr lang="en-US" dirty="0" err="1" smtClean="0"/>
              <a:t>AjaxOptions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r>
              <a:rPr lang="en-US" dirty="0"/>
              <a:t>        </a:t>
            </a:r>
            <a:r>
              <a:rPr lang="en-US" dirty="0" err="1"/>
              <a:t>UpdateTargetId</a:t>
            </a:r>
            <a:r>
              <a:rPr lang="en-US" dirty="0"/>
              <a:t> = "</a:t>
            </a:r>
            <a:r>
              <a:rPr lang="en-US" dirty="0" err="1"/>
              <a:t>timeDisplay</a:t>
            </a:r>
            <a:r>
              <a:rPr lang="en-US" dirty="0"/>
              <a:t>",</a:t>
            </a:r>
          </a:p>
          <a:p>
            <a:r>
              <a:rPr lang="en-US" dirty="0"/>
              <a:t>        </a:t>
            </a:r>
            <a:r>
              <a:rPr lang="en-US" dirty="0" err="1"/>
              <a:t>LoadingElementId</a:t>
            </a:r>
            <a:r>
              <a:rPr lang="en-US" dirty="0"/>
              <a:t> = "</a:t>
            </a:r>
            <a:r>
              <a:rPr lang="en-US" dirty="0" err="1"/>
              <a:t>timeDisplayLoading</a:t>
            </a:r>
            <a:r>
              <a:rPr lang="en-US" dirty="0"/>
              <a:t>",</a:t>
            </a:r>
          </a:p>
          <a:p>
            <a:r>
              <a:rPr lang="en-US" dirty="0"/>
              <a:t>        </a:t>
            </a:r>
            <a:r>
              <a:rPr lang="en-US" dirty="0" err="1"/>
              <a:t>HttpMethod</a:t>
            </a:r>
            <a:r>
              <a:rPr lang="en-US" dirty="0"/>
              <a:t> = "GET",</a:t>
            </a:r>
          </a:p>
          <a:p>
            <a:r>
              <a:rPr lang="en-US" dirty="0"/>
              <a:t>        </a:t>
            </a:r>
            <a:r>
              <a:rPr lang="en-US" dirty="0" err="1"/>
              <a:t>InsertionMode</a:t>
            </a:r>
            <a:r>
              <a:rPr lang="en-US" dirty="0"/>
              <a:t> = </a:t>
            </a:r>
            <a:r>
              <a:rPr lang="en-US" dirty="0" err="1"/>
              <a:t>InsertionMode.Replace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OnBegin</a:t>
            </a:r>
            <a:r>
              <a:rPr lang="en-US" dirty="0"/>
              <a:t> = "</a:t>
            </a:r>
            <a:r>
              <a:rPr lang="en-US" dirty="0" err="1"/>
              <a:t>OnAjaxRequestBegin</a:t>
            </a:r>
            <a:r>
              <a:rPr lang="en-US" dirty="0"/>
              <a:t>",</a:t>
            </a:r>
          </a:p>
          <a:p>
            <a:r>
              <a:rPr lang="en-US" dirty="0"/>
              <a:t>        </a:t>
            </a:r>
            <a:r>
              <a:rPr lang="en-US" dirty="0" err="1"/>
              <a:t>OnFailure</a:t>
            </a:r>
            <a:r>
              <a:rPr lang="en-US" dirty="0"/>
              <a:t> = "</a:t>
            </a:r>
            <a:r>
              <a:rPr lang="en-US" dirty="0" err="1"/>
              <a:t>OnAjaxRequestFailure</a:t>
            </a:r>
            <a:r>
              <a:rPr lang="en-US" dirty="0"/>
              <a:t>",</a:t>
            </a:r>
          </a:p>
          <a:p>
            <a:r>
              <a:rPr lang="en-US" dirty="0"/>
              <a:t>        </a:t>
            </a:r>
            <a:r>
              <a:rPr lang="en-US" dirty="0" err="1"/>
              <a:t>OnSuccess</a:t>
            </a:r>
            <a:r>
              <a:rPr lang="en-US" dirty="0"/>
              <a:t> = "</a:t>
            </a:r>
            <a:r>
              <a:rPr lang="en-US" dirty="0" err="1"/>
              <a:t>OnAjaxRequestSuccess</a:t>
            </a:r>
            <a:r>
              <a:rPr lang="en-US" dirty="0"/>
              <a:t>",</a:t>
            </a:r>
          </a:p>
          <a:p>
            <a:r>
              <a:rPr lang="en-US" dirty="0"/>
              <a:t>        </a:t>
            </a:r>
            <a:r>
              <a:rPr lang="en-US" dirty="0" err="1"/>
              <a:t>OnComplete</a:t>
            </a:r>
            <a:r>
              <a:rPr lang="en-US" dirty="0"/>
              <a:t> = "</a:t>
            </a:r>
            <a:r>
              <a:rPr lang="en-US" dirty="0" err="1"/>
              <a:t>OnAjaxRequestComplete</a:t>
            </a:r>
            <a:r>
              <a:rPr lang="en-US" dirty="0"/>
              <a:t>"</a:t>
            </a:r>
          </a:p>
          <a:p>
            <a:r>
              <a:rPr lang="en-US" dirty="0"/>
              <a:t>    }, new { @class = 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 })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Defines an action link for getting data</a:t>
            </a:r>
          </a:p>
          <a:p>
            <a:r>
              <a:rPr lang="en-US" dirty="0" smtClean="0"/>
              <a:t>Makes an AJAX request</a:t>
            </a:r>
          </a:p>
          <a:p>
            <a:r>
              <a:rPr lang="en-US" dirty="0" smtClean="0"/>
              <a:t>Can be </a:t>
            </a:r>
            <a:r>
              <a:rPr lang="en-US" dirty="0"/>
              <a:t>configured with </a:t>
            </a:r>
            <a:r>
              <a:rPr lang="en-US" dirty="0" err="1" smtClean="0"/>
              <a:t>AjaxOptions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8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Ajax.BeginForm</a:t>
            </a:r>
            <a:r>
              <a:rPr lang="en-US" dirty="0" smtClean="0"/>
              <a:t> </a:t>
            </a:r>
            <a:r>
              <a:rPr lang="en-US" dirty="0"/>
              <a:t>Helper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ext Placeholder 6"/>
          <p:cNvSpPr txBox="1">
            <a:spLocks noGrp="1"/>
          </p:cNvSpPr>
          <p:nvPr>
            <p:ph idx="1"/>
          </p:nvPr>
        </p:nvSpPr>
        <p:spPr>
          <a:xfrm>
            <a:off x="300487" y="3048000"/>
            <a:ext cx="85344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smtClean="0"/>
              <a:t>using (</a:t>
            </a:r>
            <a:r>
              <a:rPr lang="en-US" dirty="0" err="1" smtClean="0"/>
              <a:t>Ajax.BeginForm</a:t>
            </a:r>
            <a:r>
              <a:rPr lang="en-US" dirty="0"/>
              <a:t>("Search",</a:t>
            </a:r>
          </a:p>
          <a:p>
            <a:r>
              <a:rPr lang="en-US" dirty="0"/>
              <a:t>    new </a:t>
            </a:r>
            <a:r>
              <a:rPr lang="en-US" dirty="0" err="1" smtClean="0"/>
              <a:t>AjaxOptions</a:t>
            </a:r>
            <a:r>
              <a:rPr lang="en-US" dirty="0" smtClean="0"/>
              <a:t> {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UpdateTargetId</a:t>
            </a:r>
            <a:r>
              <a:rPr lang="en-US" dirty="0"/>
              <a:t> = "results",</a:t>
            </a:r>
          </a:p>
          <a:p>
            <a:r>
              <a:rPr lang="en-US" dirty="0"/>
              <a:t>        </a:t>
            </a:r>
            <a:r>
              <a:rPr lang="en-US" dirty="0" err="1"/>
              <a:t>InsertionMode</a:t>
            </a:r>
            <a:r>
              <a:rPr lang="en-US" dirty="0"/>
              <a:t> = </a:t>
            </a:r>
            <a:r>
              <a:rPr lang="en-US" dirty="0" err="1"/>
              <a:t>InsertionMode.Replace</a:t>
            </a:r>
            <a:endParaRPr lang="en-US" dirty="0"/>
          </a:p>
          <a:p>
            <a:r>
              <a:rPr lang="en-US" dirty="0"/>
              <a:t>    }))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&lt;input type="text" name="query" /&gt;</a:t>
            </a:r>
          </a:p>
          <a:p>
            <a:r>
              <a:rPr lang="en-US" dirty="0"/>
              <a:t>    &lt;input type="submit" /&gt;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&lt;div id="results</a:t>
            </a:r>
            <a:r>
              <a:rPr lang="en-US" dirty="0" smtClean="0"/>
              <a:t>"&gt;</a:t>
            </a:r>
            <a:r>
              <a:rPr lang="en-US" dirty="0"/>
              <a:t>@</a:t>
            </a:r>
            <a:r>
              <a:rPr lang="en-US" dirty="0" err="1"/>
              <a:t>Html.Partial</a:t>
            </a:r>
            <a:r>
              <a:rPr lang="en-US" dirty="0"/>
              <a:t>("_</a:t>
            </a:r>
            <a:r>
              <a:rPr lang="en-US" dirty="0" err="1"/>
              <a:t>BookResult</a:t>
            </a:r>
            <a:r>
              <a:rPr lang="en-US" dirty="0"/>
              <a:t>", Model)</a:t>
            </a:r>
            <a:r>
              <a:rPr lang="en-US" dirty="0" smtClean="0"/>
              <a:t>&lt;/</a:t>
            </a:r>
            <a:r>
              <a:rPr lang="en-US" dirty="0"/>
              <a:t>div&gt;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Defines an form for sending data</a:t>
            </a:r>
          </a:p>
          <a:p>
            <a:r>
              <a:rPr lang="en-US" dirty="0" smtClean="0"/>
              <a:t>Makes an AJAX request</a:t>
            </a:r>
          </a:p>
          <a:p>
            <a:r>
              <a:rPr lang="en-US" dirty="0"/>
              <a:t>Can be configured with </a:t>
            </a:r>
            <a:r>
              <a:rPr lang="en-US" dirty="0" err="1"/>
              <a:t>AjaxOptions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AJAX with </a:t>
            </a:r>
            <a:r>
              <a:rPr lang="en-US" dirty="0" err="1" smtClean="0"/>
              <a:t>PartialView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ext Placeholder 6"/>
          <p:cNvSpPr txBox="1">
            <a:spLocks noGrp="1"/>
          </p:cNvSpPr>
          <p:nvPr>
            <p:ph idx="1"/>
          </p:nvPr>
        </p:nvSpPr>
        <p:spPr>
          <a:xfrm>
            <a:off x="457200" y="2362200"/>
            <a:ext cx="8229600" cy="39555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</a:t>
            </a:r>
            <a:r>
              <a:rPr lang="en-US" dirty="0" err="1"/>
              <a:t>ActionResult</a:t>
            </a:r>
            <a:r>
              <a:rPr lang="en-US" dirty="0"/>
              <a:t> Search(string query)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result = </a:t>
            </a:r>
            <a:r>
              <a:rPr lang="en-US" dirty="0" err="1"/>
              <a:t>BooksData</a:t>
            </a:r>
            <a:endParaRPr lang="en-US" dirty="0"/>
          </a:p>
          <a:p>
            <a:r>
              <a:rPr lang="en-US" dirty="0"/>
              <a:t>        .</a:t>
            </a:r>
            <a:r>
              <a:rPr lang="en-US" dirty="0" err="1"/>
              <a:t>GetAll</a:t>
            </a:r>
            <a:r>
              <a:rPr lang="en-US" dirty="0"/>
              <a:t>()</a:t>
            </a:r>
          </a:p>
          <a:p>
            <a:r>
              <a:rPr lang="en-US" dirty="0"/>
              <a:t>        .</a:t>
            </a:r>
            <a:r>
              <a:rPr lang="en-US" dirty="0" err="1"/>
              <a:t>AsQueryable</a:t>
            </a:r>
            <a:r>
              <a:rPr lang="en-US" dirty="0"/>
              <a:t>()</a:t>
            </a:r>
          </a:p>
          <a:p>
            <a:r>
              <a:rPr lang="en-US" dirty="0"/>
              <a:t>        .Where(book =&gt; </a:t>
            </a:r>
            <a:r>
              <a:rPr lang="en-US" dirty="0" err="1"/>
              <a:t>book.Title.ToLower</a:t>
            </a:r>
            <a:r>
              <a:rPr lang="en-US" dirty="0"/>
              <a:t>().Contains(</a:t>
            </a:r>
            <a:r>
              <a:rPr lang="en-US" dirty="0" err="1"/>
              <a:t>query.ToLower</a:t>
            </a:r>
            <a:r>
              <a:rPr lang="en-US" dirty="0"/>
              <a:t>()))</a:t>
            </a:r>
          </a:p>
          <a:p>
            <a:r>
              <a:rPr lang="en-US" dirty="0"/>
              <a:t>        .Select(</a:t>
            </a:r>
            <a:r>
              <a:rPr lang="en-US" dirty="0" err="1"/>
              <a:t>BookViewModel.FromBook</a:t>
            </a:r>
            <a:r>
              <a:rPr lang="en-US" dirty="0"/>
              <a:t>)</a:t>
            </a:r>
          </a:p>
          <a:p>
            <a:r>
              <a:rPr lang="en-US" dirty="0"/>
              <a:t>        .</a:t>
            </a:r>
            <a:r>
              <a:rPr lang="en-US" dirty="0" err="1"/>
              <a:t>ToList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return </a:t>
            </a:r>
            <a:r>
              <a:rPr lang="en-US" dirty="0" err="1"/>
              <a:t>this.PartialView</a:t>
            </a:r>
            <a:r>
              <a:rPr lang="en-US" dirty="0"/>
              <a:t>("_</a:t>
            </a:r>
            <a:r>
              <a:rPr lang="en-US" dirty="0" err="1"/>
              <a:t>BookResult</a:t>
            </a:r>
            <a:r>
              <a:rPr lang="en-US" dirty="0"/>
              <a:t>", result);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Return a </a:t>
            </a:r>
            <a:r>
              <a:rPr lang="en-US" dirty="0" err="1" smtClean="0"/>
              <a:t>PartialView</a:t>
            </a:r>
            <a:r>
              <a:rPr lang="en-US" dirty="0" smtClean="0"/>
              <a:t> to the helpers</a:t>
            </a:r>
          </a:p>
          <a:p>
            <a:r>
              <a:rPr lang="en-US" dirty="0" smtClean="0"/>
              <a:t>Can be done through the original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JSON and MVC</a:t>
            </a:r>
            <a:endParaRPr lang="en-US" dirty="0"/>
          </a:p>
        </p:txBody>
      </p:sp>
      <p:pic>
        <p:nvPicPr>
          <p:cNvPr id="2050" name="Picture 2" descr="http://cdn.marketplaceimages.windowsphone.com/v8/images/db5d3cf1-222f-4cb0-b438-b7aff22ca3d7?imageType=ws_icon_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4114800" cy="411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67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And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Ajax </a:t>
            </a:r>
            <a:r>
              <a:rPr lang="en-US" dirty="0"/>
              <a:t>Helpers cover simple </a:t>
            </a:r>
            <a:r>
              <a:rPr lang="en-US" dirty="0" smtClean="0"/>
              <a:t>scenarios</a:t>
            </a:r>
            <a:endParaRPr lang="en-US" b="0" dirty="0"/>
          </a:p>
          <a:p>
            <a:pPr lvl="1"/>
            <a:r>
              <a:rPr lang="en-US" dirty="0"/>
              <a:t>Replacing HTML content </a:t>
            </a:r>
          </a:p>
          <a:p>
            <a:pPr lvl="1"/>
            <a:r>
              <a:rPr lang="en-US" dirty="0"/>
              <a:t>Partial page rendering </a:t>
            </a:r>
            <a:endParaRPr lang="en-US" b="0" dirty="0"/>
          </a:p>
          <a:p>
            <a:r>
              <a:rPr lang="en-US" dirty="0"/>
              <a:t>Other scenarios require some JavaScript </a:t>
            </a:r>
            <a:endParaRPr lang="en-US" dirty="0" smtClean="0"/>
          </a:p>
          <a:p>
            <a:pPr lvl="1"/>
            <a:r>
              <a:rPr lang="en-US" dirty="0" smtClean="0"/>
              <a:t>Auto-complete </a:t>
            </a:r>
            <a:r>
              <a:rPr lang="en-US" dirty="0"/>
              <a:t>textboxes </a:t>
            </a:r>
            <a:endParaRPr lang="en-US" b="0" dirty="0"/>
          </a:p>
          <a:p>
            <a:pPr lvl="1"/>
            <a:r>
              <a:rPr lang="en-US" dirty="0"/>
              <a:t>Client-side validation </a:t>
            </a:r>
            <a:endParaRPr lang="en-US" b="0" dirty="0"/>
          </a:p>
          <a:p>
            <a:pPr lvl="1"/>
            <a:r>
              <a:rPr lang="en-US" dirty="0"/>
              <a:t>Invoking JSON services and actions </a:t>
            </a:r>
            <a:endParaRPr lang="en-US" b="0" dirty="0"/>
          </a:p>
          <a:p>
            <a:pPr lvl="1"/>
            <a:r>
              <a:rPr lang="en-US" dirty="0" smtClean="0"/>
              <a:t>Animations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JSON and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Return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JsonResult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in the action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getJSON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method from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jQuery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Text Placeholder 6"/>
          <p:cNvSpPr txBox="1">
            <a:spLocks noGrp="1"/>
          </p:cNvSpPr>
          <p:nvPr>
            <p:ph idx="1"/>
          </p:nvPr>
        </p:nvSpPr>
        <p:spPr>
          <a:xfrm>
            <a:off x="381000" y="1676400"/>
            <a:ext cx="8382000" cy="16933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</a:t>
            </a:r>
            <a:r>
              <a:rPr lang="en-US" dirty="0" err="1"/>
              <a:t>JsonResult</a:t>
            </a:r>
            <a:r>
              <a:rPr lang="en-US" dirty="0"/>
              <a:t> </a:t>
            </a:r>
            <a:r>
              <a:rPr lang="en-US" dirty="0" err="1"/>
              <a:t>AllBooks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books = </a:t>
            </a:r>
            <a:r>
              <a:rPr lang="en-US" dirty="0" err="1"/>
              <a:t>BooksData.GetAll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/>
              <a:t>    return </a:t>
            </a:r>
            <a:r>
              <a:rPr lang="en-US" dirty="0" err="1"/>
              <a:t>this.Json</a:t>
            </a:r>
            <a:r>
              <a:rPr lang="en-US" dirty="0"/>
              <a:t>(books, </a:t>
            </a:r>
            <a:r>
              <a:rPr lang="en-US" dirty="0" err="1"/>
              <a:t>JsonRequestBehavior.AllowGet</a:t>
            </a:r>
            <a:r>
              <a:rPr lang="en-US" b="0" dirty="0"/>
              <a:t>);</a:t>
            </a:r>
          </a:p>
          <a:p>
            <a:r>
              <a:rPr lang="en-US" b="0" dirty="0"/>
              <a:t>}</a:t>
            </a:r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266700" y="4293275"/>
            <a:ext cx="86106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jQuery.getJSON</a:t>
            </a:r>
            <a:r>
              <a:rPr lang="en-US" dirty="0"/>
              <a:t>("</a:t>
            </a:r>
            <a:r>
              <a:rPr lang="en-US" dirty="0" err="1"/>
              <a:t>AllBooks</a:t>
            </a:r>
            <a:r>
              <a:rPr lang="en-US" dirty="0"/>
              <a:t>", "", function(data) {</a:t>
            </a:r>
          </a:p>
          <a:p>
            <a:r>
              <a:rPr lang="en-US" dirty="0"/>
              <a:t>    jQuery(data).each(function (index, element) {</a:t>
            </a:r>
          </a:p>
          <a:p>
            <a:r>
              <a:rPr lang="en-US" dirty="0"/>
              <a:t>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newBookElement</a:t>
            </a:r>
            <a:r>
              <a:rPr lang="en-US" dirty="0"/>
              <a:t> = $("&lt;</a:t>
            </a:r>
            <a:r>
              <a:rPr lang="en-US" dirty="0" smtClean="0"/>
              <a:t>li</a:t>
            </a:r>
            <a:r>
              <a:rPr lang="bg-BG" dirty="0" smtClean="0"/>
              <a:t>&gt;</a:t>
            </a:r>
            <a:r>
              <a:rPr lang="en-US" dirty="0" smtClean="0"/>
              <a:t>+</a:t>
            </a:r>
            <a:r>
              <a:rPr lang="en-US" dirty="0" err="1" smtClean="0"/>
              <a:t>element.Title</a:t>
            </a:r>
            <a:r>
              <a:rPr lang="en-US" dirty="0" smtClean="0"/>
              <a:t>+"&lt;/</a:t>
            </a:r>
            <a:r>
              <a:rPr lang="en-US" dirty="0"/>
              <a:t>li&gt;");</a:t>
            </a:r>
          </a:p>
          <a:p>
            <a:r>
              <a:rPr lang="en-US" dirty="0"/>
              <a:t>        $("#books").append(</a:t>
            </a:r>
            <a:r>
              <a:rPr lang="en-US" dirty="0" err="1"/>
              <a:t>newBookElement</a:t>
            </a:r>
            <a:r>
              <a:rPr lang="en-US" dirty="0"/>
              <a:t>);</a:t>
            </a:r>
          </a:p>
          <a:p>
            <a:r>
              <a:rPr lang="bg-BG" dirty="0" smtClean="0"/>
              <a:t>    </a:t>
            </a:r>
            <a:r>
              <a:rPr lang="en-US" dirty="0" smtClean="0"/>
              <a:t>});</a:t>
            </a:r>
            <a:endParaRPr lang="en-US" dirty="0"/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What is AJAX?</a:t>
            </a:r>
          </a:p>
          <a:p>
            <a:pPr lvl="1"/>
            <a:r>
              <a:rPr lang="en-US" dirty="0" smtClean="0"/>
              <a:t>Raw AJAX vs. using library</a:t>
            </a:r>
          </a:p>
          <a:p>
            <a:r>
              <a:rPr lang="en-US" dirty="0" smtClean="0"/>
              <a:t>Unobtrusive JavaScript</a:t>
            </a:r>
          </a:p>
          <a:p>
            <a:r>
              <a:rPr lang="en-US" dirty="0" smtClean="0"/>
              <a:t>AJAX MVC Helpers</a:t>
            </a:r>
          </a:p>
          <a:p>
            <a:pPr lvl="1"/>
            <a:r>
              <a:rPr lang="en-US" dirty="0" err="1" smtClean="0"/>
              <a:t>ActionLink</a:t>
            </a:r>
            <a:endParaRPr lang="en-US" dirty="0" smtClean="0"/>
          </a:p>
          <a:p>
            <a:pPr lvl="1"/>
            <a:r>
              <a:rPr lang="en-US" dirty="0" err="1" smtClean="0"/>
              <a:t>BeginForm</a:t>
            </a:r>
            <a:endParaRPr lang="en-US" dirty="0" smtClean="0"/>
          </a:p>
          <a:p>
            <a:pPr lvl="1"/>
            <a:r>
              <a:rPr lang="en-US" dirty="0" smtClean="0"/>
              <a:t>Partial views and AJAX</a:t>
            </a:r>
          </a:p>
          <a:p>
            <a:r>
              <a:rPr lang="en-US" dirty="0" smtClean="0"/>
              <a:t>JSON, AJAX and ASP.NET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804" y="1143000"/>
            <a:ext cx="3145796" cy="2353056"/>
          </a:xfrm>
          <a:prstGeom prst="roundRect">
            <a:avLst>
              <a:gd name="adj" fmla="val 10511"/>
            </a:avLst>
          </a:prstGeom>
        </p:spPr>
      </p:pic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/>
              <a:t>AJAX with ASP.NET 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>
                <a:hlinkClick r:id="rId2"/>
              </a:rPr>
              <a:t>http</a:t>
            </a:r>
            <a:r>
              <a:rPr lang="en-US" smtClean="0">
                <a:hlinkClick r:id="rId2"/>
              </a:rPr>
              <a:t>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599" y="914400"/>
            <a:ext cx="7924800" cy="685800"/>
          </a:xfrm>
        </p:spPr>
        <p:txBody>
          <a:bodyPr/>
          <a:lstStyle/>
          <a:p>
            <a:r>
              <a:rPr lang="en-US" sz="5400" dirty="0"/>
              <a:t>What is AJAX?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 descr="http://programmerguru.com/ajax-tutorial/wp-content/uploads/sites/8/2013/04/ajax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564" y="1905000"/>
            <a:ext cx="5404869" cy="3505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8763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AJAX is acronym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Asynchronous JavaScript and XML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Technique for </a:t>
            </a:r>
            <a:r>
              <a:rPr lang="en-US" dirty="0"/>
              <a:t>asynchronously </a:t>
            </a:r>
            <a:r>
              <a:rPr lang="en-US" dirty="0" smtClean="0"/>
              <a:t>(in the background) loading of dynamic content and data from the server side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Allows dynamic client-side changes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Two styles of AJAX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Partial page rendering – loading of HTML fragment and showing it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JSON service – loading JSON object and client-side processing it with JavaScript / 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3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2318"/>
            <a:ext cx="8382000" cy="5490882"/>
          </a:xfrm>
        </p:spPr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/>
              <a:t>Asynchronous </a:t>
            </a:r>
            <a:r>
              <a:rPr lang="en-US" dirty="0" smtClean="0"/>
              <a:t>calls</a:t>
            </a:r>
          </a:p>
          <a:p>
            <a:pPr lvl="1"/>
            <a:r>
              <a:rPr lang="en-US" dirty="0"/>
              <a:t>Minimal data </a:t>
            </a:r>
            <a:r>
              <a:rPr lang="en-US" dirty="0" smtClean="0"/>
              <a:t>transfer (traffic)</a:t>
            </a:r>
          </a:p>
          <a:p>
            <a:pPr lvl="1"/>
            <a:r>
              <a:rPr lang="en-US" dirty="0"/>
              <a:t>Limited processing on the </a:t>
            </a:r>
            <a:r>
              <a:rPr lang="en-US" dirty="0" smtClean="0"/>
              <a:t>server</a:t>
            </a:r>
          </a:p>
          <a:p>
            <a:pPr lvl="1"/>
            <a:r>
              <a:rPr lang="en-US" dirty="0"/>
              <a:t>Responsiveness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/>
              <a:t>The back and refresh button are </a:t>
            </a:r>
            <a:r>
              <a:rPr lang="en-US" dirty="0" smtClean="0"/>
              <a:t>useless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7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The XMLHttpRequest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r>
              <a:rPr lang="en-US" dirty="0" smtClean="0"/>
              <a:t>Raw AJAX</a:t>
            </a:r>
          </a:p>
          <a:p>
            <a:r>
              <a:rPr lang="en-US" dirty="0" smtClean="0"/>
              <a:t>Used to send HTTP or HTTPS requests directly to a web server</a:t>
            </a:r>
          </a:p>
          <a:p>
            <a:r>
              <a:rPr lang="en-US" dirty="0" smtClean="0"/>
              <a:t>The data might be received from the server as JSON, XML, HTML, or as plain text.</a:t>
            </a:r>
          </a:p>
          <a:p>
            <a:r>
              <a:rPr lang="en-US" dirty="0" smtClean="0"/>
              <a:t>Requests will only succeed if they are made to the same server that served the original web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Demo: Raw AJAX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ext Placeholder 6"/>
          <p:cNvSpPr txBox="1">
            <a:spLocks noGrp="1"/>
          </p:cNvSpPr>
          <p:nvPr>
            <p:ph idx="1"/>
          </p:nvPr>
        </p:nvSpPr>
        <p:spPr>
          <a:xfrm>
            <a:off x="781050" y="1295400"/>
            <a:ext cx="75819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</a:t>
            </a:r>
            <a:r>
              <a:rPr lang="en-US" dirty="0" smtClean="0"/>
              <a:t>unction </a:t>
            </a:r>
            <a:r>
              <a:rPr lang="en-US" dirty="0" err="1" smtClean="0"/>
              <a:t>getServerTime</a:t>
            </a:r>
            <a:r>
              <a:rPr lang="en-US" dirty="0"/>
              <a:t>() {</a:t>
            </a:r>
          </a:p>
          <a:p>
            <a:r>
              <a:rPr lang="en-US" dirty="0" smtClean="0"/>
              <a:t>	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xhr</a:t>
            </a:r>
            <a:r>
              <a:rPr lang="en-US" dirty="0" smtClean="0"/>
              <a:t> = new </a:t>
            </a:r>
            <a:r>
              <a:rPr lang="en-US" dirty="0" err="1" smtClean="0"/>
              <a:t>XMLHttpRequest</a:t>
            </a:r>
            <a:r>
              <a:rPr lang="en-US" dirty="0"/>
              <a:t>();</a:t>
            </a:r>
          </a:p>
          <a:p>
            <a:r>
              <a:rPr lang="en-US" dirty="0" smtClean="0"/>
              <a:t>	 </a:t>
            </a:r>
            <a:r>
              <a:rPr lang="en-US" dirty="0" err="1" smtClean="0"/>
              <a:t>xhr.open</a:t>
            </a:r>
            <a:r>
              <a:rPr lang="en-US" dirty="0"/>
              <a:t>("GET", "/Home/</a:t>
            </a:r>
            <a:r>
              <a:rPr lang="en-US" dirty="0" err="1"/>
              <a:t>ServerTime</a:t>
            </a:r>
            <a:r>
              <a:rPr lang="en-US" dirty="0"/>
              <a:t>", true);</a:t>
            </a:r>
          </a:p>
          <a:p>
            <a:r>
              <a:rPr lang="en-US" dirty="0" smtClean="0"/>
              <a:t>	 </a:t>
            </a:r>
            <a:r>
              <a:rPr lang="en-US" dirty="0" err="1" smtClean="0"/>
              <a:t>xhr.onreadystatechange</a:t>
            </a:r>
            <a:r>
              <a:rPr lang="en-US" dirty="0" smtClean="0"/>
              <a:t> = </a:t>
            </a:r>
            <a:r>
              <a:rPr lang="en-US" dirty="0"/>
              <a:t>function() {</a:t>
            </a:r>
          </a:p>
          <a:p>
            <a:r>
              <a:rPr lang="en-US" dirty="0"/>
              <a:t> </a:t>
            </a:r>
            <a:r>
              <a:rPr lang="en-US" dirty="0" smtClean="0"/>
              <a:t>     if(</a:t>
            </a:r>
            <a:r>
              <a:rPr lang="en-US" dirty="0" err="1" smtClean="0"/>
              <a:t>xhr.readyState</a:t>
            </a:r>
            <a:r>
              <a:rPr lang="en-US" dirty="0" smtClean="0"/>
              <a:t> == </a:t>
            </a:r>
            <a:r>
              <a:rPr lang="en-US" dirty="0"/>
              <a:t>4) {</a:t>
            </a:r>
          </a:p>
          <a:p>
            <a:r>
              <a:rPr lang="en-US" dirty="0"/>
              <a:t> </a:t>
            </a:r>
            <a:r>
              <a:rPr lang="en-US" dirty="0" smtClean="0"/>
              <a:t>        if(</a:t>
            </a:r>
            <a:r>
              <a:rPr lang="en-US" dirty="0" err="1" smtClean="0"/>
              <a:t>xhr.status</a:t>
            </a:r>
            <a:r>
              <a:rPr lang="en-US" dirty="0" smtClean="0"/>
              <a:t> == </a:t>
            </a:r>
            <a:r>
              <a:rPr lang="en-US" dirty="0"/>
              <a:t>"200") {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timeDiv</a:t>
            </a:r>
            <a:r>
              <a:rPr lang="en-US" dirty="0"/>
              <a:t>= 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document.getElementById</a:t>
            </a:r>
            <a:r>
              <a:rPr lang="en-US" dirty="0"/>
              <a:t>("</a:t>
            </a:r>
            <a:r>
              <a:rPr lang="en-US" dirty="0" err="1"/>
              <a:t>timeDisplay</a:t>
            </a:r>
            <a:r>
              <a:rPr lang="en-US" dirty="0"/>
              <a:t>");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timeDiv.innerHTML</a:t>
            </a:r>
            <a:r>
              <a:rPr lang="en-US" dirty="0"/>
              <a:t>= </a:t>
            </a:r>
            <a:r>
              <a:rPr lang="en-US" dirty="0" err="1"/>
              <a:t>xhr.responseText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   } else {</a:t>
            </a:r>
            <a:endParaRPr lang="en-US" dirty="0"/>
          </a:p>
          <a:p>
            <a:r>
              <a:rPr lang="en-US" dirty="0"/>
              <a:t>            alert(</a:t>
            </a:r>
            <a:r>
              <a:rPr lang="en-US" dirty="0" smtClean="0"/>
              <a:t>'Status not OK: </a:t>
            </a:r>
            <a:r>
              <a:rPr lang="en-US" dirty="0"/>
              <a:t>'+</a:t>
            </a:r>
            <a:r>
              <a:rPr lang="en-US" dirty="0" err="1"/>
              <a:t>xhr.status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       }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}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}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xhr.send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659922"/>
            <a:ext cx="8686800" cy="5943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Raw AJAX Example</a:t>
            </a:r>
          </a:p>
        </p:txBody>
      </p:sp>
    </p:spTree>
    <p:extLst>
      <p:ext uri="{BB962C8B-B14F-4D97-AF65-F5344CB8AC3E}">
        <p14:creationId xmlns:p14="http://schemas.microsoft.com/office/powerpoint/2010/main" val="113842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Demo: AJAX with 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762000"/>
            <a:ext cx="8686800" cy="5943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AJAX with jQuery e</a:t>
            </a:r>
            <a:r>
              <a:rPr lang="en-US" dirty="0" smtClean="0"/>
              <a:t>xample</a:t>
            </a:r>
            <a:r>
              <a:rPr lang="bg-BG"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can use also jQuery functions like</a:t>
            </a:r>
            <a:r>
              <a:rPr lang="bg-BG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ajax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.get()</a:t>
            </a:r>
          </a:p>
          <a:p>
            <a:pPr lvl="1"/>
            <a:r>
              <a:rPr lang="en-US" dirty="0" smtClean="0"/>
              <a:t>.post()</a:t>
            </a:r>
          </a:p>
        </p:txBody>
      </p:sp>
      <p:sp>
        <p:nvSpPr>
          <p:cNvPr id="6" name="Text Placeholder 6"/>
          <p:cNvSpPr txBox="1">
            <a:spLocks noGrp="1"/>
          </p:cNvSpPr>
          <p:nvPr>
            <p:ph idx="1"/>
          </p:nvPr>
        </p:nvSpPr>
        <p:spPr>
          <a:xfrm>
            <a:off x="781050" y="1524000"/>
            <a:ext cx="7581900" cy="23544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&lt;div id="</a:t>
            </a:r>
            <a:r>
              <a:rPr lang="en-US" dirty="0" err="1"/>
              <a:t>timeDisplay</a:t>
            </a:r>
            <a:r>
              <a:rPr lang="en-US" dirty="0"/>
              <a:t>"&gt;&lt;/div&gt;</a:t>
            </a:r>
          </a:p>
          <a:p>
            <a:r>
              <a:rPr lang="en-US" dirty="0" smtClean="0"/>
              <a:t>&lt;a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getServerTime</a:t>
            </a:r>
            <a:r>
              <a:rPr lang="en-US" dirty="0"/>
              <a:t>()"&gt;Get server time</a:t>
            </a:r>
            <a:r>
              <a:rPr lang="en-US" dirty="0" smtClean="0"/>
              <a:t>&lt;/a&gt;</a:t>
            </a:r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    function </a:t>
            </a:r>
            <a:r>
              <a:rPr lang="en-US" dirty="0" err="1"/>
              <a:t>getServerTime</a:t>
            </a:r>
            <a:r>
              <a:rPr lang="en-US" dirty="0"/>
              <a:t>() {</a:t>
            </a:r>
          </a:p>
          <a:p>
            <a:r>
              <a:rPr lang="en-US" dirty="0"/>
              <a:t>        $("#</a:t>
            </a:r>
            <a:r>
              <a:rPr lang="en-US" dirty="0" err="1"/>
              <a:t>timeDisplay</a:t>
            </a:r>
            <a:r>
              <a:rPr lang="en-US" dirty="0"/>
              <a:t>").load("/Home/</a:t>
            </a:r>
            <a:r>
              <a:rPr lang="en-US" dirty="0" err="1"/>
              <a:t>ServerTime</a:t>
            </a:r>
            <a:r>
              <a:rPr lang="en-US" dirty="0"/>
              <a:t>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72599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 smtClean="0"/>
              <a:t>Unobtrusive JavaScript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573" y="2590800"/>
            <a:ext cx="4796853" cy="3200400"/>
          </a:xfrm>
          <a:prstGeom prst="roundRect">
            <a:avLst>
              <a:gd name="adj" fmla="val 9312"/>
            </a:avLst>
          </a:prstGeom>
        </p:spPr>
      </p:pic>
    </p:spTree>
    <p:extLst>
      <p:ext uri="{BB962C8B-B14F-4D97-AF65-F5344CB8AC3E}">
        <p14:creationId xmlns:p14="http://schemas.microsoft.com/office/powerpoint/2010/main" val="48707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11079</TotalTime>
  <Words>785</Words>
  <Application>Microsoft Office PowerPoint</Application>
  <PresentationFormat>On-screen Show (4:3)</PresentationFormat>
  <Paragraphs>199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Cambria</vt:lpstr>
      <vt:lpstr>Consolas</vt:lpstr>
      <vt:lpstr>Corbel</vt:lpstr>
      <vt:lpstr>Wingdings 2</vt:lpstr>
      <vt:lpstr>Telerik Academy</vt:lpstr>
      <vt:lpstr>AJAX with ASP.NET MVC</vt:lpstr>
      <vt:lpstr>Table of Contents</vt:lpstr>
      <vt:lpstr>What is AJAX?</vt:lpstr>
      <vt:lpstr>AJAX</vt:lpstr>
      <vt:lpstr>AJAX Pros and Cons</vt:lpstr>
      <vt:lpstr>The XMLHttpRequest object</vt:lpstr>
      <vt:lpstr>Demo: Raw AJAX</vt:lpstr>
      <vt:lpstr>Demo: AJAX with jQuery</vt:lpstr>
      <vt:lpstr>Unobtrusive JavaScript</vt:lpstr>
      <vt:lpstr>Unobtrusive JavaScript</vt:lpstr>
      <vt:lpstr>AJAX Helpers  in ASP.NET MVC</vt:lpstr>
      <vt:lpstr>AJAX Helpers in ASP.NET MVC</vt:lpstr>
      <vt:lpstr>AjaxOptions Object</vt:lpstr>
      <vt:lpstr>Demo: Ajax.ActionLink Helper</vt:lpstr>
      <vt:lpstr>Demo: Ajax.BeginForm Helper</vt:lpstr>
      <vt:lpstr>Demo: AJAX with PartialView</vt:lpstr>
      <vt:lpstr>JSON and MVC</vt:lpstr>
      <vt:lpstr>JSON And MVC</vt:lpstr>
      <vt:lpstr>Demo: JSON and MVC</vt:lpstr>
      <vt:lpstr>AJAX with ASP.NET MVC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Nikolay.IT</dc:creator>
  <cp:keywords>telerik software academy, free courses for developers</cp:keywords>
  <cp:lastModifiedBy>Konstantin Simeonov</cp:lastModifiedBy>
  <cp:revision>925</cp:revision>
  <dcterms:created xsi:type="dcterms:W3CDTF">2007-12-08T16:03:35Z</dcterms:created>
  <dcterms:modified xsi:type="dcterms:W3CDTF">2016-02-01T10:41:34Z</dcterms:modified>
  <cp:category>software engineering</cp:category>
</cp:coreProperties>
</file>