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handoutMasterIdLst>
    <p:handoutMasterId r:id="rId41"/>
  </p:handoutMasterIdLst>
  <p:sldIdLst>
    <p:sldId id="334" r:id="rId2"/>
    <p:sldId id="335" r:id="rId3"/>
    <p:sldId id="444" r:id="rId4"/>
    <p:sldId id="442" r:id="rId5"/>
    <p:sldId id="443" r:id="rId6"/>
    <p:sldId id="446" r:id="rId7"/>
    <p:sldId id="381" r:id="rId8"/>
    <p:sldId id="436" r:id="rId9"/>
    <p:sldId id="383" r:id="rId10"/>
    <p:sldId id="445" r:id="rId11"/>
    <p:sldId id="385" r:id="rId12"/>
    <p:sldId id="384" r:id="rId13"/>
    <p:sldId id="391" r:id="rId14"/>
    <p:sldId id="423" r:id="rId15"/>
    <p:sldId id="447" r:id="rId16"/>
    <p:sldId id="424" r:id="rId17"/>
    <p:sldId id="441" r:id="rId18"/>
    <p:sldId id="427" r:id="rId19"/>
    <p:sldId id="428" r:id="rId20"/>
    <p:sldId id="429" r:id="rId21"/>
    <p:sldId id="430" r:id="rId22"/>
    <p:sldId id="426" r:id="rId23"/>
    <p:sldId id="431" r:id="rId24"/>
    <p:sldId id="388" r:id="rId25"/>
    <p:sldId id="432" r:id="rId26"/>
    <p:sldId id="448" r:id="rId27"/>
    <p:sldId id="433" r:id="rId28"/>
    <p:sldId id="389" r:id="rId29"/>
    <p:sldId id="435" r:id="rId30"/>
    <p:sldId id="434" r:id="rId31"/>
    <p:sldId id="437" r:id="rId32"/>
    <p:sldId id="392" r:id="rId33"/>
    <p:sldId id="394" r:id="rId34"/>
    <p:sldId id="438" r:id="rId35"/>
    <p:sldId id="449" r:id="rId36"/>
    <p:sldId id="439" r:id="rId37"/>
    <p:sldId id="380" r:id="rId38"/>
    <p:sldId id="333" r:id="rId3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5" autoAdjust="0"/>
    <p:restoredTop sz="96136" autoAdjust="0"/>
  </p:normalViewPr>
  <p:slideViewPr>
    <p:cSldViewPr>
      <p:cViewPr varScale="1">
        <p:scale>
          <a:sx n="117" d="100"/>
          <a:sy n="117" d="100"/>
        </p:scale>
        <p:origin x="12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(c) 2008 National Academy for Software Development - http://academy.devbg.org. All rights reserved. Unauthorized copying or re-distribution is strictly prohibited.*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DBEFE99-FBC7-44E9-BAF0-81194C631906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26003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(c) 2008 National Academy for Software Development - http://academy.devbg.org. All rights reserved. Unauthorized copying or re-distribution is strictly prohibited.*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6CC3D5D-5413-4364-A659-AE6A88F23CC8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6583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Advanced Software Testing Vol.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5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 Security Testing, Gary McGraw</a:t>
            </a:r>
          </a:p>
          <a:p>
            <a:r>
              <a:rPr lang="en-US" dirty="0" smtClean="0"/>
              <a:t>+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Software Testing,</a:t>
            </a:r>
            <a:r>
              <a:rPr lang="en-US" baseline="0" dirty="0" smtClean="0"/>
              <a:t> Ron Patton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60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21109B2-5A62-4E8C-B5B7-D36E4D026692}" type="datetime1">
              <a:rPr lang="en-US"/>
              <a:pPr/>
              <a:t>2/8/2016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5C57B-2FEF-47A7-99CC-20BD2541C2BF}" type="slidenum">
              <a:rPr lang="en-US"/>
              <a:pPr/>
              <a:t>22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265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59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90026F79-DBFD-4EB4-9449-67248CBBF1B1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2/8/2016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0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1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66800FD1-6B34-42C8-9D57-36ABCD5AD6CC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22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774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8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326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03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vilsite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it-db.com/exploits/39150/" TargetMode="External"/><Relationship Id="rId2" Type="http://schemas.openxmlformats.org/officeDocument/2006/relationships/hyperlink" Target="https://www.exploit-d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xploit-db.com/exploits/38223/" TargetMode="External"/><Relationship Id="rId4" Type="http://schemas.openxmlformats.org/officeDocument/2006/relationships/hyperlink" Target="https://youtube.com/watch?v=43DVOq5L2hw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36" y="4583815"/>
            <a:ext cx="3771900" cy="184797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1371600"/>
            <a:ext cx="8280920" cy="15240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ASP.NET</a:t>
            </a:r>
            <a:br>
              <a:rPr lang="en-US" dirty="0" smtClean="0"/>
            </a:br>
            <a:r>
              <a:rPr lang="en-US" dirty="0" smtClean="0"/>
              <a:t>Web Security</a:t>
            </a:r>
            <a:endParaRPr lang="bg-BG" dirty="0" smtClean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88794" y="3124200"/>
            <a:ext cx="8187661" cy="800606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Injection, XSS, CSRF, Parameter Tampering,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DoS Attacks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Session Hijacking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177485">
            <a:off x="454805" y="1699538"/>
            <a:ext cx="2881802" cy="1144231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464" y="4795002"/>
            <a:ext cx="1306806" cy="1425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lock, padlock, private, safe, safety, security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94051"/>
            <a:ext cx="1230586" cy="1230587"/>
          </a:xfrm>
          <a:prstGeom prst="rect">
            <a:avLst/>
          </a:prstGeom>
          <a:noFill/>
          <a:effectLst>
            <a:outerShdw blurRad="88900" sx="105000" sy="105000" algn="ctr" rotWithShape="0">
              <a:schemeClr val="accent5">
                <a:lumMod val="20000"/>
                <a:lumOff val="8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yptography, key, lock, log in, login, password, security, unlock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412">
            <a:off x="1955356" y="793768"/>
            <a:ext cx="1407153" cy="1407154"/>
          </a:xfrm>
          <a:prstGeom prst="rect">
            <a:avLst/>
          </a:prstGeom>
          <a:noFill/>
          <a:effectLst>
            <a:outerShdw blurRad="88900" sx="105000" sy="105000" algn="ctr" rotWithShape="0">
              <a:schemeClr val="accent5">
                <a:lumMod val="20000"/>
                <a:lumOff val="8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cker, intruder, killer, thief, user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6166">
            <a:off x="3657600" y="472222"/>
            <a:ext cx="1512333" cy="1512334"/>
          </a:xfrm>
          <a:prstGeom prst="rect">
            <a:avLst/>
          </a:prstGeom>
          <a:noFill/>
          <a:effectLst>
            <a:outerShdw blurRad="88900" sx="105000" sy="105000" algn="ctr" rotWithShape="0">
              <a:schemeClr val="accent5">
                <a:lumMod val="20000"/>
                <a:lumOff val="8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9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5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95038" cy="914400"/>
          </a:xfrm>
        </p:spPr>
        <p:txBody>
          <a:bodyPr/>
          <a:lstStyle/>
          <a:p>
            <a:r>
              <a:rPr lang="en-US" dirty="0" smtClean="0"/>
              <a:t>Another SQL </a:t>
            </a:r>
            <a:r>
              <a:rPr lang="en-US" dirty="0"/>
              <a:t>Injection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7038" y="1066800"/>
            <a:ext cx="8686800" cy="553998"/>
          </a:xfrm>
        </p:spPr>
        <p:txBody>
          <a:bodyPr/>
          <a:lstStyle/>
          <a:p>
            <a:r>
              <a:rPr lang="en-US" dirty="0"/>
              <a:t>Original SQL </a:t>
            </a:r>
            <a:r>
              <a:rPr lang="en-US" dirty="0" smtClean="0"/>
              <a:t>Query: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8038" y="1676400"/>
            <a:ext cx="7924800" cy="707886"/>
          </a:xfrm>
        </p:spPr>
        <p:txBody>
          <a:bodyPr/>
          <a:lstStyle/>
          <a:p>
            <a:r>
              <a:rPr lang="en-US" noProof="1"/>
              <a:t>String sqlQuery = "</a:t>
            </a:r>
            <a:r>
              <a:rPr lang="en-US" noProof="1">
                <a:solidFill>
                  <a:schemeClr val="accent2">
                    <a:lumMod val="60000"/>
                    <a:lumOff val="40000"/>
                  </a:schemeClr>
                </a:solidFill>
              </a:rPr>
              <a:t>SELECT * FROM user WHERE name = '</a:t>
            </a:r>
            <a:r>
              <a:rPr lang="en-US" noProof="1"/>
              <a:t>" + username </a:t>
            </a:r>
            <a:r>
              <a:rPr lang="en-US" noProof="1" smtClean="0"/>
              <a:t>+ "</a:t>
            </a:r>
            <a:r>
              <a:rPr lang="en-US" noProof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' </a:t>
            </a:r>
            <a:r>
              <a:rPr lang="en-US" noProof="1">
                <a:solidFill>
                  <a:schemeClr val="accent2">
                    <a:lumMod val="60000"/>
                    <a:lumOff val="40000"/>
                  </a:schemeClr>
                </a:solidFill>
              </a:rPr>
              <a:t>AND pass='</a:t>
            </a:r>
            <a:r>
              <a:rPr lang="en-US" noProof="1"/>
              <a:t>" + password + </a:t>
            </a:r>
            <a:r>
              <a:rPr lang="en-US" noProof="1" smtClean="0"/>
              <a:t>"</a:t>
            </a:r>
            <a:r>
              <a:rPr lang="en-US" noProof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en-US" noProof="1" smtClean="0"/>
              <a:t>"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Picture 2" descr="C:\Documents and Settings\mostafa.siraj\My Documents\Common Vulnerabilities Images\login_for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1940" y="4724399"/>
            <a:ext cx="2480897" cy="976675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337038" y="2590800"/>
            <a:ext cx="86868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Setting username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John</a:t>
            </a:r>
            <a:r>
              <a:rPr lang="en-US" dirty="0" smtClean="0"/>
              <a:t> &amp; </a:t>
            </a:r>
            <a:r>
              <a:rPr lang="en-US" dirty="0"/>
              <a:t>password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 '1'= '1  </a:t>
            </a:r>
            <a:r>
              <a:rPr lang="en-US" dirty="0"/>
              <a:t>produces</a:t>
            </a: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718038" y="37338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String sqlQuery = SELECT * FROM user WHERE name = </a:t>
            </a:r>
            <a:r>
              <a:rPr lang="en-US" noProof="1" smtClean="0"/>
              <a:t>'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Admin</a:t>
            </a:r>
            <a:r>
              <a:rPr lang="en-US" noProof="1" smtClean="0"/>
              <a:t>' </a:t>
            </a:r>
            <a:r>
              <a:rPr lang="en-US" noProof="1"/>
              <a:t>AND pass='</a:t>
            </a:r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' OR '1'='1</a:t>
            </a:r>
            <a:r>
              <a:rPr lang="en-US" noProof="1"/>
              <a:t>'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37038" y="4724400"/>
            <a:ext cx="8686800" cy="160556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result: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 user Admin exists – he is </a:t>
            </a:r>
            <a:br>
              <a:rPr lang="en-US" dirty="0" smtClean="0"/>
            </a:br>
            <a:r>
              <a:rPr lang="en-US" dirty="0" smtClean="0"/>
              <a:t>logged in without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Ways to prevent the SQL injection:</a:t>
            </a:r>
          </a:p>
          <a:p>
            <a:pPr lvl="1"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SQL-escape</a:t>
            </a:r>
            <a:r>
              <a:rPr lang="en-US" dirty="0" smtClean="0"/>
              <a:t> all data coming from the user:</a:t>
            </a:r>
            <a:endParaRPr lang="en-US" dirty="0"/>
          </a:p>
          <a:p>
            <a:pPr lvl="2">
              <a:spcAft>
                <a:spcPts val="300"/>
              </a:spcAft>
            </a:pPr>
            <a:r>
              <a:rPr lang="en-US" dirty="0" smtClean="0"/>
              <a:t>Not recommended: use as last resort only!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Preferred approach:</a:t>
            </a:r>
          </a:p>
          <a:p>
            <a:pPr lvl="2">
              <a:spcAft>
                <a:spcPts val="300"/>
              </a:spcAft>
            </a:pPr>
            <a:r>
              <a:rPr lang="en-US" dirty="0" smtClean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ORM</a:t>
            </a:r>
            <a:r>
              <a:rPr lang="en-US" dirty="0" smtClean="0"/>
              <a:t> (e.g.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Entity Framework</a:t>
            </a:r>
            <a:r>
              <a:rPr lang="en-US" dirty="0" smtClean="0"/>
              <a:t>)</a:t>
            </a:r>
          </a:p>
          <a:p>
            <a:pPr lvl="2">
              <a:spcAft>
                <a:spcPts val="300"/>
              </a:spcAft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parameterized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2750" y="4419600"/>
            <a:ext cx="835025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searchSql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WHERE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MessageText LIKE {0} ESCAPE '~'";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searchString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"%"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TextBoxSearch.Text.Replace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("~", "~~").Replace("%", "~%") + "%";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MessagesDbContext dbContext = new MessagesDbContext();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matchingMessages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dbContext.Database.SqlQuery&lt;Message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&gt;(searchSql, searchString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460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300" y="685800"/>
            <a:ext cx="5562600" cy="2133600"/>
          </a:xfrm>
        </p:spPr>
        <p:txBody>
          <a:bodyPr/>
          <a:lstStyle/>
          <a:p>
            <a:r>
              <a:rPr lang="en-US" dirty="0" smtClean="0"/>
              <a:t>SQL Injection and Prevention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2667000"/>
            <a:ext cx="3352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71650"/>
            <a:ext cx="7621064" cy="2857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415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0"/>
            <a:ext cx="7924800" cy="685800"/>
          </a:xfrm>
        </p:spPr>
        <p:txBody>
          <a:bodyPr/>
          <a:lstStyle/>
          <a:p>
            <a:r>
              <a:rPr lang="en-US" dirty="0"/>
              <a:t>Cross Site Scripting (XSS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What is XSS and How to Prevent It?</a:t>
            </a:r>
            <a:endParaRPr lang="en-US" dirty="0"/>
          </a:p>
        </p:txBody>
      </p:sp>
      <p:pic>
        <p:nvPicPr>
          <p:cNvPr id="2050" name="Picture 2" descr="http://2.bp.blogspot.com/-aRb_ZEYFwqA/TbUixDDYweI/AAAAAAAAAcw/vbKRlZ4Qkzo/s320/x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7990"/>
            <a:ext cx="5334000" cy="3550446"/>
          </a:xfrm>
          <a:prstGeom prst="roundRect">
            <a:avLst>
              <a:gd name="adj" fmla="val 141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20384061">
            <a:off x="3469788" y="3504162"/>
            <a:ext cx="17059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-150" dirty="0" smtClean="0">
                <a:solidFill>
                  <a:schemeClr val="bg1"/>
                </a:solidFill>
              </a:rPr>
              <a:t>&lt;</a:t>
            </a:r>
            <a:r>
              <a:rPr lang="en-US" sz="2400" b="1" spc="-1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b="1" spc="-150" dirty="0" smtClean="0">
                <a:solidFill>
                  <a:schemeClr val="bg1"/>
                </a:solidFill>
              </a:rPr>
              <a:t>&gt;…</a:t>
            </a:r>
            <a:endParaRPr 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196828">
            <a:off x="3946950" y="1884042"/>
            <a:ext cx="15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-15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&lt;script&gt;…</a:t>
            </a:r>
            <a:endParaRPr lang="en-US" sz="2400" b="1" spc="-15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4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</a:t>
            </a:r>
            <a:r>
              <a:rPr lang="en-US" dirty="0" smtClean="0"/>
              <a:t>Attack</a:t>
            </a:r>
            <a:endParaRPr lang="bg-BG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Cross-site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scripting (XSS)</a:t>
            </a:r>
            <a:r>
              <a:rPr lang="en-US" dirty="0" smtClean="0"/>
              <a:t> is a common security vulnerability in Web applications</a:t>
            </a:r>
            <a:endParaRPr lang="en-US" dirty="0"/>
          </a:p>
          <a:p>
            <a:pPr lvl="1"/>
            <a:r>
              <a:rPr lang="en-US" dirty="0"/>
              <a:t>Web application is </a:t>
            </a:r>
            <a:r>
              <a:rPr lang="en-US" dirty="0" smtClean="0"/>
              <a:t>let to display a JavaScript code that is executed at the client's browser</a:t>
            </a:r>
          </a:p>
          <a:p>
            <a:pPr lvl="2"/>
            <a:r>
              <a:rPr lang="en-US" dirty="0" smtClean="0"/>
              <a:t>Crackers could take control over sessions, cookies, passwords, and other private data</a:t>
            </a:r>
            <a:endParaRPr lang="en-US" dirty="0"/>
          </a:p>
          <a:p>
            <a:r>
              <a:rPr lang="en-US" dirty="0"/>
              <a:t>How to prevent from </a:t>
            </a:r>
            <a:r>
              <a:rPr lang="en-US" dirty="0" smtClean="0"/>
              <a:t>XSS?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Validate</a:t>
            </a:r>
            <a:r>
              <a:rPr lang="en-US" dirty="0" smtClean="0"/>
              <a:t> the user input (built-in in ASP.NET)</a:t>
            </a:r>
            <a:endParaRPr lang="en-US" dirty="0"/>
          </a:p>
          <a:p>
            <a:pPr lvl="1"/>
            <a:r>
              <a:rPr lang="en-US" dirty="0"/>
              <a:t>Perform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escaping</a:t>
            </a:r>
            <a:r>
              <a:rPr lang="en-US" dirty="0" smtClean="0"/>
              <a:t> when displaying text data in a Web control</a:t>
            </a:r>
            <a:endParaRPr lang="en-US" dirty="0"/>
          </a:p>
          <a:p>
            <a:pPr>
              <a:buFontTx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32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Cross-site scripting attack</a:t>
            </a:r>
          </a:p>
          <a:p>
            <a:pPr lvl="1"/>
            <a:r>
              <a:rPr lang="en-US" dirty="0" smtClean="0"/>
              <a:t>Cookie theft</a:t>
            </a:r>
          </a:p>
          <a:p>
            <a:pPr lvl="1"/>
            <a:r>
              <a:rPr lang="en-US" dirty="0" smtClean="0"/>
              <a:t>Account hijacking</a:t>
            </a:r>
          </a:p>
          <a:p>
            <a:pPr lvl="1"/>
            <a:r>
              <a:rPr lang="en-US" dirty="0" smtClean="0"/>
              <a:t>Modify content</a:t>
            </a:r>
          </a:p>
          <a:p>
            <a:pPr lvl="1"/>
            <a:r>
              <a:rPr lang="en-US" dirty="0" smtClean="0"/>
              <a:t>Modify user settings</a:t>
            </a:r>
          </a:p>
          <a:p>
            <a:pPr lvl="1"/>
            <a:r>
              <a:rPr lang="en-US" dirty="0" smtClean="0"/>
              <a:t>Download malware</a:t>
            </a:r>
          </a:p>
          <a:p>
            <a:pPr lvl="1"/>
            <a:r>
              <a:rPr lang="en-US" dirty="0" smtClean="0"/>
              <a:t>Submit CRSF attack</a:t>
            </a:r>
          </a:p>
          <a:p>
            <a:pPr lvl="1"/>
            <a:r>
              <a:rPr lang="en-US" dirty="0" smtClean="0"/>
              <a:t>Password prompt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384" y="1725930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384" y="4800600"/>
            <a:ext cx="1382878" cy="1382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626" y="3124200"/>
            <a:ext cx="1142344" cy="116982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788984" y="4114800"/>
            <a:ext cx="1602416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878678" y="2819400"/>
            <a:ext cx="1442548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9423366">
            <a:off x="5222766" y="413515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Submits  script on an unsafe form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 rot="1857215">
            <a:off x="5972270" y="2454142"/>
            <a:ext cx="1796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Execute the script  on visiting the page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896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Request Validation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ASP.NET applies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automatic request validation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Controlled by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ValidateRequest</a:t>
            </a:r>
            <a:r>
              <a:rPr lang="en-US" dirty="0" smtClean="0"/>
              <a:t> </a:t>
            </a:r>
            <a:r>
              <a:rPr lang="en-US" dirty="0"/>
              <a:t>attribute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dirty="0"/>
              <a:t> directive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Checks all input data against a hard-coded list of potentially dangerous 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/>
              <a:t>default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Using it could harm the normal work on most applications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E.g. a user posts JavaScript code in a forum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Escaping is a better way to handle the problem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638800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 Internal Server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Error: A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potentially dangerous Request.Form value was detected from the client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</a:t>
            </a:r>
            <a:endParaRPr lang="fr-FR" sz="20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55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</a:t>
            </a:r>
            <a:r>
              <a:rPr lang="en-US" dirty="0" smtClean="0"/>
              <a:t>Request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1">
              <a:spcAft>
                <a:spcPts val="8000"/>
              </a:spcAft>
            </a:pPr>
            <a:r>
              <a:rPr lang="en-US" dirty="0" smtClean="0"/>
              <a:t>Disable </a:t>
            </a:r>
            <a:r>
              <a:rPr lang="en-US" dirty="0"/>
              <a:t>the HTTP request validation for all pages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/>
              <a:t> (in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&lt;system.web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dirty="0" smtClean="0"/>
              <a:t>ASP.NET MVC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ValidateInput</a:t>
            </a:r>
            <a:r>
              <a:rPr lang="en-US" dirty="0" smtClean="0"/>
              <a:t> filter we can disable validation for an action or entire controller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743200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&lt;httpRuntime requestValidationMode="2.0</a:t>
            </a: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&lt;pages validateRequest="false</a:t>
            </a: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486400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[ValidateInput(false</a:t>
            </a: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XssMvc(string someInput</a:t>
            </a: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… }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9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 </a:t>
            </a:r>
            <a:r>
              <a:rPr lang="en-US" dirty="0" smtClean="0"/>
              <a:t>Escaping?</a:t>
            </a:r>
            <a:endParaRPr lang="bg-BG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escaping </a:t>
            </a:r>
            <a:r>
              <a:rPr lang="en-US" dirty="0" smtClean="0"/>
              <a:t>is the act of replacing special </a:t>
            </a:r>
            <a:r>
              <a:rPr lang="en-US" dirty="0"/>
              <a:t>characters </a:t>
            </a:r>
            <a:r>
              <a:rPr lang="en-US" dirty="0" smtClean="0"/>
              <a:t>with their HTML entities</a:t>
            </a:r>
          </a:p>
          <a:p>
            <a:pPr lvl="1"/>
            <a:r>
              <a:rPr lang="en-US" dirty="0"/>
              <a:t>Escaped characters are interpreted as character data instead of mark up</a:t>
            </a:r>
          </a:p>
          <a:p>
            <a:r>
              <a:rPr lang="en-US" dirty="0" smtClean="0"/>
              <a:t>Typical characters to escape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– start / end of HTML tag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/>
              <a:t> – start of character entity reference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– text in single / double quotes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9222" name="Picture 6" descr="http://www.freeimageslive.co.uk/files/images006/escape_ke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53200" y="2942844"/>
            <a:ext cx="1953254" cy="137515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086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smtClean="0"/>
              <a:t>Character Escaping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62528"/>
            <a:ext cx="8686800" cy="5743072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sz="3000" dirty="0"/>
              <a:t>Each character could be presented </a:t>
            </a:r>
            <a:r>
              <a:rPr lang="en-US" sz="3000" dirty="0" smtClean="0"/>
              <a:t>as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entity </a:t>
            </a:r>
            <a:r>
              <a:rPr lang="en-US" sz="3000" dirty="0" smtClean="0"/>
              <a:t>escaping sequence</a:t>
            </a:r>
            <a:endParaRPr lang="en-US" sz="3000" dirty="0"/>
          </a:p>
          <a:p>
            <a:pPr>
              <a:lnSpc>
                <a:spcPts val="3200"/>
              </a:lnSpc>
            </a:pPr>
            <a:r>
              <a:rPr lang="en-US" sz="3000" dirty="0"/>
              <a:t>Numeric character </a:t>
            </a:r>
            <a:r>
              <a:rPr lang="en-US" sz="3000" dirty="0" smtClean="0"/>
              <a:t>references:</a:t>
            </a:r>
            <a:endParaRPr lang="en-US" sz="3000" dirty="0"/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&amp;#955;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</a:t>
            </a:r>
          </a:p>
          <a:p>
            <a:pPr>
              <a:lnSpc>
                <a:spcPts val="3200"/>
              </a:lnSpc>
            </a:pPr>
            <a:r>
              <a:rPr lang="en-US" sz="3000" dirty="0"/>
              <a:t>Named </a:t>
            </a:r>
            <a:r>
              <a:rPr lang="en-US" sz="3000" dirty="0" smtClean="0"/>
              <a:t>HTML entities:</a:t>
            </a:r>
            <a:endParaRPr lang="en-US" sz="3000" dirty="0"/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&amp;lambda; 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&amp;gt;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&amp;amp;</a:t>
            </a:r>
          </a:p>
          <a:p>
            <a:pPr lvl="1">
              <a:lnSpc>
                <a:spcPts val="32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/>
              <a:t> (double quote)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&amp;quot;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8194" name="Picture 2" descr="http://czyborra.com/charsets/cp43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64567"/>
            <a:ext cx="3132221" cy="313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987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850" y="980728"/>
            <a:ext cx="8496300" cy="5616624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Web Security Main Concepts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Main Security Problems with Examples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SQL Injection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Cross Site Scripting (XSS)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Cross-Site Request </a:t>
            </a:r>
            <a:r>
              <a:rPr lang="en-US" dirty="0" smtClean="0"/>
              <a:t>Forgery (CSRF)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Parameter Tampering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Other Threats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pPr>
                <a:defRPr/>
              </a:pPr>
              <a:t>2</a:t>
            </a:fld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22" y="4355719"/>
            <a:ext cx="3576678" cy="18164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889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Encode HTML Entities?</a:t>
            </a:r>
            <a:endParaRPr lang="bg-BG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HttpServerUtility.HtmlEncode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HTML encodes a string and returns the encoded (html-safe) string</a:t>
            </a:r>
          </a:p>
          <a:p>
            <a:pPr>
              <a:lnSpc>
                <a:spcPts val="3400"/>
              </a:lnSpc>
              <a:buFontTx/>
              <a:buNone/>
            </a:pPr>
            <a:r>
              <a:rPr lang="en-US" sz="3000" dirty="0" smtClean="0"/>
              <a:t>	Example (in ASPX):</a:t>
            </a:r>
          </a:p>
          <a:p>
            <a:pPr>
              <a:lnSpc>
                <a:spcPts val="3400"/>
              </a:lnSpc>
              <a:buFontTx/>
              <a:buNone/>
            </a:pPr>
            <a:endParaRPr lang="en-US" sz="3000" dirty="0" smtClean="0"/>
          </a:p>
          <a:p>
            <a:pPr>
              <a:lnSpc>
                <a:spcPts val="3400"/>
              </a:lnSpc>
              <a:spcBef>
                <a:spcPts val="4800"/>
              </a:spcBef>
              <a:buFontTx/>
              <a:buNone/>
            </a:pPr>
            <a:r>
              <a:rPr lang="en-US" sz="3000" dirty="0" smtClean="0"/>
              <a:t>	HTML Output:</a:t>
            </a:r>
          </a:p>
          <a:p>
            <a:pPr>
              <a:lnSpc>
                <a:spcPts val="3400"/>
              </a:lnSpc>
              <a:spcBef>
                <a:spcPts val="4800"/>
              </a:spcBef>
              <a:buFontTx/>
              <a:buNone/>
            </a:pPr>
            <a:r>
              <a:rPr lang="en-US" sz="3000" dirty="0" smtClean="0"/>
              <a:t>	Web browser renders the following:</a:t>
            </a:r>
            <a:endParaRPr lang="bg-BG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609600" y="3732150"/>
            <a:ext cx="7924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&lt;%response.write(Server.HtmlEncode("The image tag: &lt;img&gt;"))%&gt;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8326" name="Rectangle 6"/>
          <p:cNvSpPr>
            <a:spLocks noChangeArrowheads="1"/>
          </p:cNvSpPr>
          <p:nvPr/>
        </p:nvSpPr>
        <p:spPr bwMode="auto">
          <a:xfrm>
            <a:off x="609600" y="4826001"/>
            <a:ext cx="7924800" cy="380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&amp;lt;img&amp;gt; </a:t>
            </a:r>
          </a:p>
        </p:txBody>
      </p:sp>
      <p:sp>
        <p:nvSpPr>
          <p:cNvPr id="568328" name="Rectangle 8"/>
          <p:cNvSpPr>
            <a:spLocks noChangeArrowheads="1"/>
          </p:cNvSpPr>
          <p:nvPr/>
        </p:nvSpPr>
        <p:spPr bwMode="auto">
          <a:xfrm>
            <a:off x="609600" y="5953125"/>
            <a:ext cx="7924800" cy="3714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&lt;img&gt;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3124200"/>
            <a:ext cx="7924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&lt;%: "The image tag: &lt;img&gt;" %&gt;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98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Preventing XSS in ASP.NET MVC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Razor template engine in ASP.NET MVC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escapes everything by default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To render un-escaped HTML in MVC view use: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33600"/>
            <a:ext cx="79248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 ViewBag.SomeText = "&lt;script&gt;alert('hi')&lt;/script&gt;";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@ViewBag.SomeText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311395"/>
            <a:ext cx="79248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&amp;lt;script&amp;gt;alert(&amp;#39;hi&amp;#39;)&amp;lt;/script&amp;gt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4572000" y="2833004"/>
            <a:ext cx="0" cy="47839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4724400"/>
            <a:ext cx="79248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 ViewBag.SomeText = "&lt;script&gt;alert('hi')&lt;/script&gt;";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Html.Raw(ViewBag.SomeText)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5902195"/>
            <a:ext cx="79248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script&gt;alert('hi')&lt;/script&gt;</a:t>
            </a: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>
            <a:off x="4572000" y="5423804"/>
            <a:ext cx="0" cy="47839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190034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500557"/>
            <a:ext cx="8229600" cy="1443043"/>
          </a:xfrm>
        </p:spPr>
        <p:txBody>
          <a:bodyPr/>
          <a:lstStyle/>
          <a:p>
            <a:r>
              <a:rPr lang="en-US" dirty="0" smtClean="0"/>
              <a:t>HTML Escaping in Web Forms and MVC Apps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984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623" y="838200"/>
            <a:ext cx="5300754" cy="35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43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27408"/>
            <a:ext cx="7924800" cy="569120"/>
          </a:xfrm>
        </p:spPr>
        <p:txBody>
          <a:bodyPr/>
          <a:lstStyle/>
          <a:p>
            <a:r>
              <a:rPr lang="en-US" dirty="0" smtClean="0"/>
              <a:t>What is CSRF and How to Prevent It?</a:t>
            </a:r>
            <a:endParaRPr lang="en-US" dirty="0"/>
          </a:p>
        </p:txBody>
      </p:sp>
      <p:pic>
        <p:nvPicPr>
          <p:cNvPr id="3074" name="Picture 2" descr="http://www.chmag.in/system/files/csrf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90600"/>
            <a:ext cx="7200900" cy="3600450"/>
          </a:xfrm>
          <a:prstGeom prst="roundRect">
            <a:avLst>
              <a:gd name="adj" fmla="val 12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282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CSRF?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Cross-Site Request Forgery </a:t>
            </a:r>
            <a:r>
              <a:rPr lang="en-US" dirty="0"/>
              <a:t>(</a:t>
            </a:r>
            <a:r>
              <a:rPr lang="en-US" dirty="0" smtClean="0"/>
              <a:t>CSRF / </a:t>
            </a:r>
            <a:r>
              <a:rPr lang="en-US" dirty="0">
                <a:effectLst/>
              </a:rPr>
              <a:t>XSRF</a:t>
            </a:r>
            <a:r>
              <a:rPr lang="en-US" dirty="0" smtClean="0"/>
              <a:t>) is a web security attack over the HTTP protocol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Allows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executing unauthorized commands </a:t>
            </a:r>
            <a:r>
              <a:rPr lang="en-US" dirty="0" smtClean="0"/>
              <a:t>on behalf of some authenticated user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E.g. to transfer some money in a bank system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user has valid permissions to execute the requested command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attacker uses these permissions to send a forged </a:t>
            </a:r>
            <a:r>
              <a:rPr lang="en-US" dirty="0"/>
              <a:t>HTTP </a:t>
            </a:r>
            <a:r>
              <a:rPr lang="en-US" dirty="0" smtClean="0"/>
              <a:t>request</a:t>
            </a:r>
            <a:r>
              <a:rPr lang="bg-BG" dirty="0" smtClean="0"/>
              <a:t> </a:t>
            </a:r>
            <a:r>
              <a:rPr lang="en-US" dirty="0" smtClean="0"/>
              <a:t>unbeknownst to</a:t>
            </a:r>
            <a:r>
              <a:rPr lang="bg-BG" dirty="0" smtClean="0"/>
              <a:t> </a:t>
            </a:r>
            <a:r>
              <a:rPr lang="en-US" dirty="0" smtClean="0"/>
              <a:t>the user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Through a link / site / web form </a:t>
            </a:r>
            <a:r>
              <a:rPr lang="en-US" dirty="0"/>
              <a:t>that the user is </a:t>
            </a:r>
            <a:r>
              <a:rPr lang="en-US" dirty="0" smtClean="0"/>
              <a:t>allured to open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500"/>
              </a:spcAft>
              <a:defRPr/>
            </a:pPr>
            <a:r>
              <a:rPr lang="en-US" dirty="0" smtClean="0"/>
              <a:t>How does CSRF work?</a:t>
            </a:r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 smtClean="0"/>
              <a:t>The user has a valid authentication cookie for the site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victim.org</a:t>
            </a:r>
            <a:r>
              <a:rPr lang="en-US" sz="2900" dirty="0"/>
              <a:t> </a:t>
            </a:r>
            <a:r>
              <a:rPr lang="en-US" sz="2900" dirty="0" smtClean="0"/>
              <a:t>(remembered in the browser)</a:t>
            </a:r>
            <a:endParaRPr lang="bg-BG" sz="29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 smtClean="0"/>
              <a:t>The attacker asks the user to visit some evil site, e.g. </a:t>
            </a:r>
            <a:r>
              <a:rPr lang="en-US" sz="2900" dirty="0" smtClean="0">
                <a:hlinkClick r:id="rId2"/>
              </a:rPr>
              <a:t>http://evilsite.com</a:t>
            </a:r>
            <a:endParaRPr lang="en-US" sz="2900" dirty="0" smtClean="0"/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 smtClean="0"/>
              <a:t>The evil site sends HTTP GET / POST to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victim.org</a:t>
            </a:r>
            <a:r>
              <a:rPr lang="en-US" sz="2900" dirty="0" smtClean="0"/>
              <a:t> and does something evil</a:t>
            </a:r>
          </a:p>
          <a:p>
            <a:pPr marL="901700" lvl="2" indent="-344488">
              <a:lnSpc>
                <a:spcPct val="100000"/>
              </a:lnSpc>
              <a:spcAft>
                <a:spcPts val="500"/>
              </a:spcAft>
              <a:defRPr/>
            </a:pPr>
            <a:r>
              <a:rPr lang="en-US" sz="2700" dirty="0" smtClean="0"/>
              <a:t>Through a JavaScript AJAX request</a:t>
            </a:r>
          </a:p>
          <a:p>
            <a:pPr marL="901700" lvl="2" indent="-344488">
              <a:lnSpc>
                <a:spcPct val="100000"/>
              </a:lnSpc>
              <a:spcAft>
                <a:spcPts val="500"/>
              </a:spcAft>
              <a:defRPr/>
            </a:pPr>
            <a:r>
              <a:rPr lang="en-US" sz="2700" dirty="0" smtClean="0"/>
              <a:t>Using the browser's authentication cookie</a:t>
            </a:r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 smtClean="0"/>
              <a:t>The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victim.org</a:t>
            </a:r>
            <a:r>
              <a:rPr lang="en-US" sz="2900" dirty="0" smtClean="0"/>
              <a:t> performs the unauthorized command on behalf of the authenticated user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Cross-site request forgery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57" y="1637911"/>
            <a:ext cx="1685925" cy="238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00" y="3685690"/>
            <a:ext cx="2381250" cy="2381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70" y="4191000"/>
            <a:ext cx="1822774" cy="1866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64604" y="1618957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Evil.com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30758" y="3886200"/>
            <a:ext cx="18569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MySite.com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28700" y="5722263"/>
            <a:ext cx="83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71800" y="4724400"/>
            <a:ext cx="2971800" cy="457200"/>
          </a:xfrm>
          <a:prstGeom prst="straightConnector1">
            <a:avLst/>
          </a:prstGeom>
          <a:ln>
            <a:solidFill>
              <a:srgbClr val="F5FF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534538">
            <a:off x="3978838" y="457417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Login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946699" y="4267200"/>
            <a:ext cx="3135158" cy="457200"/>
          </a:xfrm>
          <a:prstGeom prst="straightConnector1">
            <a:avLst/>
          </a:prstGeom>
          <a:ln>
            <a:solidFill>
              <a:srgbClr val="9E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459234">
            <a:off x="3684736" y="4160890"/>
            <a:ext cx="2062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Authentication cookie</a:t>
            </a:r>
          </a:p>
        </p:txBody>
      </p:sp>
      <p:sp>
        <p:nvSpPr>
          <p:cNvPr id="25" name="TextBox 24"/>
          <p:cNvSpPr txBox="1"/>
          <p:nvPr/>
        </p:nvSpPr>
        <p:spPr>
          <a:xfrm rot="20452380">
            <a:off x="1409418" y="2843640"/>
            <a:ext cx="423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&lt;form action=“mysite.com/ChangePassword”&gt;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114768" y="2748813"/>
            <a:ext cx="3149057" cy="111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590800" y="5722263"/>
            <a:ext cx="35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36733" y="5331653"/>
            <a:ext cx="317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Submit data on behalf of User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980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2" grpId="0"/>
      <p:bldP spid="22" grpId="1"/>
      <p:bldP spid="25" grpId="0"/>
      <p:bldP spid="25" grpId="1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05400"/>
            <a:ext cx="7924800" cy="685800"/>
          </a:xfrm>
        </p:spPr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5440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663" y="1124258"/>
            <a:ext cx="2724673" cy="36001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26" y="1124258"/>
            <a:ext cx="2724673" cy="3600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24258"/>
            <a:ext cx="2724673" cy="3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 CSRF in 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9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prevent CSRF attacks in MVC apps use</a:t>
            </a:r>
            <a:r>
              <a:rPr lang="en-US" sz="3000" smtClean="0"/>
              <a:t/>
            </a:r>
            <a:br>
              <a:rPr lang="en-US" sz="3000" smtClean="0"/>
            </a:br>
            <a:r>
              <a:rPr lang="en-US" sz="3000" smtClean="0"/>
              <a:t>anti-forgery </a:t>
            </a:r>
            <a:r>
              <a:rPr lang="en-US" sz="3000" dirty="0" smtClean="0"/>
              <a:t>tokens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Put the anti-CSRF token in the HTML forms: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Verify the anti-CSRF token in each controller action that should be protected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603500"/>
            <a:ext cx="76200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@using (@Html.BeginForm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("Action", "Controller"))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5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@Html.AntiForgeryToken()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384800"/>
            <a:ext cx="7620000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ValidateAntiForgeryToken]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Action(…)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CSRF in </a:t>
            </a:r>
            <a:r>
              <a:rPr lang="en-US" dirty="0" smtClean="0"/>
              <a:t>AJAX Requests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jQuery AJAX requests use code like this: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Send the token in the AJAX requests: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676400"/>
            <a:ext cx="8534400" cy="11149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 id="__AjaxAntiForgeryForm" action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=""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="post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&lt;%=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Html.AntiForgeryToken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()%&gt;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form&gt;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575505"/>
            <a:ext cx="8534400" cy="30538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form = $('#__AjaxAntiForgeryForm');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token = $('input[name="__RequestVerificationToken"]', form).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ajax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type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'POST',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RequestVerificationToken: token,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someValue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'some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value'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90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676400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Security</a:t>
            </a:r>
            <a:br>
              <a:rPr lang="en-US" dirty="0" smtClean="0"/>
            </a:br>
            <a:r>
              <a:rPr lang="en-US" dirty="0" smtClean="0"/>
              <a:t>Main </a:t>
            </a:r>
            <a:r>
              <a:rPr lang="en-US" dirty="0"/>
              <a:t>Concepts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1622" y="2971800"/>
            <a:ext cx="4520756" cy="339268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214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05400"/>
            <a:ext cx="7924800" cy="685800"/>
          </a:xfrm>
        </p:spPr>
        <p:txBody>
          <a:bodyPr/>
          <a:lstStyle/>
          <a:p>
            <a:r>
              <a:rPr lang="en-US" dirty="0" smtClean="0"/>
              <a:t>Anti-CSRF in MVC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5440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70" y="1066800"/>
            <a:ext cx="2507766" cy="360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66800"/>
            <a:ext cx="4500178" cy="360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3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CSRF in </a:t>
            </a:r>
            <a:r>
              <a:rPr lang="en-US" dirty="0" smtClean="0"/>
              <a:t>Web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In Web Forms just add the following code in your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Site.Master.cs</a:t>
            </a:r>
            <a:r>
              <a:rPr lang="en-US" sz="3000" dirty="0" smtClean="0"/>
              <a:t>: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pPr lvl="1"/>
            <a:r>
              <a:rPr lang="en-US" sz="2800" dirty="0" smtClean="0"/>
              <a:t>It changes the VIEWSTATE encryption key for all pages when there is a logged-in user</a:t>
            </a:r>
          </a:p>
          <a:p>
            <a:r>
              <a:rPr lang="en-US" sz="3000" dirty="0" smtClean="0"/>
              <a:t>In the VS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2015</a:t>
            </a:r>
            <a:r>
              <a:rPr lang="en-US" sz="3000" dirty="0" smtClean="0"/>
              <a:t> </a:t>
            </a:r>
            <a:r>
              <a:rPr lang="en-US" sz="3000" dirty="0" smtClean="0"/>
              <a:t>Web Forms app template, there is already CSRF protection in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Site.master.cs</a:t>
            </a:r>
            <a:endParaRPr lang="en-US" sz="30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95694"/>
            <a:ext cx="7924800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override void OnInit(EventArgs 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base.OnInit(e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(Page.User.Identity.IsAuthenticated)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Page.ViewStateUserKey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Session.SessionID;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406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1"/>
            <a:ext cx="7924800" cy="685800"/>
          </a:xfrm>
        </p:spPr>
        <p:txBody>
          <a:bodyPr/>
          <a:lstStyle/>
          <a:p>
            <a:r>
              <a:rPr lang="en-US" dirty="0" smtClean="0"/>
              <a:t>Parameter Tampering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lang="en-US" dirty="0" smtClean="0"/>
              <a:t>What is Parameter Tampering and How to Prevent It?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3429000" cy="1619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571625"/>
            <a:ext cx="34385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Parameter Tampering?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Parameter Tampering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Malicious user alters the HTTP request parameters in unexpected way</a:t>
            </a:r>
          </a:p>
          <a:p>
            <a:pPr lvl="1"/>
            <a:r>
              <a:rPr lang="en-US" dirty="0" smtClean="0"/>
              <a:t>Altered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string</a:t>
            </a:r>
            <a:r>
              <a:rPr lang="en-US" dirty="0" smtClean="0"/>
              <a:t> (in GET requests)</a:t>
            </a:r>
          </a:p>
          <a:p>
            <a:pPr lvl="1"/>
            <a:r>
              <a:rPr lang="en-US" dirty="0" smtClean="0"/>
              <a:t>Altered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request body</a:t>
            </a:r>
            <a:r>
              <a:rPr lang="en-US" dirty="0" smtClean="0"/>
              <a:t> (form fields in POST requests)</a:t>
            </a:r>
          </a:p>
          <a:p>
            <a:pPr lvl="1"/>
            <a:r>
              <a:rPr lang="en-US" dirty="0" smtClean="0"/>
              <a:t>Altered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cookies</a:t>
            </a:r>
            <a:r>
              <a:rPr lang="en-US" dirty="0" smtClean="0"/>
              <a:t> (e.g. authentication cookie)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Skipped data validation </a:t>
            </a:r>
            <a:r>
              <a:rPr lang="en-US" dirty="0"/>
              <a:t>at the </a:t>
            </a:r>
            <a:r>
              <a:rPr lang="en-US" dirty="0" smtClean="0"/>
              <a:t>client-side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Injected parameter</a:t>
            </a:r>
            <a:r>
              <a:rPr lang="en-US" dirty="0" smtClean="0"/>
              <a:t> in MVC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47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1"/>
            <a:ext cx="7924800" cy="685800"/>
          </a:xfrm>
        </p:spPr>
        <p:txBody>
          <a:bodyPr/>
          <a:lstStyle/>
          <a:p>
            <a:r>
              <a:rPr lang="en-US" dirty="0" smtClean="0"/>
              <a:t>Parameter Tampering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61485"/>
            <a:ext cx="3443592" cy="2666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1" y="1362114"/>
            <a:ext cx="4114800" cy="266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Zero-day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Previously </a:t>
            </a:r>
            <a:r>
              <a:rPr lang="en-US" dirty="0"/>
              <a:t>undisclosed computer-software vulnerability that hackers can </a:t>
            </a:r>
            <a:r>
              <a:rPr lang="en-US" dirty="0" smtClean="0"/>
              <a:t>exploit</a:t>
            </a:r>
          </a:p>
          <a:p>
            <a:r>
              <a:rPr lang="en-US" dirty="0" smtClean="0"/>
              <a:t>Know as </a:t>
            </a:r>
            <a:r>
              <a:rPr lang="en-US" dirty="0"/>
              <a:t>"zero-day" because once the flaw becomes known, the software's author has zero days in which to plan </a:t>
            </a:r>
            <a:r>
              <a:rPr lang="en-US" dirty="0" smtClean="0"/>
              <a:t>any mitigation</a:t>
            </a:r>
          </a:p>
          <a:p>
            <a:r>
              <a:rPr lang="en-US" dirty="0">
                <a:hlinkClick r:id="rId2"/>
              </a:rPr>
              <a:t>https://www.exploit-db.com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://www.exploit-db.com/exploits/39150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://youtube.com/watch?v=43DVOq5L2hw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://www.exploit-db.com/exploits/38223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53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Threats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Semantic URL attacks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URL Manipulation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Man in the Middle (</a:t>
            </a:r>
            <a:r>
              <a:rPr lang="en-US" dirty="0" err="1" smtClean="0"/>
              <a:t>MiTM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Session Hijacking (easy if part of the URL)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Always use SSL when sending sensitive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Insufficient Access Control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Error messages </a:t>
            </a:r>
            <a:r>
              <a:rPr lang="en-US" dirty="0" smtClean="0"/>
              <a:t>can reveal information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Denial of Service (</a:t>
            </a:r>
            <a:r>
              <a:rPr lang="en-US" dirty="0" err="1" smtClean="0"/>
              <a:t>DoS</a:t>
            </a:r>
            <a:r>
              <a:rPr lang="en-US" dirty="0" smtClean="0"/>
              <a:t> and </a:t>
            </a:r>
            <a:r>
              <a:rPr lang="en-US" dirty="0" err="1" smtClean="0"/>
              <a:t>DDos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Brute force (use CAPTCHA!)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Phishing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Security flows in other software you are using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Social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50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</a:t>
            </a:r>
            <a:r>
              <a:rPr lang="en-US" dirty="0"/>
              <a:t>Security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6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41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eature or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Software Security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ost people consider </a:t>
            </a:r>
            <a:r>
              <a:rPr lang="en-US" dirty="0"/>
              <a:t>software security as a necessary </a:t>
            </a:r>
            <a:r>
              <a:rPr lang="en-US" dirty="0" smtClean="0"/>
              <a:t>feature of a product</a:t>
            </a:r>
            <a:endParaRPr lang="en-US" dirty="0"/>
          </a:p>
          <a:p>
            <a:r>
              <a:rPr lang="en-US" dirty="0" smtClean="0"/>
              <a:t>Is </a:t>
            </a:r>
            <a:r>
              <a:rPr lang="en-US" dirty="0"/>
              <a:t>Security Vulnerability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If the software "failed" and allowed a hacker to see personal </a:t>
            </a:r>
            <a:r>
              <a:rPr lang="en-US" dirty="0" smtClean="0"/>
              <a:t>info</a:t>
            </a:r>
            <a:r>
              <a:rPr lang="en-US" dirty="0"/>
              <a:t>, most users would consider that a software bug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4629150"/>
            <a:ext cx="2438400" cy="18288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55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real </a:t>
            </a:r>
            <a:r>
              <a:rPr lang="en-US" dirty="0"/>
              <a:t>world, software failures </a:t>
            </a:r>
            <a:r>
              <a:rPr lang="en-US" dirty="0" smtClean="0"/>
              <a:t>usually happen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spontaneously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/>
              <a:t>intentional </a:t>
            </a:r>
            <a:r>
              <a:rPr lang="en-US" dirty="0" smtClean="0"/>
              <a:t>mischief</a:t>
            </a:r>
          </a:p>
          <a:p>
            <a:r>
              <a:rPr lang="en-US" dirty="0" smtClean="0"/>
              <a:t>Failures can be result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malicious attacks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Challenge/Prestige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Curiosity</a:t>
            </a:r>
            <a:r>
              <a:rPr lang="en-US" dirty="0" smtClean="0"/>
              <a:t> driven</a:t>
            </a:r>
          </a:p>
          <a:p>
            <a:pPr lvl="1"/>
            <a:r>
              <a:rPr lang="en-US" dirty="0" smtClean="0"/>
              <a:t>Aiming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</a:t>
            </a:r>
            <a:r>
              <a:rPr lang="en-US" dirty="0" smtClean="0"/>
              <a:t> resources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andalizing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Stealing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4270112"/>
            <a:ext cx="2748356" cy="204813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31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Rules!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Maximum </a:t>
            </a:r>
            <a:r>
              <a:rPr lang="en-US" dirty="0" smtClean="0"/>
              <a:t>Simplicity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More complicated – greater chance for mistakes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Secure the Weakest </a:t>
            </a:r>
            <a:r>
              <a:rPr lang="en-US" dirty="0" smtClean="0"/>
              <a:t>Link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Hackers attack where the weakest link is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(!) Limit </a:t>
            </a:r>
            <a:r>
              <a:rPr lang="en-US" dirty="0"/>
              <a:t>the Publicly Available </a:t>
            </a:r>
            <a:r>
              <a:rPr lang="en-US" dirty="0" smtClean="0"/>
              <a:t>Resources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(!) Incorrect </a:t>
            </a:r>
            <a:r>
              <a:rPr lang="en-US" dirty="0"/>
              <a:t>Until Proven </a:t>
            </a:r>
            <a:r>
              <a:rPr lang="en-US" dirty="0" smtClean="0"/>
              <a:t>Correct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Consider each user input as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incorrect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(!) The </a:t>
            </a:r>
            <a:r>
              <a:rPr lang="en-US" dirty="0"/>
              <a:t>Principle of the "Weakest Privilege</a:t>
            </a:r>
            <a:r>
              <a:rPr lang="en-US" dirty="0" smtClean="0"/>
              <a:t>"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Security in </a:t>
            </a:r>
            <a:r>
              <a:rPr lang="en-US" dirty="0" smtClean="0"/>
              <a:t>Errors (Remain stable)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Provide Constant </a:t>
            </a:r>
            <a:r>
              <a:rPr lang="en-US" dirty="0" smtClean="0"/>
              <a:t>Defense (also use backups)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0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685800"/>
          </a:xfrm>
        </p:spPr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en-US" dirty="0" smtClean="0"/>
              <a:t>What is SQL Injection and How </a:t>
            </a:r>
            <a:r>
              <a:rPr lang="en-US" smtClean="0"/>
              <a:t>to Prevent It?</a:t>
            </a:r>
            <a:endParaRPr lang="en-US"/>
          </a:p>
        </p:txBody>
      </p:sp>
      <p:pic>
        <p:nvPicPr>
          <p:cNvPr id="4098" name="Picture 2" descr="https://haririhost.files.wordpress.com/2012/03/sql_injec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1514476"/>
            <a:ext cx="3670300" cy="2752724"/>
          </a:xfrm>
          <a:prstGeom prst="roundRect">
            <a:avLst>
              <a:gd name="adj" fmla="val 6139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1.bp.blogspot.com/-3CQ8AKT9T7g/T9OReNZnLiI/AAAAAAAAA5I/OvnUXUQalBw/s1600/sql-injection-attack-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784" y="2743200"/>
            <a:ext cx="2238375" cy="1809751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4.bp.blogspot.com/-kgQKXYc02Ig/TyruFvRsYrI/AAAAAAAAAIE/xzMzw4xmKvY/s1600/sql-injec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50" y="1143000"/>
            <a:ext cx="1963950" cy="2009776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68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/>
              <a:t>What is SQL Injection?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066800"/>
            <a:ext cx="789305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protected void ButtonSearch_Click(object 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searchString = this.TextBoxSearch.Text;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searchSql = "SELECT * FROM Messages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</a:t>
            </a:r>
            <a:b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MessageText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LIKE '%" </a:t>
            </a:r>
            <a:r>
              <a:rPr lang="en-US" sz="18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searchString +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"%'";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MessagesDbContext dbContext = new MessagesDbContext();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matchingMessages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dbContext.Database.SqlQuery&lt;Message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&gt;(searchSql).ToList();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this.ListViewMessages.DataSource = matchingMessages;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this.DataBind();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4648200"/>
            <a:ext cx="8686800" cy="205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Try the following queries:</a:t>
            </a:r>
          </a:p>
          <a:p>
            <a:pPr marL="534988" lvl="1" indent="-266700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crashes</a:t>
            </a:r>
          </a:p>
          <a:p>
            <a:pPr marL="534988" lvl="1" indent="-266700">
              <a:lnSpc>
                <a:spcPct val="100000"/>
              </a:lnSpc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Messages(MessageText,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MessageDate)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('Hacked!!!',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'1.1.1980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injects a message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9480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10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following SQL commands are executed: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Usual search (no SQL injection):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SQL-injected search (matches all records):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SQL-injected INSERT command:</a:t>
            </a:r>
            <a:endParaRPr lang="bg-BG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28600"/>
            <a:ext cx="5791200" cy="914400"/>
          </a:xfrm>
        </p:spPr>
        <p:txBody>
          <a:bodyPr/>
          <a:lstStyle/>
          <a:p>
            <a:r>
              <a:rPr lang="en-US" dirty="0" smtClean="0"/>
              <a:t>How Does</a:t>
            </a:r>
            <a:br>
              <a:rPr lang="en-US" dirty="0" smtClean="0"/>
            </a:br>
            <a:r>
              <a:rPr lang="en-US" dirty="0" smtClean="0"/>
              <a:t>SQL Injection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5150" y="2590800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 MessageText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LIKE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'%</a:t>
            </a:r>
            <a:r>
              <a:rPr lang="en-US" sz="18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Nikolay.IT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5150" y="3657600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'%</a:t>
            </a:r>
            <a:r>
              <a:rPr lang="en-US" sz="18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%%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65150" y="5334000"/>
            <a:ext cx="804545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LIKE '%</a:t>
            </a:r>
            <a:r>
              <a:rPr lang="en-US" sz="18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'; INSERT INTO Messages(MessageText, MessageDate) VALUES ('Hacked!!!', '1.1.1980') --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65150" y="4234264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'%</a:t>
            </a:r>
            <a:r>
              <a:rPr lang="en-US" sz="18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06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7178</TotalTime>
  <Words>1826</Words>
  <Application>Microsoft Office PowerPoint</Application>
  <PresentationFormat>On-screen Show (4:3)</PresentationFormat>
  <Paragraphs>340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ASP.NET Web Security</vt:lpstr>
      <vt:lpstr>Table of Contents </vt:lpstr>
      <vt:lpstr>Web Security Main Concepts</vt:lpstr>
      <vt:lpstr>Feature or Bug</vt:lpstr>
      <vt:lpstr>Reasons for Failures</vt:lpstr>
      <vt:lpstr>Golden Rules!</vt:lpstr>
      <vt:lpstr>SQL Injection</vt:lpstr>
      <vt:lpstr>What is SQL Injection?</vt:lpstr>
      <vt:lpstr>How Does SQL Injection Work?</vt:lpstr>
      <vt:lpstr>Another SQL Injection Example</vt:lpstr>
      <vt:lpstr>Preventing SQL Injection</vt:lpstr>
      <vt:lpstr>SQL Injection and Prevention</vt:lpstr>
      <vt:lpstr>Cross Site Scripting (XSS)</vt:lpstr>
      <vt:lpstr>XSS Attack</vt:lpstr>
      <vt:lpstr>XSS</vt:lpstr>
      <vt:lpstr>Automatic Request Validation</vt:lpstr>
      <vt:lpstr>Disable Request Validation</vt:lpstr>
      <vt:lpstr>What is HTML Escaping?</vt:lpstr>
      <vt:lpstr>HTML Character Escaping</vt:lpstr>
      <vt:lpstr>How to Encode HTML Entities?</vt:lpstr>
      <vt:lpstr>Preventing XSS in ASP.NET MVC</vt:lpstr>
      <vt:lpstr>HTML Escaping in Web Forms and MVC Apps</vt:lpstr>
      <vt:lpstr>Cross-Site Request Forgery</vt:lpstr>
      <vt:lpstr>What is CSRF?</vt:lpstr>
      <vt:lpstr>CSRF Explained</vt:lpstr>
      <vt:lpstr>CSRF</vt:lpstr>
      <vt:lpstr>Cross-Site Request Forgery</vt:lpstr>
      <vt:lpstr>Prevent CSRF in ASP.NET MVC</vt:lpstr>
      <vt:lpstr>Prevent CSRF in AJAX Requests</vt:lpstr>
      <vt:lpstr>Anti-CSRF in MVC Apps</vt:lpstr>
      <vt:lpstr>Prevent CSRF in Web Forms</vt:lpstr>
      <vt:lpstr>Parameter Tampering</vt:lpstr>
      <vt:lpstr>What is Parameter Tampering?</vt:lpstr>
      <vt:lpstr>Parameter Tampering</vt:lpstr>
      <vt:lpstr>Zero-day Vulnerabilities</vt:lpstr>
      <vt:lpstr>Other Threats</vt:lpstr>
      <vt:lpstr>ASP.NET Web Security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Security</dc:title>
  <dc:subject>Telerik Software Academy</dc:subject>
  <dc:creator>Svetlin Nakov</dc:creator>
  <cp:keywords>ASP.NET, Web Forms, MVC, security</cp:keywords>
  <cp:lastModifiedBy>Nikolay Kostov</cp:lastModifiedBy>
  <cp:revision>756</cp:revision>
  <dcterms:created xsi:type="dcterms:W3CDTF">2007-12-08T16:03:35Z</dcterms:created>
  <dcterms:modified xsi:type="dcterms:W3CDTF">2016-02-08T12:08:40Z</dcterms:modified>
  <cp:category>ASP.NET, web development, security</cp:category>
</cp:coreProperties>
</file>