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338" r:id="rId2"/>
    <p:sldId id="335" r:id="rId3"/>
    <p:sldId id="470" r:id="rId4"/>
    <p:sldId id="467" r:id="rId5"/>
    <p:sldId id="471" r:id="rId6"/>
    <p:sldId id="472" r:id="rId7"/>
    <p:sldId id="468" r:id="rId8"/>
    <p:sldId id="469" r:id="rId9"/>
    <p:sldId id="401" r:id="rId10"/>
    <p:sldId id="402" r:id="rId11"/>
    <p:sldId id="473" r:id="rId12"/>
    <p:sldId id="477" r:id="rId13"/>
    <p:sldId id="474" r:id="rId14"/>
    <p:sldId id="475" r:id="rId15"/>
    <p:sldId id="446" r:id="rId16"/>
    <p:sldId id="454" r:id="rId17"/>
    <p:sldId id="448" r:id="rId18"/>
    <p:sldId id="476" r:id="rId19"/>
    <p:sldId id="449" r:id="rId20"/>
    <p:sldId id="456" r:id="rId21"/>
    <p:sldId id="455" r:id="rId22"/>
    <p:sldId id="450" r:id="rId23"/>
    <p:sldId id="462" r:id="rId24"/>
    <p:sldId id="400" r:id="rId25"/>
    <p:sldId id="371" r:id="rId26"/>
    <p:sldId id="372" r:id="rId27"/>
    <p:sldId id="373" r:id="rId28"/>
    <p:sldId id="376" r:id="rId29"/>
    <p:sldId id="377" r:id="rId30"/>
    <p:sldId id="378" r:id="rId31"/>
    <p:sldId id="334" r:id="rId32"/>
    <p:sldId id="393" r:id="rId33"/>
  </p:sldIdLst>
  <p:sldSz cx="9144000" cy="6858000" type="screen4x3"/>
  <p:notesSz cx="6881813" cy="9296400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931BC9-E402-4C71-8E4D-F7E52F461763}">
          <p14:sldIdLst>
            <p14:sldId id="338"/>
            <p14:sldId id="335"/>
          </p14:sldIdLst>
        </p14:section>
        <p14:section name="ASP.NET MVC Request Lifecycle" id="{A8DA6DCC-99EF-4CD2-8639-D5A5A2820B8B}">
          <p14:sldIdLst>
            <p14:sldId id="470"/>
            <p14:sldId id="467"/>
            <p14:sldId id="471"/>
            <p14:sldId id="472"/>
            <p14:sldId id="468"/>
            <p14:sldId id="469"/>
          </p14:sldIdLst>
        </p14:section>
        <p14:section name="Performance" id="{715D5E70-E736-4F96-B67A-B334B2EF58B9}">
          <p14:sldIdLst>
            <p14:sldId id="401"/>
            <p14:sldId id="402"/>
            <p14:sldId id="473"/>
            <p14:sldId id="477"/>
            <p14:sldId id="474"/>
            <p14:sldId id="475"/>
          </p14:sldIdLst>
        </p14:section>
        <p14:section name="Localization and Resources" id="{3F5B1DD8-323C-4189-84B0-51237BAD43C7}">
          <p14:sldIdLst>
            <p14:sldId id="446"/>
            <p14:sldId id="454"/>
            <p14:sldId id="448"/>
            <p14:sldId id="476"/>
          </p14:sldIdLst>
        </p14:section>
        <p14:section name="Diagnostics and Health Monitoring" id="{BFCEDFEB-EE56-4BDA-A9E7-CA84BDDC4FA0}">
          <p14:sldIdLst>
            <p14:sldId id="449"/>
            <p14:sldId id="456"/>
            <p14:sldId id="455"/>
            <p14:sldId id="450"/>
            <p14:sldId id="462"/>
          </p14:sldIdLst>
        </p14:section>
        <p14:section name="ASP.NET MVC Good Practices" id="{D85850D2-7221-477B-BFB9-0E1ECB6A8EAC}">
          <p14:sldIdLst>
            <p14:sldId id="400"/>
            <p14:sldId id="371"/>
            <p14:sldId id="372"/>
            <p14:sldId id="373"/>
            <p14:sldId id="376"/>
            <p14:sldId id="377"/>
            <p14:sldId id="378"/>
          </p14:sldIdLst>
        </p14:section>
        <p14:section name="Summary and Questions" id="{0B81E7B8-7B0E-4CD8-96E1-1121C98226D0}">
          <p14:sldIdLst>
            <p14:sldId id="334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0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103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3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elmah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mvc" TargetMode="External"/><Relationship Id="rId2" Type="http://schemas.openxmlformats.org/officeDocument/2006/relationships/hyperlink" Target="http://aspnetwebstack.codeplex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plugins.jquery.com/project/KeyTip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1524000"/>
          </a:xfrm>
        </p:spPr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MVC</a:t>
            </a:r>
            <a:br>
              <a:rPr lang="en-US" dirty="0" smtClean="0"/>
            </a:br>
            <a:r>
              <a:rPr lang="en-US" dirty="0" smtClean="0"/>
              <a:t>Advanced Topics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295400" y="3240880"/>
            <a:ext cx="7391400" cy="797720"/>
          </a:xfrm>
        </p:spPr>
        <p:txBody>
          <a:bodyPr/>
          <a:lstStyle/>
          <a:p>
            <a:r>
              <a:rPr lang="en-US" dirty="0" smtClean="0"/>
              <a:t>Authentication, Security,</a:t>
            </a:r>
            <a:br>
              <a:rPr lang="en-US" dirty="0" smtClean="0"/>
            </a:br>
            <a:r>
              <a:rPr lang="en-US" dirty="0" smtClean="0"/>
              <a:t>Configuration, Performance, Best Practices</a:t>
            </a:r>
            <a:endParaRPr 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0699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://www.robbyonrails.com/files/25534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74" y="1209509"/>
            <a:ext cx="2945997" cy="22094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666584"/>
            <a:ext cx="2657475" cy="5429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308" y="4572001"/>
            <a:ext cx="2803584" cy="1981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2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Advices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Disable unused view engines</a:t>
            </a:r>
          </a:p>
          <a:p>
            <a:pPr lvl="1"/>
            <a:r>
              <a:rPr lang="en-US" dirty="0" err="1" smtClean="0"/>
              <a:t>Global.asax</a:t>
            </a:r>
            <a:endParaRPr lang="en-US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accessing data via </a:t>
            </a:r>
            <a:r>
              <a:rPr lang="en-US" dirty="0" smtClean="0"/>
              <a:t>EF </a:t>
            </a:r>
            <a:r>
              <a:rPr lang="en-US" dirty="0"/>
              <a:t>rely on </a:t>
            </a:r>
            <a:r>
              <a:rPr lang="en-US" dirty="0" err="1" smtClean="0"/>
              <a:t>IQueryable</a:t>
            </a:r>
            <a:endParaRPr lang="en-US" dirty="0" smtClean="0"/>
          </a:p>
          <a:p>
            <a:pPr lvl="1"/>
            <a:r>
              <a:rPr lang="en-US" dirty="0" smtClean="0"/>
              <a:t>Profile your queries</a:t>
            </a:r>
            <a:endParaRPr lang="en-US" dirty="0"/>
          </a:p>
          <a:p>
            <a:r>
              <a:rPr lang="en-US" dirty="0" smtClean="0"/>
              <a:t>Use caching</a:t>
            </a:r>
          </a:p>
          <a:p>
            <a:r>
              <a:rPr lang="en-US" dirty="0" smtClean="0"/>
              <a:t>Run in Release mode</a:t>
            </a:r>
          </a:p>
          <a:p>
            <a:r>
              <a:rPr lang="en-US" dirty="0"/>
              <a:t>Avoid passing null </a:t>
            </a:r>
            <a:r>
              <a:rPr lang="en-US" dirty="0" err="1"/>
              <a:t>ViewModels</a:t>
            </a:r>
            <a:r>
              <a:rPr lang="en-US" dirty="0"/>
              <a:t> to </a:t>
            </a:r>
            <a:r>
              <a:rPr lang="en-US" dirty="0" smtClean="0"/>
              <a:t>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23047" y="2095547"/>
            <a:ext cx="7897906" cy="723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ViewEngines.Engines.Clear();</a:t>
            </a:r>
          </a:p>
          <a:p>
            <a:r>
              <a:rPr lang="en-US" noProof="1" smtClean="0"/>
              <a:t>ViewEngines.Engines.Add(new RazorViewEngine());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82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Advices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Uninstall URL Rewrite if you don’t use it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Html.ActionLink</a:t>
            </a:r>
            <a:r>
              <a:rPr lang="en-US" dirty="0"/>
              <a:t> check if the URL is rewritten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Use performance profiler (load and performance tests) to measure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Use </a:t>
            </a:r>
            <a:r>
              <a:rPr lang="en-US" dirty="0" smtClean="0"/>
              <a:t>local storage </a:t>
            </a:r>
            <a:r>
              <a:rPr lang="en-US" dirty="0"/>
              <a:t>for frequently accessed non sensitive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Use Bundling </a:t>
            </a:r>
            <a:r>
              <a:rPr lang="en-US" dirty="0"/>
              <a:t>– concatenating multiple files into a single download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Minification</a:t>
            </a:r>
            <a:r>
              <a:rPr lang="en-US" dirty="0" smtClean="0"/>
              <a:t> </a:t>
            </a:r>
            <a:r>
              <a:rPr lang="en-US" dirty="0"/>
              <a:t>– making the download file as small as </a:t>
            </a:r>
            <a:r>
              <a:rPr lang="en-US" dirty="0" smtClean="0"/>
              <a:t>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8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in 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791200"/>
          </a:xfrm>
        </p:spPr>
        <p:txBody>
          <a:bodyPr/>
          <a:lstStyle/>
          <a:p>
            <a:r>
              <a:rPr lang="en-US" dirty="0" smtClean="0"/>
              <a:t>Configure bundles</a:t>
            </a:r>
          </a:p>
          <a:p>
            <a:pPr lvl="1"/>
            <a:r>
              <a:rPr lang="en-US" dirty="0" smtClean="0"/>
              <a:t>Add bundles to the global bundle table</a:t>
            </a:r>
          </a:p>
          <a:p>
            <a:pPr lvl="1"/>
            <a:r>
              <a:rPr lang="en-US" dirty="0" smtClean="0"/>
              <a:t>Specify a global virtual path</a:t>
            </a:r>
          </a:p>
          <a:p>
            <a:pPr lvl="2"/>
            <a:r>
              <a:rPr lang="en-US" dirty="0" smtClean="0"/>
              <a:t>Be careful with relative images paths</a:t>
            </a:r>
          </a:p>
          <a:p>
            <a:pPr lvl="1"/>
            <a:r>
              <a:rPr lang="en-US" dirty="0" smtClean="0"/>
              <a:t>Include the files in the bundle. </a:t>
            </a:r>
          </a:p>
          <a:p>
            <a:pPr lvl="2"/>
            <a:r>
              <a:rPr lang="en-US" dirty="0" smtClean="0"/>
              <a:t>Use wildcards (*) to avoid issues with file versions</a:t>
            </a:r>
          </a:p>
          <a:p>
            <a:r>
              <a:rPr lang="en-US" dirty="0" smtClean="0"/>
              <a:t>Register bundle table during application startup</a:t>
            </a:r>
          </a:p>
          <a:p>
            <a:pPr lvl="1"/>
            <a:r>
              <a:rPr lang="en-US" dirty="0" smtClean="0"/>
              <a:t>&lt;compilation debug="true" /&gt;</a:t>
            </a:r>
          </a:p>
          <a:p>
            <a:pPr lvl="1"/>
            <a:r>
              <a:rPr lang="en-US" dirty="0" smtClean="0"/>
              <a:t>BundleTable.EnableOptimization = true;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Advices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Use </a:t>
            </a:r>
            <a:r>
              <a:rPr lang="en-US" dirty="0"/>
              <a:t>Load </a:t>
            </a:r>
            <a:r>
              <a:rPr lang="en-US" dirty="0" smtClean="0"/>
              <a:t>balancing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Use Asynchronous </a:t>
            </a:r>
            <a:r>
              <a:rPr lang="en-US" dirty="0" smtClean="0"/>
              <a:t>Controllers to </a:t>
            </a:r>
            <a:r>
              <a:rPr lang="en-US" dirty="0"/>
              <a:t>implement actions that depend on external </a:t>
            </a:r>
            <a:r>
              <a:rPr lang="en-US" dirty="0" smtClean="0"/>
              <a:t>resources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Add </a:t>
            </a:r>
            <a:r>
              <a:rPr lang="en-US" dirty="0" err="1"/>
              <a:t>gzip</a:t>
            </a:r>
            <a:r>
              <a:rPr lang="en-US" dirty="0"/>
              <a:t> (HTTP compression) and static cache (images, </a:t>
            </a:r>
            <a:r>
              <a:rPr lang="en-US" dirty="0" err="1"/>
              <a:t>css</a:t>
            </a:r>
            <a:r>
              <a:rPr lang="en-US" dirty="0"/>
              <a:t>, ...) in your </a:t>
            </a:r>
            <a:r>
              <a:rPr lang="en-US" dirty="0" err="1" smtClean="0"/>
              <a:t>Web.config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Remove </a:t>
            </a:r>
            <a:r>
              <a:rPr lang="en-US" dirty="0"/>
              <a:t>unused HTTP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23047" y="3962400"/>
            <a:ext cx="7897906" cy="17081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&lt;system.webServer&gt;</a:t>
            </a:r>
          </a:p>
          <a:p>
            <a:r>
              <a:rPr lang="en-US" noProof="1"/>
              <a:t>    &lt;urlCompression doDynamicCompression="</a:t>
            </a:r>
            <a:r>
              <a:rPr lang="en-US" noProof="1" smtClean="0"/>
              <a:t>true"</a:t>
            </a:r>
            <a:br>
              <a:rPr lang="en-US" noProof="1" smtClean="0"/>
            </a:br>
            <a:r>
              <a:rPr lang="en-US" noProof="1" smtClean="0"/>
              <a:t>        doStaticCompression</a:t>
            </a:r>
            <a:r>
              <a:rPr lang="en-US" noProof="1"/>
              <a:t>="</a:t>
            </a:r>
            <a:r>
              <a:rPr lang="en-US" noProof="1" smtClean="0"/>
              <a:t>true"</a:t>
            </a:r>
            <a:br>
              <a:rPr lang="en-US" noProof="1" smtClean="0"/>
            </a:br>
            <a:r>
              <a:rPr lang="en-US" noProof="1" smtClean="0"/>
              <a:t>        dynamicCompressionBeforeCache</a:t>
            </a:r>
            <a:r>
              <a:rPr lang="en-US" noProof="1"/>
              <a:t>="true"/&gt;</a:t>
            </a:r>
          </a:p>
          <a:p>
            <a:r>
              <a:rPr lang="en-US" noProof="1" smtClean="0"/>
              <a:t>&lt;/</a:t>
            </a:r>
            <a:r>
              <a:rPr lang="en-US" noProof="1"/>
              <a:t>system.webServer&gt;</a:t>
            </a:r>
          </a:p>
        </p:txBody>
      </p:sp>
    </p:spTree>
    <p:extLst>
      <p:ext uri="{BB962C8B-B14F-4D97-AF65-F5344CB8AC3E}">
        <p14:creationId xmlns:p14="http://schemas.microsoft.com/office/powerpoint/2010/main" val="274595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Performance Advices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Use CSS sprites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Use a Content </a:t>
            </a:r>
            <a:r>
              <a:rPr lang="en-US" dirty="0" smtClean="0"/>
              <a:t>Delivery Network (CDN)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Put </a:t>
            </a:r>
            <a:r>
              <a:rPr lang="en-US" dirty="0" err="1" smtClean="0"/>
              <a:t>stylesheets</a:t>
            </a:r>
            <a:r>
              <a:rPr lang="en-US" dirty="0" smtClean="0"/>
              <a:t> </a:t>
            </a:r>
            <a:r>
              <a:rPr lang="en-US" dirty="0"/>
              <a:t>at the </a:t>
            </a:r>
            <a:r>
              <a:rPr lang="en-US" dirty="0" smtClean="0"/>
              <a:t>top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Make JS and CSS </a:t>
            </a:r>
            <a:r>
              <a:rPr lang="en-US" dirty="0" smtClean="0"/>
              <a:t>external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Put </a:t>
            </a:r>
            <a:r>
              <a:rPr lang="en-US" dirty="0" err="1" smtClean="0"/>
              <a:t>JavaScripts</a:t>
            </a:r>
            <a:r>
              <a:rPr lang="en-US" dirty="0" smtClean="0"/>
              <a:t> </a:t>
            </a:r>
            <a:r>
              <a:rPr lang="en-US" dirty="0"/>
              <a:t>at the </a:t>
            </a:r>
            <a:r>
              <a:rPr lang="en-US" dirty="0" smtClean="0"/>
              <a:t>bottom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Pre-load/Post-load </a:t>
            </a:r>
            <a:r>
              <a:rPr lang="en-US" dirty="0" smtClean="0"/>
              <a:t>Components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Reduce the </a:t>
            </a:r>
            <a:r>
              <a:rPr lang="en-US" dirty="0" smtClean="0"/>
              <a:t>number </a:t>
            </a:r>
            <a:r>
              <a:rPr lang="en-US" dirty="0"/>
              <a:t>of DOM </a:t>
            </a:r>
            <a:r>
              <a:rPr lang="en-US" dirty="0" smtClean="0"/>
              <a:t>elements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Optimize i</a:t>
            </a:r>
            <a:r>
              <a:rPr lang="en-US" dirty="0" smtClean="0"/>
              <a:t>mages and CSS sprites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Don't Scale Images in </a:t>
            </a:r>
            <a:r>
              <a:rPr lang="en-US" dirty="0" smtClean="0"/>
              <a:t>HTML (resize)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Reduce Cookie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0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Localization and Resources</a:t>
            </a:r>
            <a:endParaRPr lang="en-US" dirty="0"/>
          </a:p>
        </p:txBody>
      </p:sp>
      <p:pic>
        <p:nvPicPr>
          <p:cNvPr id="2050" name="Picture 2" descr="http://97.65.196.7/wp-content/uploads/localiz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2590800"/>
            <a:ext cx="3638550" cy="34444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5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and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96005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Cultures </a:t>
            </a:r>
            <a:r>
              <a:rPr lang="en-US" dirty="0"/>
              <a:t>in .NET specify formatting / parsing settings specific to country / region / language</a:t>
            </a:r>
          </a:p>
          <a:p>
            <a:r>
              <a:rPr lang="en-US" dirty="0" err="1" smtClean="0"/>
              <a:t>Thread.CurrentCulture</a:t>
            </a:r>
            <a:r>
              <a:rPr lang="en-US" dirty="0" smtClean="0"/>
              <a:t> </a:t>
            </a:r>
            <a:r>
              <a:rPr lang="en-US" dirty="0"/>
              <a:t>property</a:t>
            </a:r>
          </a:p>
          <a:p>
            <a:pPr lvl="1"/>
            <a:r>
              <a:rPr lang="en-US" dirty="0"/>
              <a:t>Example: DateTime.Now.ToString()</a:t>
            </a:r>
          </a:p>
          <a:p>
            <a:r>
              <a:rPr lang="en-US" dirty="0"/>
              <a:t>Thread.CurrentUICulture impacts resource load</a:t>
            </a:r>
          </a:p>
          <a:p>
            <a:pPr lvl="1"/>
            <a:r>
              <a:rPr lang="en-US" dirty="0"/>
              <a:t>Accept-language header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4428489"/>
            <a:ext cx="8077200" cy="1323439"/>
          </a:xfrm>
        </p:spPr>
        <p:txBody>
          <a:bodyPr/>
          <a:lstStyle/>
          <a:p>
            <a:r>
              <a:rPr lang="en-US" dirty="0" smtClean="0"/>
              <a:t>&lt;system.web&gt;</a:t>
            </a:r>
          </a:p>
          <a:p>
            <a:r>
              <a:rPr lang="en-US" dirty="0" smtClean="0"/>
              <a:t>	&lt;globalization culture="auto" </a:t>
            </a:r>
            <a:r>
              <a:rPr lang="en-US" dirty="0" err="1" smtClean="0"/>
              <a:t>uiCulture</a:t>
            </a:r>
            <a:r>
              <a:rPr lang="en-US" dirty="0" smtClean="0"/>
              <a:t>="auto" /&gt;</a:t>
            </a:r>
          </a:p>
          <a:p>
            <a:r>
              <a:rPr lang="en-US" dirty="0" smtClean="0"/>
              <a:t>	. . . </a:t>
            </a:r>
          </a:p>
          <a:p>
            <a:r>
              <a:rPr lang="en-US" dirty="0" smtClean="0"/>
              <a:t>&lt;/system.web&gt;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*.resx files that store localized text</a:t>
            </a:r>
          </a:p>
          <a:p>
            <a:pPr lvl="1"/>
            <a:r>
              <a:rPr lang="en-US" dirty="0" smtClean="0"/>
              <a:t>Strings.resx stores default resources</a:t>
            </a:r>
          </a:p>
          <a:p>
            <a:pPr lvl="1"/>
            <a:r>
              <a:rPr lang="en-US" dirty="0" smtClean="0"/>
              <a:t>Strings.bg.resx stores resource for Bulgarian</a:t>
            </a:r>
          </a:p>
          <a:p>
            <a:r>
              <a:rPr lang="en-US" dirty="0" smtClean="0"/>
              <a:t>Add the *.resx files to App_GlobalResources or App_LocalResources (depending on their use)</a:t>
            </a:r>
          </a:p>
          <a:p>
            <a:r>
              <a:rPr lang="en-US" dirty="0" smtClean="0"/>
              <a:t>Resource manager loads appropriate file</a:t>
            </a:r>
          </a:p>
          <a:p>
            <a:r>
              <a:rPr lang="en-US" dirty="0" smtClean="0"/>
              <a:t>Build action – embedded resources</a:t>
            </a:r>
          </a:p>
          <a:p>
            <a:r>
              <a:rPr lang="en-US" dirty="0" smtClean="0"/>
              <a:t>Resources could be used in views, models, controllers, data annotations</a:t>
            </a:r>
          </a:p>
          <a:p>
            <a:pPr lvl="1"/>
            <a:endParaRPr lang="en-US" dirty="0" smtClean="0"/>
          </a:p>
          <a:p>
            <a:pPr marL="9525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155280"/>
            <a:ext cx="7924800" cy="1600201"/>
          </a:xfrm>
        </p:spPr>
        <p:txBody>
          <a:bodyPr/>
          <a:lstStyle/>
          <a:p>
            <a:r>
              <a:rPr lang="en-US" dirty="0" smtClean="0"/>
              <a:t>Localizing ASP.NET MVC Application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www.greenbookblog.org/wp-content/uploads/2013/12/The-Importance-of-Localiz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914400"/>
            <a:ext cx="4495800" cy="3108425"/>
          </a:xfrm>
          <a:prstGeom prst="roundRect">
            <a:avLst>
              <a:gd name="adj" fmla="val 16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106113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490" y="1066800"/>
            <a:ext cx="7924800" cy="1524000"/>
          </a:xfrm>
        </p:spPr>
        <p:txBody>
          <a:bodyPr/>
          <a:lstStyle/>
          <a:p>
            <a:r>
              <a:rPr lang="en-US" dirty="0"/>
              <a:t>Diagnostics and Health </a:t>
            </a:r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667000"/>
            <a:ext cx="7924800" cy="569120"/>
          </a:xfrm>
        </p:spPr>
        <p:txBody>
          <a:bodyPr/>
          <a:lstStyle/>
          <a:p>
            <a:r>
              <a:rPr lang="en-US" dirty="0" smtClean="0"/>
              <a:t>Health Monitoring, Elmah and log4net</a:t>
            </a:r>
            <a:endParaRPr lang="en-US" dirty="0"/>
          </a:p>
        </p:txBody>
      </p:sp>
      <p:pic>
        <p:nvPicPr>
          <p:cNvPr id="2050" name="Picture 2" descr="http://www.dirigodev.com/content/uploaded/blogfeaturedimages/healthmonitor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12" y="3445670"/>
            <a:ext cx="7825355" cy="25741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ASP.NET MVC Request Lifecycle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Performance Tips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Localization and Resources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Localizing application – Live demo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Diagnostics and Health Monitoring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ASP.NET </a:t>
            </a:r>
            <a:r>
              <a:rPr lang="en-US" dirty="0" smtClean="0"/>
              <a:t>MVC Good 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6100578" y="1009347"/>
            <a:ext cx="2980773" cy="24839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 and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791200"/>
          </a:xfrm>
        </p:spPr>
        <p:txBody>
          <a:bodyPr/>
          <a:lstStyle/>
          <a:p>
            <a:r>
              <a:rPr lang="en-US" dirty="0" smtClean="0"/>
              <a:t>When application started and shutdown</a:t>
            </a:r>
            <a:endParaRPr lang="en-US" dirty="0"/>
          </a:p>
          <a:p>
            <a:r>
              <a:rPr lang="en-US" dirty="0" smtClean="0"/>
              <a:t>Unhandled exceptions – stack traces</a:t>
            </a:r>
          </a:p>
          <a:p>
            <a:r>
              <a:rPr lang="en-US" dirty="0" smtClean="0"/>
              <a:t>Security related diagnostics</a:t>
            </a:r>
          </a:p>
          <a:p>
            <a:pPr lvl="1"/>
            <a:r>
              <a:rPr lang="en-US" dirty="0" smtClean="0"/>
              <a:t>Malicious user tries to access unauthorized area</a:t>
            </a:r>
          </a:p>
          <a:p>
            <a:pPr lvl="1"/>
            <a:r>
              <a:rPr lang="en-US" dirty="0" smtClean="0"/>
              <a:t>When a user logged in</a:t>
            </a:r>
          </a:p>
          <a:p>
            <a:pPr>
              <a:tabLst>
                <a:tab pos="282575" algn="l"/>
                <a:tab pos="3497263" algn="l"/>
              </a:tabLst>
            </a:pPr>
            <a:r>
              <a:rPr lang="en-US" dirty="0" smtClean="0"/>
              <a:t>Tracing is a great feature for monitoring ASP.NET Web Forms projects (Lifecycles events)</a:t>
            </a:r>
          </a:p>
          <a:p>
            <a:pPr>
              <a:tabLst>
                <a:tab pos="282575" algn="l"/>
                <a:tab pos="3497263" algn="l"/>
              </a:tabLst>
            </a:pPr>
            <a:r>
              <a:rPr lang="en-US" dirty="0" smtClean="0"/>
              <a:t>Errors can be send on email, log in a file or save in a database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9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built in system in ASP.NET for creating, monitoring and publishing diagnostic info</a:t>
            </a:r>
          </a:p>
          <a:p>
            <a:r>
              <a:rPr lang="en-US" dirty="0" smtClean="0"/>
              <a:t>The settings for this monitoring system are set in the machine level </a:t>
            </a:r>
            <a:r>
              <a:rPr lang="en-US" dirty="0"/>
              <a:t>web.config file</a:t>
            </a:r>
            <a:br>
              <a:rPr lang="en-US" dirty="0"/>
            </a:br>
            <a:r>
              <a:rPr lang="en-US" dirty="0"/>
              <a:t>C:\</a:t>
            </a:r>
            <a:r>
              <a:rPr lang="en-US" dirty="0" smtClean="0"/>
              <a:t>Windows\Microsoft.NET\Framework</a:t>
            </a:r>
            <a:r>
              <a:rPr lang="en-US" b="0" i="1" dirty="0" smtClean="0"/>
              <a:t>\{.NET version}</a:t>
            </a:r>
            <a:r>
              <a:rPr lang="en-US" dirty="0" smtClean="0"/>
              <a:t>\Config\web.config</a:t>
            </a:r>
          </a:p>
          <a:p>
            <a:r>
              <a:rPr lang="en-US" dirty="0" smtClean="0"/>
              <a:t>&lt;eventMappings&gt;- Map specific types of errors to an event</a:t>
            </a:r>
          </a:p>
          <a:p>
            <a:r>
              <a:rPr lang="en-US" dirty="0" smtClean="0"/>
              <a:t>&lt;rules&gt;Routed events to a provider</a:t>
            </a:r>
          </a:p>
          <a:p>
            <a:r>
              <a:rPr lang="en-US" dirty="0" smtClean="0"/>
              <a:t>&lt;providers&gt;Set where to store diagnostic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8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 logging modules and handlers</a:t>
            </a:r>
          </a:p>
          <a:p>
            <a:r>
              <a:rPr lang="en-US" dirty="0" smtClean="0"/>
              <a:t>Install through NuGet – Elmah.MVC</a:t>
            </a:r>
          </a:p>
          <a:p>
            <a:pPr lvl="1"/>
            <a:r>
              <a:rPr lang="en-US" dirty="0" smtClean="0"/>
              <a:t>It defines some basic settings in web.config</a:t>
            </a:r>
          </a:p>
          <a:p>
            <a:r>
              <a:rPr lang="en-US" dirty="0" smtClean="0"/>
              <a:t>Register global filter in the FilterConfig class</a:t>
            </a:r>
          </a:p>
          <a:p>
            <a:pPr lvl="1"/>
            <a:r>
              <a:rPr lang="en-US" dirty="0" err="1" smtClean="0"/>
              <a:t>HandleErrorWithElmahAttribute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class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3074" name="Picture 2" descr="http://elmah.googlecode.com/svn/wiki/home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021137"/>
            <a:ext cx="3515671" cy="268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Elmah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Configure </a:t>
            </a:r>
            <a:r>
              <a:rPr lang="en-US" dirty="0"/>
              <a:t>E</a:t>
            </a:r>
            <a:r>
              <a:rPr lang="en-US" dirty="0" smtClean="0"/>
              <a:t>lmah in the web.config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093428"/>
          </a:xfrm>
        </p:spPr>
        <p:txBody>
          <a:bodyPr/>
          <a:lstStyle/>
          <a:p>
            <a:r>
              <a:rPr lang="en-US" dirty="0"/>
              <a:t>&lt;elmah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security allowRemoteAccess="true" /&gt;</a:t>
            </a:r>
          </a:p>
          <a:p>
            <a:r>
              <a:rPr lang="en-US" dirty="0" smtClean="0"/>
              <a:t>	&lt;</a:t>
            </a:r>
            <a:r>
              <a:rPr lang="en-US" dirty="0"/>
              <a:t>errorLog type="Elmah.XmlFileErrorLog, Elmah" 	</a:t>
            </a:r>
            <a:r>
              <a:rPr lang="en-US" dirty="0" smtClean="0"/>
              <a:t>logPath</a:t>
            </a:r>
            <a:r>
              <a:rPr lang="en-US" dirty="0"/>
              <a:t>="~/App_Data/Elmah" /&gt;</a:t>
            </a:r>
          </a:p>
          <a:p>
            <a:r>
              <a:rPr lang="en-US" dirty="0" smtClean="0"/>
              <a:t>&lt;/</a:t>
            </a:r>
            <a:r>
              <a:rPr lang="en-US" dirty="0"/>
              <a:t>elmah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location path="elmah.axd"&gt;</a:t>
            </a:r>
          </a:p>
          <a:p>
            <a:r>
              <a:rPr lang="en-US" dirty="0" smtClean="0"/>
              <a:t>	&lt;</a:t>
            </a:r>
            <a:r>
              <a:rPr lang="en-US" dirty="0"/>
              <a:t>system.web&gt;</a:t>
            </a:r>
          </a:p>
          <a:p>
            <a:r>
              <a:rPr lang="en-US" dirty="0" smtClean="0"/>
              <a:t>		&lt;</a:t>
            </a:r>
            <a:r>
              <a:rPr lang="en-US" dirty="0"/>
              <a:t>authorization&gt;</a:t>
            </a:r>
          </a:p>
          <a:p>
            <a:r>
              <a:rPr lang="en-US" dirty="0" smtClean="0"/>
              <a:t>			&lt;</a:t>
            </a:r>
            <a:r>
              <a:rPr lang="en-US" dirty="0"/>
              <a:t>allow roles="Administrator" /&gt;</a:t>
            </a:r>
          </a:p>
          <a:p>
            <a:r>
              <a:rPr lang="en-US" dirty="0" smtClean="0"/>
              <a:t>			&lt;</a:t>
            </a:r>
            <a:r>
              <a:rPr lang="en-US" dirty="0"/>
              <a:t>deny users="*" /&gt;</a:t>
            </a:r>
          </a:p>
          <a:p>
            <a:r>
              <a:rPr lang="en-US" dirty="0" smtClean="0"/>
              <a:t>		&lt;/</a:t>
            </a:r>
            <a:r>
              <a:rPr lang="en-US" dirty="0"/>
              <a:t>authorization&gt;</a:t>
            </a:r>
          </a:p>
          <a:p>
            <a:r>
              <a:rPr lang="en-US" dirty="0" smtClean="0"/>
              <a:t>	&lt;/</a:t>
            </a:r>
            <a:r>
              <a:rPr lang="en-US" dirty="0"/>
              <a:t>system.web&gt;</a:t>
            </a:r>
          </a:p>
          <a:p>
            <a:r>
              <a:rPr lang="en-US" dirty="0" smtClean="0"/>
              <a:t>&lt;/</a:t>
            </a:r>
            <a:r>
              <a:rPr lang="en-US" dirty="0"/>
              <a:t>location&gt;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6113468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http://code.google.com/p/elmah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825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1295400"/>
            <a:ext cx="7924800" cy="1524000"/>
          </a:xfrm>
        </p:spPr>
        <p:txBody>
          <a:bodyPr/>
          <a:lstStyle/>
          <a:p>
            <a:r>
              <a:rPr lang="en-US" dirty="0" smtClean="0"/>
              <a:t>ASP.NET MVC</a:t>
            </a:r>
            <a:br>
              <a:rPr lang="en-US" dirty="0" smtClean="0"/>
            </a:br>
            <a:r>
              <a:rPr lang="en-US" dirty="0" smtClean="0"/>
              <a:t>Good Practices</a:t>
            </a:r>
            <a:endParaRPr lang="en-US" dirty="0"/>
          </a:p>
        </p:txBody>
      </p:sp>
      <p:pic>
        <p:nvPicPr>
          <p:cNvPr id="4098" name="Picture 2" descr="https://apandre.files.wordpress.com/2013/08/best-pract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61" y="3200400"/>
            <a:ext cx="6605877" cy="24193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97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ViewModels and Input Model Validation</a:t>
            </a:r>
          </a:p>
          <a:p>
            <a:r>
              <a:rPr lang="en-US" dirty="0" smtClean="0"/>
              <a:t>Add namespaces to Views</a:t>
            </a:r>
          </a:p>
          <a:p>
            <a:r>
              <a:rPr lang="en-GB" dirty="0" smtClean="0"/>
              <a:t>Use </a:t>
            </a:r>
            <a:r>
              <a:rPr lang="en-GB" dirty="0"/>
              <a:t>strongly typed views</a:t>
            </a:r>
          </a:p>
          <a:p>
            <a:pPr lvl="1"/>
            <a:r>
              <a:rPr lang="en-US" dirty="0"/>
              <a:t>Avoid the </a:t>
            </a:r>
            <a:r>
              <a:rPr lang="en-US" dirty="0" err="1"/>
              <a:t>ViewBag</a:t>
            </a:r>
            <a:endParaRPr lang="en-US" dirty="0"/>
          </a:p>
          <a:p>
            <a:r>
              <a:rPr lang="en-US" dirty="0"/>
              <a:t>Use Dependency Container</a:t>
            </a:r>
          </a:p>
          <a:p>
            <a:r>
              <a:rPr lang="en-US" dirty="0" smtClean="0"/>
              <a:t>Explore the ASP.NET MVC source code</a:t>
            </a:r>
          </a:p>
          <a:p>
            <a:pPr lvl="1"/>
            <a:r>
              <a:rPr lang="en-US" dirty="0">
                <a:hlinkClick r:id="rId2"/>
              </a:rPr>
              <a:t>http://aspnetwebstack.codeplex.com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github.com/aspnet/mvc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8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Isolate your layers properly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ViewModel </a:t>
            </a:r>
            <a:r>
              <a:rPr lang="en-US" dirty="0"/>
              <a:t>for transmitting data to the </a:t>
            </a:r>
            <a:r>
              <a:rPr lang="en-US" dirty="0" smtClean="0"/>
              <a:t>view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simple </a:t>
            </a:r>
            <a:r>
              <a:rPr lang="en-US" dirty="0"/>
              <a:t>POCO </a:t>
            </a:r>
            <a:r>
              <a:rPr lang="en-US" dirty="0" smtClean="0"/>
              <a:t>de-normalized objects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Use </a:t>
            </a:r>
            <a:r>
              <a:rPr lang="en-US" dirty="0" err="1" smtClean="0"/>
              <a:t>AutoMapper</a:t>
            </a:r>
            <a:r>
              <a:rPr lang="en-US" dirty="0" smtClean="0"/>
              <a:t> for automating projections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Use Controllers for selecting the view to be shown and not for </a:t>
            </a:r>
            <a:r>
              <a:rPr lang="en-US" dirty="0" smtClean="0"/>
              <a:t>business logic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Use the view for displaying Html which will be rendered by the </a:t>
            </a:r>
            <a:r>
              <a:rPr lang="en-US" dirty="0" smtClean="0"/>
              <a:t>browser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Not </a:t>
            </a:r>
            <a:r>
              <a:rPr lang="en-US" dirty="0"/>
              <a:t>for business </a:t>
            </a:r>
            <a:r>
              <a:rPr lang="en-US" dirty="0" smtClean="0"/>
              <a:t>logic!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Use Services/Repositories for manipulating business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8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smtClean="0"/>
              <a:t>PRG (PostRedirectGet)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/>
              <a:t>Prevent reposts to the form</a:t>
            </a:r>
          </a:p>
          <a:p>
            <a:r>
              <a:rPr lang="en-US" dirty="0"/>
              <a:t>Issues an </a:t>
            </a:r>
            <a:r>
              <a:rPr lang="en-US" dirty="0" smtClean="0"/>
              <a:t>HTTP 302 </a:t>
            </a:r>
            <a:r>
              <a:rPr lang="en-US" dirty="0"/>
              <a:t>with temporary redirect</a:t>
            </a:r>
          </a:p>
          <a:p>
            <a:r>
              <a:rPr lang="en-US" dirty="0"/>
              <a:t>Use proper verbs [HttpPost], [HttpGet] on you controllers</a:t>
            </a:r>
          </a:p>
          <a:p>
            <a:r>
              <a:rPr lang="en-US" dirty="0">
                <a:effectLst/>
              </a:rPr>
              <a:t>Saving Temporary Data Across </a:t>
            </a:r>
            <a:r>
              <a:rPr lang="en-US" dirty="0" smtClean="0">
                <a:effectLst/>
              </a:rPr>
              <a:t>Redirects – TempData Dictionary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64" y="5029200"/>
            <a:ext cx="46958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077" y="4257675"/>
            <a:ext cx="35814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15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"</a:t>
            </a:r>
            <a:r>
              <a:rPr lang="en-US" dirty="0" smtClean="0"/>
              <a:t>NuGet</a:t>
            </a:r>
            <a:r>
              <a:rPr lang="en-US" dirty="0"/>
              <a:t>" packages that help with </a:t>
            </a:r>
            <a:r>
              <a:rPr lang="en-US" dirty="0" smtClean="0"/>
              <a:t>productivity</a:t>
            </a:r>
          </a:p>
          <a:p>
            <a:pPr lvl="1"/>
            <a:r>
              <a:rPr lang="en-US" dirty="0" err="1" smtClean="0"/>
              <a:t>RouteDebugger</a:t>
            </a:r>
            <a:r>
              <a:rPr lang="en-US" dirty="0" smtClean="0"/>
              <a:t> – debugging routes</a:t>
            </a:r>
          </a:p>
          <a:p>
            <a:pPr lvl="1"/>
            <a:r>
              <a:rPr lang="en-US" dirty="0" smtClean="0"/>
              <a:t>Glimpse with add-ons – for debugging</a:t>
            </a:r>
          </a:p>
          <a:p>
            <a:pPr lvl="1"/>
            <a:r>
              <a:rPr lang="en-US" dirty="0" smtClean="0"/>
              <a:t>ELMAH – error logging</a:t>
            </a:r>
            <a:endParaRPr lang="en-US" dirty="0"/>
          </a:p>
          <a:p>
            <a:pPr lvl="1"/>
            <a:r>
              <a:rPr lang="en-US" dirty="0" smtClean="0"/>
              <a:t>MvcScafolding</a:t>
            </a:r>
          </a:p>
          <a:p>
            <a:r>
              <a:rPr lang="en-US" dirty="0" smtClean="0"/>
              <a:t>Visual Studio Add-ons</a:t>
            </a:r>
          </a:p>
          <a:p>
            <a:pPr lvl="1"/>
            <a:r>
              <a:rPr lang="en-US" dirty="0" err="1" smtClean="0"/>
              <a:t>JustCode</a:t>
            </a:r>
            <a:r>
              <a:rPr lang="en-US" dirty="0" smtClean="0"/>
              <a:t> (</a:t>
            </a:r>
            <a:r>
              <a:rPr lang="en-US" dirty="0" err="1" smtClean="0"/>
              <a:t>ReSharper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Web Essentials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122" name="Picture 2" descr="http://www.incomediary.com/wp-content/uploads/2013/10/productivity-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657600"/>
            <a:ext cx="3407054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1133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/>
              <a:t>You can extend using HttpModules, HttpHandlers</a:t>
            </a:r>
          </a:p>
          <a:p>
            <a:r>
              <a:rPr lang="en-US" dirty="0" smtClean="0"/>
              <a:t>HTML5 support</a:t>
            </a:r>
            <a:endParaRPr lang="en-US" dirty="0"/>
          </a:p>
          <a:p>
            <a:r>
              <a:rPr lang="en-US" dirty="0"/>
              <a:t>Easier deployment + minification (Including cloud deployment)</a:t>
            </a:r>
          </a:p>
          <a:p>
            <a:r>
              <a:rPr lang="en-US" dirty="0"/>
              <a:t>Asynchronous / Await</a:t>
            </a:r>
          </a:p>
          <a:p>
            <a:r>
              <a:rPr lang="en-US" dirty="0"/>
              <a:t>Tooling (Page </a:t>
            </a:r>
            <a:r>
              <a:rPr lang="en-US" dirty="0" smtClean="0"/>
              <a:t>Inspector, Browser Link, </a:t>
            </a:r>
            <a:r>
              <a:rPr lang="en-US" dirty="0" err="1" smtClean="0"/>
              <a:t>YSlow</a:t>
            </a:r>
            <a:r>
              <a:rPr lang="en-US" dirty="0" smtClean="0"/>
              <a:t>, Web Developer Toolbar, F12)</a:t>
            </a:r>
            <a:endParaRPr lang="en-US" dirty="0"/>
          </a:p>
          <a:p>
            <a:r>
              <a:rPr lang="en-US" dirty="0"/>
              <a:t>Web </a:t>
            </a:r>
            <a:r>
              <a:rPr lang="en-US" dirty="0" smtClean="0"/>
              <a:t>Sockets / </a:t>
            </a:r>
            <a:r>
              <a:rPr lang="en-US" dirty="0" err="1" smtClean="0"/>
              <a:t>SignalR</a:t>
            </a:r>
            <a:r>
              <a:rPr lang="en-US" dirty="0" smtClean="0"/>
              <a:t> / AJAX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1"/>
            <a:ext cx="7924800" cy="1600200"/>
          </a:xfrm>
        </p:spPr>
        <p:txBody>
          <a:bodyPr/>
          <a:lstStyle/>
          <a:p>
            <a:r>
              <a:rPr lang="en-US" dirty="0"/>
              <a:t>ASP.NET MVC Request </a:t>
            </a:r>
            <a:r>
              <a:rPr lang="en-US" dirty="0" smtClean="0"/>
              <a:t>Lifecycle</a:t>
            </a:r>
            <a:endParaRPr lang="en-US" dirty="0"/>
          </a:p>
        </p:txBody>
      </p:sp>
      <p:pic>
        <p:nvPicPr>
          <p:cNvPr id="1026" name="Picture 2" descr="http://lawyernomics.avvo.com/files/2012/07/Lifecycle_C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3048000"/>
            <a:ext cx="4343400" cy="32575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920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</a:t>
            </a:r>
            <a:r>
              <a:rPr lang="en-US" dirty="0" smtClean="0"/>
              <a:t>the market!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you application support globalisation if its going to be on the </a:t>
            </a:r>
            <a:r>
              <a:rPr lang="en-US" dirty="0" smtClean="0"/>
              <a:t>internet</a:t>
            </a:r>
          </a:p>
          <a:p>
            <a:r>
              <a:rPr lang="en-US" dirty="0"/>
              <a:t>Don’t forget to make accessibility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plugins.jquery.com/project/KeyTips</a:t>
            </a:r>
            <a:endParaRPr lang="en-US" dirty="0" smtClean="0"/>
          </a:p>
          <a:p>
            <a:r>
              <a:rPr lang="en-US" dirty="0"/>
              <a:t>Mobile phone support improvements</a:t>
            </a:r>
          </a:p>
          <a:p>
            <a:r>
              <a:rPr lang="en-US" dirty="0" smtClean="0"/>
              <a:t>Search Engines Optimization (SEO)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6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MVC Advanced </a:t>
            </a:r>
            <a:r>
              <a:rPr lang="en-US" dirty="0"/>
              <a:t>Topics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Request Lifecycle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63" b="546"/>
          <a:stretch/>
        </p:blipFill>
        <p:spPr>
          <a:xfrm>
            <a:off x="457200" y="840463"/>
            <a:ext cx="8229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Handler Lifetime – Part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66" y="1008876"/>
            <a:ext cx="8002117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9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Handler Lifetime – Part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69" y="1828800"/>
            <a:ext cx="8002117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0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Method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327"/>
            <a:ext cx="9144000" cy="60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2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15462" y="3886200"/>
            <a:ext cx="7924800" cy="685800"/>
          </a:xfrm>
        </p:spPr>
        <p:txBody>
          <a:bodyPr/>
          <a:lstStyle/>
          <a:p>
            <a:r>
              <a:rPr lang="en-US" dirty="0" smtClean="0"/>
              <a:t>Performance Tips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5462" y="4724400"/>
            <a:ext cx="7924800" cy="569120"/>
          </a:xfrm>
        </p:spPr>
        <p:txBody>
          <a:bodyPr/>
          <a:lstStyle/>
          <a:p>
            <a:r>
              <a:rPr lang="en-US" dirty="0" smtClean="0"/>
              <a:t>Optimizing ASP.NET MVC applications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295400"/>
            <a:ext cx="2286000" cy="212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21727</TotalTime>
  <Words>872</Words>
  <Application>Microsoft Office PowerPoint</Application>
  <PresentationFormat>On-screen Show (4:3)</PresentationFormat>
  <Paragraphs>209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ASP.NET MVC Advanced Topics</vt:lpstr>
      <vt:lpstr>Table of Contents</vt:lpstr>
      <vt:lpstr>ASP.NET MVC Request Lifecycle</vt:lpstr>
      <vt:lpstr>MVC Request Lifecycle</vt:lpstr>
      <vt:lpstr>MVC Handler Lifetime – Part 1</vt:lpstr>
      <vt:lpstr>MVC Handler Lifetime – Part 2</vt:lpstr>
      <vt:lpstr>Action Method Execution</vt:lpstr>
      <vt:lpstr>Execute Results</vt:lpstr>
      <vt:lpstr>Performance Tips</vt:lpstr>
      <vt:lpstr>Performance Advices</vt:lpstr>
      <vt:lpstr>Performance Advices (2)</vt:lpstr>
      <vt:lpstr>Bundles in ASP.NET MVC</vt:lpstr>
      <vt:lpstr>Performance Advices (3)</vt:lpstr>
      <vt:lpstr>Client Performance Advices (4)</vt:lpstr>
      <vt:lpstr>Localization and Resources</vt:lpstr>
      <vt:lpstr>Localization and Culture</vt:lpstr>
      <vt:lpstr>Resources</vt:lpstr>
      <vt:lpstr>Localizing ASP.NET MVC Application</vt:lpstr>
      <vt:lpstr>Diagnostics and Health Monitoring</vt:lpstr>
      <vt:lpstr>Diagnostic and Monitoring</vt:lpstr>
      <vt:lpstr>Health Monitoring</vt:lpstr>
      <vt:lpstr>Elmah</vt:lpstr>
      <vt:lpstr>Elmah configuration</vt:lpstr>
      <vt:lpstr>ASP.NET MVC Good Practices</vt:lpstr>
      <vt:lpstr>Good Practices</vt:lpstr>
      <vt:lpstr>Isolate your layers properly</vt:lpstr>
      <vt:lpstr>Use the PRG (PostRedirectGet)</vt:lpstr>
      <vt:lpstr>Productivity Tips</vt:lpstr>
      <vt:lpstr>Other tips</vt:lpstr>
      <vt:lpstr>Think about the market!</vt:lpstr>
      <vt:lpstr>ASP.NET MVC Advanced Topics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Nikolay</cp:lastModifiedBy>
  <cp:revision>722</cp:revision>
  <dcterms:created xsi:type="dcterms:W3CDTF">2007-12-08T16:03:35Z</dcterms:created>
  <dcterms:modified xsi:type="dcterms:W3CDTF">2014-11-11T17:08:08Z</dcterms:modified>
  <cp:category>software engineering</cp:category>
</cp:coreProperties>
</file>