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320" r:id="rId2"/>
    <p:sldId id="335" r:id="rId3"/>
    <p:sldId id="370" r:id="rId4"/>
    <p:sldId id="371" r:id="rId5"/>
    <p:sldId id="372" r:id="rId6"/>
    <p:sldId id="384" r:id="rId7"/>
    <p:sldId id="383" r:id="rId8"/>
    <p:sldId id="386" r:id="rId9"/>
    <p:sldId id="385" r:id="rId10"/>
    <p:sldId id="387" r:id="rId11"/>
    <p:sldId id="391" r:id="rId12"/>
    <p:sldId id="392" r:id="rId13"/>
    <p:sldId id="393" r:id="rId14"/>
    <p:sldId id="398" r:id="rId15"/>
    <p:sldId id="394" r:id="rId16"/>
    <p:sldId id="389" r:id="rId17"/>
    <p:sldId id="381" r:id="rId18"/>
    <p:sldId id="396" r:id="rId19"/>
    <p:sldId id="395" r:id="rId20"/>
    <p:sldId id="382" r:id="rId21"/>
    <p:sldId id="378" r:id="rId22"/>
    <p:sldId id="397" r:id="rId23"/>
    <p:sldId id="334" r:id="rId24"/>
    <p:sldId id="333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3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79594-0CF0-4D7D-B96C-05C41539BDF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821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9DBED-3EC7-4BC8-AAF0-9D0784B117E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228779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D6437-E416-4D72-8362-1C9679AA7A0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43790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443/" TargetMode="External"/><Relationship Id="rId2" Type="http://schemas.openxmlformats.org/officeDocument/2006/relationships/hyperlink" Target="http://sit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99534"/>
            <a:ext cx="8077199" cy="1642732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/>
              <a:t>IIS and Azure </a:t>
            </a:r>
            <a:r>
              <a:rPr lang="en-US" dirty="0" smtClean="0"/>
              <a:t>Deployment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ASP.NET Applications</a:t>
            </a:r>
            <a:endParaRPr lang="bg-BG" dirty="0" smtClean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569605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drive, file,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3466" y="55577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osting, server icon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36" r="22714"/>
          <a:stretch/>
        </p:blipFill>
        <p:spPr bwMode="auto">
          <a:xfrm>
            <a:off x="4994154" y="555778"/>
            <a:ext cx="6858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xe, hardware, hospital, install, installer, msi, setup, software, user icon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075"/>
          <a:stretch/>
        </p:blipFill>
        <p:spPr bwMode="auto">
          <a:xfrm>
            <a:off x="2254956" y="643366"/>
            <a:ext cx="1174044" cy="104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7466" y="615248"/>
            <a:ext cx="1100260" cy="11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main, internet, web, www icon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/>
          <a:stretch/>
        </p:blipFill>
        <p:spPr bwMode="auto">
          <a:xfrm>
            <a:off x="3688644" y="555776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2" name="Picture 2" descr="http://asphostportal.com/img/icon-ii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4" y="4676696"/>
            <a:ext cx="2917772" cy="158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038600"/>
            <a:ext cx="7620000" cy="1499937"/>
          </a:xfrm>
        </p:spPr>
        <p:txBody>
          <a:bodyPr/>
          <a:lstStyle/>
          <a:p>
            <a:r>
              <a:rPr lang="en-US" dirty="0" smtClean="0"/>
              <a:t>Deploying ASP.NET Applications </a:t>
            </a:r>
            <a:r>
              <a:rPr lang="en-US" dirty="0" smtClean="0"/>
              <a:t>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603080"/>
            <a:ext cx="7620000" cy="569120"/>
          </a:xfrm>
        </p:spPr>
        <p:txBody>
          <a:bodyPr/>
          <a:lstStyle/>
          <a:p>
            <a:r>
              <a:rPr lang="en-US" dirty="0" smtClean="0"/>
              <a:t>Sites, Applications, Application Pools, Databases</a:t>
            </a:r>
            <a:endParaRPr lang="en-US" dirty="0"/>
          </a:p>
        </p:txBody>
      </p: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609600" y="1600200"/>
            <a:ext cx="3433512" cy="2057400"/>
          </a:xfrm>
          <a:prstGeom prst="roundRect">
            <a:avLst>
              <a:gd name="adj" fmla="val 2632"/>
            </a:avLst>
          </a:prstGeom>
          <a:solidFill>
            <a:srgbClr val="FFFFFF"/>
          </a:solidFill>
        </p:spPr>
      </p:pic>
      <p:pic>
        <p:nvPicPr>
          <p:cNvPr id="7" name="Picture 2" descr="http://asphostportal.com/img/icon-ii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83" y="1600199"/>
            <a:ext cx="3778899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2654418" y="795611"/>
            <a:ext cx="3093226" cy="122817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0564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Sites</a:t>
            </a:r>
            <a:r>
              <a:rPr lang="en-US" dirty="0" smtClean="0"/>
              <a:t> in IIS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Instances of the Web server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Hosting files and applications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Bind to some protocol + host + port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E.g. </a:t>
            </a:r>
            <a:r>
              <a:rPr lang="en-US" dirty="0" smtClean="0">
                <a:hlinkClick r:id="rId2"/>
              </a:rPr>
              <a:t>http://site.com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https://localhost:8443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4" y="3744799"/>
            <a:ext cx="7988531" cy="28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Pools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Pools </a:t>
            </a:r>
            <a:r>
              <a:rPr lang="en-US" dirty="0" smtClean="0"/>
              <a:t>host Web applications in IIS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process group that run the ASP.NET runtime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configure CPU usage, memory limits, identity (local user that owns the processes)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2" y="3419943"/>
            <a:ext cx="8125096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200400"/>
            <a:ext cx="2069374" cy="19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Applications</a:t>
            </a:r>
            <a:r>
              <a:rPr lang="en-US" dirty="0" smtClean="0"/>
              <a:t> in IIS:</a:t>
            </a:r>
          </a:p>
          <a:p>
            <a:pPr lvl="1"/>
            <a:r>
              <a:rPr lang="en-US" dirty="0" smtClean="0"/>
              <a:t>Physical directory with files (application code)</a:t>
            </a:r>
          </a:p>
          <a:p>
            <a:pPr lvl="1"/>
            <a:r>
              <a:rPr lang="en-US" dirty="0" smtClean="0"/>
              <a:t>Belong to some existing Web site</a:t>
            </a:r>
          </a:p>
          <a:p>
            <a:pPr lvl="1"/>
            <a:r>
              <a:rPr lang="en-US" dirty="0" smtClean="0"/>
              <a:t>Run in some existing application pool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3" y="3519837"/>
            <a:ext cx="7796833" cy="30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Website / </a:t>
            </a:r>
            <a:r>
              <a:rPr lang="en-US" dirty="0" err="1" smtClean="0"/>
              <a:t>Applicaiton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0189"/>
            <a:ext cx="5757863" cy="560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8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4267200"/>
            <a:ext cx="7620000" cy="1499937"/>
          </a:xfrm>
        </p:spPr>
        <p:txBody>
          <a:bodyPr/>
          <a:lstStyle/>
          <a:p>
            <a:r>
              <a:rPr lang="en-US" dirty="0" smtClean="0"/>
              <a:t>Hosting Simple ASP.NET Application in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5831680"/>
            <a:ext cx="7620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6437" y="1093372"/>
            <a:ext cx="5343526" cy="2640428"/>
            <a:chOff x="295275" y="950496"/>
            <a:chExt cx="8620125" cy="45624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5275" y="950496"/>
              <a:ext cx="8620125" cy="45624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1343527"/>
              <a:ext cx="4162425" cy="181927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2" name="Straight Arrow Connector 7"/>
            <p:cNvCxnSpPr>
              <a:endCxn id="10" idx="1"/>
            </p:cNvCxnSpPr>
            <p:nvPr/>
          </p:nvCxnSpPr>
          <p:spPr>
            <a:xfrm rot="5400000" flipH="1" flipV="1">
              <a:off x="3368467" y="2618499"/>
              <a:ext cx="1568867" cy="838200"/>
            </a:xfrm>
            <a:prstGeom prst="bentConnector2">
              <a:avLst/>
            </a:prstGeom>
            <a:ln w="41275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050" name="Picture 2" descr="http://www.cranberrynet.com/Press/images/HRES/JPG/FreshDeploy_Icon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458" t="-8696" r="-5458" b="-8696"/>
          <a:stretch/>
        </p:blipFill>
        <p:spPr bwMode="auto">
          <a:xfrm>
            <a:off x="762000" y="2667000"/>
            <a:ext cx="2242957" cy="1344005"/>
          </a:xfrm>
          <a:prstGeom prst="roundRect">
            <a:avLst>
              <a:gd name="adj" fmla="val 2632"/>
            </a:avLst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2" descr="http://asphostportal.com/img/icon-ii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6" t="16958" r="10362" b="16375"/>
          <a:stretch/>
        </p:blipFill>
        <p:spPr bwMode="auto">
          <a:xfrm>
            <a:off x="5452534" y="2700251"/>
            <a:ext cx="2971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Files to Deploy?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Files to copy to the IIS application directory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Pages &amp; controls: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*.Master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*.ascx</a:t>
            </a:r>
          </a:p>
          <a:p>
            <a:pPr lvl="1"/>
            <a:r>
              <a:rPr lang="en-US" dirty="0" smtClean="0"/>
              <a:t>Resources: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*.jpg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*.png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*.gif</a:t>
            </a:r>
            <a:r>
              <a:rPr lang="en-US" dirty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*.css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*.js</a:t>
            </a:r>
            <a:endParaRPr lang="en-US" dirty="0" smtClean="0"/>
          </a:p>
          <a:p>
            <a:pPr lvl="1"/>
            <a:r>
              <a:rPr lang="en-US" dirty="0" smtClean="0"/>
              <a:t>Compiled C# files: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bin\*.dll</a:t>
            </a:r>
          </a:p>
          <a:p>
            <a:pPr lvl="1"/>
            <a:r>
              <a:rPr lang="en-US" dirty="0" smtClean="0"/>
              <a:t>Config </a:t>
            </a:r>
            <a:r>
              <a:rPr lang="en-US" dirty="0"/>
              <a:t>files: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Web.config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Don't deploy these files:</a:t>
            </a:r>
          </a:p>
          <a:p>
            <a:pPr lvl="1"/>
            <a:r>
              <a:rPr lang="en-US" dirty="0" smtClean="0"/>
              <a:t>Source code: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*.csproj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*.sln</a:t>
            </a:r>
          </a:p>
          <a:p>
            <a:pPr lvl="1"/>
            <a:r>
              <a:rPr lang="en-US" dirty="0" smtClean="0"/>
              <a:t>Databases: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*.mdf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*.ldf</a:t>
            </a:r>
            <a:r>
              <a:rPr lang="en-US" dirty="0" smtClean="0"/>
              <a:t> (deploy separately)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Configuring Database Permissions</a:t>
            </a:r>
            <a:r>
              <a:rPr lang="bg-BG" dirty="0" smtClean="0"/>
              <a:t> </a:t>
            </a:r>
            <a:r>
              <a:rPr lang="en-US" dirty="0" smtClean="0"/>
              <a:t>for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dirty="0" smtClean="0"/>
              <a:t>Typically in </a:t>
            </a:r>
            <a:r>
              <a:rPr lang="en-US" dirty="0"/>
              <a:t>IIS your application runs under the </a:t>
            </a:r>
            <a:r>
              <a:rPr lang="en-US" dirty="0" smtClean="0"/>
              <a:t>user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dirty="0" smtClean="0"/>
              <a:t>"</a:t>
            </a:r>
          </a:p>
          <a:p>
            <a:pPr lvl="1"/>
            <a:r>
              <a:rPr lang="en-US" noProof="1" smtClean="0"/>
              <a:t>It has no access to SQL Server by default</a:t>
            </a:r>
          </a:p>
          <a:p>
            <a:r>
              <a:rPr lang="en-US" noProof="1" smtClean="0"/>
              <a:t>To access SQL Server DB from IIS:</a:t>
            </a:r>
          </a:p>
          <a:p>
            <a:pPr lvl="1"/>
            <a:r>
              <a:rPr lang="en-US" noProof="1" smtClean="0"/>
              <a:t>Change the connection string in Web.config during the deployment</a:t>
            </a:r>
          </a:p>
          <a:p>
            <a:pPr lvl="1"/>
            <a:r>
              <a:rPr lang="en-US" noProof="1"/>
              <a:t>Create a user </a:t>
            </a: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for your DB in SQL Server</a:t>
            </a:r>
          </a:p>
          <a:p>
            <a:pPr lvl="1"/>
            <a:r>
              <a:rPr lang="en-US" noProof="1" smtClean="0"/>
              <a:t>Assign "db_owner" database role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IIS user in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configuring the </a:t>
            </a:r>
            <a:r>
              <a:rPr lang="en-US" noProof="1"/>
              <a:t>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IIS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APPPOOL\DefaultAppPool</a:t>
            </a:r>
            <a:r>
              <a:rPr lang="en-US" noProof="1" smtClean="0"/>
              <a:t>"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71" y="2209800"/>
            <a:ext cx="4710898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1"/>
            <a:ext cx="2278364" cy="2943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178" y="4038600"/>
            <a:ext cx="2884822" cy="19724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2860565" y="4366998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688417"/>
            <a:ext cx="7924800" cy="685800"/>
          </a:xfrm>
        </p:spPr>
        <p:txBody>
          <a:bodyPr/>
          <a:lstStyle/>
          <a:p>
            <a:r>
              <a:rPr lang="en-US" dirty="0" smtClean="0"/>
              <a:t>Web Publishing from VS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/>
          <a:lstStyle/>
          <a:p>
            <a:r>
              <a:rPr lang="en-US" dirty="0" smtClean="0"/>
              <a:t>Publish Web App from VS to IIS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1524000"/>
            <a:ext cx="3352800" cy="263101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039730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28272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1" name="Picture 2" descr="https://static.devexpress.com/Newsletter/2015-07-Visual-Studio/visual-studio-2015-logo-hr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0" y="2470905"/>
            <a:ext cx="1710506" cy="7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asphostportal.com/img/icon-ii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51" y="2155354"/>
            <a:ext cx="2513217" cy="13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9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2946"/>
            <a:ext cx="8686800" cy="5506453"/>
          </a:xfrm>
        </p:spPr>
        <p:txBody>
          <a:bodyPr/>
          <a:lstStyle/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3000" dirty="0" smtClean="0"/>
              <a:t>What is IIS?</a:t>
            </a:r>
          </a:p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3000" dirty="0" smtClean="0"/>
              <a:t>Installing IIS / IIS Express</a:t>
            </a:r>
          </a:p>
          <a:p>
            <a:pPr marL="450850" indent="-450850">
              <a:lnSpc>
                <a:spcPct val="110000"/>
              </a:lnSpc>
              <a:buFontTx/>
              <a:buAutoNum type="arabicPeriod"/>
              <a:tabLst/>
            </a:pPr>
            <a:r>
              <a:rPr lang="en-US" sz="2800" dirty="0" smtClean="0"/>
              <a:t>Deploying ASP.NET </a:t>
            </a:r>
            <a:r>
              <a:rPr lang="en-US" sz="2800" dirty="0"/>
              <a:t>Apps in </a:t>
            </a:r>
            <a:r>
              <a:rPr lang="en-US" sz="2800" dirty="0" smtClean="0"/>
              <a:t>IIS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Sites, Application Pools, Applications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Deploying Simple ASP.NET application</a:t>
            </a:r>
          </a:p>
          <a:p>
            <a:pPr marL="625475" lvl="1" indent="-277813">
              <a:lnSpc>
                <a:spcPct val="110000"/>
              </a:lnSpc>
            </a:pPr>
            <a:r>
              <a:rPr lang="en-US" sz="2800" dirty="0" smtClean="0"/>
              <a:t>Deployment of Data-Driven application</a:t>
            </a:r>
          </a:p>
          <a:p>
            <a:pPr marL="514349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Web Publishing from Visual Studio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asphostportal.com/img/icon-ii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66800"/>
            <a:ext cx="2843650" cy="154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Publishing </a:t>
            </a:r>
            <a:r>
              <a:rPr lang="en-US" dirty="0" smtClean="0"/>
              <a:t>in 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have a Web Publishing wizard</a:t>
            </a:r>
          </a:p>
          <a:p>
            <a:pPr lvl="1"/>
            <a:r>
              <a:rPr lang="en-US" dirty="0" smtClean="0"/>
              <a:t>Deploys ASP.NET apps to remote IIS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96" y="2362200"/>
            <a:ext cx="5223408" cy="40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/>
              <a:t>Web Publishing from VS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3276600"/>
            <a:ext cx="3352800" cy="263101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039730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137707" y="3483108"/>
            <a:ext cx="1968119" cy="82190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6" name="Picture 2" descr="https://static.devexpress.com/Newsletter/2015-07-Visual-Studio/visual-studio-2015-logo-h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2" y="4223504"/>
            <a:ext cx="1710506" cy="7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asphostportal.com/img/icon-ii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36" y="3907954"/>
            <a:ext cx="2513217" cy="13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Publish to Microsoft Azure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797720"/>
          </a:xfrm>
        </p:spPr>
        <p:txBody>
          <a:bodyPr/>
          <a:lstStyle/>
          <a:p>
            <a:r>
              <a:rPr lang="en-US" dirty="0" smtClean="0"/>
              <a:t>Live Demo</a:t>
            </a:r>
            <a:br>
              <a:rPr lang="en-US" dirty="0" smtClean="0"/>
            </a:br>
            <a:r>
              <a:rPr lang="en-US" dirty="0" smtClean="0"/>
              <a:t>PLEASE WORK, PLEASE WORK, PLEASE WORK!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432" y="3276600"/>
            <a:ext cx="3352800" cy="263101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039730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7296" y="4579861"/>
            <a:ext cx="374606" cy="215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137707" y="3483108"/>
            <a:ext cx="1968119" cy="82190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4098" name="Picture 2" descr="http://kemptechnologies.com/blog/wp-content/uploads/2014/07/micorosftazurelog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20747" r="10495" b="21122"/>
          <a:stretch/>
        </p:blipFill>
        <p:spPr bwMode="auto">
          <a:xfrm>
            <a:off x="6238906" y="4104727"/>
            <a:ext cx="261323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static.devexpress.com/Newsletter/2015-07-Visual-Studio/visual-studio-2015-logo-hr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2" y="4223504"/>
            <a:ext cx="1710506" cy="71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IIS and Azure Deployment of </a:t>
            </a:r>
            <a:r>
              <a:rPr lang="en-US" dirty="0"/>
              <a:t>ASP.NET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95800"/>
            <a:ext cx="8229600" cy="1600200"/>
          </a:xfrm>
        </p:spPr>
        <p:txBody>
          <a:bodyPr/>
          <a:lstStyle/>
          <a:p>
            <a:pPr>
              <a:lnSpc>
                <a:spcPct val="110000"/>
              </a:lnSpc>
              <a:tabLst/>
            </a:pPr>
            <a:r>
              <a:rPr lang="en-US" sz="5400" dirty="0"/>
              <a:t>What is IIS?</a:t>
            </a:r>
          </a:p>
        </p:txBody>
      </p:sp>
      <p:pic>
        <p:nvPicPr>
          <p:cNvPr id="2" name="Picture 2" descr="http://www.loadbalancer.org/public/images/articles/2015/07/microsof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914400"/>
            <a:ext cx="7863840" cy="357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10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Information </a:t>
            </a:r>
            <a:r>
              <a:rPr lang="en-US" dirty="0" smtClean="0"/>
              <a:t>Services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 is a Web server (HTTP server)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Microsoft's Web server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Windows Server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Can process static and dynamic content (through the ISAPI interface)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Handles </a:t>
            </a:r>
            <a:r>
              <a:rPr lang="en-US" dirty="0"/>
              <a:t>ASP.NET </a:t>
            </a:r>
            <a:r>
              <a:rPr lang="en-US" dirty="0" smtClean="0"/>
              <a:t>requests through the ISAPI extension for .NET Framework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w3wp.exe</a:t>
            </a:r>
            <a:r>
              <a:rPr lang="en-US" dirty="0" smtClean="0"/>
              <a:t> hosts the application pools which host the ASP.NET runtime and ASP.NET apps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ISAPI filter </a:t>
            </a:r>
            <a:r>
              <a:rPr lang="en-US" dirty="0" smtClean="0"/>
              <a:t>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aspnet_filter.dll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33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IIS </a:t>
            </a:r>
            <a:r>
              <a:rPr lang="en-US" dirty="0" smtClean="0"/>
              <a:t>– Versions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IIS 5.1 (Windows XP)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10 </a:t>
            </a:r>
            <a:r>
              <a:rPr lang="en-US" dirty="0"/>
              <a:t>simultaneous </a:t>
            </a:r>
            <a:r>
              <a:rPr lang="en-US" dirty="0" smtClean="0"/>
              <a:t>connections, a </a:t>
            </a:r>
            <a:r>
              <a:rPr lang="en-US" dirty="0"/>
              <a:t>single </a:t>
            </a:r>
            <a:r>
              <a:rPr lang="en-US" dirty="0" smtClean="0"/>
              <a:t>Web </a:t>
            </a:r>
            <a:r>
              <a:rPr lang="en-US" dirty="0"/>
              <a:t>site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IIS </a:t>
            </a:r>
            <a:r>
              <a:rPr lang="en-US" dirty="0" smtClean="0"/>
              <a:t>6.0 (Windows </a:t>
            </a:r>
            <a:r>
              <a:rPr lang="en-US" dirty="0"/>
              <a:t>Server </a:t>
            </a:r>
            <a:r>
              <a:rPr lang="en-US" dirty="0" smtClean="0"/>
              <a:t>2003)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Faster </a:t>
            </a:r>
            <a:r>
              <a:rPr lang="en-US" dirty="0"/>
              <a:t>and more </a:t>
            </a:r>
            <a:r>
              <a:rPr lang="en-US" dirty="0" smtClean="0"/>
              <a:t>secure, application pools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400" dirty="0"/>
              <a:t>IIS </a:t>
            </a:r>
            <a:r>
              <a:rPr lang="en-US" sz="3400" dirty="0" smtClean="0"/>
              <a:t>7.0 (Windows Vista / Server 2008)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Can restrict machine resources per user / app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400" dirty="0"/>
              <a:t>IIS </a:t>
            </a:r>
            <a:r>
              <a:rPr lang="en-US" sz="3400" dirty="0" smtClean="0"/>
              <a:t>7.5 </a:t>
            </a:r>
            <a:r>
              <a:rPr lang="en-US" sz="3400" dirty="0"/>
              <a:t>(Windows </a:t>
            </a:r>
            <a:r>
              <a:rPr lang="en-US" sz="3400" dirty="0" smtClean="0"/>
              <a:t>7 </a:t>
            </a:r>
            <a:r>
              <a:rPr lang="en-US" sz="3400" dirty="0"/>
              <a:t>/ Server </a:t>
            </a:r>
            <a:r>
              <a:rPr lang="en-US" sz="3400" dirty="0" smtClean="0"/>
              <a:t>2008 R2)</a:t>
            </a:r>
            <a:endParaRPr lang="en-US" sz="3400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IIS Express – limited developer edition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400" dirty="0"/>
              <a:t>IIS </a:t>
            </a:r>
            <a:r>
              <a:rPr lang="en-US" sz="3400" dirty="0" smtClean="0"/>
              <a:t>8 (Windows Server 2012)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400" dirty="0" smtClean="0"/>
              <a:t>IIS 8.5 (Windows Server 2012 R2)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400" dirty="0" smtClean="0"/>
              <a:t>IIS 10 (Windows Server 2016, HTTP/2)</a:t>
            </a:r>
            <a:endParaRPr lang="bg-BG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873920"/>
          </a:xfrm>
        </p:spPr>
        <p:txBody>
          <a:bodyPr/>
          <a:lstStyle/>
          <a:p>
            <a:r>
              <a:rPr lang="en-US" dirty="0" smtClean="0"/>
              <a:t>Turn On / Off Windows Features,</a:t>
            </a:r>
            <a:br>
              <a:rPr lang="en-US" dirty="0" smtClean="0"/>
            </a:br>
            <a:r>
              <a:rPr lang="en-US" dirty="0" smtClean="0"/>
              <a:t>Web Platform Installer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256877"/>
            <a:ext cx="3276600" cy="2857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66" y="1256878"/>
            <a:ext cx="4580098" cy="2857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893" y="2293910"/>
            <a:ext cx="1410940" cy="783856"/>
          </a:xfrm>
          <a:prstGeom prst="roundRect">
            <a:avLst>
              <a:gd name="adj" fmla="val 242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1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IIS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IIS is part of Windows (Win7, Win8, Windows Server 2008, Windows Server 2012, …)</a:t>
            </a:r>
          </a:p>
          <a:p>
            <a:pPr lvl="1"/>
            <a:r>
              <a:rPr lang="en-US" dirty="0" smtClean="0"/>
              <a:t>Installed by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Turn Windows features on or off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048000"/>
            <a:ext cx="79438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IIS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dirty="0" smtClean="0"/>
              <a:t>Select Internet Information Services + ASP.NET 4.5 + IIS Management 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37" y="2157664"/>
            <a:ext cx="4899126" cy="4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Platform </a:t>
            </a:r>
            <a:r>
              <a:rPr lang="en-US" dirty="0" smtClean="0"/>
              <a:t>Installer (Web PI)</a:t>
            </a:r>
          </a:p>
          <a:p>
            <a:pPr lvl="1"/>
            <a:r>
              <a:rPr lang="en-US" dirty="0" smtClean="0"/>
              <a:t>Installs Web servers, applications and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62200"/>
            <a:ext cx="80010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2232</TotalTime>
  <Words>774</Words>
  <Application>Microsoft Office PowerPoint</Application>
  <PresentationFormat>On-screen Show (4:3)</PresentationFormat>
  <Paragraphs>128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</vt:lpstr>
      <vt:lpstr>Consolas</vt:lpstr>
      <vt:lpstr>Corbel</vt:lpstr>
      <vt:lpstr>Wingdings 2</vt:lpstr>
      <vt:lpstr>Telerik Academy</vt:lpstr>
      <vt:lpstr>IIS and Azure Deployment of ASP.NET Applications</vt:lpstr>
      <vt:lpstr>Table of Contents</vt:lpstr>
      <vt:lpstr>What is IIS?</vt:lpstr>
      <vt:lpstr>Internet Information Services</vt:lpstr>
      <vt:lpstr>IIS – Versions</vt:lpstr>
      <vt:lpstr>Installing IIS</vt:lpstr>
      <vt:lpstr>Installing IIS</vt:lpstr>
      <vt:lpstr>Installing IIS (2)</vt:lpstr>
      <vt:lpstr>Web Platform Installer</vt:lpstr>
      <vt:lpstr>Deploying ASP.NET Applications in IIS</vt:lpstr>
      <vt:lpstr>Web Sites in IIS</vt:lpstr>
      <vt:lpstr>Application Pools in IIS</vt:lpstr>
      <vt:lpstr>Applications in IIS</vt:lpstr>
      <vt:lpstr>Add Website / Applicaiton</vt:lpstr>
      <vt:lpstr>Hosting Simple ASP.NET Application in IIS</vt:lpstr>
      <vt:lpstr>What Files to Deploy?</vt:lpstr>
      <vt:lpstr>Configuring Database Permissions for SQL Server</vt:lpstr>
      <vt:lpstr>Creating IIS user in SQL Server</vt:lpstr>
      <vt:lpstr>Web Publishing from VS</vt:lpstr>
      <vt:lpstr>Web Publishing in VS</vt:lpstr>
      <vt:lpstr>Web Publishing from VS</vt:lpstr>
      <vt:lpstr>Publish to Microsoft Azure</vt:lpstr>
      <vt:lpstr>IIS and Azure Deployment of ASP.NET Applications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IIS and Deployment of ASP.NET Applications</dc:title>
  <dc:subject>Telerik Software Academy</dc:subject>
  <dc:creator>Svetlin Nakov</dc:creator>
  <cp:keywords>IIS, Internet Information Services, ASP.NET, deployment</cp:keywords>
  <cp:lastModifiedBy>Nikolay Kostov</cp:lastModifiedBy>
  <cp:revision>462</cp:revision>
  <dcterms:created xsi:type="dcterms:W3CDTF">2007-12-08T16:03:35Z</dcterms:created>
  <dcterms:modified xsi:type="dcterms:W3CDTF">2016-02-08T13:13:08Z</dcterms:modified>
  <cp:category>software engineering, system administration, web development, asp.net</cp:category>
</cp:coreProperties>
</file>