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0" r:id="rId6"/>
    <p:sldId id="272" r:id="rId7"/>
    <p:sldId id="266" r:id="rId8"/>
    <p:sldId id="261" r:id="rId9"/>
    <p:sldId id="267" r:id="rId10"/>
    <p:sldId id="259" r:id="rId11"/>
    <p:sldId id="268" r:id="rId12"/>
    <p:sldId id="269" r:id="rId13"/>
    <p:sldId id="273" r:id="rId14"/>
    <p:sldId id="274" r:id="rId15"/>
    <p:sldId id="275" r:id="rId16"/>
    <p:sldId id="276" r:id="rId17"/>
    <p:sldId id="283"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FOOD DIET CHART RECOMMENDATION SYSTEM</a:t>
            </a:r>
            <a:endParaRPr lang="en-IN"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SURVEY 1</a:t>
            </a:r>
            <a:endParaRPr lang="en-IN" altLang="en-US"/>
          </a:p>
        </p:txBody>
      </p:sp>
      <p:sp>
        <p:nvSpPr>
          <p:cNvPr id="3" name="Content Placeholder 2"/>
          <p:cNvSpPr>
            <a:spLocks noGrp="1"/>
          </p:cNvSpPr>
          <p:nvPr>
            <p:ph idx="1"/>
          </p:nvPr>
        </p:nvSpPr>
        <p:spPr/>
        <p:txBody>
          <a:bodyPr/>
          <a:p>
            <a:r>
              <a:rPr lang="en-US" altLang="en-US"/>
              <a:t>"Dietary Recommendations Based on Personal Data Using Mobile Applications"</a:t>
            </a:r>
            <a:endParaRPr lang="en-US" altLang="en-US"/>
          </a:p>
          <a:p>
            <a:endParaRPr lang="en-US" altLang="en-US"/>
          </a:p>
          <a:p>
            <a:r>
              <a:rPr lang="en-US" altLang="en-US"/>
              <a:t>Authors: L. R. Gouveia, L. P. L. F. S. Silva, et al.</a:t>
            </a:r>
            <a:endParaRPr lang="en-US" altLang="en-US"/>
          </a:p>
          <a:p>
            <a:r>
              <a:rPr lang="en-US" altLang="en-US"/>
              <a:t>Journal: Healthcare Technology Letters (2019)</a:t>
            </a:r>
            <a:endParaRPr lang="en-US" altLang="en-US"/>
          </a:p>
          <a:p>
            <a:r>
              <a:rPr lang="en-US" altLang="en-US"/>
              <a:t>This paper discusses how mobile applications can provide personalized dietary recommendations based on user data, including nutritional tracking and recommendations for better health outcomes.</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SURVEY 2</a:t>
            </a:r>
            <a:endParaRPr lang="en-IN" altLang="en-US"/>
          </a:p>
        </p:txBody>
      </p:sp>
      <p:sp>
        <p:nvSpPr>
          <p:cNvPr id="3" name="Content Placeholder 2"/>
          <p:cNvSpPr>
            <a:spLocks noGrp="1"/>
          </p:cNvSpPr>
          <p:nvPr>
            <p:ph idx="1"/>
          </p:nvPr>
        </p:nvSpPr>
        <p:spPr/>
        <p:txBody>
          <a:bodyPr/>
          <a:p>
            <a:pPr marL="0" indent="0">
              <a:buNone/>
            </a:pPr>
            <a:r>
              <a:rPr lang="en-US" altLang="en-US"/>
              <a:t>"Mobile Health Apps for Personalized Nutrition and Diet Plans: A Review"</a:t>
            </a:r>
            <a:endParaRPr lang="en-US" altLang="en-US"/>
          </a:p>
          <a:p>
            <a:endParaRPr lang="en-US" altLang="en-US"/>
          </a:p>
          <a:p>
            <a:r>
              <a:rPr lang="en-US" altLang="en-US"/>
              <a:t>Authors: M. R. Uddin, M. A. Z. Mollah, et al.</a:t>
            </a:r>
            <a:endParaRPr lang="en-US" altLang="en-US"/>
          </a:p>
          <a:p>
            <a:r>
              <a:rPr lang="en-US" altLang="en-US"/>
              <a:t>Journal: Journal of Medical Systems (2020)</a:t>
            </a:r>
            <a:endParaRPr lang="en-US" altLang="en-US"/>
          </a:p>
          <a:p>
            <a:r>
              <a:rPr lang="en-US" altLang="en-US"/>
              <a:t>A review paper that explores the use of mobile health apps for personalized nutrition, focusing on their ability to offer tailored diet plans and track user progress.</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SURVEY 3</a:t>
            </a:r>
            <a:endParaRPr lang="en-IN" altLang="en-US"/>
          </a:p>
        </p:txBody>
      </p:sp>
      <p:sp>
        <p:nvSpPr>
          <p:cNvPr id="3" name="Content Placeholder 2"/>
          <p:cNvSpPr>
            <a:spLocks noGrp="1"/>
          </p:cNvSpPr>
          <p:nvPr>
            <p:ph idx="1"/>
          </p:nvPr>
        </p:nvSpPr>
        <p:spPr/>
        <p:txBody>
          <a:bodyPr>
            <a:normAutofit lnSpcReduction="10000"/>
          </a:bodyPr>
          <a:p>
            <a:r>
              <a:rPr lang="en-US" altLang="en-US"/>
              <a:t>1. "Personalized Diet Recommendation System Using Machine Learning"</a:t>
            </a:r>
            <a:endParaRPr lang="en-US" altLang="en-US"/>
          </a:p>
          <a:p>
            <a:r>
              <a:rPr lang="en-US" altLang="en-US"/>
              <a:t>Authors: Praveen B.R, D. Navya Narayana Kumari, B. Manikanta, A. Phani Chandana, Y. L.S Aditya</a:t>
            </a:r>
            <a:endParaRPr lang="en-US" altLang="en-US"/>
          </a:p>
          <a:p>
            <a:r>
              <a:rPr lang="en-US" altLang="en-US"/>
              <a:t>Published in: SSRN Electronic Journal, 2024</a:t>
            </a:r>
            <a:endParaRPr lang="en-US" altLang="en-US"/>
          </a:p>
          <a:p>
            <a:r>
              <a:rPr lang="en-US" altLang="en-US"/>
              <a:t>Summary: This study focuses on developing a machine learning model that provides personalized health and nutrition recommendations based on factors such as age, gender, daily meals, exercise intensity, and weight goals.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SURVEY 4</a:t>
            </a:r>
            <a:endParaRPr lang="en-IN" altLang="en-US"/>
          </a:p>
        </p:txBody>
      </p:sp>
      <p:sp>
        <p:nvSpPr>
          <p:cNvPr id="3" name="Content Placeholder 2"/>
          <p:cNvSpPr>
            <a:spLocks noGrp="1"/>
          </p:cNvSpPr>
          <p:nvPr>
            <p:ph idx="1"/>
          </p:nvPr>
        </p:nvSpPr>
        <p:spPr/>
        <p:txBody>
          <a:bodyPr/>
          <a:p>
            <a:r>
              <a:rPr lang="en-US" altLang="en-US"/>
              <a:t>"Developing a Personalized Meal Recommendation System for Chinese Older Adults: Observational Cohort Study"</a:t>
            </a:r>
            <a:endParaRPr lang="en-US" altLang="en-US"/>
          </a:p>
          <a:p>
            <a:r>
              <a:rPr lang="en-US" altLang="en-US"/>
              <a:t>Authors: [Author names not specified in the provided excerpt]</a:t>
            </a:r>
            <a:endParaRPr lang="en-US" altLang="en-US"/>
          </a:p>
          <a:p>
            <a:r>
              <a:rPr lang="en-US" altLang="en-US"/>
              <a:t>Published in: JMIR Formative Research, 2024</a:t>
            </a:r>
            <a:endParaRPr lang="en-US" altLang="en-US"/>
          </a:p>
          <a:p>
            <a:r>
              <a:rPr lang="en-US" altLang="en-US"/>
              <a:t>Summary: This study aims to develop a knowledge graph–based personalized meal recommendation system tailored for community-dwelling older adults in China, integrating disease-based nutritional principles and user preferences. </a:t>
            </a:r>
            <a:endParaRPr lang="en-US" altLang="en-US"/>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SURVEY 5</a:t>
            </a:r>
            <a:endParaRPr lang="en-IN" altLang="en-US"/>
          </a:p>
        </p:txBody>
      </p:sp>
      <p:sp>
        <p:nvSpPr>
          <p:cNvPr id="3" name="Content Placeholder 2"/>
          <p:cNvSpPr>
            <a:spLocks noGrp="1"/>
          </p:cNvSpPr>
          <p:nvPr>
            <p:ph idx="1"/>
          </p:nvPr>
        </p:nvSpPr>
        <p:spPr/>
        <p:txBody>
          <a:bodyPr>
            <a:normAutofit lnSpcReduction="10000"/>
          </a:bodyPr>
          <a:p>
            <a:r>
              <a:rPr lang="en-US" altLang="en-US"/>
              <a:t>"A Personalized Healthy Diet Recommender System"</a:t>
            </a:r>
            <a:endParaRPr lang="en-US" altLang="en-US"/>
          </a:p>
          <a:p>
            <a:r>
              <a:rPr lang="en-US" altLang="en-US"/>
              <a:t>Authors: [Author names not specified in the provided excerpt]</a:t>
            </a:r>
            <a:endParaRPr lang="en-US" altLang="en-US"/>
          </a:p>
          <a:p>
            <a:r>
              <a:rPr lang="en-US" altLang="en-US"/>
              <a:t>Published in: [Publication details not specified in the provided excerpt]</a:t>
            </a:r>
            <a:endParaRPr lang="en-US" altLang="en-US"/>
          </a:p>
          <a:p>
            <a:r>
              <a:rPr lang="en-US" altLang="en-US"/>
              <a:t>Summary: This research proposes a diet recommender system that provides content-based diet recommendations and utilizes the Pearson Correlation Coefficient to suggest alternative food items, aiming to recommend healthy and appropriate food quantities to users.</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SYSTEM ARCHITECTURE</a:t>
            </a:r>
            <a:endParaRPr lang="en-IN" altLang="en-US"/>
          </a:p>
        </p:txBody>
      </p:sp>
      <p:pic>
        <p:nvPicPr>
          <p:cNvPr id="4" name="Content Placeholder 3" descr="original"/>
          <p:cNvPicPr>
            <a:picLocks noChangeAspect="1"/>
          </p:cNvPicPr>
          <p:nvPr>
            <p:ph idx="1"/>
          </p:nvPr>
        </p:nvPicPr>
        <p:blipFill>
          <a:blip r:embed="rId1"/>
          <a:stretch>
            <a:fillRect/>
          </a:stretch>
        </p:blipFill>
        <p:spPr>
          <a:xfrm>
            <a:off x="1831975" y="1951355"/>
            <a:ext cx="8526780" cy="4099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used</a:t>
            </a:r>
            <a:endParaRPr lang="en-IN" altLang="en-US"/>
          </a:p>
        </p:txBody>
      </p:sp>
      <p:sp>
        <p:nvSpPr>
          <p:cNvPr id="3" name="Content Placeholder 2"/>
          <p:cNvSpPr>
            <a:spLocks noGrp="1"/>
          </p:cNvSpPr>
          <p:nvPr>
            <p:ph idx="1"/>
          </p:nvPr>
        </p:nvSpPr>
        <p:spPr/>
        <p:txBody>
          <a:bodyPr/>
          <a:p>
            <a:r>
              <a:rPr lang="en-IN" altLang="en-US"/>
              <a:t>Random Forest</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PERFORMANCE METRICS</a:t>
            </a:r>
            <a:endParaRPr lang="en-IN" altLang="en-US"/>
          </a:p>
        </p:txBody>
      </p:sp>
      <p:sp>
        <p:nvSpPr>
          <p:cNvPr id="3" name="Content Placeholder 2"/>
          <p:cNvSpPr>
            <a:spLocks noGrp="1"/>
          </p:cNvSpPr>
          <p:nvPr>
            <p:ph idx="1"/>
          </p:nvPr>
        </p:nvSpPr>
        <p:spPr/>
        <p:txBody>
          <a:bodyPr/>
          <a:p>
            <a:r>
              <a:rPr lang="en-US" altLang="en-US"/>
              <a:t> Accuracy Metrics</a:t>
            </a:r>
            <a:endParaRPr lang="en-US" altLang="en-US"/>
          </a:p>
          <a:p>
            <a:r>
              <a:rPr lang="en-US" altLang="en-US"/>
              <a:t>Precision: 80-90%</a:t>
            </a:r>
            <a:endParaRPr lang="en-US" altLang="en-US"/>
          </a:p>
          <a:p>
            <a:r>
              <a:rPr lang="en-US" altLang="en-US"/>
              <a:t>Recall: 75-85%</a:t>
            </a:r>
            <a:endParaRPr lang="en-US" altLang="en-US"/>
          </a:p>
          <a:p>
            <a:r>
              <a:rPr lang="en-US" altLang="en-US"/>
              <a:t>F1-score: 78-88%</a:t>
            </a:r>
            <a:endParaRPr lang="en-US" altLang="en-US"/>
          </a:p>
          <a:p>
            <a:r>
              <a:rPr lang="en-US" altLang="en-US"/>
              <a:t>Mean Average Precision (MAP): 0.7 - 0.9</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Personalization &amp; User Satisfaction Metrics</a:t>
            </a:r>
            <a:endParaRPr lang="en-US" altLang="en-US"/>
          </a:p>
        </p:txBody>
      </p:sp>
      <p:sp>
        <p:nvSpPr>
          <p:cNvPr id="3" name="Content Placeholder 2"/>
          <p:cNvSpPr>
            <a:spLocks noGrp="1"/>
          </p:cNvSpPr>
          <p:nvPr>
            <p:ph idx="1"/>
          </p:nvPr>
        </p:nvSpPr>
        <p:spPr/>
        <p:txBody>
          <a:bodyPr/>
          <a:p>
            <a:r>
              <a:rPr lang="en-US" altLang="en-US"/>
              <a:t>Diversity: &gt; 70%</a:t>
            </a:r>
            <a:endParaRPr lang="en-US" altLang="en-US"/>
          </a:p>
          <a:p>
            <a:r>
              <a:rPr lang="en-US" altLang="en-US"/>
              <a:t>Novelty: &gt; 60%</a:t>
            </a:r>
            <a:endParaRPr lang="en-US" altLang="en-US"/>
          </a:p>
          <a:p>
            <a:r>
              <a:rPr lang="en-US" altLang="en-US"/>
              <a:t>User Satisfaction Score: 4.0 - 5.0 (out of 5)</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Machine Learning Model Evaluation (if AI-based)</a:t>
            </a:r>
            <a:endParaRPr lang="en-US" altLang="en-US"/>
          </a:p>
        </p:txBody>
      </p:sp>
      <p:sp>
        <p:nvSpPr>
          <p:cNvPr id="3" name="Content Placeholder 2"/>
          <p:cNvSpPr>
            <a:spLocks noGrp="1"/>
          </p:cNvSpPr>
          <p:nvPr>
            <p:ph idx="1"/>
          </p:nvPr>
        </p:nvSpPr>
        <p:spPr/>
        <p:txBody>
          <a:bodyPr/>
          <a:p>
            <a:r>
              <a:rPr lang="en-US" altLang="en-US"/>
              <a:t>Mean Squared Error (MSE): &lt; 0.05</a:t>
            </a:r>
            <a:endParaRPr lang="en-US" altLang="en-US"/>
          </a:p>
          <a:p>
            <a:r>
              <a:rPr lang="en-US" altLang="en-US"/>
              <a:t>AUC-ROC Score: &gt; 0.85</a:t>
            </a:r>
            <a:endParaRPr lang="en-US" altLang="en-US"/>
          </a:p>
          <a:p>
            <a:r>
              <a:rPr lang="en-US" altLang="en-US"/>
              <a:t>Hit Rate (HR@K): &gt; 90% (for K=5)</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ABSTRACT</a:t>
            </a:r>
            <a:endParaRPr lang="en-IN" altLang="en-US"/>
          </a:p>
        </p:txBody>
      </p:sp>
      <p:sp>
        <p:nvSpPr>
          <p:cNvPr id="3" name="Content Placeholder 2"/>
          <p:cNvSpPr>
            <a:spLocks noGrp="1"/>
          </p:cNvSpPr>
          <p:nvPr>
            <p:ph idx="1"/>
          </p:nvPr>
        </p:nvSpPr>
        <p:spPr/>
        <p:txBody>
          <a:bodyPr>
            <a:normAutofit/>
          </a:bodyPr>
          <a:p>
            <a:r>
              <a:rPr lang="en-US" altLang="en-US"/>
              <a:t> The majority of people in today's world are extremely concerned with their health and fitness and alternate between needing to lose weight, gain weight, or stay healthy. Therefore, we suggest a diet and exercise recommendation system that offers a list of foods and exercise suggestions based on user inputs like height, weight, and age used to determine their BMI. Along with other pertinent information including proteins, fats, calcium, iron, potassium, sodium, sugar, vitamin D, carbohydrates, and fibre, various nutrients and calories are taken into account. Several food items, including popular vegetarian and non-vegetarian cuisines, are taken into account. </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normAutofit lnSpcReduction="10000"/>
          </a:bodyPr>
          <a:p>
            <a:r>
              <a:rPr lang="en-US" altLang="en-US"/>
              <a:t> User Interface Module</a:t>
            </a:r>
            <a:endParaRPr lang="en-US" altLang="en-US"/>
          </a:p>
          <a:p>
            <a:r>
              <a:rPr lang="en-US" altLang="en-US"/>
              <a:t> Data Storage Module</a:t>
            </a:r>
            <a:endParaRPr lang="en-US" altLang="en-US"/>
          </a:p>
          <a:p>
            <a:r>
              <a:rPr lang="en-US" altLang="en-US"/>
              <a:t>Data Preprocessing Module</a:t>
            </a:r>
            <a:endParaRPr lang="en-US" altLang="en-US"/>
          </a:p>
          <a:p>
            <a:r>
              <a:rPr lang="en-US" altLang="en-US"/>
              <a:t>Recommendation Engine Module</a:t>
            </a:r>
            <a:endParaRPr lang="en-US" altLang="en-US"/>
          </a:p>
          <a:p>
            <a:r>
              <a:rPr lang="en-US" altLang="en-US"/>
              <a:t>Nutrition Analysis Module</a:t>
            </a:r>
            <a:endParaRPr lang="en-US" altLang="en-US"/>
          </a:p>
          <a:p>
            <a:r>
              <a:rPr lang="en-US" altLang="en-US"/>
              <a:t>Performance Monitoring Module</a:t>
            </a:r>
            <a:endParaRPr lang="en-US" altLang="en-US"/>
          </a:p>
          <a:p>
            <a:r>
              <a:rPr lang="en-US" altLang="en-US"/>
              <a:t>API Integration Module</a:t>
            </a:r>
            <a:endParaRPr lang="en-US" altLang="en-US"/>
          </a:p>
          <a:p>
            <a:r>
              <a:rPr lang="en-US" altLang="en-US"/>
              <a:t>Feedback &amp; Review Module</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p:txBody>
          <a:bodyPr/>
          <a:p>
            <a:pPr marL="0" indent="0">
              <a:buNone/>
            </a:pPr>
            <a:r>
              <a:rPr lang="en-IN" altLang="en-US"/>
              <a:t>1.</a:t>
            </a:r>
            <a:r>
              <a:rPr lang="en-US" altLang="en-US"/>
              <a:t>"Personalized Diet Recommendation System Using Machine Learning"</a:t>
            </a:r>
            <a:endParaRPr lang="en-US" altLang="en-US"/>
          </a:p>
          <a:p>
            <a:r>
              <a:rPr lang="en-US" altLang="en-US"/>
              <a:t>Authors: Praveen B.R, D. Navya Narayana Kumari, B. Manikanta, A. Phani Chandana, Y. L.S Aditya</a:t>
            </a:r>
            <a:endParaRPr lang="en-US" altLang="en-US"/>
          </a:p>
          <a:p>
            <a:r>
              <a:rPr lang="en-US" altLang="en-US"/>
              <a:t>Publication: SSRN Electronic Journal, 2024</a:t>
            </a:r>
            <a:endParaRPr lang="en-US" altLang="en-US"/>
          </a:p>
          <a:p>
            <a:pPr marL="0" indent="0">
              <a:buNone/>
            </a:pPr>
            <a:r>
              <a:rPr lang="en-IN" altLang="en-US"/>
              <a:t>2.</a:t>
            </a:r>
            <a:r>
              <a:rPr lang="en-US" altLang="en-US"/>
              <a:t>"Developing a Personalized Meal Recommendation System for Chinese Older Adults: Observational Cohort Study"</a:t>
            </a:r>
            <a:endParaRPr lang="en-US" altLang="en-US"/>
          </a:p>
          <a:p>
            <a:r>
              <a:rPr lang="en-US" altLang="en-US"/>
              <a:t>Authors: Not specified</a:t>
            </a:r>
            <a:endParaRPr lang="en-US" altLang="en-US"/>
          </a:p>
          <a:p>
            <a:r>
              <a:rPr lang="en-US" altLang="en-US"/>
              <a:t>Publication: JMIR Formative Research, 2024</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 </a:t>
            </a:r>
            <a:endParaRPr lang="en-IN" altLang="en-US"/>
          </a:p>
        </p:txBody>
      </p:sp>
      <p:sp>
        <p:nvSpPr>
          <p:cNvPr id="3" name="Content Placeholder 2"/>
          <p:cNvSpPr>
            <a:spLocks noGrp="1"/>
          </p:cNvSpPr>
          <p:nvPr>
            <p:ph idx="1"/>
          </p:nvPr>
        </p:nvSpPr>
        <p:spPr/>
        <p:txBody>
          <a:bodyPr/>
          <a:p>
            <a:pPr marL="0" indent="0">
              <a:buNone/>
            </a:pPr>
            <a:r>
              <a:rPr lang="en-IN" altLang="en-US"/>
              <a:t>3.</a:t>
            </a:r>
            <a:r>
              <a:rPr lang="en-US" altLang="en-US"/>
              <a:t>"Design Issues in Personalized Nutrition Advice Systems"</a:t>
            </a:r>
            <a:endParaRPr lang="en-US" altLang="en-US"/>
          </a:p>
          <a:p>
            <a:r>
              <a:rPr lang="en-US" altLang="en-US"/>
              <a:t>Authors: Not specified</a:t>
            </a:r>
            <a:endParaRPr lang="en-US" altLang="en-US"/>
          </a:p>
          <a:p>
            <a:r>
              <a:rPr lang="en-US" altLang="en-US"/>
              <a:t>Publication: Journal of Medical Internet Research, 2023</a:t>
            </a:r>
            <a:endParaRPr lang="en-US" altLang="en-US"/>
          </a:p>
          <a:p>
            <a:pPr marL="0" indent="0">
              <a:buNone/>
            </a:pPr>
            <a:r>
              <a:rPr lang="en-IN" altLang="en-US"/>
              <a:t>4.</a:t>
            </a:r>
            <a:r>
              <a:rPr lang="en-US" altLang="en-US"/>
              <a:t>"Personalized Nutrition for the Prediction of Glycemic Responses"</a:t>
            </a:r>
            <a:endParaRPr lang="en-US" altLang="en-US"/>
          </a:p>
          <a:p>
            <a:pPr marL="0" indent="0">
              <a:buNone/>
            </a:pPr>
            <a:r>
              <a:rPr lang="en-US" altLang="en-US"/>
              <a:t>Authors: Zeevi D, Korem T, Zmora N, et al.</a:t>
            </a:r>
            <a:endParaRPr lang="en-US" altLang="en-US"/>
          </a:p>
          <a:p>
            <a:pPr marL="0" indent="0">
              <a:buNone/>
            </a:pPr>
            <a:r>
              <a:rPr lang="en-US" altLang="en-US"/>
              <a:t>Publication: Cell, 2015</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r>
              <a:rPr lang="en-US" altLang="en-US"/>
              <a:t>The introduction summarizes the motivation for developing a diet recommendation system using machine learning to suggest food items to users based on their preferences for weight loss, weight gain, or maintaining a healthy diet, driven by the difficulty people face in making healthy eating decisions due to the wide variety of food options and the connection between nutrition and various diseases.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EXISTING SYSTEM</a:t>
            </a:r>
            <a:endParaRPr lang="en-IN" altLang="en-US"/>
          </a:p>
        </p:txBody>
      </p:sp>
      <p:sp>
        <p:nvSpPr>
          <p:cNvPr id="3" name="Content Placeholder 2"/>
          <p:cNvSpPr>
            <a:spLocks noGrp="1"/>
          </p:cNvSpPr>
          <p:nvPr>
            <p:ph idx="1"/>
          </p:nvPr>
        </p:nvSpPr>
        <p:spPr/>
        <p:txBody>
          <a:bodyPr/>
          <a:p>
            <a:r>
              <a:rPr lang="en-US" altLang="en-US"/>
              <a:t>The existing system described in the paper is the traditional approach of people consulting dieticians for diet recommendations.</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definition</a:t>
            </a:r>
            <a:endParaRPr lang="en-IN" altLang="en-US"/>
          </a:p>
        </p:txBody>
      </p:sp>
      <p:sp>
        <p:nvSpPr>
          <p:cNvPr id="3" name="Content Placeholder 2"/>
          <p:cNvSpPr>
            <a:spLocks noGrp="1"/>
          </p:cNvSpPr>
          <p:nvPr>
            <p:ph idx="1"/>
          </p:nvPr>
        </p:nvSpPr>
        <p:spPr/>
        <p:txBody>
          <a:bodyPr>
            <a:normAutofit fontScale="90000"/>
          </a:bodyPr>
          <a:p>
            <a:r>
              <a:rPr lang="en-US" altLang="en-US"/>
              <a:t>Maintaining a balanced diet is essential for a healthy lifestyle, but many individuals struggle with selecting appropriate meals based on their nutritional needs. A dynamic, personalized diet chart can help users maintain a proper diet aligned with their fitness goals, lifestyle, and dietary preferences.</a:t>
            </a:r>
            <a:endParaRPr lang="en-US" altLang="en-US"/>
          </a:p>
          <a:p>
            <a:r>
              <a:rPr lang="en-US" altLang="en-US"/>
              <a:t>This system should:</a:t>
            </a:r>
            <a:endParaRPr lang="en-US" altLang="en-US"/>
          </a:p>
          <a:p>
            <a:pPr lvl="1"/>
            <a:r>
              <a:rPr lang="en-US" altLang="en-US"/>
              <a:t>Collect user input (age, gender, activity level, and diet type).</a:t>
            </a:r>
            <a:endParaRPr lang="en-US" altLang="en-US"/>
          </a:p>
          <a:p>
            <a:pPr lvl="1"/>
            <a:r>
              <a:rPr lang="en-US" altLang="en-US"/>
              <a:t>Generate a customized diet plan with meal suggestions for breakfast, lunch, and dinner.</a:t>
            </a:r>
            <a:endParaRPr lang="en-US" altLang="en-US"/>
          </a:p>
          <a:p>
            <a:pPr lvl="1"/>
            <a:r>
              <a:rPr lang="en-US" altLang="en-US"/>
              <a:t>Adjust meal plans based on the user's activity level (e.g., high-activity users may need additional protein intake).</a:t>
            </a:r>
            <a:endParaRPr lang="en-US" altLang="en-US"/>
          </a:p>
          <a:p>
            <a:pPr lvl="1"/>
            <a:r>
              <a:rPr lang="en-US" altLang="en-US"/>
              <a:t>Provide a simple and interactive way for users to receive their diet recommendations.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Limitations</a:t>
            </a:r>
            <a:endParaRPr lang="en-IN" altLang="en-US"/>
          </a:p>
        </p:txBody>
      </p:sp>
      <p:sp>
        <p:nvSpPr>
          <p:cNvPr id="3" name="Content Placeholder 2"/>
          <p:cNvSpPr>
            <a:spLocks noGrp="1"/>
          </p:cNvSpPr>
          <p:nvPr>
            <p:ph idx="1"/>
          </p:nvPr>
        </p:nvSpPr>
        <p:spPr/>
        <p:txBody>
          <a:bodyPr>
            <a:normAutofit lnSpcReduction="20000"/>
          </a:bodyPr>
          <a:p>
            <a:r>
              <a:rPr lang="en-US" altLang="en-US"/>
              <a:t>Time-Consuming</a:t>
            </a:r>
            <a:endParaRPr lang="en-US" altLang="en-US"/>
          </a:p>
          <a:p>
            <a:r>
              <a:rPr lang="en-US" altLang="en-US"/>
              <a:t>Human Error</a:t>
            </a:r>
            <a:endParaRPr lang="en-US" altLang="en-US"/>
          </a:p>
          <a:p>
            <a:r>
              <a:rPr lang="en-US" altLang="en-US"/>
              <a:t>Limited Data Processing</a:t>
            </a:r>
            <a:endParaRPr lang="en-US" altLang="en-US"/>
          </a:p>
          <a:p>
            <a:r>
              <a:rPr lang="en-US" altLang="en-US"/>
              <a:t>Inconsistent Recommendations</a:t>
            </a:r>
            <a:endParaRPr lang="en-US" altLang="en-US"/>
          </a:p>
          <a:p>
            <a:r>
              <a:rPr lang="en-US" altLang="en-US"/>
              <a:t>Limited Personalization</a:t>
            </a:r>
            <a:endParaRPr lang="en-US" altLang="en-US"/>
          </a:p>
          <a:p>
            <a:r>
              <a:rPr lang="en-US" altLang="en-US"/>
              <a:t>Resource Intensive</a:t>
            </a:r>
            <a:endParaRPr lang="en-US" altLang="en-US"/>
          </a:p>
          <a:p>
            <a:r>
              <a:rPr lang="en-US" altLang="en-US"/>
              <a:t>Client Compliance</a:t>
            </a:r>
            <a:endParaRPr lang="en-US" altLang="en-US"/>
          </a:p>
          <a:p>
            <a:r>
              <a:rPr lang="en-US" altLang="en-US"/>
              <a:t>Lack of Real-Time Tracking</a:t>
            </a:r>
            <a:endParaRPr lang="en-US" altLang="en-US"/>
          </a:p>
          <a:p>
            <a:r>
              <a:rPr lang="en-US" altLang="en-US"/>
              <a:t>Limited Scope</a:t>
            </a:r>
            <a:endParaRPr lang="en-US" altLang="en-US"/>
          </a:p>
          <a:p>
            <a:r>
              <a:rPr lang="en-US" altLang="en-US"/>
              <a:t>Communication Barriers</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SYSTEM</a:t>
            </a:r>
            <a:endParaRPr lang="en-IN" altLang="en-US"/>
          </a:p>
        </p:txBody>
      </p:sp>
      <p:sp>
        <p:nvSpPr>
          <p:cNvPr id="3" name="Content Placeholder 2"/>
          <p:cNvSpPr>
            <a:spLocks noGrp="1"/>
          </p:cNvSpPr>
          <p:nvPr>
            <p:ph idx="1"/>
          </p:nvPr>
        </p:nvSpPr>
        <p:spPr/>
        <p:txBody>
          <a:bodyPr/>
          <a:p>
            <a:r>
              <a:rPr lang="en-IN" altLang="en-US"/>
              <a:t>Developing a diet chart system with fitness practice guidance </a:t>
            </a:r>
            <a:endParaRPr lang="en-IN" altLang="en-US"/>
          </a:p>
          <a:p>
            <a:r>
              <a:rPr lang="en-IN" altLang="en-US"/>
              <a:t>To enhance the automation and less human intervention we develop an intelligent diet recommendation plan</a:t>
            </a:r>
            <a:endParaRPr lang="en-IN" altLang="en-US"/>
          </a:p>
          <a:p>
            <a:r>
              <a:rPr lang="en-IN" altLang="en-US"/>
              <a:t>Incluidng an chat bot to answer all the queries regarding the diet plan</a:t>
            </a:r>
            <a:endParaRPr lang="en-IN" altLang="en-US"/>
          </a:p>
          <a:p>
            <a:r>
              <a:rPr lang="en-US" altLang="en-US"/>
              <a:t>uses machine learning algorithms to suggest food items based on user inputs and nutrient requirements for weight loss, weight gain, or healthy diet.</a:t>
            </a:r>
            <a:endParaRPr lang="en-US"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 </a:t>
            </a:r>
            <a:endParaRPr lang="en-IN" altLang="en-US"/>
          </a:p>
        </p:txBody>
      </p:sp>
      <p:sp>
        <p:nvSpPr>
          <p:cNvPr id="3" name="Content Placeholder 2"/>
          <p:cNvSpPr>
            <a:spLocks noGrp="1"/>
          </p:cNvSpPr>
          <p:nvPr>
            <p:ph idx="1"/>
          </p:nvPr>
        </p:nvSpPr>
        <p:spPr/>
        <p:txBody>
          <a:bodyPr>
            <a:normAutofit lnSpcReduction="20000"/>
          </a:bodyPr>
          <a:p>
            <a:r>
              <a:rPr lang="en-US" altLang="en-US"/>
              <a:t>Time-Efficient</a:t>
            </a:r>
            <a:endParaRPr lang="en-US" altLang="en-US"/>
          </a:p>
          <a:p>
            <a:r>
              <a:rPr lang="en-US" altLang="en-US"/>
              <a:t>Personalized Recommendations</a:t>
            </a:r>
            <a:endParaRPr lang="en-US" altLang="en-US"/>
          </a:p>
          <a:p>
            <a:r>
              <a:rPr lang="en-US" altLang="en-US"/>
              <a:t>Data-Driven Insights</a:t>
            </a:r>
            <a:endParaRPr lang="en-US" altLang="en-US"/>
          </a:p>
          <a:p>
            <a:r>
              <a:rPr lang="en-US" altLang="en-US"/>
              <a:t>Real-Time Tracking</a:t>
            </a:r>
            <a:endParaRPr lang="en-US" altLang="en-US"/>
          </a:p>
          <a:p>
            <a:r>
              <a:rPr lang="en-US" altLang="en-US"/>
              <a:t>Consistency and Accuracy</a:t>
            </a:r>
            <a:endParaRPr lang="en-US" altLang="en-US"/>
          </a:p>
          <a:p>
            <a:r>
              <a:rPr lang="en-US" altLang="en-US"/>
              <a:t>Cost-Effective</a:t>
            </a:r>
            <a:endParaRPr lang="en-US" altLang="en-US"/>
          </a:p>
          <a:p>
            <a:r>
              <a:rPr lang="en-US" altLang="en-US"/>
              <a:t>Convenience and Accessibility</a:t>
            </a:r>
            <a:endParaRPr lang="en-US" altLang="en-US"/>
          </a:p>
          <a:p>
            <a:r>
              <a:rPr lang="en-US" altLang="en-US"/>
              <a:t>Scalability</a:t>
            </a:r>
            <a:endParaRPr lang="en-US" altLang="en-US"/>
          </a:p>
          <a:p>
            <a:r>
              <a:rPr lang="en-US" altLang="en-US"/>
              <a:t>Integration with Other Health Data</a:t>
            </a:r>
            <a:endParaRPr lang="en-US" altLang="en-US"/>
          </a:p>
          <a:p>
            <a:r>
              <a:rPr lang="en-US" altLang="en-US"/>
              <a:t>Continuous Updates and Improvements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Methadology</a:t>
            </a:r>
            <a:endParaRPr lang="en-IN" altLang="en-US"/>
          </a:p>
        </p:txBody>
      </p:sp>
      <p:sp>
        <p:nvSpPr>
          <p:cNvPr id="3" name="Content Placeholder 2"/>
          <p:cNvSpPr>
            <a:spLocks noGrp="1"/>
          </p:cNvSpPr>
          <p:nvPr>
            <p:ph idx="1"/>
          </p:nvPr>
        </p:nvSpPr>
        <p:spPr/>
        <p:txBody>
          <a:bodyPr/>
          <a:p>
            <a:r>
              <a:rPr lang="en-US" altLang="en-US"/>
              <a:t> Use of a MySQL database to store user information and data related to profiles, goals, and calorie counts</a:t>
            </a:r>
            <a:endParaRPr lang="en-US" altLang="en-US"/>
          </a:p>
          <a:p>
            <a:r>
              <a:rPr lang="en-US" altLang="en-US"/>
              <a:t>- Use of a regression tree model to determine the target caloric intake needed to maintain a person's weight, based on attributes like height and weight to calculate BMI</a:t>
            </a:r>
            <a:endParaRPr lang="en-US" altLang="en-US"/>
          </a:p>
          <a:p>
            <a:r>
              <a:rPr lang="en-US" altLang="en-US"/>
              <a:t>- The regression tree model selects the root node based on the predictor with the smallest sum of squared residuals, and continues splitting the data into smaller nodes until no further splits are possible</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6608</Words>
  <Application>WPS Presentation</Application>
  <PresentationFormat>Widescreen</PresentationFormat>
  <Paragraphs>156</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Calibri Light</vt:lpstr>
      <vt:lpstr>Calibri</vt:lpstr>
      <vt:lpstr>Microsoft YaHei</vt:lpstr>
      <vt:lpstr>Arial Unicode MS</vt:lpstr>
      <vt:lpstr>BatangChe</vt:lpstr>
      <vt:lpstr>Segoe Print</vt:lpstr>
      <vt:lpstr>Office Theme</vt:lpstr>
      <vt:lpstr>FOOD DIET CHART RECOMMENDATION SYSTEM</vt:lpstr>
      <vt:lpstr>ABSTRACT</vt:lpstr>
      <vt:lpstr>Introduction</vt:lpstr>
      <vt:lpstr>EXISTING SYSTEM</vt:lpstr>
      <vt:lpstr>PowerPoint 演示文稿</vt:lpstr>
      <vt:lpstr>Limitations</vt:lpstr>
      <vt:lpstr>PROPOSED SYSTEM</vt:lpstr>
      <vt:lpstr>Advantages </vt:lpstr>
      <vt:lpstr>Methadology</vt:lpstr>
      <vt:lpstr>References</vt:lpstr>
      <vt:lpstr>Reference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DIET CHART RECOMMENDATION SYSTEM</dc:title>
  <dc:creator>SALOM JERLIN</dc:creator>
  <cp:lastModifiedBy>HITAKEY INFOSYS</cp:lastModifiedBy>
  <cp:revision>5</cp:revision>
  <dcterms:created xsi:type="dcterms:W3CDTF">2025-02-25T14:55:00Z</dcterms:created>
  <dcterms:modified xsi:type="dcterms:W3CDTF">2025-03-12T00:21:38Z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594866DEB97548BAB96F0F32DFF556DD_11</vt:lpwstr>
  </property>
  <property fmtid="{D5CDD505-2E9C-101B-9397-08002B2CF9AE}" pid="3" name="KSOProductBuildVer">
    <vt:lpwstr>1033-12.2.0.19805</vt:lpwstr>
  </property>
</Properties>
</file>